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0" r:id="rId3"/>
    <p:sldId id="271" r:id="rId4"/>
    <p:sldId id="272" r:id="rId5"/>
    <p:sldId id="263" r:id="rId6"/>
    <p:sldId id="27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110" d="100"/>
          <a:sy n="110" d="100"/>
        </p:scale>
        <p:origin x="47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Beatty" userId="ddf183e3-d1da-49e1-9619-81ceb6b4ef92" providerId="ADAL" clId="{5E41EA09-87FE-4D48-88CE-EEAA6246BAD5}"/>
    <pc:docChg chg="custSel modSld">
      <pc:chgData name="Andrew Beatty" userId="ddf183e3-d1da-49e1-9619-81ceb6b4ef92" providerId="ADAL" clId="{5E41EA09-87FE-4D48-88CE-EEAA6246BAD5}" dt="2023-11-07T19:54:13.836" v="0" actId="313"/>
      <pc:docMkLst>
        <pc:docMk/>
      </pc:docMkLst>
      <pc:sldChg chg="modSp mod">
        <pc:chgData name="Andrew Beatty" userId="ddf183e3-d1da-49e1-9619-81ceb6b4ef92" providerId="ADAL" clId="{5E41EA09-87FE-4D48-88CE-EEAA6246BAD5}" dt="2023-11-07T19:54:13.836" v="0" actId="313"/>
        <pc:sldMkLst>
          <pc:docMk/>
          <pc:sldMk cId="1960123851" sldId="260"/>
        </pc:sldMkLst>
        <pc:spChg chg="mod">
          <ac:chgData name="Andrew Beatty" userId="ddf183e3-d1da-49e1-9619-81ceb6b4ef92" providerId="ADAL" clId="{5E41EA09-87FE-4D48-88CE-EEAA6246BAD5}" dt="2023-11-07T19:54:13.836" v="0" actId="313"/>
          <ac:spMkLst>
            <pc:docMk/>
            <pc:sldMk cId="1960123851" sldId="260"/>
            <ac:spMk id="3" creationId="{EBF039E2-8A45-4CAB-BCC4-7F3CD66906CB}"/>
          </ac:spMkLst>
        </pc:spChg>
      </pc:sldChg>
    </pc:docChg>
  </pc:docChgLst>
  <pc:docChgLst>
    <pc:chgData name="Andrew Beatty" userId="ddf183e3-d1da-49e1-9619-81ceb6b4ef92" providerId="ADAL" clId="{01853352-82C3-4CCD-8B41-42F32AEC6D35}"/>
    <pc:docChg chg="custSel delSld modSld">
      <pc:chgData name="Andrew Beatty" userId="ddf183e3-d1da-49e1-9619-81ceb6b4ef92" providerId="ADAL" clId="{01853352-82C3-4CCD-8B41-42F32AEC6D35}" dt="2022-11-07T20:22:19.946" v="12" actId="47"/>
      <pc:docMkLst>
        <pc:docMk/>
      </pc:docMkLst>
      <pc:sldChg chg="delSp modSp mod modTransition modAnim">
        <pc:chgData name="Andrew Beatty" userId="ddf183e3-d1da-49e1-9619-81ceb6b4ef92" providerId="ADAL" clId="{01853352-82C3-4CCD-8B41-42F32AEC6D35}" dt="2022-11-07T20:22:14.626" v="10"/>
        <pc:sldMkLst>
          <pc:docMk/>
          <pc:sldMk cId="715115145" sldId="256"/>
        </pc:sldMkLst>
        <pc:spChg chg="mod">
          <ac:chgData name="Andrew Beatty" userId="ddf183e3-d1da-49e1-9619-81ceb6b4ef92" providerId="ADAL" clId="{01853352-82C3-4CCD-8B41-42F32AEC6D35}" dt="2022-11-07T20:22:09.893" v="9" actId="20577"/>
          <ac:spMkLst>
            <pc:docMk/>
            <pc:sldMk cId="715115145" sldId="256"/>
            <ac:spMk id="3" creationId="{1CF98235-7A08-4023-9E21-3260E66B284B}"/>
          </ac:spMkLst>
        </pc:spChg>
        <pc:picChg chg="del">
          <ac:chgData name="Andrew Beatty" userId="ddf183e3-d1da-49e1-9619-81ceb6b4ef92" providerId="ADAL" clId="{01853352-82C3-4CCD-8B41-42F32AEC6D35}" dt="2022-11-07T20:22:14.626" v="10"/>
          <ac:picMkLst>
            <pc:docMk/>
            <pc:sldMk cId="715115145" sldId="256"/>
            <ac:picMk id="7" creationId="{516DA6D7-9BD4-5FEF-E969-1E9FC3A8AA01}"/>
          </ac:picMkLst>
        </pc:picChg>
      </pc:sldChg>
      <pc:sldChg chg="delSp modTransition modAnim">
        <pc:chgData name="Andrew Beatty" userId="ddf183e3-d1da-49e1-9619-81ceb6b4ef92" providerId="ADAL" clId="{01853352-82C3-4CCD-8B41-42F32AEC6D35}" dt="2022-11-07T20:22:14.626" v="10"/>
        <pc:sldMkLst>
          <pc:docMk/>
          <pc:sldMk cId="1960123851" sldId="260"/>
        </pc:sldMkLst>
        <pc:picChg chg="del">
          <ac:chgData name="Andrew Beatty" userId="ddf183e3-d1da-49e1-9619-81ceb6b4ef92" providerId="ADAL" clId="{01853352-82C3-4CCD-8B41-42F32AEC6D35}" dt="2022-11-07T20:22:14.626" v="10"/>
          <ac:picMkLst>
            <pc:docMk/>
            <pc:sldMk cId="1960123851" sldId="260"/>
            <ac:picMk id="4" creationId="{BCFD0B44-D3E9-6671-2E4A-B8663B9C8204}"/>
          </ac:picMkLst>
        </pc:picChg>
      </pc:sldChg>
      <pc:sldChg chg="delSp mod modTransition delAnim">
        <pc:chgData name="Andrew Beatty" userId="ddf183e3-d1da-49e1-9619-81ceb6b4ef92" providerId="ADAL" clId="{01853352-82C3-4CCD-8B41-42F32AEC6D35}" dt="2022-11-07T20:22:18.382" v="11" actId="478"/>
        <pc:sldMkLst>
          <pc:docMk/>
          <pc:sldMk cId="4147277336" sldId="263"/>
        </pc:sldMkLst>
        <pc:picChg chg="del">
          <ac:chgData name="Andrew Beatty" userId="ddf183e3-d1da-49e1-9619-81ceb6b4ef92" providerId="ADAL" clId="{01853352-82C3-4CCD-8B41-42F32AEC6D35}" dt="2022-11-07T20:22:18.382" v="11" actId="478"/>
          <ac:picMkLst>
            <pc:docMk/>
            <pc:sldMk cId="4147277336" sldId="263"/>
            <ac:picMk id="5" creationId="{55F5D8A1-349B-B424-41C4-33C0CB391249}"/>
          </ac:picMkLst>
        </pc:picChg>
      </pc:sldChg>
      <pc:sldChg chg="delSp modTransition modAnim">
        <pc:chgData name="Andrew Beatty" userId="ddf183e3-d1da-49e1-9619-81ceb6b4ef92" providerId="ADAL" clId="{01853352-82C3-4CCD-8B41-42F32AEC6D35}" dt="2022-11-07T20:22:14.626" v="10"/>
        <pc:sldMkLst>
          <pc:docMk/>
          <pc:sldMk cId="2239118556" sldId="271"/>
        </pc:sldMkLst>
        <pc:picChg chg="del">
          <ac:chgData name="Andrew Beatty" userId="ddf183e3-d1da-49e1-9619-81ceb6b4ef92" providerId="ADAL" clId="{01853352-82C3-4CCD-8B41-42F32AEC6D35}" dt="2022-11-07T20:22:14.626" v="10"/>
          <ac:picMkLst>
            <pc:docMk/>
            <pc:sldMk cId="2239118556" sldId="271"/>
            <ac:picMk id="3" creationId="{FF925DFA-A486-12DC-794E-72FD071FEF24}"/>
          </ac:picMkLst>
        </pc:picChg>
      </pc:sldChg>
      <pc:sldChg chg="delSp modTransition modAnim">
        <pc:chgData name="Andrew Beatty" userId="ddf183e3-d1da-49e1-9619-81ceb6b4ef92" providerId="ADAL" clId="{01853352-82C3-4CCD-8B41-42F32AEC6D35}" dt="2022-11-07T20:22:14.626" v="10"/>
        <pc:sldMkLst>
          <pc:docMk/>
          <pc:sldMk cId="3403435363" sldId="272"/>
        </pc:sldMkLst>
        <pc:picChg chg="del">
          <ac:chgData name="Andrew Beatty" userId="ddf183e3-d1da-49e1-9619-81ceb6b4ef92" providerId="ADAL" clId="{01853352-82C3-4CCD-8B41-42F32AEC6D35}" dt="2022-11-07T20:22:14.626" v="10"/>
          <ac:picMkLst>
            <pc:docMk/>
            <pc:sldMk cId="3403435363" sldId="272"/>
            <ac:picMk id="5" creationId="{DC6F4D0A-78EA-DA2C-1535-2AC8155BF439}"/>
          </ac:picMkLst>
        </pc:picChg>
      </pc:sldChg>
      <pc:sldChg chg="delSp modTransition modAnim">
        <pc:chgData name="Andrew Beatty" userId="ddf183e3-d1da-49e1-9619-81ceb6b4ef92" providerId="ADAL" clId="{01853352-82C3-4CCD-8B41-42F32AEC6D35}" dt="2022-11-07T20:22:14.626" v="10"/>
        <pc:sldMkLst>
          <pc:docMk/>
          <pc:sldMk cId="1792335768" sldId="273"/>
        </pc:sldMkLst>
        <pc:picChg chg="del">
          <ac:chgData name="Andrew Beatty" userId="ddf183e3-d1da-49e1-9619-81ceb6b4ef92" providerId="ADAL" clId="{01853352-82C3-4CCD-8B41-42F32AEC6D35}" dt="2022-11-07T20:22:14.626" v="10"/>
          <ac:picMkLst>
            <pc:docMk/>
            <pc:sldMk cId="1792335768" sldId="273"/>
            <ac:picMk id="6" creationId="{BAF8E46C-A9E2-163D-8EFC-CE7027E76299}"/>
          </ac:picMkLst>
        </pc:picChg>
      </pc:sldChg>
      <pc:sldChg chg="del modTransition">
        <pc:chgData name="Andrew Beatty" userId="ddf183e3-d1da-49e1-9619-81ceb6b4ef92" providerId="ADAL" clId="{01853352-82C3-4CCD-8B41-42F32AEC6D35}" dt="2022-11-07T20:22:19.946" v="12" actId="47"/>
        <pc:sldMkLst>
          <pc:docMk/>
          <pc:sldMk cId="3366363803" sldId="274"/>
        </pc:sldMkLst>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11/7/2023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11/7/2023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11/7/2023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ndrew.Beatty@atu.ie"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39A4-D44D-49B2-B0D1-95366E5C4EF6}"/>
              </a:ext>
            </a:extLst>
          </p:cNvPr>
          <p:cNvSpPr>
            <a:spLocks noGrp="1"/>
          </p:cNvSpPr>
          <p:nvPr>
            <p:ph type="ctrTitle"/>
          </p:nvPr>
        </p:nvSpPr>
        <p:spPr/>
        <p:txBody>
          <a:bodyPr/>
          <a:lstStyle/>
          <a:p>
            <a:r>
              <a:rPr lang="en-IE" sz="7200" dirty="0"/>
              <a:t>DR8.1 Virtual Environments</a:t>
            </a:r>
          </a:p>
        </p:txBody>
      </p:sp>
      <p:sp>
        <p:nvSpPr>
          <p:cNvPr id="3" name="Subtitle 2">
            <a:extLst>
              <a:ext uri="{FF2B5EF4-FFF2-40B4-BE49-F238E27FC236}">
                <a16:creationId xmlns:a16="http://schemas.microsoft.com/office/drawing/2014/main" id="{1CF98235-7A08-4023-9E21-3260E66B284B}"/>
              </a:ext>
            </a:extLst>
          </p:cNvPr>
          <p:cNvSpPr>
            <a:spLocks noGrp="1"/>
          </p:cNvSpPr>
          <p:nvPr>
            <p:ph type="subTitle" idx="1"/>
          </p:nvPr>
        </p:nvSpPr>
        <p:spPr/>
        <p:txBody>
          <a:bodyPr>
            <a:normAutofit/>
          </a:bodyPr>
          <a:lstStyle/>
          <a:p>
            <a:r>
              <a:rPr lang="en-IE" dirty="0"/>
              <a:t>Data Representation</a:t>
            </a:r>
          </a:p>
          <a:p>
            <a:r>
              <a:rPr lang="en-IE" dirty="0">
                <a:hlinkClick r:id="rId2"/>
              </a:rPr>
              <a:t>Andrew.Beatty@atu.ie</a:t>
            </a:r>
            <a:endParaRPr lang="en-IE" dirty="0"/>
          </a:p>
        </p:txBody>
      </p:sp>
    </p:spTree>
    <p:extLst>
      <p:ext uri="{BB962C8B-B14F-4D97-AF65-F5344CB8AC3E}">
        <p14:creationId xmlns:p14="http://schemas.microsoft.com/office/powerpoint/2010/main" val="715115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2EA8F-5F4F-4842-A7E5-5A40BD6C8970}"/>
              </a:ext>
            </a:extLst>
          </p:cNvPr>
          <p:cNvSpPr>
            <a:spLocks noGrp="1"/>
          </p:cNvSpPr>
          <p:nvPr>
            <p:ph type="title"/>
          </p:nvPr>
        </p:nvSpPr>
        <p:spPr/>
        <p:txBody>
          <a:bodyPr/>
          <a:lstStyle/>
          <a:p>
            <a:r>
              <a:rPr lang="en-IE" dirty="0"/>
              <a:t>virtual environment</a:t>
            </a:r>
          </a:p>
        </p:txBody>
      </p:sp>
      <p:sp>
        <p:nvSpPr>
          <p:cNvPr id="3" name="Content Placeholder 2">
            <a:extLst>
              <a:ext uri="{FF2B5EF4-FFF2-40B4-BE49-F238E27FC236}">
                <a16:creationId xmlns:a16="http://schemas.microsoft.com/office/drawing/2014/main" id="{EBF039E2-8A45-4CAB-BCC4-7F3CD66906CB}"/>
              </a:ext>
            </a:extLst>
          </p:cNvPr>
          <p:cNvSpPr>
            <a:spLocks noGrp="1"/>
          </p:cNvSpPr>
          <p:nvPr>
            <p:ph idx="1"/>
          </p:nvPr>
        </p:nvSpPr>
        <p:spPr>
          <a:xfrm>
            <a:off x="1069848" y="2121408"/>
            <a:ext cx="10058400" cy="3854830"/>
          </a:xfrm>
        </p:spPr>
        <p:txBody>
          <a:bodyPr/>
          <a:lstStyle/>
          <a:p>
            <a:r>
              <a:rPr lang="en-IE" dirty="0"/>
              <a:t>Allows environments with different packages installed</a:t>
            </a:r>
          </a:p>
          <a:p>
            <a:r>
              <a:rPr lang="en-US" dirty="0"/>
              <a:t>What problem does a virtual environment solve? </a:t>
            </a:r>
          </a:p>
          <a:p>
            <a:pPr lvl="1"/>
            <a:r>
              <a:rPr lang="en-US" dirty="0"/>
              <a:t>The more Python projects you have, the more likely it is that you need to work with different versions of Python libraries, or even Python itself. Newer versions of libraries for one project can break compatibility in another project.</a:t>
            </a:r>
          </a:p>
          <a:p>
            <a:pPr marL="274320" lvl="1" indent="0" algn="r">
              <a:buNone/>
            </a:pPr>
            <a:r>
              <a:rPr lang="en-IE" sz="900" dirty="0"/>
              <a:t>(from documentation)</a:t>
            </a:r>
          </a:p>
        </p:txBody>
      </p:sp>
    </p:spTree>
    <p:extLst>
      <p:ext uri="{BB962C8B-B14F-4D97-AF65-F5344CB8AC3E}">
        <p14:creationId xmlns:p14="http://schemas.microsoft.com/office/powerpoint/2010/main" val="1960123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C796-501D-4FCF-A056-201948B24CBB}"/>
              </a:ext>
            </a:extLst>
          </p:cNvPr>
          <p:cNvSpPr>
            <a:spLocks noGrp="1"/>
          </p:cNvSpPr>
          <p:nvPr>
            <p:ph type="title"/>
          </p:nvPr>
        </p:nvSpPr>
        <p:spPr/>
        <p:txBody>
          <a:bodyPr/>
          <a:lstStyle/>
          <a:p>
            <a:r>
              <a:rPr lang="en-IE" dirty="0"/>
              <a:t>Commands</a:t>
            </a:r>
          </a:p>
        </p:txBody>
      </p:sp>
      <p:graphicFrame>
        <p:nvGraphicFramePr>
          <p:cNvPr id="4" name="Table 4">
            <a:extLst>
              <a:ext uri="{FF2B5EF4-FFF2-40B4-BE49-F238E27FC236}">
                <a16:creationId xmlns:a16="http://schemas.microsoft.com/office/drawing/2014/main" id="{04590DE3-DDFA-43C8-B31E-32652380B9EF}"/>
              </a:ext>
            </a:extLst>
          </p:cNvPr>
          <p:cNvGraphicFramePr>
            <a:graphicFrameLocks noGrp="1"/>
          </p:cNvGraphicFramePr>
          <p:nvPr>
            <p:extLst>
              <p:ext uri="{D42A27DB-BD31-4B8C-83A1-F6EECF244321}">
                <p14:modId xmlns:p14="http://schemas.microsoft.com/office/powerpoint/2010/main" val="3014012244"/>
              </p:ext>
            </p:extLst>
          </p:nvPr>
        </p:nvGraphicFramePr>
        <p:xfrm>
          <a:off x="589280" y="1605280"/>
          <a:ext cx="10820400" cy="4698199"/>
        </p:xfrm>
        <a:graphic>
          <a:graphicData uri="http://schemas.openxmlformats.org/drawingml/2006/table">
            <a:tbl>
              <a:tblPr firstRow="1" bandRow="1">
                <a:tableStyleId>{5C22544A-7EE6-4342-B048-85BDC9FD1C3A}</a:tableStyleId>
              </a:tblPr>
              <a:tblGrid>
                <a:gridCol w="3068320">
                  <a:extLst>
                    <a:ext uri="{9D8B030D-6E8A-4147-A177-3AD203B41FA5}">
                      <a16:colId xmlns:a16="http://schemas.microsoft.com/office/drawing/2014/main" val="4160176970"/>
                    </a:ext>
                  </a:extLst>
                </a:gridCol>
                <a:gridCol w="5334000">
                  <a:extLst>
                    <a:ext uri="{9D8B030D-6E8A-4147-A177-3AD203B41FA5}">
                      <a16:colId xmlns:a16="http://schemas.microsoft.com/office/drawing/2014/main" val="2124456344"/>
                    </a:ext>
                  </a:extLst>
                </a:gridCol>
                <a:gridCol w="2418080">
                  <a:extLst>
                    <a:ext uri="{9D8B030D-6E8A-4147-A177-3AD203B41FA5}">
                      <a16:colId xmlns:a16="http://schemas.microsoft.com/office/drawing/2014/main" val="318474170"/>
                    </a:ext>
                  </a:extLst>
                </a:gridCol>
              </a:tblGrid>
              <a:tr h="461479">
                <a:tc>
                  <a:txBody>
                    <a:bodyPr/>
                    <a:lstStyle/>
                    <a:p>
                      <a:endParaRPr lang="en-IE" dirty="0"/>
                    </a:p>
                  </a:txBody>
                  <a:tcPr/>
                </a:tc>
                <a:tc>
                  <a:txBody>
                    <a:bodyPr/>
                    <a:lstStyle/>
                    <a:p>
                      <a:r>
                        <a:rPr lang="en-IE" dirty="0"/>
                        <a:t>Windows</a:t>
                      </a:r>
                    </a:p>
                  </a:txBody>
                  <a:tcPr/>
                </a:tc>
                <a:tc>
                  <a:txBody>
                    <a:bodyPr/>
                    <a:lstStyle/>
                    <a:p>
                      <a:r>
                        <a:rPr lang="en-IE" dirty="0"/>
                        <a:t> Mac/Linux</a:t>
                      </a:r>
                    </a:p>
                  </a:txBody>
                  <a:tcPr/>
                </a:tc>
                <a:extLst>
                  <a:ext uri="{0D108BD9-81ED-4DB2-BD59-A6C34878D82A}">
                    <a16:rowId xmlns:a16="http://schemas.microsoft.com/office/drawing/2014/main" val="1420347049"/>
                  </a:ext>
                </a:extLst>
              </a:tr>
              <a:tr h="796526">
                <a:tc>
                  <a:txBody>
                    <a:bodyPr/>
                    <a:lstStyle/>
                    <a:p>
                      <a:r>
                        <a:rPr lang="en-IE" dirty="0"/>
                        <a:t>Make a virtual environment</a:t>
                      </a:r>
                    </a:p>
                  </a:txBody>
                  <a:tcPr/>
                </a:tc>
                <a:tc>
                  <a:txBody>
                    <a:bodyPr/>
                    <a:lstStyle/>
                    <a:p>
                      <a:r>
                        <a:rPr lang="en-IE" sz="1600" dirty="0">
                          <a:solidFill>
                            <a:schemeClr val="bg1"/>
                          </a:solidFill>
                          <a:highlight>
                            <a:srgbClr val="000000"/>
                          </a:highlight>
                          <a:latin typeface="Courier New" panose="02070309020205020404" pitchFamily="49" charset="0"/>
                          <a:cs typeface="Courier New" panose="02070309020205020404" pitchFamily="49" charset="0"/>
                        </a:rPr>
                        <a:t>python -m </a:t>
                      </a:r>
                      <a:r>
                        <a:rPr lang="en-IE" sz="1600" dirty="0" err="1">
                          <a:solidFill>
                            <a:schemeClr val="bg1"/>
                          </a:solidFill>
                          <a:highlight>
                            <a:srgbClr val="000000"/>
                          </a:highlight>
                          <a:latin typeface="Courier New" panose="02070309020205020404" pitchFamily="49" charset="0"/>
                          <a:cs typeface="Courier New" panose="02070309020205020404" pitchFamily="49" charset="0"/>
                        </a:rPr>
                        <a:t>venv</a:t>
                      </a:r>
                      <a:r>
                        <a:rPr lang="en-IE" sz="1600" dirty="0">
                          <a:solidFill>
                            <a:schemeClr val="bg1"/>
                          </a:solidFill>
                          <a:highlight>
                            <a:srgbClr val="000000"/>
                          </a:highlight>
                          <a:latin typeface="Courier New" panose="02070309020205020404" pitchFamily="49" charset="0"/>
                          <a:cs typeface="Courier New" panose="02070309020205020404" pitchFamily="49" charset="0"/>
                        </a:rPr>
                        <a:t> </a:t>
                      </a:r>
                      <a:r>
                        <a:rPr lang="en-IE" sz="1600" dirty="0" err="1">
                          <a:solidFill>
                            <a:schemeClr val="bg1"/>
                          </a:solidFill>
                          <a:highlight>
                            <a:srgbClr val="000000"/>
                          </a:highlight>
                          <a:latin typeface="Courier New" panose="02070309020205020404" pitchFamily="49" charset="0"/>
                          <a:cs typeface="Courier New" panose="02070309020205020404" pitchFamily="49" charset="0"/>
                        </a:rPr>
                        <a:t>venv</a:t>
                      </a:r>
                      <a:endParaRPr lang="en-IE" sz="1600" dirty="0">
                        <a:solidFill>
                          <a:schemeClr val="bg1"/>
                        </a:solidFill>
                        <a:highlight>
                          <a:srgbClr val="000000"/>
                        </a:highlight>
                        <a:latin typeface="Courier New" panose="02070309020205020404" pitchFamily="49" charset="0"/>
                        <a:cs typeface="Courier New" panose="02070309020205020404" pitchFamily="49" charset="0"/>
                      </a:endParaRPr>
                    </a:p>
                  </a:txBody>
                  <a:tcPr/>
                </a:tc>
                <a:tc>
                  <a:txBody>
                    <a:bodyPr/>
                    <a:lstStyle/>
                    <a:p>
                      <a:r>
                        <a:rPr lang="en-IE" sz="1400" b="0" dirty="0">
                          <a:latin typeface="Courier New" panose="02070309020205020404" pitchFamily="49" charset="0"/>
                          <a:cs typeface="Courier New" panose="02070309020205020404" pitchFamily="49" charset="0"/>
                        </a:rPr>
                        <a:t>python -m </a:t>
                      </a:r>
                      <a:r>
                        <a:rPr lang="en-IE" sz="1400" b="0" dirty="0" err="1">
                          <a:latin typeface="Courier New" panose="02070309020205020404" pitchFamily="49" charset="0"/>
                          <a:cs typeface="Courier New" panose="02070309020205020404" pitchFamily="49" charset="0"/>
                        </a:rPr>
                        <a:t>venv</a:t>
                      </a:r>
                      <a:r>
                        <a:rPr lang="en-IE" sz="1400" b="0" dirty="0">
                          <a:latin typeface="Courier New" panose="02070309020205020404" pitchFamily="49" charset="0"/>
                          <a:cs typeface="Courier New" panose="02070309020205020404" pitchFamily="49" charset="0"/>
                        </a:rPr>
                        <a:t> </a:t>
                      </a:r>
                      <a:r>
                        <a:rPr lang="en-IE" sz="1400" b="0" dirty="0" err="1">
                          <a:latin typeface="Courier New" panose="02070309020205020404" pitchFamily="49" charset="0"/>
                          <a:cs typeface="Courier New" panose="02070309020205020404" pitchFamily="49" charset="0"/>
                        </a:rPr>
                        <a:t>venv</a:t>
                      </a:r>
                      <a:endParaRPr lang="en-IE" sz="1400" b="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019337550"/>
                  </a:ext>
                </a:extLst>
              </a:tr>
              <a:tr h="7028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Make a virtual environment</a:t>
                      </a:r>
                    </a:p>
                    <a:p>
                      <a:r>
                        <a:rPr lang="en-IE" dirty="0"/>
                        <a:t>With system packages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600" dirty="0">
                          <a:solidFill>
                            <a:schemeClr val="bg1"/>
                          </a:solidFill>
                          <a:highlight>
                            <a:srgbClr val="000000"/>
                          </a:highlight>
                          <a:latin typeface="Courier New" panose="02070309020205020404" pitchFamily="49" charset="0"/>
                          <a:cs typeface="Courier New" panose="02070309020205020404" pitchFamily="49" charset="0"/>
                        </a:rPr>
                        <a:t>python -m </a:t>
                      </a:r>
                      <a:r>
                        <a:rPr lang="en-IE" sz="1600" dirty="0" err="1">
                          <a:solidFill>
                            <a:schemeClr val="bg1"/>
                          </a:solidFill>
                          <a:highlight>
                            <a:srgbClr val="000000"/>
                          </a:highlight>
                          <a:latin typeface="Courier New" panose="02070309020205020404" pitchFamily="49" charset="0"/>
                          <a:cs typeface="Courier New" panose="02070309020205020404" pitchFamily="49" charset="0"/>
                        </a:rPr>
                        <a:t>venv</a:t>
                      </a:r>
                      <a:r>
                        <a:rPr lang="en-IE" sz="1600" dirty="0">
                          <a:solidFill>
                            <a:schemeClr val="bg1"/>
                          </a:solidFill>
                          <a:highlight>
                            <a:srgbClr val="000000"/>
                          </a:highlight>
                          <a:latin typeface="Courier New" panose="02070309020205020404" pitchFamily="49" charset="0"/>
                          <a:cs typeface="Courier New" panose="02070309020205020404" pitchFamily="49" charset="0"/>
                        </a:rPr>
                        <a:t> </a:t>
                      </a:r>
                      <a:r>
                        <a:rPr lang="en-IE" sz="1600" dirty="0" err="1">
                          <a:solidFill>
                            <a:schemeClr val="bg1"/>
                          </a:solidFill>
                          <a:highlight>
                            <a:srgbClr val="000000"/>
                          </a:highlight>
                          <a:latin typeface="Courier New" panose="02070309020205020404" pitchFamily="49" charset="0"/>
                          <a:cs typeface="Courier New" panose="02070309020205020404" pitchFamily="49" charset="0"/>
                        </a:rPr>
                        <a:t>venv</a:t>
                      </a:r>
                      <a:r>
                        <a:rPr lang="en-IE" sz="1600" dirty="0">
                          <a:solidFill>
                            <a:schemeClr val="bg1"/>
                          </a:solidFill>
                          <a:highlight>
                            <a:srgbClr val="000000"/>
                          </a:highlight>
                          <a:latin typeface="Courier New" panose="02070309020205020404" pitchFamily="49" charset="0"/>
                          <a:cs typeface="Courier New" panose="02070309020205020404" pitchFamily="49" charset="0"/>
                        </a:rPr>
                        <a:t> </a:t>
                      </a:r>
                      <a:r>
                        <a:rPr lang="en-US" sz="1600" dirty="0">
                          <a:solidFill>
                            <a:schemeClr val="bg1"/>
                          </a:solidFill>
                          <a:highlight>
                            <a:srgbClr val="000000"/>
                          </a:highlight>
                          <a:latin typeface="Courier New" panose="02070309020205020404" pitchFamily="49" charset="0"/>
                          <a:cs typeface="Courier New" panose="02070309020205020404" pitchFamily="49" charset="0"/>
                        </a:rPr>
                        <a:t>--system-site-packages</a:t>
                      </a:r>
                      <a:endParaRPr lang="en-IE" sz="1600" dirty="0">
                        <a:solidFill>
                          <a:schemeClr val="bg1"/>
                        </a:solidFill>
                        <a:highlight>
                          <a:srgbClr val="000000"/>
                        </a:highlight>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400" dirty="0">
                          <a:latin typeface="Courier New" panose="02070309020205020404" pitchFamily="49" charset="0"/>
                          <a:cs typeface="Courier New" panose="02070309020205020404" pitchFamily="49" charset="0"/>
                        </a:rPr>
                        <a:t>python -m </a:t>
                      </a:r>
                      <a:r>
                        <a:rPr lang="en-IE" sz="1400" dirty="0" err="1">
                          <a:latin typeface="Courier New" panose="02070309020205020404" pitchFamily="49" charset="0"/>
                          <a:cs typeface="Courier New" panose="02070309020205020404" pitchFamily="49" charset="0"/>
                        </a:rPr>
                        <a:t>venv</a:t>
                      </a:r>
                      <a:r>
                        <a:rPr lang="en-IE" sz="1400" dirty="0">
                          <a:latin typeface="Courier New" panose="02070309020205020404" pitchFamily="49" charset="0"/>
                          <a:cs typeface="Courier New" panose="02070309020205020404" pitchFamily="49" charset="0"/>
                        </a:rPr>
                        <a:t> </a:t>
                      </a:r>
                      <a:r>
                        <a:rPr lang="en-IE" sz="1400" dirty="0" err="1">
                          <a:latin typeface="Courier New" panose="02070309020205020404" pitchFamily="49" charset="0"/>
                          <a:cs typeface="Courier New" panose="02070309020205020404" pitchFamily="49" charset="0"/>
                        </a:rPr>
                        <a:t>venv</a:t>
                      </a:r>
                      <a:r>
                        <a:rPr lang="en-IE"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rPr>
                        <a:t>--system-site-packages</a:t>
                      </a:r>
                      <a:endParaRPr lang="en-IE"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754009619"/>
                  </a:ext>
                </a:extLst>
              </a:tr>
              <a:tr h="538480">
                <a:tc>
                  <a:txBody>
                    <a:bodyPr/>
                    <a:lstStyle/>
                    <a:p>
                      <a:r>
                        <a:rPr lang="en-IE" dirty="0"/>
                        <a:t>Run a virtual environment</a:t>
                      </a:r>
                    </a:p>
                  </a:txBody>
                  <a:tcPr/>
                </a:tc>
                <a:tc>
                  <a:txBody>
                    <a:bodyPr/>
                    <a:lstStyle/>
                    <a:p>
                      <a:r>
                        <a:rPr lang="en-IE" sz="1600" dirty="0">
                          <a:solidFill>
                            <a:schemeClr val="bg1"/>
                          </a:solidFill>
                          <a:highlight>
                            <a:srgbClr val="000000"/>
                          </a:highlight>
                          <a:latin typeface="Courier New" panose="02070309020205020404" pitchFamily="49" charset="0"/>
                          <a:cs typeface="Courier New" panose="02070309020205020404" pitchFamily="49" charset="0"/>
                        </a:rPr>
                        <a:t> .\</a:t>
                      </a:r>
                      <a:r>
                        <a:rPr lang="en-IE" sz="1600" dirty="0" err="1">
                          <a:solidFill>
                            <a:schemeClr val="bg1"/>
                          </a:solidFill>
                          <a:highlight>
                            <a:srgbClr val="000000"/>
                          </a:highlight>
                          <a:latin typeface="Courier New" panose="02070309020205020404" pitchFamily="49" charset="0"/>
                          <a:cs typeface="Courier New" panose="02070309020205020404" pitchFamily="49" charset="0"/>
                        </a:rPr>
                        <a:t>venv</a:t>
                      </a:r>
                      <a:r>
                        <a:rPr lang="en-IE" sz="1600" dirty="0">
                          <a:solidFill>
                            <a:schemeClr val="bg1"/>
                          </a:solidFill>
                          <a:highlight>
                            <a:srgbClr val="000000"/>
                          </a:highlight>
                          <a:latin typeface="Courier New" panose="02070309020205020404" pitchFamily="49" charset="0"/>
                          <a:cs typeface="Courier New" panose="02070309020205020404" pitchFamily="49" charset="0"/>
                        </a:rPr>
                        <a:t>\Scripts\activate.bat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highlight>
                            <a:srgbClr val="FFFF00"/>
                          </a:highlight>
                          <a:latin typeface="Courier New" panose="02070309020205020404" pitchFamily="49" charset="0"/>
                          <a:cs typeface="Courier New" panose="02070309020205020404" pitchFamily="49" charset="0"/>
                        </a:rPr>
                        <a:t>source .\</a:t>
                      </a:r>
                      <a:r>
                        <a:rPr lang="en-US" sz="1400" dirty="0" err="1">
                          <a:highlight>
                            <a:srgbClr val="FFFF00"/>
                          </a:highlight>
                          <a:latin typeface="Courier New" panose="02070309020205020404" pitchFamily="49" charset="0"/>
                          <a:cs typeface="Courier New" panose="02070309020205020404" pitchFamily="49" charset="0"/>
                        </a:rPr>
                        <a:t>venv</a:t>
                      </a:r>
                      <a:r>
                        <a:rPr lang="en-US" sz="1400" dirty="0">
                          <a:highlight>
                            <a:srgbClr val="FFFF00"/>
                          </a:highlight>
                          <a:latin typeface="Courier New" panose="02070309020205020404" pitchFamily="49" charset="0"/>
                          <a:cs typeface="Courier New" panose="02070309020205020404" pitchFamily="49" charset="0"/>
                        </a:rPr>
                        <a:t>\bin\activate</a:t>
                      </a:r>
                    </a:p>
                    <a:p>
                      <a:endParaRPr lang="en-IE"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128298954"/>
                  </a:ext>
                </a:extLst>
              </a:tr>
              <a:tr h="475309">
                <a:tc>
                  <a:txBody>
                    <a:bodyPr/>
                    <a:lstStyle/>
                    <a:p>
                      <a:r>
                        <a:rPr lang="en-IE" dirty="0"/>
                        <a:t>See the packages</a:t>
                      </a:r>
                    </a:p>
                  </a:txBody>
                  <a:tcPr/>
                </a:tc>
                <a:tc>
                  <a:txBody>
                    <a:bodyPr/>
                    <a:lstStyle/>
                    <a:p>
                      <a:r>
                        <a:rPr lang="en-IE" sz="1600" dirty="0">
                          <a:solidFill>
                            <a:schemeClr val="bg1"/>
                          </a:solidFill>
                          <a:highlight>
                            <a:srgbClr val="000000"/>
                          </a:highlight>
                          <a:latin typeface="Courier New" panose="02070309020205020404" pitchFamily="49" charset="0"/>
                          <a:cs typeface="Courier New" panose="02070309020205020404" pitchFamily="49" charset="0"/>
                        </a:rPr>
                        <a:t>pip freeze</a:t>
                      </a:r>
                    </a:p>
                  </a:txBody>
                  <a:tcPr/>
                </a:tc>
                <a:tc>
                  <a:txBody>
                    <a:bodyPr/>
                    <a:lstStyle/>
                    <a:p>
                      <a:r>
                        <a:rPr lang="en-IE" sz="1400" dirty="0">
                          <a:latin typeface="Courier New" panose="02070309020205020404" pitchFamily="49" charset="0"/>
                          <a:cs typeface="Courier New" panose="02070309020205020404" pitchFamily="49" charset="0"/>
                        </a:rPr>
                        <a:t>pip freeze</a:t>
                      </a:r>
                    </a:p>
                  </a:txBody>
                  <a:tcPr/>
                </a:tc>
                <a:extLst>
                  <a:ext uri="{0D108BD9-81ED-4DB2-BD59-A6C34878D82A}">
                    <a16:rowId xmlns:a16="http://schemas.microsoft.com/office/drawing/2014/main" val="2290583553"/>
                  </a:ext>
                </a:extLst>
              </a:tr>
              <a:tr h="550851">
                <a:tc>
                  <a:txBody>
                    <a:bodyPr/>
                    <a:lstStyle/>
                    <a:p>
                      <a:r>
                        <a:rPr lang="en-IE" dirty="0"/>
                        <a:t>Save them to a file</a:t>
                      </a:r>
                    </a:p>
                  </a:txBody>
                  <a:tcPr/>
                </a:tc>
                <a:tc>
                  <a:txBody>
                    <a:bodyPr/>
                    <a:lstStyle/>
                    <a:p>
                      <a:r>
                        <a:rPr lang="en-IE" sz="1600" dirty="0">
                          <a:solidFill>
                            <a:schemeClr val="bg1"/>
                          </a:solidFill>
                          <a:highlight>
                            <a:srgbClr val="000000"/>
                          </a:highlight>
                          <a:latin typeface="Courier New" panose="02070309020205020404" pitchFamily="49" charset="0"/>
                          <a:cs typeface="Courier New" panose="02070309020205020404" pitchFamily="49" charset="0"/>
                        </a:rPr>
                        <a:t>pip freeze &gt; requirements.txt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400" dirty="0">
                          <a:latin typeface="Courier New" panose="02070309020205020404" pitchFamily="49" charset="0"/>
                          <a:cs typeface="Courier New" panose="02070309020205020404" pitchFamily="49" charset="0"/>
                        </a:rPr>
                        <a:t>pip freeze &gt; requirements.txt</a:t>
                      </a:r>
                    </a:p>
                  </a:txBody>
                  <a:tcPr/>
                </a:tc>
                <a:extLst>
                  <a:ext uri="{0D108BD9-81ED-4DB2-BD59-A6C34878D82A}">
                    <a16:rowId xmlns:a16="http://schemas.microsoft.com/office/drawing/2014/main" val="2663877079"/>
                  </a:ext>
                </a:extLst>
              </a:tr>
              <a:tr h="518160">
                <a:tc>
                  <a:txBody>
                    <a:bodyPr/>
                    <a:lstStyle/>
                    <a:p>
                      <a:r>
                        <a:rPr lang="en-IE" dirty="0"/>
                        <a:t>Load a file of packages</a:t>
                      </a:r>
                    </a:p>
                  </a:txBody>
                  <a:tcPr/>
                </a:tc>
                <a:tc>
                  <a:txBody>
                    <a:bodyPr/>
                    <a:lstStyle/>
                    <a:p>
                      <a:r>
                        <a:rPr lang="en-GB" sz="1600" dirty="0">
                          <a:solidFill>
                            <a:schemeClr val="bg1"/>
                          </a:solidFill>
                          <a:highlight>
                            <a:srgbClr val="000000"/>
                          </a:highlight>
                          <a:latin typeface="Courier New" panose="02070309020205020404" pitchFamily="49" charset="0"/>
                          <a:cs typeface="Courier New" panose="02070309020205020404" pitchFamily="49" charset="0"/>
                        </a:rPr>
                        <a:t>pip install -r requirements.txt</a:t>
                      </a:r>
                      <a:endParaRPr lang="en-IE" sz="1600" dirty="0">
                        <a:solidFill>
                          <a:schemeClr val="bg1"/>
                        </a:solidFill>
                        <a:highlight>
                          <a:srgbClr val="000000"/>
                        </a:highlight>
                        <a:latin typeface="Courier New" panose="02070309020205020404" pitchFamily="49" charset="0"/>
                        <a:cs typeface="Courier New" panose="02070309020205020404" pitchFamily="49" charset="0"/>
                      </a:endParaRPr>
                    </a:p>
                  </a:txBody>
                  <a:tcPr/>
                </a:tc>
                <a:tc>
                  <a:txBody>
                    <a:bodyPr/>
                    <a:lstStyle/>
                    <a:p>
                      <a:r>
                        <a:rPr lang="en-GB" sz="1400" dirty="0">
                          <a:latin typeface="Courier New" panose="02070309020205020404" pitchFamily="49" charset="0"/>
                          <a:cs typeface="Courier New" panose="02070309020205020404" pitchFamily="49" charset="0"/>
                        </a:rPr>
                        <a:t>pip install -r requirements.txt</a:t>
                      </a:r>
                      <a:endParaRPr lang="en-IE" sz="1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11464466"/>
                  </a:ext>
                </a:extLst>
              </a:tr>
              <a:tr h="461479">
                <a:tc>
                  <a:txBody>
                    <a:bodyPr/>
                    <a:lstStyle/>
                    <a:p>
                      <a:r>
                        <a:rPr lang="en-IE" dirty="0"/>
                        <a:t>exit</a:t>
                      </a:r>
                    </a:p>
                  </a:txBody>
                  <a:tcPr/>
                </a:tc>
                <a:tc>
                  <a:txBody>
                    <a:bodyPr/>
                    <a:lstStyle/>
                    <a:p>
                      <a:r>
                        <a:rPr lang="en-IE" sz="1600" dirty="0">
                          <a:solidFill>
                            <a:schemeClr val="bg1"/>
                          </a:solidFill>
                          <a:highlight>
                            <a:srgbClr val="000000"/>
                          </a:highlight>
                          <a:latin typeface="Courier New" panose="02070309020205020404" pitchFamily="49" charset="0"/>
                          <a:cs typeface="Courier New" panose="02070309020205020404" pitchFamily="49" charset="0"/>
                        </a:rPr>
                        <a:t>deactivate</a:t>
                      </a:r>
                    </a:p>
                  </a:txBody>
                  <a:tcPr/>
                </a:tc>
                <a:tc>
                  <a:txBody>
                    <a:bodyPr/>
                    <a:lstStyle/>
                    <a:p>
                      <a:r>
                        <a:rPr lang="en-IE" sz="1400" dirty="0">
                          <a:latin typeface="Courier New" panose="02070309020205020404" pitchFamily="49" charset="0"/>
                          <a:cs typeface="Courier New" panose="02070309020205020404" pitchFamily="49" charset="0"/>
                        </a:rPr>
                        <a:t>deactivate</a:t>
                      </a:r>
                    </a:p>
                  </a:txBody>
                  <a:tcPr/>
                </a:tc>
                <a:extLst>
                  <a:ext uri="{0D108BD9-81ED-4DB2-BD59-A6C34878D82A}">
                    <a16:rowId xmlns:a16="http://schemas.microsoft.com/office/drawing/2014/main" val="3420293587"/>
                  </a:ext>
                </a:extLst>
              </a:tr>
            </a:tbl>
          </a:graphicData>
        </a:graphic>
      </p:graphicFrame>
    </p:spTree>
    <p:extLst>
      <p:ext uri="{BB962C8B-B14F-4D97-AF65-F5344CB8AC3E}">
        <p14:creationId xmlns:p14="http://schemas.microsoft.com/office/powerpoint/2010/main" val="223911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B04F3-6FFE-4BD1-B83C-0797339B079A}"/>
              </a:ext>
            </a:extLst>
          </p:cNvPr>
          <p:cNvSpPr>
            <a:spLocks noGrp="1"/>
          </p:cNvSpPr>
          <p:nvPr>
            <p:ph type="title"/>
          </p:nvPr>
        </p:nvSpPr>
        <p:spPr/>
        <p:txBody>
          <a:bodyPr/>
          <a:lstStyle/>
          <a:p>
            <a:r>
              <a:rPr lang="en-IE" dirty="0"/>
              <a:t>.</a:t>
            </a:r>
            <a:r>
              <a:rPr lang="en-IE" dirty="0" err="1"/>
              <a:t>gitignore</a:t>
            </a:r>
            <a:endParaRPr lang="en-IE" dirty="0"/>
          </a:p>
        </p:txBody>
      </p:sp>
      <p:sp>
        <p:nvSpPr>
          <p:cNvPr id="3" name="Content Placeholder 2">
            <a:extLst>
              <a:ext uri="{FF2B5EF4-FFF2-40B4-BE49-F238E27FC236}">
                <a16:creationId xmlns:a16="http://schemas.microsoft.com/office/drawing/2014/main" id="{E2567D1E-9A55-4D4A-961C-32361A6C6DCE}"/>
              </a:ext>
            </a:extLst>
          </p:cNvPr>
          <p:cNvSpPr>
            <a:spLocks noGrp="1"/>
          </p:cNvSpPr>
          <p:nvPr>
            <p:ph idx="1"/>
          </p:nvPr>
        </p:nvSpPr>
        <p:spPr/>
        <p:txBody>
          <a:bodyPr/>
          <a:lstStyle/>
          <a:p>
            <a:r>
              <a:rPr lang="en-IE" dirty="0"/>
              <a:t>Make a .</a:t>
            </a:r>
            <a:r>
              <a:rPr lang="en-IE" dirty="0" err="1"/>
              <a:t>gitignore</a:t>
            </a:r>
            <a:r>
              <a:rPr lang="en-IE" dirty="0"/>
              <a:t> file and put the name of the virtual environment directory in it</a:t>
            </a:r>
          </a:p>
          <a:p>
            <a:r>
              <a:rPr lang="en-IE" dirty="0"/>
              <a:t>This will stop it being uploaded to GitHub</a:t>
            </a:r>
          </a:p>
        </p:txBody>
      </p:sp>
    </p:spTree>
    <p:extLst>
      <p:ext uri="{BB962C8B-B14F-4D97-AF65-F5344CB8AC3E}">
        <p14:creationId xmlns:p14="http://schemas.microsoft.com/office/powerpoint/2010/main" val="340343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Tree>
    <p:extLst>
      <p:ext uri="{BB962C8B-B14F-4D97-AF65-F5344CB8AC3E}">
        <p14:creationId xmlns:p14="http://schemas.microsoft.com/office/powerpoint/2010/main" val="414727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2039-86DA-49B2-98E5-4F655AFBD479}"/>
              </a:ext>
            </a:extLst>
          </p:cNvPr>
          <p:cNvSpPr>
            <a:spLocks noGrp="1"/>
          </p:cNvSpPr>
          <p:nvPr>
            <p:ph type="title"/>
          </p:nvPr>
        </p:nvSpPr>
        <p:spPr/>
        <p:txBody>
          <a:bodyPr/>
          <a:lstStyle/>
          <a:p>
            <a:r>
              <a:rPr lang="en-IE" dirty="0"/>
              <a:t>Summary</a:t>
            </a:r>
          </a:p>
        </p:txBody>
      </p:sp>
      <p:sp>
        <p:nvSpPr>
          <p:cNvPr id="3" name="Content Placeholder 2">
            <a:extLst>
              <a:ext uri="{FF2B5EF4-FFF2-40B4-BE49-F238E27FC236}">
                <a16:creationId xmlns:a16="http://schemas.microsoft.com/office/drawing/2014/main" id="{2C264140-C52F-4B5E-818D-2145724FC2A5}"/>
              </a:ext>
            </a:extLst>
          </p:cNvPr>
          <p:cNvSpPr>
            <a:spLocks noGrp="1"/>
          </p:cNvSpPr>
          <p:nvPr>
            <p:ph idx="1"/>
          </p:nvPr>
        </p:nvSpPr>
        <p:spPr/>
        <p:txBody>
          <a:bodyPr/>
          <a:lstStyle/>
          <a:p>
            <a:r>
              <a:rPr lang="en-IE" dirty="0"/>
              <a:t>Virtual environments are useful in controlling what python module are installed</a:t>
            </a:r>
          </a:p>
        </p:txBody>
      </p:sp>
    </p:spTree>
    <p:extLst>
      <p:ext uri="{BB962C8B-B14F-4D97-AF65-F5344CB8AC3E}">
        <p14:creationId xmlns:p14="http://schemas.microsoft.com/office/powerpoint/2010/main" val="1792335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6631</TotalTime>
  <Words>221</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Courier New</vt:lpstr>
      <vt:lpstr>Rockwell</vt:lpstr>
      <vt:lpstr>Rockwell Condensed</vt:lpstr>
      <vt:lpstr>Wingdings</vt:lpstr>
      <vt:lpstr>Wood Type</vt:lpstr>
      <vt:lpstr>DR8.1 Virtual Environments</vt:lpstr>
      <vt:lpstr>virtual environment</vt:lpstr>
      <vt:lpstr>Commands</vt:lpstr>
      <vt:lpstr>.gitignore</vt:lpstr>
      <vt:lpstr>Demonstration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Beatty</dc:creator>
  <cp:lastModifiedBy>Andrew Beatty</cp:lastModifiedBy>
  <cp:revision>16</cp:revision>
  <dcterms:created xsi:type="dcterms:W3CDTF">2019-11-13T10:44:00Z</dcterms:created>
  <dcterms:modified xsi:type="dcterms:W3CDTF">2023-11-07T19:54:16Z</dcterms:modified>
</cp:coreProperties>
</file>