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  <p:sldMasterId id="2147483852" r:id="rId2"/>
  </p:sldMasterIdLst>
  <p:sldIdLst>
    <p:sldId id="256" r:id="rId3"/>
    <p:sldId id="257" r:id="rId4"/>
    <p:sldId id="261" r:id="rId5"/>
    <p:sldId id="258" r:id="rId6"/>
    <p:sldId id="259" r:id="rId7"/>
    <p:sldId id="262" r:id="rId8"/>
    <p:sldId id="263" r:id="rId9"/>
    <p:sldId id="268" r:id="rId10"/>
    <p:sldId id="266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C41799-503B-4A3C-9F91-37340A91DB24}" v="1" dt="2022-10-17T18:50:23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EDC41799-503B-4A3C-9F91-37340A91DB24}"/>
    <pc:docChg chg="modSld">
      <pc:chgData name="Andrew Beatty" userId="ddf183e3-d1da-49e1-9619-81ceb6b4ef92" providerId="ADAL" clId="{EDC41799-503B-4A3C-9F91-37340A91DB24}" dt="2022-10-17T18:50:23.559" v="0"/>
      <pc:docMkLst>
        <pc:docMk/>
      </pc:docMkLst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1780896332" sldId="256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1780896332" sldId="256"/>
            <ac:picMk id="8" creationId="{A06D4049-9FD4-5757-19A5-894E41500414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2758832453" sldId="257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2758832453" sldId="257"/>
            <ac:picMk id="4" creationId="{32800C4B-3AFF-3C40-0BDB-E55B56767044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2775617665" sldId="258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2775617665" sldId="258"/>
            <ac:picMk id="2" creationId="{6297846A-4D3F-69FC-938B-3B00F9B5A0E7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2571293769" sldId="259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2571293769" sldId="259"/>
            <ac:picMk id="2" creationId="{C419F97A-4292-8C3B-6589-9B970EF976E4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1696565633" sldId="261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1696565633" sldId="261"/>
            <ac:picMk id="2" creationId="{B321F451-8765-1BCA-BC7B-94458D2D4660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3108768904" sldId="262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3108768904" sldId="262"/>
            <ac:picMk id="2" creationId="{02102E01-D7BB-EEEF-F4A9-667F9E769CC6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2036269693" sldId="263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2036269693" sldId="263"/>
            <ac:picMk id="2" creationId="{7E37F362-1448-A99F-98DF-BDF97C0C9A7A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508754356" sldId="265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508754356" sldId="265"/>
            <ac:picMk id="2" creationId="{ED5289C7-02CA-9707-942A-FA90D270F0E3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3076150136" sldId="266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3076150136" sldId="266"/>
            <ac:picMk id="13" creationId="{F8E7A89B-CFBE-0303-88F2-890033CFDF00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3032818944" sldId="268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3032818944" sldId="268"/>
            <ac:picMk id="9" creationId="{0C6547DD-065B-92FA-19FA-9EB237F66EA1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3114501921" sldId="269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3114501921" sldId="269"/>
            <ac:picMk id="2" creationId="{120F72B3-609D-48DA-1AD5-EBC0CBFDCD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E1E8-2A72-3C7F-E160-CA188437D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800" dirty="0"/>
              <a:t>DR2.2</a:t>
            </a:r>
            <a:br>
              <a:rPr lang="en-IE" dirty="0"/>
            </a:br>
            <a:r>
              <a:rPr lang="en-IE" dirty="0"/>
              <a:t>XML (And HTML)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4FFA5-B3A6-6073-745B-DBDC25894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486" y="4468031"/>
            <a:ext cx="7891272" cy="726344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Data Representation </a:t>
            </a:r>
          </a:p>
          <a:p>
            <a:r>
              <a:rPr lang="en-IE" dirty="0"/>
              <a:t>Andrew.Beatty@atu.ie</a:t>
            </a:r>
          </a:p>
        </p:txBody>
      </p:sp>
    </p:spTree>
    <p:extLst>
      <p:ext uri="{BB962C8B-B14F-4D97-AF65-F5344CB8AC3E}">
        <p14:creationId xmlns:p14="http://schemas.microsoft.com/office/powerpoint/2010/main" val="178089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AAB2F-192C-4631-AF8E-7C8D02648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63398"/>
            <a:ext cx="10058400" cy="54088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3200" dirty="0"/>
              <a:t>Consider:</a:t>
            </a:r>
          </a:p>
          <a:p>
            <a:pPr marL="0" indent="0">
              <a:buNone/>
            </a:pPr>
            <a:r>
              <a:rPr lang="en-IE" sz="1800" dirty="0"/>
              <a:t>&lt;?xml version="1.0"?&gt; 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70C0"/>
                </a:solidFill>
              </a:rPr>
              <a:t>&lt;Company&gt; </a:t>
            </a:r>
          </a:p>
          <a:p>
            <a:pPr marL="274320" lvl="1" indent="0">
              <a:buNone/>
            </a:pPr>
            <a:r>
              <a:rPr lang="en-IE" dirty="0"/>
              <a:t>&lt;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 </a:t>
            </a:r>
            <a:r>
              <a:rPr lang="en-IE" dirty="0">
                <a:solidFill>
                  <a:srgbClr val="92D050"/>
                </a:solidFill>
              </a:rPr>
              <a:t>category="Technical"</a:t>
            </a:r>
            <a:r>
              <a:rPr lang="en-IE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&gt;Joe&lt;/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&gt;Murphy&lt;/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&gt;1234567890&lt;/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 </a:t>
            </a:r>
          </a:p>
          <a:p>
            <a:pPr marL="274320" lvl="1" indent="0">
              <a:buNone/>
            </a:pPr>
            <a:r>
              <a:rPr lang="en-IE" dirty="0"/>
              <a:t>&lt;/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&gt; </a:t>
            </a:r>
          </a:p>
          <a:p>
            <a:pPr marL="274320" lvl="1" indent="0">
              <a:buNone/>
            </a:pPr>
            <a:r>
              <a:rPr lang="en-IE" dirty="0"/>
              <a:t>&lt;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 </a:t>
            </a:r>
            <a:r>
              <a:rPr lang="en-IE" dirty="0">
                <a:solidFill>
                  <a:srgbClr val="92D050"/>
                </a:solidFill>
              </a:rPr>
              <a:t>category="Non-Technical"</a:t>
            </a:r>
            <a:r>
              <a:rPr lang="en-IE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&gt;Mary&lt;/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&gt;Martin&lt;/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&gt;1234667898&lt;/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 </a:t>
            </a:r>
          </a:p>
          <a:p>
            <a:pPr marL="274320" lvl="1" indent="0">
              <a:buNone/>
            </a:pPr>
            <a:r>
              <a:rPr lang="en-IE" dirty="0"/>
              <a:t>&lt;/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&gt; 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70C0"/>
                </a:solidFill>
              </a:rPr>
              <a:t>&lt;/Company&gt; </a:t>
            </a:r>
          </a:p>
        </p:txBody>
      </p:sp>
    </p:spTree>
    <p:extLst>
      <p:ext uri="{BB962C8B-B14F-4D97-AF65-F5344CB8AC3E}">
        <p14:creationId xmlns:p14="http://schemas.microsoft.com/office/powerpoint/2010/main" val="311450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8AAF-1C3D-457E-A15B-03E2E8267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17" y="525707"/>
            <a:ext cx="10058400" cy="5559804"/>
          </a:xfrm>
        </p:spPr>
        <p:txBody>
          <a:bodyPr/>
          <a:lstStyle/>
          <a:p>
            <a:r>
              <a:rPr lang="en-IE" dirty="0"/>
              <a:t>As DOM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F1702D-FAF4-438C-81DD-CDA42E1851B9}"/>
              </a:ext>
            </a:extLst>
          </p:cNvPr>
          <p:cNvSpPr/>
          <p:nvPr/>
        </p:nvSpPr>
        <p:spPr>
          <a:xfrm>
            <a:off x="4899169" y="1166070"/>
            <a:ext cx="2105637" cy="5201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 (root)</a:t>
            </a:r>
          </a:p>
          <a:p>
            <a:pPr algn="ctr"/>
            <a:r>
              <a:rPr lang="en-IE" sz="1400" dirty="0"/>
              <a:t>Company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FF36F-7F9B-4E6C-BE13-860FE78A9C62}"/>
              </a:ext>
            </a:extLst>
          </p:cNvPr>
          <p:cNvSpPr/>
          <p:nvPr/>
        </p:nvSpPr>
        <p:spPr>
          <a:xfrm>
            <a:off x="2434205" y="2242659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A49043-7AEC-4F39-A0CC-DBC7F8ECD24E}"/>
              </a:ext>
            </a:extLst>
          </p:cNvPr>
          <p:cNvSpPr/>
          <p:nvPr/>
        </p:nvSpPr>
        <p:spPr>
          <a:xfrm>
            <a:off x="790658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1DE03D-FDC6-40C1-8A0A-2FE471884580}"/>
              </a:ext>
            </a:extLst>
          </p:cNvPr>
          <p:cNvSpPr/>
          <p:nvPr/>
        </p:nvSpPr>
        <p:spPr>
          <a:xfrm>
            <a:off x="79065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Joe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DBCACA-9F26-4DF2-8930-6B6A94DB8761}"/>
              </a:ext>
            </a:extLst>
          </p:cNvPr>
          <p:cNvSpPr/>
          <p:nvPr/>
        </p:nvSpPr>
        <p:spPr>
          <a:xfrm>
            <a:off x="2635907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Murphy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3F1D67-CC6C-4FD9-9DC5-5443C436DD02}"/>
              </a:ext>
            </a:extLst>
          </p:cNvPr>
          <p:cNvSpPr/>
          <p:nvPr/>
        </p:nvSpPr>
        <p:spPr>
          <a:xfrm>
            <a:off x="2643480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02331-3EF6-4458-A0AF-E340E53D452E}"/>
              </a:ext>
            </a:extLst>
          </p:cNvPr>
          <p:cNvSpPr/>
          <p:nvPr/>
        </p:nvSpPr>
        <p:spPr>
          <a:xfrm>
            <a:off x="467710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0C7C1-F546-4953-A62B-21CC7CF33FC0}"/>
              </a:ext>
            </a:extLst>
          </p:cNvPr>
          <p:cNvSpPr/>
          <p:nvPr/>
        </p:nvSpPr>
        <p:spPr>
          <a:xfrm>
            <a:off x="7004805" y="4301456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E5AEE-9574-43AD-846F-1BB45E437E26}"/>
              </a:ext>
            </a:extLst>
          </p:cNvPr>
          <p:cNvSpPr/>
          <p:nvPr/>
        </p:nvSpPr>
        <p:spPr>
          <a:xfrm>
            <a:off x="8709166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Martin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52E460-7299-4133-8FDC-2947C2270376}"/>
              </a:ext>
            </a:extLst>
          </p:cNvPr>
          <p:cNvSpPr/>
          <p:nvPr/>
        </p:nvSpPr>
        <p:spPr>
          <a:xfrm>
            <a:off x="1056198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711AAD-FA44-4F24-A8C4-1D04F6077298}"/>
              </a:ext>
            </a:extLst>
          </p:cNvPr>
          <p:cNvSpPr/>
          <p:nvPr/>
        </p:nvSpPr>
        <p:spPr>
          <a:xfrm>
            <a:off x="4677108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B4E78A8-D034-422B-B253-E7376D4F6606}"/>
              </a:ext>
            </a:extLst>
          </p:cNvPr>
          <p:cNvSpPr/>
          <p:nvPr/>
        </p:nvSpPr>
        <p:spPr>
          <a:xfrm>
            <a:off x="1308683" y="1426129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Technical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78E48D-8AAB-4BF4-9BCE-D053D0F9BCA4}"/>
              </a:ext>
            </a:extLst>
          </p:cNvPr>
          <p:cNvSpPr/>
          <p:nvPr/>
        </p:nvSpPr>
        <p:spPr>
          <a:xfrm>
            <a:off x="9955451" y="1426128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Non-Technical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E8652-09D9-4930-BE63-994658BA04E4}"/>
              </a:ext>
            </a:extLst>
          </p:cNvPr>
          <p:cNvSpPr/>
          <p:nvPr/>
        </p:nvSpPr>
        <p:spPr>
          <a:xfrm>
            <a:off x="7997504" y="2238456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C5E4DE-1EB3-4961-8A6D-64AA2F9EA499}"/>
              </a:ext>
            </a:extLst>
          </p:cNvPr>
          <p:cNvSpPr/>
          <p:nvPr/>
        </p:nvSpPr>
        <p:spPr>
          <a:xfrm>
            <a:off x="7004805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6AF9D7-F0FD-4EFA-97C2-CEA29E478699}"/>
              </a:ext>
            </a:extLst>
          </p:cNvPr>
          <p:cNvSpPr/>
          <p:nvPr/>
        </p:nvSpPr>
        <p:spPr>
          <a:xfrm>
            <a:off x="8709166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23D86E-CD5F-4711-9716-C1D8990C67F7}"/>
              </a:ext>
            </a:extLst>
          </p:cNvPr>
          <p:cNvSpPr/>
          <p:nvPr/>
        </p:nvSpPr>
        <p:spPr>
          <a:xfrm>
            <a:off x="10561987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15C3F8F-78E1-411E-9BDA-1A951A342866}"/>
              </a:ext>
            </a:extLst>
          </p:cNvPr>
          <p:cNvCxnSpPr>
            <a:stCxn id="4" idx="2"/>
          </p:cNvCxnSpPr>
          <p:nvPr/>
        </p:nvCxnSpPr>
        <p:spPr>
          <a:xfrm rot="5400000">
            <a:off x="4624431" y="618689"/>
            <a:ext cx="260058" cy="2395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74ED15-9C5E-458A-B3F4-EC6A3130F6CF}"/>
              </a:ext>
            </a:extLst>
          </p:cNvPr>
          <p:cNvCxnSpPr/>
          <p:nvPr/>
        </p:nvCxnSpPr>
        <p:spPr>
          <a:xfrm>
            <a:off x="3556932" y="1937857"/>
            <a:ext cx="0" cy="300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287E82-2AD4-4309-9F90-84FA0E55352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7409576" y="228600"/>
            <a:ext cx="260058" cy="31752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BDF8C8-3B17-44D3-BFD1-A909BE72B505}"/>
              </a:ext>
            </a:extLst>
          </p:cNvPr>
          <p:cNvCxnSpPr/>
          <p:nvPr/>
        </p:nvCxnSpPr>
        <p:spPr>
          <a:xfrm>
            <a:off x="9118833" y="1946246"/>
            <a:ext cx="0" cy="29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82FE05-603D-418F-8585-11154041D99B}"/>
              </a:ext>
            </a:extLst>
          </p:cNvPr>
          <p:cNvCxnSpPr/>
          <p:nvPr/>
        </p:nvCxnSpPr>
        <p:spPr>
          <a:xfrm flipH="1" flipV="1">
            <a:off x="2357306" y="1845577"/>
            <a:ext cx="278601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A4F503-6494-4B55-B6E0-545ED1C59E7A}"/>
              </a:ext>
            </a:extLst>
          </p:cNvPr>
          <p:cNvCxnSpPr/>
          <p:nvPr/>
        </p:nvCxnSpPr>
        <p:spPr>
          <a:xfrm flipV="1">
            <a:off x="9955451" y="1845577"/>
            <a:ext cx="312674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28F987C-8356-428E-93F9-2409FA93335D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2351713" y="1851172"/>
            <a:ext cx="223706" cy="20469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DC262F0-B007-4641-84C3-C98BF509844C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4294938" y="1954862"/>
            <a:ext cx="223704" cy="18395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41CBA18-4388-4A1C-B81D-2A1F52844CC7}"/>
              </a:ext>
            </a:extLst>
          </p:cNvPr>
          <p:cNvCxnSpPr>
            <a:stCxn id="30" idx="2"/>
          </p:cNvCxnSpPr>
          <p:nvPr/>
        </p:nvCxnSpPr>
        <p:spPr>
          <a:xfrm rot="5400000">
            <a:off x="8237288" y="2173447"/>
            <a:ext cx="227908" cy="13981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A772656-2E8D-41C9-B97C-BBA456CDE7A8}"/>
              </a:ext>
            </a:extLst>
          </p:cNvPr>
          <p:cNvCxnSpPr>
            <a:stCxn id="30" idx="2"/>
          </p:cNvCxnSpPr>
          <p:nvPr/>
        </p:nvCxnSpPr>
        <p:spPr>
          <a:xfrm rot="16200000" flipH="1">
            <a:off x="10010860" y="1798037"/>
            <a:ext cx="227907" cy="21489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FE10B5-5DF5-4116-8468-6C63F397D3A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440107" y="2986481"/>
            <a:ext cx="0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CBCD82-DB63-4C1F-983C-9196DF8FBEFC}"/>
              </a:ext>
            </a:extLst>
          </p:cNvPr>
          <p:cNvCxnSpPr>
            <a:stCxn id="17" idx="0"/>
          </p:cNvCxnSpPr>
          <p:nvPr/>
        </p:nvCxnSpPr>
        <p:spPr>
          <a:xfrm flipV="1">
            <a:off x="3292929" y="2986481"/>
            <a:ext cx="3944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D4120B-B864-48BB-AC85-F1EC16AC6AD4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326557" y="2986481"/>
            <a:ext cx="0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CC35CC-85CA-4610-B813-7668CF4111C4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7652160" y="2986481"/>
            <a:ext cx="2094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6E1C14-7C88-4B20-A27B-1A74F8481DA1}"/>
              </a:ext>
            </a:extLst>
          </p:cNvPr>
          <p:cNvCxnSpPr>
            <a:stCxn id="32" idx="0"/>
          </p:cNvCxnSpPr>
          <p:nvPr/>
        </p:nvCxnSpPr>
        <p:spPr>
          <a:xfrm flipV="1">
            <a:off x="9358615" y="2986481"/>
            <a:ext cx="3499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F0FD5B-A74A-4662-95D7-0DEC15B7CCCE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11199304" y="2986481"/>
            <a:ext cx="12132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78AE36-8D55-400F-905B-FE6CA10CA3D1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1440107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84C91A-EF5E-4C78-AC53-1BD933D359D4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3285356" y="3794629"/>
            <a:ext cx="7573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7AFDB3-F65B-464D-BA39-3E8CAEFDA7B3}"/>
              </a:ext>
            </a:extLst>
          </p:cNvPr>
          <p:cNvCxnSpPr>
            <a:stCxn id="22" idx="2"/>
            <a:endCxn id="18" idx="0"/>
          </p:cNvCxnSpPr>
          <p:nvPr/>
        </p:nvCxnSpPr>
        <p:spPr>
          <a:xfrm>
            <a:off x="5326557" y="3794629"/>
            <a:ext cx="0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0CDDA17-6DA7-469B-B321-B0DB0FBAEFB9}"/>
              </a:ext>
            </a:extLst>
          </p:cNvPr>
          <p:cNvCxnSpPr>
            <a:stCxn id="31" idx="2"/>
            <a:endCxn id="19" idx="0"/>
          </p:cNvCxnSpPr>
          <p:nvPr/>
        </p:nvCxnSpPr>
        <p:spPr>
          <a:xfrm>
            <a:off x="7654254" y="3768405"/>
            <a:ext cx="0" cy="53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6D08AB-4F68-40F5-933F-1CB834CB553C}"/>
              </a:ext>
            </a:extLst>
          </p:cNvPr>
          <p:cNvCxnSpPr>
            <a:stCxn id="32" idx="2"/>
            <a:endCxn id="20" idx="0"/>
          </p:cNvCxnSpPr>
          <p:nvPr/>
        </p:nvCxnSpPr>
        <p:spPr>
          <a:xfrm>
            <a:off x="9358615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49B8196-88DC-4857-A916-65B8136F2CBF}"/>
              </a:ext>
            </a:extLst>
          </p:cNvPr>
          <p:cNvCxnSpPr>
            <a:stCxn id="35" idx="2"/>
            <a:endCxn id="21" idx="0"/>
          </p:cNvCxnSpPr>
          <p:nvPr/>
        </p:nvCxnSpPr>
        <p:spPr>
          <a:xfrm>
            <a:off x="11211436" y="3768405"/>
            <a:ext cx="1" cy="53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92F67B1-1B3A-4FDE-9927-CDEC1B343B5E}"/>
              </a:ext>
            </a:extLst>
          </p:cNvPr>
          <p:cNvSpPr txBox="1"/>
          <p:nvPr/>
        </p:nvSpPr>
        <p:spPr>
          <a:xfrm>
            <a:off x="253927" y="2311720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parent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A53989-05FD-46DC-8A85-65BBC2A33A15}"/>
              </a:ext>
            </a:extLst>
          </p:cNvPr>
          <p:cNvSpPr txBox="1"/>
          <p:nvPr/>
        </p:nvSpPr>
        <p:spPr>
          <a:xfrm>
            <a:off x="269121" y="3432429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50875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7470-C32D-498F-A6AC-ED2F8FD9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EDBE-2911-480F-BDAA-7A4432D46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E" sz="4400" dirty="0" err="1"/>
              <a:t>eXtensible</a:t>
            </a:r>
            <a:r>
              <a:rPr lang="en-IE" sz="4400" dirty="0"/>
              <a:t> </a:t>
            </a:r>
            <a:r>
              <a:rPr lang="en-IE" sz="4400" dirty="0" err="1"/>
              <a:t>Markup</a:t>
            </a:r>
            <a:r>
              <a:rPr lang="en-IE" sz="4400" dirty="0"/>
              <a:t> Language </a:t>
            </a:r>
          </a:p>
          <a:p>
            <a:pPr marL="0" indent="0" algn="ctr">
              <a:buNone/>
            </a:pPr>
            <a:endParaRPr lang="en-IE" sz="4400" dirty="0"/>
          </a:p>
          <a:p>
            <a:pPr marL="0" indent="0">
              <a:buNone/>
            </a:pPr>
            <a:r>
              <a:rPr lang="en-IE" dirty="0">
                <a:solidFill>
                  <a:schemeClr val="accent1"/>
                </a:solidFill>
              </a:rPr>
              <a:t>Extensible</a:t>
            </a:r>
            <a:r>
              <a:rPr lang="en-IE" dirty="0"/>
              <a:t> 	Designed to accommodate change.</a:t>
            </a:r>
          </a:p>
          <a:p>
            <a:pPr marL="0" indent="0">
              <a:buNone/>
            </a:pPr>
            <a:r>
              <a:rPr lang="en-IE" dirty="0" err="1">
                <a:solidFill>
                  <a:schemeClr val="accent1"/>
                </a:solidFill>
              </a:rPr>
              <a:t>Markup</a:t>
            </a:r>
            <a:r>
              <a:rPr lang="en-IE" dirty="0"/>
              <a:t> 	Annotates text.</a:t>
            </a:r>
          </a:p>
          <a:p>
            <a:pPr marL="0" indent="0">
              <a:buNone/>
            </a:pPr>
            <a:r>
              <a:rPr lang="en-IE" dirty="0">
                <a:solidFill>
                  <a:schemeClr val="accent1"/>
                </a:solidFill>
              </a:rPr>
              <a:t>Language</a:t>
            </a:r>
            <a:r>
              <a:rPr lang="en-IE" dirty="0"/>
              <a:t> 	Set of rules for communication.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5883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434E-EDA1-42AF-9C83-CCA65C0E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1800" dirty="0"/>
              <a:t>&lt;?xml version="1.0" encoding="UTF-8"?&gt; </a:t>
            </a:r>
          </a:p>
          <a:p>
            <a:pPr marL="0" indent="0">
              <a:buNone/>
            </a:pPr>
            <a:r>
              <a:rPr lang="en-IE" sz="1800" dirty="0"/>
              <a:t>&lt;book isbn-13="978-0131774292" isbn-10="0131774298"&gt; </a:t>
            </a:r>
          </a:p>
          <a:p>
            <a:pPr marL="274320" lvl="1" indent="0">
              <a:buNone/>
            </a:pPr>
            <a:r>
              <a:rPr lang="en-IE" dirty="0"/>
              <a:t>&lt;title&gt;Python Programming&lt;/title&gt; </a:t>
            </a:r>
          </a:p>
          <a:p>
            <a:pPr marL="274320" lvl="1" indent="0">
              <a:buNone/>
            </a:pPr>
            <a:r>
              <a:rPr lang="en-IE" dirty="0"/>
              <a:t>&lt;publisher&gt;Prentice Hall&lt;/publisher&gt; </a:t>
            </a:r>
          </a:p>
          <a:p>
            <a:pPr marL="274320" lvl="1" indent="0">
              <a:buNone/>
            </a:pPr>
            <a:r>
              <a:rPr lang="en-IE" dirty="0"/>
              <a:t>&lt;author&gt;Peter van der Linden&lt;/author&gt; </a:t>
            </a:r>
          </a:p>
          <a:p>
            <a:pPr marL="0" indent="0">
              <a:buNone/>
            </a:pPr>
            <a:r>
              <a:rPr lang="en-IE" sz="1800" dirty="0"/>
              <a:t>&lt;/book&gt;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9656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55C0-926F-4BF0-8D76-7C15FEB5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XML looks like HTML, but it is different.</a:t>
            </a:r>
          </a:p>
          <a:p>
            <a:pPr lvl="1"/>
            <a:r>
              <a:rPr lang="en-IE" dirty="0"/>
              <a:t>XML was designed to carry/represent data - with focus on what data is</a:t>
            </a:r>
          </a:p>
          <a:p>
            <a:pPr lvl="1"/>
            <a:r>
              <a:rPr lang="en-IE" dirty="0"/>
              <a:t>XML tags are not predefined like HTML tags are</a:t>
            </a:r>
          </a:p>
          <a:p>
            <a:pPr lvl="1"/>
            <a:r>
              <a:rPr lang="en-IE" dirty="0"/>
              <a:t>HTML was designed for browser to use to display  – It has predefined tags </a:t>
            </a:r>
            <a:br>
              <a:rPr lang="en-IE" dirty="0"/>
            </a:br>
            <a:endParaRPr lang="en-IE" dirty="0"/>
          </a:p>
          <a:p>
            <a:r>
              <a:rPr lang="en-IE" dirty="0"/>
              <a:t>XML’s purpose is to represent information in text form.</a:t>
            </a:r>
          </a:p>
          <a:p>
            <a:r>
              <a:rPr lang="en-IE" dirty="0"/>
              <a:t>XML does not do anything (either does HTML)</a:t>
            </a:r>
          </a:p>
          <a:p>
            <a:r>
              <a:rPr lang="en-IE" dirty="0"/>
              <a:t>There are no pre-defined tag names – you can make them up yourself.</a:t>
            </a:r>
          </a:p>
          <a:p>
            <a:r>
              <a:rPr lang="en-IE" dirty="0"/>
              <a:t>XML has a tree-like syntax.</a:t>
            </a:r>
          </a:p>
          <a:p>
            <a:r>
              <a:rPr lang="en-IE" dirty="0"/>
              <a:t>The Document Object Model (DOM) can be applied to XML.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7561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434E-EDA1-42AF-9C83-CCA65C0E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567" y="259052"/>
            <a:ext cx="10058400" cy="2593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&lt;?xml version="1.0" encoding="UTF-8"?&gt; 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B0F0"/>
                </a:solidFill>
              </a:rPr>
              <a:t>&lt;root-element</a:t>
            </a:r>
            <a:r>
              <a:rPr lang="en-IE" sz="1800" dirty="0"/>
              <a:t> </a:t>
            </a:r>
            <a:r>
              <a:rPr lang="en-IE" sz="1800" dirty="0">
                <a:solidFill>
                  <a:srgbClr val="7030A0"/>
                </a:solidFill>
              </a:rPr>
              <a:t>attribute-name="attribute-value"</a:t>
            </a:r>
            <a:r>
              <a:rPr lang="en-IE" sz="1800" dirty="0">
                <a:solidFill>
                  <a:srgbClr val="00B0F0"/>
                </a:solidFill>
              </a:rPr>
              <a:t>&gt;</a:t>
            </a:r>
            <a:r>
              <a:rPr lang="en-IE" sz="1800" dirty="0"/>
              <a:t> </a:t>
            </a:r>
          </a:p>
          <a:p>
            <a:pPr marL="274320" lvl="1" indent="0">
              <a:buNone/>
            </a:pPr>
            <a:r>
              <a:rPr lang="en-IE" dirty="0">
                <a:solidFill>
                  <a:srgbClr val="00B0F0"/>
                </a:solidFill>
              </a:rPr>
              <a:t>&lt;child</a:t>
            </a:r>
            <a:r>
              <a:rPr lang="en-IE" dirty="0"/>
              <a:t> </a:t>
            </a:r>
            <a:r>
              <a:rPr lang="en-IE" dirty="0">
                <a:solidFill>
                  <a:srgbClr val="7030A0"/>
                </a:solidFill>
              </a:rPr>
              <a:t>name="value"</a:t>
            </a:r>
            <a:r>
              <a:rPr lang="en-IE" dirty="0"/>
              <a:t>&gt;Text</a:t>
            </a:r>
            <a:r>
              <a:rPr lang="en-IE" dirty="0">
                <a:solidFill>
                  <a:srgbClr val="0070C0"/>
                </a:solidFill>
              </a:rPr>
              <a:t>&lt;/child&gt; </a:t>
            </a:r>
          </a:p>
          <a:p>
            <a:pPr marL="274320" lvl="1" indent="0">
              <a:buNone/>
            </a:pPr>
            <a:r>
              <a:rPr lang="en-IE" dirty="0">
                <a:solidFill>
                  <a:srgbClr val="00B0F0"/>
                </a:solidFill>
              </a:rPr>
              <a:t>&lt;child</a:t>
            </a:r>
            <a:r>
              <a:rPr lang="en-IE" dirty="0"/>
              <a:t> </a:t>
            </a:r>
            <a:r>
              <a:rPr lang="en-IE" dirty="0">
                <a:solidFill>
                  <a:srgbClr val="7030A0"/>
                </a:solidFill>
              </a:rPr>
              <a:t>name="value"</a:t>
            </a:r>
            <a:r>
              <a:rPr lang="en-IE" dirty="0"/>
              <a:t>&gt;Text</a:t>
            </a:r>
            <a:r>
              <a:rPr lang="en-IE" dirty="0">
                <a:solidFill>
                  <a:srgbClr val="0070C0"/>
                </a:solidFill>
              </a:rPr>
              <a:t>&lt;/child&gt; </a:t>
            </a:r>
          </a:p>
          <a:p>
            <a:pPr marL="274320" lvl="1" indent="0">
              <a:buNone/>
            </a:pPr>
            <a:r>
              <a:rPr lang="en-IE" dirty="0">
                <a:solidFill>
                  <a:srgbClr val="00B0F0"/>
                </a:solidFill>
              </a:rPr>
              <a:t>&lt;child</a:t>
            </a:r>
            <a:r>
              <a:rPr lang="en-IE" dirty="0"/>
              <a:t>&gt; </a:t>
            </a: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&amp;</a:t>
            </a:r>
            <a:r>
              <a:rPr lang="en-IE" dirty="0" err="1">
                <a:solidFill>
                  <a:schemeClr val="bg1">
                    <a:lumMod val="50000"/>
                  </a:schemeClr>
                </a:solidFill>
              </a:rPr>
              <a:t>lt</a:t>
            </a: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E" dirty="0"/>
              <a:t>is an example of encoding</a:t>
            </a:r>
            <a:r>
              <a:rPr lang="en-IE" dirty="0">
                <a:solidFill>
                  <a:srgbClr val="0070C0"/>
                </a:solidFill>
              </a:rPr>
              <a:t>&lt;/child&gt; </a:t>
            </a:r>
          </a:p>
          <a:p>
            <a:pPr marL="274320" lvl="1" indent="0">
              <a:buNone/>
            </a:pPr>
            <a:r>
              <a:rPr lang="en-IE" dirty="0">
                <a:solidFill>
                  <a:srgbClr val="00B0F0"/>
                </a:solidFill>
              </a:rPr>
              <a:t>&lt;lone-warrior /&gt; 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70C0"/>
                </a:solidFill>
              </a:rPr>
              <a:t>&lt;/root-element&gt;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7F947C-7D00-445F-9E48-49F79B236513}"/>
              </a:ext>
            </a:extLst>
          </p:cNvPr>
          <p:cNvSpPr txBox="1">
            <a:spLocks/>
          </p:cNvSpPr>
          <p:nvPr/>
        </p:nvSpPr>
        <p:spPr>
          <a:xfrm>
            <a:off x="826567" y="2852257"/>
            <a:ext cx="10058400" cy="484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1400" dirty="0">
                <a:solidFill>
                  <a:schemeClr val="accent1"/>
                </a:solidFill>
              </a:rPr>
              <a:t>Declaration</a:t>
            </a:r>
            <a:r>
              <a:rPr lang="en-IE" sz="1400" dirty="0"/>
              <a:t> 	XML documents should have a single line at the start stating that it’s XML, the version of XML it is, 		and an encoding. </a:t>
            </a:r>
          </a:p>
          <a:p>
            <a:r>
              <a:rPr lang="en-IE" sz="1400" dirty="0">
                <a:solidFill>
                  <a:srgbClr val="92D050"/>
                </a:solidFill>
              </a:rPr>
              <a:t>Root element </a:t>
            </a:r>
            <a:r>
              <a:rPr lang="en-IE" sz="1400" dirty="0">
                <a:solidFill>
                  <a:schemeClr val="accent1"/>
                </a:solidFill>
              </a:rPr>
              <a:t>	</a:t>
            </a:r>
            <a:r>
              <a:rPr lang="en-IE" sz="1400" dirty="0"/>
              <a:t>XML must have a single root element that wraps all others. </a:t>
            </a:r>
          </a:p>
          <a:p>
            <a:endParaRPr lang="en-IE" sz="1400" dirty="0">
              <a:solidFill>
                <a:srgbClr val="92D050"/>
              </a:solidFill>
            </a:endParaRPr>
          </a:p>
          <a:p>
            <a:r>
              <a:rPr lang="en-IE" sz="1400" dirty="0">
                <a:solidFill>
                  <a:srgbClr val="00B050"/>
                </a:solidFill>
              </a:rPr>
              <a:t>Elements</a:t>
            </a:r>
            <a:r>
              <a:rPr lang="en-IE" sz="1400" dirty="0"/>
              <a:t> 	XML is structured as elements, which are enclosed in angle brackets. Elements have tags that must 		start with a letter but may contain a number, elements must have a closing tag</a:t>
            </a:r>
          </a:p>
          <a:p>
            <a:r>
              <a:rPr lang="en-IE" sz="1400" dirty="0">
                <a:solidFill>
                  <a:srgbClr val="00B0F0"/>
                </a:solidFill>
              </a:rPr>
              <a:t>Tag</a:t>
            </a:r>
            <a:r>
              <a:rPr lang="en-IE" sz="1400" dirty="0"/>
              <a:t>		&lt;Tags&gt; indicate the start and the end of each element (</a:t>
            </a:r>
            <a:r>
              <a:rPr lang="en-IE" sz="1400" dirty="0">
                <a:solidFill>
                  <a:srgbClr val="0070C0"/>
                </a:solidFill>
              </a:rPr>
              <a:t>end tag </a:t>
            </a:r>
            <a:r>
              <a:rPr lang="en-IE" sz="1400" dirty="0"/>
              <a:t>indicated with &lt;/ </a:t>
            </a:r>
            <a:r>
              <a:rPr lang="en-IE" sz="1400" dirty="0" err="1">
                <a:solidFill>
                  <a:srgbClr val="0070C0"/>
                </a:solidFill>
              </a:rPr>
              <a:t>tagname</a:t>
            </a:r>
            <a:r>
              <a:rPr lang="en-IE" sz="1400" dirty="0"/>
              <a:t>&gt;)</a:t>
            </a:r>
          </a:p>
          <a:p>
            <a:r>
              <a:rPr lang="en-IE" sz="1400" dirty="0">
                <a:solidFill>
                  <a:srgbClr val="7030A0"/>
                </a:solidFill>
              </a:rPr>
              <a:t>Attributes</a:t>
            </a:r>
            <a:r>
              <a:rPr lang="en-IE" sz="1400" dirty="0"/>
              <a:t> 	Elements can have attributes, which are name–value pairs within the angle brackets. A given 		attribute name can only be specified once per element.</a:t>
            </a:r>
          </a:p>
          <a:p>
            <a:r>
              <a:rPr lang="en-IE" sz="1400" dirty="0">
                <a:solidFill>
                  <a:schemeClr val="bg1">
                    <a:lumMod val="50000"/>
                  </a:schemeClr>
                </a:solidFill>
              </a:rPr>
              <a:t>Entity references </a:t>
            </a:r>
            <a:r>
              <a:rPr lang="en-IE" sz="1400" dirty="0">
                <a:solidFill>
                  <a:schemeClr val="accent1"/>
                </a:solidFill>
              </a:rPr>
              <a:t>	</a:t>
            </a:r>
            <a:r>
              <a:rPr lang="en-IE" sz="1400" dirty="0"/>
              <a:t>Certain characters must be escaped with entity references, e.g. 		&amp;</a:t>
            </a:r>
            <a:r>
              <a:rPr lang="en-IE" sz="1400" dirty="0" err="1"/>
              <a:t>lt</a:t>
            </a:r>
            <a:r>
              <a:rPr lang="en-IE" sz="1400" dirty="0"/>
              <a:t>; for &lt;. </a:t>
            </a:r>
          </a:p>
          <a:p>
            <a:r>
              <a:rPr lang="en-IE" sz="1400" dirty="0">
                <a:solidFill>
                  <a:schemeClr val="accent1"/>
                </a:solidFill>
              </a:rPr>
              <a:t>Case sensitive 	</a:t>
            </a:r>
            <a:r>
              <a:rPr lang="en-IE" sz="1400" dirty="0"/>
              <a:t>Everything in XML is case sensitive. (HTML is not)</a:t>
            </a:r>
          </a:p>
          <a:p>
            <a:r>
              <a:rPr lang="en-IE" sz="1400" dirty="0"/>
              <a:t>Plain text	Or data, can be inside the tags	</a:t>
            </a:r>
          </a:p>
          <a:p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89C00-A8FF-427A-A248-2AFC74F951CE}"/>
              </a:ext>
            </a:extLst>
          </p:cNvPr>
          <p:cNvSpPr/>
          <p:nvPr/>
        </p:nvSpPr>
        <p:spPr>
          <a:xfrm>
            <a:off x="826568" y="631467"/>
            <a:ext cx="7797316" cy="20194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16DAA-DF5F-4D6A-8546-28133DE38F8D}"/>
              </a:ext>
            </a:extLst>
          </p:cNvPr>
          <p:cNvSpPr/>
          <p:nvPr/>
        </p:nvSpPr>
        <p:spPr>
          <a:xfrm>
            <a:off x="1182848" y="981512"/>
            <a:ext cx="3833769" cy="2348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017AC-4C55-4BC1-BD3F-D5E6AC472824}"/>
              </a:ext>
            </a:extLst>
          </p:cNvPr>
          <p:cNvSpPr/>
          <p:nvPr/>
        </p:nvSpPr>
        <p:spPr>
          <a:xfrm>
            <a:off x="1182847" y="1320763"/>
            <a:ext cx="3833769" cy="2348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608A1D-4B19-4DF5-8AB2-833DBD16E9E2}"/>
              </a:ext>
            </a:extLst>
          </p:cNvPr>
          <p:cNvSpPr/>
          <p:nvPr/>
        </p:nvSpPr>
        <p:spPr>
          <a:xfrm>
            <a:off x="1182846" y="1944345"/>
            <a:ext cx="1853969" cy="3197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EA8F8-BD2C-4CD4-B9BC-369BFB7D76D7}"/>
              </a:ext>
            </a:extLst>
          </p:cNvPr>
          <p:cNvSpPr/>
          <p:nvPr/>
        </p:nvSpPr>
        <p:spPr>
          <a:xfrm>
            <a:off x="1182846" y="1625563"/>
            <a:ext cx="6568581" cy="2488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129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1AABD-1735-44F2-8AA1-BC5452DC9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06011"/>
            <a:ext cx="10058400" cy="5266189"/>
          </a:xfrm>
        </p:spPr>
        <p:txBody>
          <a:bodyPr/>
          <a:lstStyle/>
          <a:p>
            <a:pPr marL="0" indent="0" algn="ctr">
              <a:buNone/>
            </a:pPr>
            <a:r>
              <a:rPr lang="en-IE" sz="3600" dirty="0"/>
              <a:t>Exercise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Create an xml file that stores information for a Breakfast Menu.</a:t>
            </a:r>
          </a:p>
          <a:p>
            <a:pPr marL="0" indent="0">
              <a:buNone/>
            </a:pPr>
            <a:r>
              <a:rPr lang="en-IE" dirty="0"/>
              <a:t>It should contain food items, </a:t>
            </a:r>
          </a:p>
          <a:p>
            <a:pPr marL="0" indent="0">
              <a:buNone/>
            </a:pPr>
            <a:r>
              <a:rPr lang="en-IE" dirty="0"/>
              <a:t>and the price, description and calories for each item.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0876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49C79-CCCB-4AD2-94F8-47FFFBC2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69783"/>
            <a:ext cx="10058400" cy="570241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E" sz="1800" dirty="0"/>
              <a:t>&lt;?xml version="1.0" encoding="UTF-8"?&gt;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E" sz="1800" dirty="0"/>
              <a:t>&lt;</a:t>
            </a:r>
            <a:r>
              <a:rPr lang="en-IE" sz="1800" dirty="0" err="1"/>
              <a:t>breakfast_menu</a:t>
            </a:r>
            <a:r>
              <a:rPr lang="en-IE" sz="1800" dirty="0"/>
              <a:t>&gt; 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IE" dirty="0"/>
              <a:t>&lt;food&gt; 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&lt;name&gt;Full Irish&lt;/name&gt; 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&lt;price&gt;9.95&lt;/price&gt; 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&lt;description&gt;Sausage Bacon, eggs, black pudding and controversially beans and chips&lt;/description&gt; &lt;calories&gt;1050&lt;/calories&gt; 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IE" dirty="0"/>
              <a:t>&lt;/food&gt; 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IE" dirty="0"/>
              <a:t>&lt;food&gt; 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&lt;name&gt;Porridge&lt;/name&gt; 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&lt;price&gt;6.95&lt;/price&gt; 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&lt;description&gt;</a:t>
            </a:r>
          </a:p>
          <a:p>
            <a:pPr marL="1097280" lvl="4" indent="0">
              <a:lnSpc>
                <a:spcPct val="100000"/>
              </a:lnSpc>
              <a:buNone/>
            </a:pPr>
            <a:r>
              <a:rPr lang="en-IE" sz="1800" dirty="0"/>
              <a:t>Cooked oats with milk, nuts and Berries…. YUM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&lt;/description&gt; 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&lt;calories&gt;600&lt;/calories&gt; 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IE" dirty="0"/>
              <a:t>&lt;/food&gt;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E" sz="1800" dirty="0"/>
              <a:t>&lt;/</a:t>
            </a:r>
            <a:r>
              <a:rPr lang="en-IE" sz="1800" dirty="0" err="1"/>
              <a:t>breakfast_menu</a:t>
            </a:r>
            <a:r>
              <a:rPr lang="en-IE" sz="18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3626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890FA-3308-6B9E-1BFD-F4E19AB8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Programming with XML (HTML)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9A38-8CA6-BAD8-6227-7F2E38227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GB" dirty="0"/>
              <a:t>Most languages will have two ways of parsing through xml data.</a:t>
            </a:r>
          </a:p>
          <a:p>
            <a:pPr lvl="1"/>
            <a:r>
              <a:rPr lang="en-GB" dirty="0"/>
              <a:t>SAX: Simple API for XML (I knew it as “Streaming API for XML”)</a:t>
            </a:r>
          </a:p>
          <a:p>
            <a:pPr lvl="2"/>
            <a:r>
              <a:rPr lang="en-GB" dirty="0"/>
              <a:t>Event based</a:t>
            </a:r>
          </a:p>
          <a:p>
            <a:pPr lvl="2"/>
            <a:r>
              <a:rPr lang="en-GB" dirty="0"/>
              <a:t>Usually Read only</a:t>
            </a:r>
          </a:p>
          <a:p>
            <a:pPr lvl="1"/>
            <a:r>
              <a:rPr lang="en-GB" dirty="0"/>
              <a:t>DOM: Document Object Model.</a:t>
            </a:r>
          </a:p>
          <a:p>
            <a:pPr lvl="2"/>
            <a:r>
              <a:rPr lang="en-GB" dirty="0"/>
              <a:t> Reads in the whole xml document; </a:t>
            </a:r>
          </a:p>
          <a:p>
            <a:pPr lvl="2"/>
            <a:r>
              <a:rPr lang="en-US" altLang="en-US" dirty="0">
                <a:solidFill>
                  <a:srgbClr val="222222"/>
                </a:solidFill>
              </a:rPr>
              <a:t>You can read and write to a DOM (then write out the DOM)</a:t>
            </a:r>
            <a:endParaRPr lang="en-GB" dirty="0"/>
          </a:p>
          <a:p>
            <a:pPr lvl="2"/>
            <a:r>
              <a:rPr lang="en-GB" dirty="0"/>
              <a:t>Used by web browsers.</a:t>
            </a:r>
          </a:p>
          <a:p>
            <a:pPr lvl="2"/>
            <a:r>
              <a:rPr lang="en-US" altLang="en-US" dirty="0" err="1">
                <a:solidFill>
                  <a:srgbClr val="222222"/>
                </a:solidFill>
              </a:rPr>
              <a:t>Javascript</a:t>
            </a:r>
            <a:r>
              <a:rPr lang="en-US" altLang="en-US" dirty="0">
                <a:solidFill>
                  <a:srgbClr val="222222"/>
                </a:solidFill>
              </a:rPr>
              <a:t> and </a:t>
            </a:r>
            <a:r>
              <a:rPr lang="en-US" altLang="en-US" dirty="0" err="1">
                <a:solidFill>
                  <a:srgbClr val="222222"/>
                </a:solidFill>
              </a:rPr>
              <a:t>Jquery</a:t>
            </a:r>
            <a:r>
              <a:rPr lang="en-US" altLang="en-US" dirty="0">
                <a:solidFill>
                  <a:srgbClr val="222222"/>
                </a:solidFill>
              </a:rPr>
              <a:t> use DOM for manipulation of HTML pages</a:t>
            </a:r>
          </a:p>
          <a:p>
            <a:pPr lvl="2"/>
            <a:r>
              <a:rPr lang="en-GB" dirty="0"/>
              <a:t>In python we will use DOM</a:t>
            </a:r>
            <a:r>
              <a:rPr lang="en-IE" dirty="0"/>
              <a:t>, in standard Python Library there are two modules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xml.dom.minidom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lvl="4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xml.dom.pulldom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81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AB4C6-1921-ED59-F98F-47D5FA64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4400" dirty="0"/>
              <a:t>DOM: Each node in DOM has three parts</a:t>
            </a:r>
            <a:endParaRPr lang="en-IE" sz="4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69E46A-4F72-9363-B798-C16CAD1C70B2}"/>
              </a:ext>
            </a:extLst>
          </p:cNvPr>
          <p:cNvSpPr/>
          <p:nvPr/>
        </p:nvSpPr>
        <p:spPr>
          <a:xfrm>
            <a:off x="3286125" y="2638425"/>
            <a:ext cx="2609850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E9E6B-2E82-63AA-F3DC-19C322B49201}"/>
              </a:ext>
            </a:extLst>
          </p:cNvPr>
          <p:cNvSpPr/>
          <p:nvPr/>
        </p:nvSpPr>
        <p:spPr>
          <a:xfrm>
            <a:off x="3286125" y="4614837"/>
            <a:ext cx="2609850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8A9D54-8CCA-02E7-6F44-01B7CC6103DD}"/>
              </a:ext>
            </a:extLst>
          </p:cNvPr>
          <p:cNvSpPr/>
          <p:nvPr/>
        </p:nvSpPr>
        <p:spPr>
          <a:xfrm>
            <a:off x="3286125" y="3614712"/>
            <a:ext cx="2609850" cy="1000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84022-9438-0F55-CD88-8AB653478C0D}"/>
              </a:ext>
            </a:extLst>
          </p:cNvPr>
          <p:cNvSpPr txBox="1"/>
          <p:nvPr/>
        </p:nvSpPr>
        <p:spPr>
          <a:xfrm>
            <a:off x="4200255" y="2619644"/>
            <a:ext cx="1347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text</a:t>
            </a:r>
            <a:endParaRPr lang="en-I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41D21-C735-84C1-9B18-491E219BA65E}"/>
              </a:ext>
            </a:extLst>
          </p:cNvPr>
          <p:cNvSpPr txBox="1"/>
          <p:nvPr/>
        </p:nvSpPr>
        <p:spPr>
          <a:xfrm>
            <a:off x="4200255" y="4877321"/>
            <a:ext cx="78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</a:t>
            </a:r>
            <a:endParaRPr lang="en-I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875F4-A91A-95BB-0B20-34F1F59D50F4}"/>
              </a:ext>
            </a:extLst>
          </p:cNvPr>
          <p:cNvSpPr txBox="1"/>
          <p:nvPr/>
        </p:nvSpPr>
        <p:spPr>
          <a:xfrm>
            <a:off x="4200255" y="3897791"/>
            <a:ext cx="91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076150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1455</TotalTime>
  <Words>815</Words>
  <Application>Microsoft Office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Rockwell</vt:lpstr>
      <vt:lpstr>Rockwell Condensed</vt:lpstr>
      <vt:lpstr>Rockwell Extra Bold</vt:lpstr>
      <vt:lpstr>Wingdings</vt:lpstr>
      <vt:lpstr>Wood Type</vt:lpstr>
      <vt:lpstr>Wood Type</vt:lpstr>
      <vt:lpstr>DR2.2 XML (And HTML)</vt:lpstr>
      <vt:lpstr>XML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with XML (HTML)</vt:lpstr>
      <vt:lpstr>DOM: Each node in DOM has three parts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2</cp:revision>
  <dcterms:created xsi:type="dcterms:W3CDTF">2022-09-22T20:54:54Z</dcterms:created>
  <dcterms:modified xsi:type="dcterms:W3CDTF">2022-10-17T18:50:32Z</dcterms:modified>
</cp:coreProperties>
</file>