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9" r:id="rId7"/>
    <p:sldId id="258" r:id="rId8"/>
    <p:sldId id="261" r:id="rId9"/>
    <p:sldId id="262" r:id="rId10"/>
    <p:sldId id="263" r:id="rId11"/>
    <p:sldId id="264" r:id="rId12"/>
    <p:sldId id="268" r:id="rId13"/>
    <p:sldId id="266" r:id="rId14"/>
    <p:sldId id="260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4111FED9-52B7-4124-9BC4-628965855A7B}"/>
    <pc:docChg chg="modSld">
      <pc:chgData name="Andrew Beatty" userId="b3294954-d4b5-4a40-95d7-bd84a7c4023c" providerId="ADAL" clId="{4111FED9-52B7-4124-9BC4-628965855A7B}" dt="2021-10-06T12:48:20.465" v="12" actId="1076"/>
      <pc:docMkLst>
        <pc:docMk/>
      </pc:docMkLst>
      <pc:sldChg chg="modSp mod">
        <pc:chgData name="Andrew Beatty" userId="b3294954-d4b5-4a40-95d7-bd84a7c4023c" providerId="ADAL" clId="{4111FED9-52B7-4124-9BC4-628965855A7B}" dt="2021-10-06T12:48:20.465" v="12" actId="1076"/>
        <pc:sldMkLst>
          <pc:docMk/>
          <pc:sldMk cId="2228451342" sldId="264"/>
        </pc:sldMkLst>
        <pc:spChg chg="mod">
          <ac:chgData name="Andrew Beatty" userId="b3294954-d4b5-4a40-95d7-bd84a7c4023c" providerId="ADAL" clId="{4111FED9-52B7-4124-9BC4-628965855A7B}" dt="2021-10-06T12:43:58.352" v="8" actId="1076"/>
          <ac:spMkLst>
            <pc:docMk/>
            <pc:sldMk cId="2228451342" sldId="264"/>
            <ac:spMk id="7" creationId="{9A780427-EC92-41AF-9F75-6245FED89BBD}"/>
          </ac:spMkLst>
        </pc:spChg>
        <pc:spChg chg="mod">
          <ac:chgData name="Andrew Beatty" userId="b3294954-d4b5-4a40-95d7-bd84a7c4023c" providerId="ADAL" clId="{4111FED9-52B7-4124-9BC4-628965855A7B}" dt="2021-10-06T12:43:23.468" v="6" actId="1076"/>
          <ac:spMkLst>
            <pc:docMk/>
            <pc:sldMk cId="2228451342" sldId="264"/>
            <ac:spMk id="37" creationId="{0A2C7C29-9D29-4974-BC49-F1E7B8E88020}"/>
          </ac:spMkLst>
        </pc:spChg>
        <pc:spChg chg="mod">
          <ac:chgData name="Andrew Beatty" userId="b3294954-d4b5-4a40-95d7-bd84a7c4023c" providerId="ADAL" clId="{4111FED9-52B7-4124-9BC4-628965855A7B}" dt="2021-10-06T12:48:20.465" v="12" actId="1076"/>
          <ac:spMkLst>
            <pc:docMk/>
            <pc:sldMk cId="2228451342" sldId="264"/>
            <ac:spMk id="47" creationId="{D41E01D5-253B-4D26-8EE7-38F5DE7F50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A3B5-DD58-46CD-B2DC-BE7F39DD9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PFORCS </a:t>
            </a:r>
            <a:r>
              <a:rPr lang="en-IE" dirty="0" err="1"/>
              <a:t>appServers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EE073-BA51-4CCD-8F28-37C4E4E06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</a:t>
            </a:r>
            <a:r>
              <a:rPr lang="en-IE" dirty="0" err="1"/>
              <a:t>Beattty</a:t>
            </a:r>
            <a:endParaRPr lang="en-IE" dirty="0"/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 Security</a:t>
            </a:r>
          </a:p>
        </p:txBody>
      </p:sp>
    </p:spTree>
    <p:extLst>
      <p:ext uri="{BB962C8B-B14F-4D97-AF65-F5344CB8AC3E}">
        <p14:creationId xmlns:p14="http://schemas.microsoft.com/office/powerpoint/2010/main" val="383643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Related image">
            <a:extLst>
              <a:ext uri="{FF2B5EF4-FFF2-40B4-BE49-F238E27FC236}">
                <a16:creationId xmlns:a16="http://schemas.microsoft.com/office/drawing/2014/main" id="{E184439A-07CF-43EB-A549-2BF44B233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2749" y="2432807"/>
            <a:ext cx="7046751" cy="411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80427-EC92-41AF-9F75-6245FED89BBD}"/>
              </a:ext>
            </a:extLst>
          </p:cNvPr>
          <p:cNvSpPr/>
          <p:nvPr/>
        </p:nvSpPr>
        <p:spPr>
          <a:xfrm>
            <a:off x="1774396" y="1167672"/>
            <a:ext cx="5812971" cy="2244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199D0-BCFA-45E5-84A0-22EBF4928CC1}"/>
              </a:ext>
            </a:extLst>
          </p:cNvPr>
          <p:cNvSpPr/>
          <p:nvPr/>
        </p:nvSpPr>
        <p:spPr>
          <a:xfrm>
            <a:off x="2972500" y="4701885"/>
            <a:ext cx="4015529" cy="18506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5FEF380-9499-419E-81D2-E085DC8880E9}"/>
              </a:ext>
            </a:extLst>
          </p:cNvPr>
          <p:cNvSpPr/>
          <p:nvPr/>
        </p:nvSpPr>
        <p:spPr>
          <a:xfrm>
            <a:off x="3200216" y="3578950"/>
            <a:ext cx="2885812" cy="6494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76292-F8E1-484F-B089-7B8C58714F44}"/>
              </a:ext>
            </a:extLst>
          </p:cNvPr>
          <p:cNvSpPr txBox="1"/>
          <p:nvPr/>
        </p:nvSpPr>
        <p:spPr>
          <a:xfrm>
            <a:off x="2892126" y="4709296"/>
            <a:ext cx="1272876" cy="37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Browser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625008-BE71-41D2-937B-55C7E3A0A8F3}"/>
              </a:ext>
            </a:extLst>
          </p:cNvPr>
          <p:cNvCxnSpPr>
            <a:cxnSpLocks/>
          </p:cNvCxnSpPr>
          <p:nvPr/>
        </p:nvCxnSpPr>
        <p:spPr>
          <a:xfrm flipV="1">
            <a:off x="3848368" y="3429000"/>
            <a:ext cx="0" cy="183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5D803B-913E-416F-B879-36C98D8708DA}"/>
              </a:ext>
            </a:extLst>
          </p:cNvPr>
          <p:cNvCxnSpPr>
            <a:cxnSpLocks/>
          </p:cNvCxnSpPr>
          <p:nvPr/>
        </p:nvCxnSpPr>
        <p:spPr>
          <a:xfrm>
            <a:off x="5372983" y="3392100"/>
            <a:ext cx="69356" cy="150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0E5F17-70A1-4476-A072-7BA25F9DEF6C}"/>
              </a:ext>
            </a:extLst>
          </p:cNvPr>
          <p:cNvSpPr txBox="1"/>
          <p:nvPr/>
        </p:nvSpPr>
        <p:spPr>
          <a:xfrm>
            <a:off x="4165002" y="3763616"/>
            <a:ext cx="17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internet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83BCD-773D-47BF-8F1A-0CB488952B6C}"/>
              </a:ext>
            </a:extLst>
          </p:cNvPr>
          <p:cNvSpPr txBox="1"/>
          <p:nvPr/>
        </p:nvSpPr>
        <p:spPr>
          <a:xfrm>
            <a:off x="2174600" y="4147886"/>
            <a:ext cx="2000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CF54B-BC51-4A64-9F97-1F52DB1BF4D6}"/>
              </a:ext>
            </a:extLst>
          </p:cNvPr>
          <p:cNvSpPr txBox="1"/>
          <p:nvPr/>
        </p:nvSpPr>
        <p:spPr>
          <a:xfrm>
            <a:off x="5333322" y="4086346"/>
            <a:ext cx="17868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05120-B823-4095-8C18-2F773702AF95}"/>
              </a:ext>
            </a:extLst>
          </p:cNvPr>
          <p:cNvSpPr txBox="1"/>
          <p:nvPr/>
        </p:nvSpPr>
        <p:spPr>
          <a:xfrm>
            <a:off x="1908633" y="1180108"/>
            <a:ext cx="9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95E536-2ED1-4366-8194-8DE013C4092E}"/>
              </a:ext>
            </a:extLst>
          </p:cNvPr>
          <p:cNvGrpSpPr/>
          <p:nvPr/>
        </p:nvGrpSpPr>
        <p:grpSpPr>
          <a:xfrm>
            <a:off x="1890778" y="1533240"/>
            <a:ext cx="1623948" cy="805744"/>
            <a:chOff x="2260668" y="1675014"/>
            <a:chExt cx="2239861" cy="92128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0F1F7D8-EE36-4D5F-8AB7-4DD8A7AE916E}"/>
                </a:ext>
              </a:extLst>
            </p:cNvPr>
            <p:cNvSpPr/>
            <p:nvPr/>
          </p:nvSpPr>
          <p:spPr>
            <a:xfrm>
              <a:off x="2327932" y="1685659"/>
              <a:ext cx="2172597" cy="91063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002E84-0A9F-4BCB-9799-556DEE55A886}"/>
                </a:ext>
              </a:extLst>
            </p:cNvPr>
            <p:cNvSpPr txBox="1"/>
            <p:nvPr/>
          </p:nvSpPr>
          <p:spPr>
            <a:xfrm>
              <a:off x="2260668" y="1675014"/>
              <a:ext cx="22398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000" dirty="0"/>
                <a:t>Directory with static pages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8E792A-ED64-4C8C-B954-DF7099E462B2}"/>
                </a:ext>
              </a:extLst>
            </p:cNvPr>
            <p:cNvSpPr/>
            <p:nvPr/>
          </p:nvSpPr>
          <p:spPr>
            <a:xfrm>
              <a:off x="2453615" y="2110077"/>
              <a:ext cx="822121" cy="34581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5285F1-CBBA-4FF5-9DBC-DF8F722549DF}"/>
                </a:ext>
              </a:extLst>
            </p:cNvPr>
            <p:cNvSpPr txBox="1"/>
            <p:nvPr/>
          </p:nvSpPr>
          <p:spPr>
            <a:xfrm>
              <a:off x="2453615" y="2130842"/>
              <a:ext cx="7214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800" dirty="0">
                  <a:solidFill>
                    <a:schemeClr val="bg1"/>
                  </a:solidFill>
                </a:rPr>
                <a:t>Index.html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BDDD85F-5A52-4944-B001-173CB493689A}"/>
                </a:ext>
              </a:extLst>
            </p:cNvPr>
            <p:cNvSpPr/>
            <p:nvPr/>
          </p:nvSpPr>
          <p:spPr>
            <a:xfrm>
              <a:off x="3523078" y="2095534"/>
              <a:ext cx="822121" cy="34581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DCF79F-531A-46D9-AD86-CF6C9D3AB0D3}"/>
                </a:ext>
              </a:extLst>
            </p:cNvPr>
            <p:cNvSpPr txBox="1"/>
            <p:nvPr/>
          </p:nvSpPr>
          <p:spPr>
            <a:xfrm>
              <a:off x="3598883" y="2123540"/>
              <a:ext cx="7214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800" dirty="0">
                  <a:solidFill>
                    <a:schemeClr val="bg1"/>
                  </a:solidFill>
                </a:rPr>
                <a:t>File.jpg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61F5D7-0832-4C69-AFD2-7EE6461D9049}"/>
              </a:ext>
            </a:extLst>
          </p:cNvPr>
          <p:cNvGrpSpPr/>
          <p:nvPr/>
        </p:nvGrpSpPr>
        <p:grpSpPr>
          <a:xfrm>
            <a:off x="5580032" y="2281130"/>
            <a:ext cx="1805149" cy="361369"/>
            <a:chOff x="3275736" y="2756685"/>
            <a:chExt cx="2810292" cy="49535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CD016D-81A1-4048-8E85-483121458B1A}"/>
                </a:ext>
              </a:extLst>
            </p:cNvPr>
            <p:cNvSpPr/>
            <p:nvPr/>
          </p:nvSpPr>
          <p:spPr>
            <a:xfrm>
              <a:off x="3275736" y="2756685"/>
              <a:ext cx="2810292" cy="495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B93B88-2D44-4173-AA2D-C0EA85A1BBE8}"/>
                </a:ext>
              </a:extLst>
            </p:cNvPr>
            <p:cNvSpPr txBox="1"/>
            <p:nvPr/>
          </p:nvSpPr>
          <p:spPr>
            <a:xfrm>
              <a:off x="3477072" y="2812313"/>
              <a:ext cx="2550253" cy="379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200" dirty="0"/>
                <a:t>App server 1</a:t>
              </a:r>
            </a:p>
          </p:txBody>
        </p:sp>
      </p:grpSp>
      <p:sp>
        <p:nvSpPr>
          <p:cNvPr id="29" name="Cylinder 28">
            <a:extLst>
              <a:ext uri="{FF2B5EF4-FFF2-40B4-BE49-F238E27FC236}">
                <a16:creationId xmlns:a16="http://schemas.microsoft.com/office/drawing/2014/main" id="{0D761CF5-EAEB-426F-A653-A905698E4266}"/>
              </a:ext>
            </a:extLst>
          </p:cNvPr>
          <p:cNvSpPr/>
          <p:nvPr/>
        </p:nvSpPr>
        <p:spPr>
          <a:xfrm>
            <a:off x="8871192" y="1427449"/>
            <a:ext cx="1895912" cy="18959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2A3CEA-B16B-4937-8ED0-1403C961BFC6}"/>
              </a:ext>
            </a:extLst>
          </p:cNvPr>
          <p:cNvSpPr txBox="1"/>
          <p:nvPr/>
        </p:nvSpPr>
        <p:spPr>
          <a:xfrm>
            <a:off x="9227552" y="2338984"/>
            <a:ext cx="145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Database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6A5D93-54B9-4E7D-8C4B-461E9FA3BE9D}"/>
              </a:ext>
            </a:extLst>
          </p:cNvPr>
          <p:cNvCxnSpPr>
            <a:cxnSpLocks/>
          </p:cNvCxnSpPr>
          <p:nvPr/>
        </p:nvCxnSpPr>
        <p:spPr>
          <a:xfrm flipV="1">
            <a:off x="7587367" y="1996973"/>
            <a:ext cx="1283825" cy="2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A13474-118A-4155-8463-77B5F36D41FC}"/>
              </a:ext>
            </a:extLst>
          </p:cNvPr>
          <p:cNvCxnSpPr>
            <a:cxnSpLocks/>
          </p:cNvCxnSpPr>
          <p:nvPr/>
        </p:nvCxnSpPr>
        <p:spPr>
          <a:xfrm flipH="1">
            <a:off x="7602823" y="1783013"/>
            <a:ext cx="1268369" cy="3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A3AA15F-222D-4E3B-8D27-7595487509C9}"/>
              </a:ext>
            </a:extLst>
          </p:cNvPr>
          <p:cNvSpPr txBox="1"/>
          <p:nvPr/>
        </p:nvSpPr>
        <p:spPr>
          <a:xfrm>
            <a:off x="8431608" y="179716"/>
            <a:ext cx="13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Our code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BBECE9-3136-4353-B319-CFEDD48BE0D1}"/>
              </a:ext>
            </a:extLst>
          </p:cNvPr>
          <p:cNvCxnSpPr>
            <a:cxnSpLocks/>
          </p:cNvCxnSpPr>
          <p:nvPr/>
        </p:nvCxnSpPr>
        <p:spPr>
          <a:xfrm flipH="1">
            <a:off x="7170405" y="508438"/>
            <a:ext cx="1477082" cy="10410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Audio 39">
            <a:hlinkClick r:id="" action="ppaction://media"/>
            <a:extLst>
              <a:ext uri="{FF2B5EF4-FFF2-40B4-BE49-F238E27FC236}">
                <a16:creationId xmlns:a16="http://schemas.microsoft.com/office/drawing/2014/main" id="{3A3AB43D-30E4-4CFB-97FE-D634D706F2A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A2C7C29-9D29-4974-BC49-F1E7B8E88020}"/>
              </a:ext>
            </a:extLst>
          </p:cNvPr>
          <p:cNvSpPr/>
          <p:nvPr/>
        </p:nvSpPr>
        <p:spPr>
          <a:xfrm>
            <a:off x="3772092" y="4948092"/>
            <a:ext cx="2172597" cy="14602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223BC1-B743-4187-913D-EBF6BE0770C5}"/>
              </a:ext>
            </a:extLst>
          </p:cNvPr>
          <p:cNvSpPr txBox="1"/>
          <p:nvPr/>
        </p:nvSpPr>
        <p:spPr>
          <a:xfrm>
            <a:off x="3924645" y="5178661"/>
            <a:ext cx="2239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Client: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3ABE35-2B74-4C48-AA6C-47655AA424C7}"/>
              </a:ext>
            </a:extLst>
          </p:cNvPr>
          <p:cNvGrpSpPr/>
          <p:nvPr/>
        </p:nvGrpSpPr>
        <p:grpSpPr>
          <a:xfrm>
            <a:off x="5582301" y="1817894"/>
            <a:ext cx="1805149" cy="361369"/>
            <a:chOff x="3275736" y="2756685"/>
            <a:chExt cx="2810292" cy="49535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878BFC0-3A2C-4ABC-AA02-A62202F6FCF1}"/>
                </a:ext>
              </a:extLst>
            </p:cNvPr>
            <p:cNvSpPr/>
            <p:nvPr/>
          </p:nvSpPr>
          <p:spPr>
            <a:xfrm>
              <a:off x="3275736" y="2756685"/>
              <a:ext cx="2810292" cy="4953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642F37-8163-4414-A719-901286D25757}"/>
                </a:ext>
              </a:extLst>
            </p:cNvPr>
            <p:cNvSpPr txBox="1"/>
            <p:nvPr/>
          </p:nvSpPr>
          <p:spPr>
            <a:xfrm>
              <a:off x="3477072" y="2812312"/>
              <a:ext cx="2550253" cy="379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200" dirty="0"/>
                <a:t>App server2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D9C4856-FF0C-4B06-B07E-E1CD06004AF3}"/>
              </a:ext>
            </a:extLst>
          </p:cNvPr>
          <p:cNvGrpSpPr/>
          <p:nvPr/>
        </p:nvGrpSpPr>
        <p:grpSpPr>
          <a:xfrm>
            <a:off x="5560982" y="1369470"/>
            <a:ext cx="1805149" cy="361369"/>
            <a:chOff x="3005287" y="1933085"/>
            <a:chExt cx="2810292" cy="49535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F8A1757-218E-4AAD-8FC5-B16C92E11FA2}"/>
                </a:ext>
              </a:extLst>
            </p:cNvPr>
            <p:cNvSpPr/>
            <p:nvPr/>
          </p:nvSpPr>
          <p:spPr>
            <a:xfrm>
              <a:off x="3005287" y="1933085"/>
              <a:ext cx="2810292" cy="4953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77E59B-1B19-4EC9-97C5-BC1B857289F4}"/>
                </a:ext>
              </a:extLst>
            </p:cNvPr>
            <p:cNvSpPr txBox="1"/>
            <p:nvPr/>
          </p:nvSpPr>
          <p:spPr>
            <a:xfrm>
              <a:off x="3005287" y="1951655"/>
              <a:ext cx="2550253" cy="379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200" dirty="0"/>
                <a:t>   App server3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08F182B-E826-4B3E-A351-FB9703660226}"/>
              </a:ext>
            </a:extLst>
          </p:cNvPr>
          <p:cNvGrpSpPr/>
          <p:nvPr/>
        </p:nvGrpSpPr>
        <p:grpSpPr>
          <a:xfrm>
            <a:off x="3740547" y="2849853"/>
            <a:ext cx="1805149" cy="361369"/>
            <a:chOff x="3275736" y="2756685"/>
            <a:chExt cx="2810292" cy="495359"/>
          </a:xfrm>
          <a:solidFill>
            <a:srgbClr val="92D050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1EF1D2-3582-4589-A7B6-549FF6E22A53}"/>
                </a:ext>
              </a:extLst>
            </p:cNvPr>
            <p:cNvSpPr/>
            <p:nvPr/>
          </p:nvSpPr>
          <p:spPr>
            <a:xfrm>
              <a:off x="3275736" y="2756685"/>
              <a:ext cx="2810292" cy="4953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D27654-77D3-446D-9A7C-60A0C235A65A}"/>
                </a:ext>
              </a:extLst>
            </p:cNvPr>
            <p:cNvSpPr txBox="1"/>
            <p:nvPr/>
          </p:nvSpPr>
          <p:spPr>
            <a:xfrm>
              <a:off x="3477072" y="2812312"/>
              <a:ext cx="2550253" cy="3797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E" sz="1200" dirty="0"/>
                <a:t>Load balancer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88B6388-1617-4887-BEA0-6E35222C09A7}"/>
              </a:ext>
            </a:extLst>
          </p:cNvPr>
          <p:cNvCxnSpPr>
            <a:cxnSpLocks/>
          </p:cNvCxnSpPr>
          <p:nvPr/>
        </p:nvCxnSpPr>
        <p:spPr>
          <a:xfrm flipV="1">
            <a:off x="3960572" y="1640911"/>
            <a:ext cx="1585124" cy="164090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4615477-3AB9-4BD8-84A6-196DE76F7F8D}"/>
              </a:ext>
            </a:extLst>
          </p:cNvPr>
          <p:cNvCxnSpPr>
            <a:cxnSpLocks/>
          </p:cNvCxnSpPr>
          <p:nvPr/>
        </p:nvCxnSpPr>
        <p:spPr>
          <a:xfrm flipV="1">
            <a:off x="4455527" y="2064965"/>
            <a:ext cx="1090169" cy="77656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12C5C10-8037-4CD9-8696-FA19628503E5}"/>
              </a:ext>
            </a:extLst>
          </p:cNvPr>
          <p:cNvCxnSpPr>
            <a:cxnSpLocks/>
          </p:cNvCxnSpPr>
          <p:nvPr/>
        </p:nvCxnSpPr>
        <p:spPr>
          <a:xfrm flipV="1">
            <a:off x="4455527" y="2491270"/>
            <a:ext cx="1105455" cy="39916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96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64"/>
    </mc:Choice>
    <mc:Fallback xmlns="">
      <p:transition spd="slow" advTm="640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0395-1412-4BAC-8C3A-AD5552A0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DBF7-4CA1-457E-8AE3-AAFA00F7E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78533"/>
            <a:ext cx="10058400" cy="1831467"/>
          </a:xfrm>
        </p:spPr>
        <p:txBody>
          <a:bodyPr/>
          <a:lstStyle/>
          <a:p>
            <a:r>
              <a:rPr lang="en-IE" dirty="0"/>
              <a:t>Check credentials and login</a:t>
            </a:r>
          </a:p>
          <a:p>
            <a:r>
              <a:rPr lang="en-IE" dirty="0"/>
              <a:t>Check authentication on sensitive functionality</a:t>
            </a:r>
          </a:p>
          <a:p>
            <a:r>
              <a:rPr lang="en-IE" dirty="0"/>
              <a:t>logout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0275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C070-BD5B-4FDB-881B-C8B3FE96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8BAC2-B981-4944-93A4-011F5886F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Cookies</a:t>
            </a:r>
          </a:p>
          <a:p>
            <a:r>
              <a:rPr lang="en-IE" dirty="0"/>
              <a:t>Sessions</a:t>
            </a:r>
          </a:p>
          <a:p>
            <a:r>
              <a:rPr lang="en-IE" dirty="0"/>
              <a:t>JWT</a:t>
            </a:r>
          </a:p>
          <a:p>
            <a:endParaRPr lang="en-IE" dirty="0"/>
          </a:p>
          <a:p>
            <a:r>
              <a:rPr lang="en-IE" dirty="0"/>
              <a:t>Code it yourself</a:t>
            </a:r>
          </a:p>
          <a:p>
            <a:r>
              <a:rPr lang="en-IE" dirty="0"/>
              <a:t>Use a library</a:t>
            </a:r>
          </a:p>
          <a:p>
            <a:pPr lvl="1"/>
            <a:r>
              <a:rPr lang="en-IE" dirty="0" err="1"/>
              <a:t>Eg</a:t>
            </a:r>
            <a:r>
              <a:rPr lang="en-IE" dirty="0"/>
              <a:t> </a:t>
            </a:r>
            <a:r>
              <a:rPr lang="en-I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Flask-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HTTPAuth</a:t>
            </a:r>
            <a:r>
              <a:rPr lang="en-I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JWT, </a:t>
            </a:r>
            <a:r>
              <a:rPr lang="en-IE" b="0" i="0" dirty="0">
                <a:solidFill>
                  <a:srgbClr val="3E4349"/>
                </a:solidFill>
                <a:effectLst/>
                <a:latin typeface="Garamond" panose="02020404030301010803" pitchFamily="18" charset="0"/>
              </a:rPr>
              <a:t>Flask-Login</a:t>
            </a:r>
          </a:p>
          <a:p>
            <a:pPr marL="274320" lvl="1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30372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7A41-39D8-411E-A69E-FC57EF9A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DB49-2EC2-44B9-AE58-A0D59829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Looking at 25 vulnerabilities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1127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D950-946E-474C-AA80-D1CFC541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61C5A-63AE-4321-B668-11317F5A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Why are we looking at this?</a:t>
            </a:r>
          </a:p>
          <a:p>
            <a:pPr lvl="1"/>
            <a:r>
              <a:rPr lang="en-IE" dirty="0"/>
              <a:t>Next week, the 25 most common app security holes</a:t>
            </a:r>
          </a:p>
          <a:p>
            <a:pPr lvl="1"/>
            <a:r>
              <a:rPr lang="en-IE" dirty="0"/>
              <a:t>It provided a universal interface</a:t>
            </a:r>
          </a:p>
          <a:p>
            <a:r>
              <a:rPr lang="en-IE" dirty="0"/>
              <a:t>Different ways the data is sent</a:t>
            </a:r>
          </a:p>
          <a:p>
            <a:r>
              <a:rPr lang="en-IE" dirty="0"/>
              <a:t>Authentication 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5293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9612-1229-4BE7-B483-C644F70E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</a:t>
            </a:r>
          </a:p>
        </p:txBody>
      </p:sp>
      <p:sp>
        <p:nvSpPr>
          <p:cNvPr id="5" name="AutoShape 4" descr="Related image">
            <a:extLst>
              <a:ext uri="{FF2B5EF4-FFF2-40B4-BE49-F238E27FC236}">
                <a16:creationId xmlns:a16="http://schemas.microsoft.com/office/drawing/2014/main" id="{E184439A-07CF-43EB-A549-2BF44B233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2749" y="2432807"/>
            <a:ext cx="7046751" cy="411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80427-EC92-41AF-9F75-6245FED89BBD}"/>
              </a:ext>
            </a:extLst>
          </p:cNvPr>
          <p:cNvSpPr/>
          <p:nvPr/>
        </p:nvSpPr>
        <p:spPr>
          <a:xfrm>
            <a:off x="2122704" y="2114307"/>
            <a:ext cx="5812971" cy="2244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199D0-BCFA-45E5-84A0-22EBF4928CC1}"/>
              </a:ext>
            </a:extLst>
          </p:cNvPr>
          <p:cNvSpPr/>
          <p:nvPr/>
        </p:nvSpPr>
        <p:spPr>
          <a:xfrm>
            <a:off x="3481431" y="5512265"/>
            <a:ext cx="3506598" cy="10402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5FEF380-9499-419E-81D2-E085DC8880E9}"/>
              </a:ext>
            </a:extLst>
          </p:cNvPr>
          <p:cNvSpPr/>
          <p:nvPr/>
        </p:nvSpPr>
        <p:spPr>
          <a:xfrm>
            <a:off x="3730918" y="4659856"/>
            <a:ext cx="2885812" cy="6494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76292-F8E1-484F-B089-7B8C58714F44}"/>
              </a:ext>
            </a:extLst>
          </p:cNvPr>
          <p:cNvSpPr txBox="1"/>
          <p:nvPr/>
        </p:nvSpPr>
        <p:spPr>
          <a:xfrm>
            <a:off x="4591587" y="5763413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Browser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625008-BE71-41D2-937B-55C7E3A0A8F3}"/>
              </a:ext>
            </a:extLst>
          </p:cNvPr>
          <p:cNvCxnSpPr>
            <a:cxnSpLocks/>
          </p:cNvCxnSpPr>
          <p:nvPr/>
        </p:nvCxnSpPr>
        <p:spPr>
          <a:xfrm flipV="1">
            <a:off x="4379053" y="4198679"/>
            <a:ext cx="0" cy="131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5D803B-913E-416F-B879-36C98D8708DA}"/>
              </a:ext>
            </a:extLst>
          </p:cNvPr>
          <p:cNvCxnSpPr/>
          <p:nvPr/>
        </p:nvCxnSpPr>
        <p:spPr>
          <a:xfrm>
            <a:off x="5738070" y="4338735"/>
            <a:ext cx="0" cy="117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0E5F17-70A1-4476-A072-7BA25F9DEF6C}"/>
              </a:ext>
            </a:extLst>
          </p:cNvPr>
          <p:cNvSpPr txBox="1"/>
          <p:nvPr/>
        </p:nvSpPr>
        <p:spPr>
          <a:xfrm>
            <a:off x="4591587" y="4799911"/>
            <a:ext cx="17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internet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83BCD-773D-47BF-8F1A-0CB488952B6C}"/>
              </a:ext>
            </a:extLst>
          </p:cNvPr>
          <p:cNvSpPr txBox="1"/>
          <p:nvPr/>
        </p:nvSpPr>
        <p:spPr>
          <a:xfrm>
            <a:off x="2847899" y="5172997"/>
            <a:ext cx="2000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CF54B-BC51-4A64-9F97-1F52DB1BF4D6}"/>
              </a:ext>
            </a:extLst>
          </p:cNvPr>
          <p:cNvSpPr txBox="1"/>
          <p:nvPr/>
        </p:nvSpPr>
        <p:spPr>
          <a:xfrm>
            <a:off x="5731856" y="5169243"/>
            <a:ext cx="17868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05120-B823-4095-8C18-2F773702AF95}"/>
              </a:ext>
            </a:extLst>
          </p:cNvPr>
          <p:cNvSpPr txBox="1"/>
          <p:nvPr/>
        </p:nvSpPr>
        <p:spPr>
          <a:xfrm>
            <a:off x="2256941" y="2126743"/>
            <a:ext cx="9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D016D-81A1-4048-8E85-483121458B1A}"/>
              </a:ext>
            </a:extLst>
          </p:cNvPr>
          <p:cNvSpPr/>
          <p:nvPr/>
        </p:nvSpPr>
        <p:spPr>
          <a:xfrm>
            <a:off x="3624044" y="3703320"/>
            <a:ext cx="2810292" cy="495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B93B88-2D44-4173-AA2D-C0EA85A1BBE8}"/>
              </a:ext>
            </a:extLst>
          </p:cNvPr>
          <p:cNvSpPr txBox="1"/>
          <p:nvPr/>
        </p:nvSpPr>
        <p:spPr>
          <a:xfrm>
            <a:off x="3825379" y="3758948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App 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F1F7D8-EE36-4D5F-8AB7-4DD8A7AE916E}"/>
              </a:ext>
            </a:extLst>
          </p:cNvPr>
          <p:cNvSpPr/>
          <p:nvPr/>
        </p:nvSpPr>
        <p:spPr>
          <a:xfrm>
            <a:off x="2676240" y="2632294"/>
            <a:ext cx="2172597" cy="9106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02E84-0A9F-4BCB-9799-556DEE55A886}"/>
              </a:ext>
            </a:extLst>
          </p:cNvPr>
          <p:cNvSpPr txBox="1"/>
          <p:nvPr/>
        </p:nvSpPr>
        <p:spPr>
          <a:xfrm>
            <a:off x="2608976" y="2621649"/>
            <a:ext cx="2239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Directory with static pages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8E792A-ED64-4C8C-B954-DF7099E462B2}"/>
              </a:ext>
            </a:extLst>
          </p:cNvPr>
          <p:cNvSpPr/>
          <p:nvPr/>
        </p:nvSpPr>
        <p:spPr>
          <a:xfrm>
            <a:off x="2801923" y="3056712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285F1-CBBA-4FF5-9DBC-DF8F722549DF}"/>
              </a:ext>
            </a:extLst>
          </p:cNvPr>
          <p:cNvSpPr txBox="1"/>
          <p:nvPr/>
        </p:nvSpPr>
        <p:spPr>
          <a:xfrm>
            <a:off x="2801923" y="3077477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DDD85F-5A52-4944-B001-173CB493689A}"/>
              </a:ext>
            </a:extLst>
          </p:cNvPr>
          <p:cNvSpPr/>
          <p:nvPr/>
        </p:nvSpPr>
        <p:spPr>
          <a:xfrm>
            <a:off x="3871386" y="3042169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DCF79F-531A-46D9-AD86-CF6C9D3AB0D3}"/>
              </a:ext>
            </a:extLst>
          </p:cNvPr>
          <p:cNvSpPr txBox="1"/>
          <p:nvPr/>
        </p:nvSpPr>
        <p:spPr>
          <a:xfrm>
            <a:off x="3947191" y="3070175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File.jpg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0FBA50-12F7-4312-AF7E-EBD967954404}"/>
              </a:ext>
            </a:extLst>
          </p:cNvPr>
          <p:cNvSpPr/>
          <p:nvPr/>
        </p:nvSpPr>
        <p:spPr>
          <a:xfrm>
            <a:off x="5721291" y="2611698"/>
            <a:ext cx="1757322" cy="11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C06B1-AB2B-4EBF-BCE0-FB99DF6B2707}"/>
              </a:ext>
            </a:extLst>
          </p:cNvPr>
          <p:cNvSpPr txBox="1"/>
          <p:nvPr/>
        </p:nvSpPr>
        <p:spPr>
          <a:xfrm>
            <a:off x="5897461" y="2740462"/>
            <a:ext cx="127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Functions in the app 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24C591-8539-439A-8C5B-3295C50FC28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212984" y="3402530"/>
            <a:ext cx="2508307" cy="93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2EC0E7-18A1-4B7C-AA71-938B36DD1489}"/>
              </a:ext>
            </a:extLst>
          </p:cNvPr>
          <p:cNvCxnSpPr/>
          <p:nvPr/>
        </p:nvCxnSpPr>
        <p:spPr>
          <a:xfrm flipH="1">
            <a:off x="5738070" y="3766924"/>
            <a:ext cx="1249959" cy="59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0D761CF5-EAEB-426F-A653-A905698E4266}"/>
              </a:ext>
            </a:extLst>
          </p:cNvPr>
          <p:cNvSpPr/>
          <p:nvPr/>
        </p:nvSpPr>
        <p:spPr>
          <a:xfrm>
            <a:off x="9219500" y="2374084"/>
            <a:ext cx="1895912" cy="18959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2A3CEA-B16B-4937-8ED0-1403C961BFC6}"/>
              </a:ext>
            </a:extLst>
          </p:cNvPr>
          <p:cNvSpPr txBox="1"/>
          <p:nvPr/>
        </p:nvSpPr>
        <p:spPr>
          <a:xfrm>
            <a:off x="9575860" y="3285619"/>
            <a:ext cx="145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Database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6A5D93-54B9-4E7D-8C4B-461E9FA3BE9D}"/>
              </a:ext>
            </a:extLst>
          </p:cNvPr>
          <p:cNvCxnSpPr/>
          <p:nvPr/>
        </p:nvCxnSpPr>
        <p:spPr>
          <a:xfrm>
            <a:off x="7478613" y="2888635"/>
            <a:ext cx="1740887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A13474-118A-4155-8463-77B5F36D41FC}"/>
              </a:ext>
            </a:extLst>
          </p:cNvPr>
          <p:cNvCxnSpPr>
            <a:endCxn id="27" idx="3"/>
          </p:cNvCxnSpPr>
          <p:nvPr/>
        </p:nvCxnSpPr>
        <p:spPr>
          <a:xfrm flipH="1" flipV="1">
            <a:off x="7478613" y="3183989"/>
            <a:ext cx="1740887" cy="1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BDC5FB-765C-4EC4-AB21-00FB5A375B30}"/>
              </a:ext>
            </a:extLst>
          </p:cNvPr>
          <p:cNvSpPr txBox="1"/>
          <p:nvPr/>
        </p:nvSpPr>
        <p:spPr>
          <a:xfrm>
            <a:off x="8658980" y="46241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Flask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3AA15F-222D-4E3B-8D27-7595487509C9}"/>
              </a:ext>
            </a:extLst>
          </p:cNvPr>
          <p:cNvSpPr txBox="1"/>
          <p:nvPr/>
        </p:nvSpPr>
        <p:spPr>
          <a:xfrm>
            <a:off x="8762300" y="1085741"/>
            <a:ext cx="13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Our code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4E0476-0715-4487-8860-1058F515E6C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521054" y="4198681"/>
            <a:ext cx="2137926" cy="6101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BBECE9-3136-4353-B319-CFEDD48BE0D1}"/>
              </a:ext>
            </a:extLst>
          </p:cNvPr>
          <p:cNvCxnSpPr>
            <a:cxnSpLocks/>
          </p:cNvCxnSpPr>
          <p:nvPr/>
        </p:nvCxnSpPr>
        <p:spPr>
          <a:xfrm flipH="1">
            <a:off x="7518713" y="1455073"/>
            <a:ext cx="1477082" cy="10410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Audio 39">
            <a:hlinkClick r:id="" action="ppaction://media"/>
            <a:extLst>
              <a:ext uri="{FF2B5EF4-FFF2-40B4-BE49-F238E27FC236}">
                <a16:creationId xmlns:a16="http://schemas.microsoft.com/office/drawing/2014/main" id="{3A3AB43D-30E4-4CFB-97FE-D634D706F2A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0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64"/>
    </mc:Choice>
    <mc:Fallback xmlns="">
      <p:transition spd="slow" advTm="640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F82B-32F9-4086-9F6E-F3A924FB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Different ways data is sent</a:t>
            </a:r>
            <a:br>
              <a:rPr lang="en-IE" dirty="0"/>
            </a:br>
            <a:r>
              <a:rPr lang="en-IE" dirty="0"/>
              <a:t>(architecture)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5F9F-AAD6-4609-BC7A-595A5863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8629"/>
            <a:ext cx="10058400" cy="2656331"/>
          </a:xfrm>
        </p:spPr>
        <p:txBody>
          <a:bodyPr/>
          <a:lstStyle/>
          <a:p>
            <a:r>
              <a:rPr lang="en-IE" dirty="0"/>
              <a:t>Server processes all the data and embeds in in a html file and sends that file to the user.</a:t>
            </a:r>
          </a:p>
          <a:p>
            <a:pPr lvl="1"/>
            <a:r>
              <a:rPr lang="en-IE" dirty="0"/>
              <a:t>No processing on the client side</a:t>
            </a:r>
          </a:p>
          <a:p>
            <a:pPr lvl="1"/>
            <a:r>
              <a:rPr lang="en-IE" dirty="0"/>
              <a:t>Data and format are in one file</a:t>
            </a:r>
          </a:p>
          <a:p>
            <a:pPr lvl="1"/>
            <a:r>
              <a:rPr lang="en-IE" dirty="0"/>
              <a:t>Older way of doing this</a:t>
            </a:r>
          </a:p>
          <a:p>
            <a:pPr lvl="1"/>
            <a:r>
              <a:rPr lang="en-IE" dirty="0"/>
              <a:t>Flask uses template</a:t>
            </a:r>
          </a:p>
        </p:txBody>
      </p:sp>
    </p:spTree>
    <p:extLst>
      <p:ext uri="{BB962C8B-B14F-4D97-AF65-F5344CB8AC3E}">
        <p14:creationId xmlns:p14="http://schemas.microsoft.com/office/powerpoint/2010/main" val="192058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F82B-32F9-4086-9F6E-F3A924FB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Different ways data is sent</a:t>
            </a:r>
            <a:br>
              <a:rPr lang="en-IE" dirty="0"/>
            </a:br>
            <a:r>
              <a:rPr lang="en-IE" dirty="0"/>
              <a:t>(architecture)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5F9F-AAD6-4609-BC7A-595A5863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005328"/>
            <a:ext cx="10058400" cy="2023872"/>
          </a:xfrm>
        </p:spPr>
        <p:txBody>
          <a:bodyPr/>
          <a:lstStyle/>
          <a:p>
            <a:r>
              <a:rPr lang="en-IE" dirty="0"/>
              <a:t>Hybrid</a:t>
            </a:r>
          </a:p>
          <a:p>
            <a:pPr lvl="1"/>
            <a:r>
              <a:rPr lang="en-IE" dirty="0"/>
              <a:t>The data is sent down with the page and JavaScript interprets that data on the client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0649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F82B-32F9-4086-9F6E-F3A924FB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Different ways data is sent</a:t>
            </a:r>
            <a:br>
              <a:rPr lang="en-IE" dirty="0"/>
            </a:br>
            <a:r>
              <a:rPr lang="en-IE" dirty="0"/>
              <a:t>(architecture)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5F9F-AAD6-4609-BC7A-595A5863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017520"/>
            <a:ext cx="10058400" cy="3154680"/>
          </a:xfrm>
        </p:spPr>
        <p:txBody>
          <a:bodyPr>
            <a:normAutofit lnSpcReduction="10000"/>
          </a:bodyPr>
          <a:lstStyle/>
          <a:p>
            <a:r>
              <a:rPr lang="en-IE" dirty="0"/>
              <a:t>Using Rest API</a:t>
            </a:r>
          </a:p>
          <a:p>
            <a:pPr lvl="1"/>
            <a:r>
              <a:rPr lang="en-IE" dirty="0"/>
              <a:t>Most modern websites</a:t>
            </a:r>
          </a:p>
          <a:p>
            <a:pPr lvl="1"/>
            <a:r>
              <a:rPr lang="en-IE" dirty="0"/>
              <a:t>The html just contains the format and functionality data, it then uses </a:t>
            </a:r>
            <a:r>
              <a:rPr lang="en-IE" dirty="0" err="1"/>
              <a:t>Websockets</a:t>
            </a:r>
            <a:r>
              <a:rPr lang="en-IE" dirty="0"/>
              <a:t> or AJAX to down load the data it requires from the server (or it uploads it).</a:t>
            </a:r>
          </a:p>
          <a:p>
            <a:pPr lvl="1"/>
            <a:r>
              <a:rPr lang="en-IE" dirty="0"/>
              <a:t>Allows you have different formats that use the same business logic (web, mobile etc)</a:t>
            </a:r>
          </a:p>
          <a:p>
            <a:pPr lvl="1"/>
            <a:r>
              <a:rPr lang="en-IE" dirty="0"/>
              <a:t>Security should be on the data functionality, and on the server.</a:t>
            </a:r>
          </a:p>
          <a:p>
            <a:pPr lvl="1"/>
            <a:r>
              <a:rPr lang="en-IE" dirty="0"/>
              <a:t>You can have data validation on the client, (for User Experience) but this is not secure</a:t>
            </a:r>
          </a:p>
          <a:p>
            <a:pPr lvl="1"/>
            <a:r>
              <a:rPr lang="en-IE" dirty="0"/>
              <a:t>Angular and React are frameworks for this</a:t>
            </a:r>
          </a:p>
          <a:p>
            <a:pPr lvl="1"/>
            <a:r>
              <a:rPr lang="en-IE" dirty="0"/>
              <a:t>Micro services</a:t>
            </a:r>
          </a:p>
          <a:p>
            <a:pPr marL="274320" lvl="1" indent="0" algn="r">
              <a:buNone/>
            </a:pPr>
            <a:r>
              <a:rPr lang="en-IE" sz="1600" dirty="0"/>
              <a:t>I want to mention postman</a:t>
            </a:r>
          </a:p>
          <a:p>
            <a:pPr marL="274320" lvl="1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8888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Related image">
            <a:extLst>
              <a:ext uri="{FF2B5EF4-FFF2-40B4-BE49-F238E27FC236}">
                <a16:creationId xmlns:a16="http://schemas.microsoft.com/office/drawing/2014/main" id="{E184439A-07CF-43EB-A549-2BF44B233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2749" y="2432807"/>
            <a:ext cx="7046751" cy="411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80427-EC92-41AF-9F75-6245FED89BBD}"/>
              </a:ext>
            </a:extLst>
          </p:cNvPr>
          <p:cNvSpPr/>
          <p:nvPr/>
        </p:nvSpPr>
        <p:spPr>
          <a:xfrm>
            <a:off x="1774396" y="1167672"/>
            <a:ext cx="5812971" cy="2244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199D0-BCFA-45E5-84A0-22EBF4928CC1}"/>
              </a:ext>
            </a:extLst>
          </p:cNvPr>
          <p:cNvSpPr/>
          <p:nvPr/>
        </p:nvSpPr>
        <p:spPr>
          <a:xfrm>
            <a:off x="2972500" y="4701885"/>
            <a:ext cx="4015529" cy="18506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5FEF380-9499-419E-81D2-E085DC8880E9}"/>
              </a:ext>
            </a:extLst>
          </p:cNvPr>
          <p:cNvSpPr/>
          <p:nvPr/>
        </p:nvSpPr>
        <p:spPr>
          <a:xfrm>
            <a:off x="3200216" y="3578950"/>
            <a:ext cx="2885812" cy="6494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76292-F8E1-484F-B089-7B8C58714F44}"/>
              </a:ext>
            </a:extLst>
          </p:cNvPr>
          <p:cNvSpPr txBox="1"/>
          <p:nvPr/>
        </p:nvSpPr>
        <p:spPr>
          <a:xfrm>
            <a:off x="2892126" y="4709296"/>
            <a:ext cx="1272876" cy="37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Browser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625008-BE71-41D2-937B-55C7E3A0A8F3}"/>
              </a:ext>
            </a:extLst>
          </p:cNvPr>
          <p:cNvCxnSpPr>
            <a:cxnSpLocks/>
          </p:cNvCxnSpPr>
          <p:nvPr/>
        </p:nvCxnSpPr>
        <p:spPr>
          <a:xfrm flipV="1">
            <a:off x="3848368" y="3429000"/>
            <a:ext cx="0" cy="183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5D803B-913E-416F-B879-36C98D8708DA}"/>
              </a:ext>
            </a:extLst>
          </p:cNvPr>
          <p:cNvCxnSpPr>
            <a:cxnSpLocks/>
          </p:cNvCxnSpPr>
          <p:nvPr/>
        </p:nvCxnSpPr>
        <p:spPr>
          <a:xfrm>
            <a:off x="5372983" y="3392100"/>
            <a:ext cx="69356" cy="150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0E5F17-70A1-4476-A072-7BA25F9DEF6C}"/>
              </a:ext>
            </a:extLst>
          </p:cNvPr>
          <p:cNvSpPr txBox="1"/>
          <p:nvPr/>
        </p:nvSpPr>
        <p:spPr>
          <a:xfrm>
            <a:off x="4165002" y="3763616"/>
            <a:ext cx="17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internet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83BCD-773D-47BF-8F1A-0CB488952B6C}"/>
              </a:ext>
            </a:extLst>
          </p:cNvPr>
          <p:cNvSpPr txBox="1"/>
          <p:nvPr/>
        </p:nvSpPr>
        <p:spPr>
          <a:xfrm>
            <a:off x="2174600" y="4147886"/>
            <a:ext cx="2000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CF54B-BC51-4A64-9F97-1F52DB1BF4D6}"/>
              </a:ext>
            </a:extLst>
          </p:cNvPr>
          <p:cNvSpPr txBox="1"/>
          <p:nvPr/>
        </p:nvSpPr>
        <p:spPr>
          <a:xfrm>
            <a:off x="5333322" y="4086346"/>
            <a:ext cx="17868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05120-B823-4095-8C18-2F773702AF95}"/>
              </a:ext>
            </a:extLst>
          </p:cNvPr>
          <p:cNvSpPr txBox="1"/>
          <p:nvPr/>
        </p:nvSpPr>
        <p:spPr>
          <a:xfrm>
            <a:off x="1908633" y="1180108"/>
            <a:ext cx="9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D016D-81A1-4048-8E85-483121458B1A}"/>
              </a:ext>
            </a:extLst>
          </p:cNvPr>
          <p:cNvSpPr/>
          <p:nvPr/>
        </p:nvSpPr>
        <p:spPr>
          <a:xfrm>
            <a:off x="3275736" y="2756685"/>
            <a:ext cx="2810292" cy="495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B93B88-2D44-4173-AA2D-C0EA85A1BBE8}"/>
              </a:ext>
            </a:extLst>
          </p:cNvPr>
          <p:cNvSpPr txBox="1"/>
          <p:nvPr/>
        </p:nvSpPr>
        <p:spPr>
          <a:xfrm>
            <a:off x="3477071" y="2812313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App 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F1F7D8-EE36-4D5F-8AB7-4DD8A7AE916E}"/>
              </a:ext>
            </a:extLst>
          </p:cNvPr>
          <p:cNvSpPr/>
          <p:nvPr/>
        </p:nvSpPr>
        <p:spPr>
          <a:xfrm>
            <a:off x="2327932" y="1685659"/>
            <a:ext cx="2172597" cy="9106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02E84-0A9F-4BCB-9799-556DEE55A886}"/>
              </a:ext>
            </a:extLst>
          </p:cNvPr>
          <p:cNvSpPr txBox="1"/>
          <p:nvPr/>
        </p:nvSpPr>
        <p:spPr>
          <a:xfrm>
            <a:off x="2260668" y="1675014"/>
            <a:ext cx="2239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Directory with static pages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8E792A-ED64-4C8C-B954-DF7099E462B2}"/>
              </a:ext>
            </a:extLst>
          </p:cNvPr>
          <p:cNvSpPr/>
          <p:nvPr/>
        </p:nvSpPr>
        <p:spPr>
          <a:xfrm>
            <a:off x="2453615" y="2110077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285F1-CBBA-4FF5-9DBC-DF8F722549DF}"/>
              </a:ext>
            </a:extLst>
          </p:cNvPr>
          <p:cNvSpPr txBox="1"/>
          <p:nvPr/>
        </p:nvSpPr>
        <p:spPr>
          <a:xfrm>
            <a:off x="2453615" y="2130842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DDD85F-5A52-4944-B001-173CB493689A}"/>
              </a:ext>
            </a:extLst>
          </p:cNvPr>
          <p:cNvSpPr/>
          <p:nvPr/>
        </p:nvSpPr>
        <p:spPr>
          <a:xfrm>
            <a:off x="3523078" y="2095534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DCF79F-531A-46D9-AD86-CF6C9D3AB0D3}"/>
              </a:ext>
            </a:extLst>
          </p:cNvPr>
          <p:cNvSpPr txBox="1"/>
          <p:nvPr/>
        </p:nvSpPr>
        <p:spPr>
          <a:xfrm>
            <a:off x="3598883" y="2123540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File.jpg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0FBA50-12F7-4312-AF7E-EBD967954404}"/>
              </a:ext>
            </a:extLst>
          </p:cNvPr>
          <p:cNvSpPr/>
          <p:nvPr/>
        </p:nvSpPr>
        <p:spPr>
          <a:xfrm>
            <a:off x="5372983" y="1665063"/>
            <a:ext cx="1757322" cy="11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C06B1-AB2B-4EBF-BCE0-FB99DF6B2707}"/>
              </a:ext>
            </a:extLst>
          </p:cNvPr>
          <p:cNvSpPr txBox="1"/>
          <p:nvPr/>
        </p:nvSpPr>
        <p:spPr>
          <a:xfrm>
            <a:off x="5549153" y="1793827"/>
            <a:ext cx="127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Functions in the app 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24C591-8539-439A-8C5B-3295C50FC28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864676" y="2455895"/>
            <a:ext cx="2508307" cy="93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2EC0E7-18A1-4B7C-AA71-938B36DD1489}"/>
              </a:ext>
            </a:extLst>
          </p:cNvPr>
          <p:cNvCxnSpPr/>
          <p:nvPr/>
        </p:nvCxnSpPr>
        <p:spPr>
          <a:xfrm flipH="1">
            <a:off x="5389762" y="2820289"/>
            <a:ext cx="1249959" cy="59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0D761CF5-EAEB-426F-A653-A905698E4266}"/>
              </a:ext>
            </a:extLst>
          </p:cNvPr>
          <p:cNvSpPr/>
          <p:nvPr/>
        </p:nvSpPr>
        <p:spPr>
          <a:xfrm>
            <a:off x="8871192" y="1427449"/>
            <a:ext cx="1895912" cy="18959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2A3CEA-B16B-4937-8ED0-1403C961BFC6}"/>
              </a:ext>
            </a:extLst>
          </p:cNvPr>
          <p:cNvSpPr txBox="1"/>
          <p:nvPr/>
        </p:nvSpPr>
        <p:spPr>
          <a:xfrm>
            <a:off x="9227552" y="2338984"/>
            <a:ext cx="145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Database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6A5D93-54B9-4E7D-8C4B-461E9FA3BE9D}"/>
              </a:ext>
            </a:extLst>
          </p:cNvPr>
          <p:cNvCxnSpPr/>
          <p:nvPr/>
        </p:nvCxnSpPr>
        <p:spPr>
          <a:xfrm>
            <a:off x="7130305" y="1942000"/>
            <a:ext cx="1740887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A13474-118A-4155-8463-77B5F36D41FC}"/>
              </a:ext>
            </a:extLst>
          </p:cNvPr>
          <p:cNvCxnSpPr>
            <a:endCxn id="27" idx="3"/>
          </p:cNvCxnSpPr>
          <p:nvPr/>
        </p:nvCxnSpPr>
        <p:spPr>
          <a:xfrm flipH="1" flipV="1">
            <a:off x="7130305" y="2237354"/>
            <a:ext cx="1740887" cy="1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BDC5FB-765C-4EC4-AB21-00FB5A375B30}"/>
              </a:ext>
            </a:extLst>
          </p:cNvPr>
          <p:cNvSpPr txBox="1"/>
          <p:nvPr/>
        </p:nvSpPr>
        <p:spPr>
          <a:xfrm>
            <a:off x="8149608" y="35878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Flask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3AA15F-222D-4E3B-8D27-7595487509C9}"/>
              </a:ext>
            </a:extLst>
          </p:cNvPr>
          <p:cNvSpPr txBox="1"/>
          <p:nvPr/>
        </p:nvSpPr>
        <p:spPr>
          <a:xfrm>
            <a:off x="8431608" y="179716"/>
            <a:ext cx="13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Our code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4E0476-0715-4487-8860-1058F515E6C5}"/>
              </a:ext>
            </a:extLst>
          </p:cNvPr>
          <p:cNvCxnSpPr>
            <a:cxnSpLocks/>
          </p:cNvCxnSpPr>
          <p:nvPr/>
        </p:nvCxnSpPr>
        <p:spPr>
          <a:xfrm flipH="1" flipV="1">
            <a:off x="6047222" y="3162327"/>
            <a:ext cx="2137926" cy="6101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BBECE9-3136-4353-B319-CFEDD48BE0D1}"/>
              </a:ext>
            </a:extLst>
          </p:cNvPr>
          <p:cNvCxnSpPr>
            <a:cxnSpLocks/>
          </p:cNvCxnSpPr>
          <p:nvPr/>
        </p:nvCxnSpPr>
        <p:spPr>
          <a:xfrm flipH="1">
            <a:off x="7170405" y="508438"/>
            <a:ext cx="1477082" cy="10410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Audio 39">
            <a:hlinkClick r:id="" action="ppaction://media"/>
            <a:extLst>
              <a:ext uri="{FF2B5EF4-FFF2-40B4-BE49-F238E27FC236}">
                <a16:creationId xmlns:a16="http://schemas.microsoft.com/office/drawing/2014/main" id="{3A3AB43D-30E4-4CFB-97FE-D634D706F2A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A2C7C29-9D29-4974-BC49-F1E7B8E88020}"/>
              </a:ext>
            </a:extLst>
          </p:cNvPr>
          <p:cNvSpPr/>
          <p:nvPr/>
        </p:nvSpPr>
        <p:spPr>
          <a:xfrm>
            <a:off x="3772092" y="4948092"/>
            <a:ext cx="2172597" cy="14602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223BC1-B743-4187-913D-EBF6BE0770C5}"/>
              </a:ext>
            </a:extLst>
          </p:cNvPr>
          <p:cNvSpPr txBox="1"/>
          <p:nvPr/>
        </p:nvSpPr>
        <p:spPr>
          <a:xfrm>
            <a:off x="3924645" y="5178661"/>
            <a:ext cx="2239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Client uses:</a:t>
            </a:r>
          </a:p>
          <a:p>
            <a:r>
              <a:rPr lang="en-IE" sz="1400" dirty="0"/>
              <a:t> </a:t>
            </a:r>
            <a:r>
              <a:rPr lang="en-IE" sz="1400" dirty="0" err="1"/>
              <a:t>websockets</a:t>
            </a:r>
            <a:r>
              <a:rPr lang="en-IE" sz="1400" dirty="0"/>
              <a:t> or </a:t>
            </a:r>
          </a:p>
          <a:p>
            <a:r>
              <a:rPr lang="en-IE" sz="1400" dirty="0"/>
              <a:t>AJAX </a:t>
            </a:r>
          </a:p>
          <a:p>
            <a:r>
              <a:rPr lang="en-IE" sz="1400" dirty="0"/>
              <a:t>to </a:t>
            </a:r>
            <a:r>
              <a:rPr lang="en-IE" sz="1400" dirty="0" err="1"/>
              <a:t>retieve</a:t>
            </a:r>
            <a:r>
              <a:rPr lang="en-IE" sz="14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95521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64"/>
    </mc:Choice>
    <mc:Fallback xmlns="">
      <p:transition spd="slow" advTm="640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Related image">
            <a:extLst>
              <a:ext uri="{FF2B5EF4-FFF2-40B4-BE49-F238E27FC236}">
                <a16:creationId xmlns:a16="http://schemas.microsoft.com/office/drawing/2014/main" id="{E184439A-07CF-43EB-A549-2BF44B233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2749" y="2432807"/>
            <a:ext cx="7046751" cy="411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80427-EC92-41AF-9F75-6245FED89BBD}"/>
              </a:ext>
            </a:extLst>
          </p:cNvPr>
          <p:cNvSpPr/>
          <p:nvPr/>
        </p:nvSpPr>
        <p:spPr>
          <a:xfrm>
            <a:off x="1598917" y="1100429"/>
            <a:ext cx="5812971" cy="2244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199D0-BCFA-45E5-84A0-22EBF4928CC1}"/>
              </a:ext>
            </a:extLst>
          </p:cNvPr>
          <p:cNvSpPr/>
          <p:nvPr/>
        </p:nvSpPr>
        <p:spPr>
          <a:xfrm>
            <a:off x="2972500" y="4701885"/>
            <a:ext cx="4015529" cy="18506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5FEF380-9499-419E-81D2-E085DC8880E9}"/>
              </a:ext>
            </a:extLst>
          </p:cNvPr>
          <p:cNvSpPr/>
          <p:nvPr/>
        </p:nvSpPr>
        <p:spPr>
          <a:xfrm>
            <a:off x="3200216" y="3578950"/>
            <a:ext cx="2885812" cy="6494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76292-F8E1-484F-B089-7B8C58714F44}"/>
              </a:ext>
            </a:extLst>
          </p:cNvPr>
          <p:cNvSpPr txBox="1"/>
          <p:nvPr/>
        </p:nvSpPr>
        <p:spPr>
          <a:xfrm>
            <a:off x="2892126" y="4709296"/>
            <a:ext cx="1272876" cy="37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Browser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625008-BE71-41D2-937B-55C7E3A0A8F3}"/>
              </a:ext>
            </a:extLst>
          </p:cNvPr>
          <p:cNvCxnSpPr>
            <a:cxnSpLocks/>
          </p:cNvCxnSpPr>
          <p:nvPr/>
        </p:nvCxnSpPr>
        <p:spPr>
          <a:xfrm flipV="1">
            <a:off x="3848368" y="3429000"/>
            <a:ext cx="0" cy="183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5D803B-913E-416F-B879-36C98D8708DA}"/>
              </a:ext>
            </a:extLst>
          </p:cNvPr>
          <p:cNvCxnSpPr>
            <a:cxnSpLocks/>
          </p:cNvCxnSpPr>
          <p:nvPr/>
        </p:nvCxnSpPr>
        <p:spPr>
          <a:xfrm>
            <a:off x="5372983" y="3392100"/>
            <a:ext cx="69356" cy="150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0E5F17-70A1-4476-A072-7BA25F9DEF6C}"/>
              </a:ext>
            </a:extLst>
          </p:cNvPr>
          <p:cNvSpPr txBox="1"/>
          <p:nvPr/>
        </p:nvSpPr>
        <p:spPr>
          <a:xfrm>
            <a:off x="4165002" y="3763616"/>
            <a:ext cx="17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internet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83BCD-773D-47BF-8F1A-0CB488952B6C}"/>
              </a:ext>
            </a:extLst>
          </p:cNvPr>
          <p:cNvSpPr txBox="1"/>
          <p:nvPr/>
        </p:nvSpPr>
        <p:spPr>
          <a:xfrm>
            <a:off x="2174600" y="4147886"/>
            <a:ext cx="2000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CF54B-BC51-4A64-9F97-1F52DB1BF4D6}"/>
              </a:ext>
            </a:extLst>
          </p:cNvPr>
          <p:cNvSpPr txBox="1"/>
          <p:nvPr/>
        </p:nvSpPr>
        <p:spPr>
          <a:xfrm>
            <a:off x="5333322" y="4086346"/>
            <a:ext cx="17868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05120-B823-4095-8C18-2F773702AF95}"/>
              </a:ext>
            </a:extLst>
          </p:cNvPr>
          <p:cNvSpPr txBox="1"/>
          <p:nvPr/>
        </p:nvSpPr>
        <p:spPr>
          <a:xfrm>
            <a:off x="1908633" y="1180108"/>
            <a:ext cx="9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D016D-81A1-4048-8E85-483121458B1A}"/>
              </a:ext>
            </a:extLst>
          </p:cNvPr>
          <p:cNvSpPr/>
          <p:nvPr/>
        </p:nvSpPr>
        <p:spPr>
          <a:xfrm>
            <a:off x="3275736" y="2756685"/>
            <a:ext cx="2810292" cy="495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B93B88-2D44-4173-AA2D-C0EA85A1BBE8}"/>
              </a:ext>
            </a:extLst>
          </p:cNvPr>
          <p:cNvSpPr txBox="1"/>
          <p:nvPr/>
        </p:nvSpPr>
        <p:spPr>
          <a:xfrm>
            <a:off x="3477071" y="2812313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App 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F1F7D8-EE36-4D5F-8AB7-4DD8A7AE916E}"/>
              </a:ext>
            </a:extLst>
          </p:cNvPr>
          <p:cNvSpPr/>
          <p:nvPr/>
        </p:nvSpPr>
        <p:spPr>
          <a:xfrm>
            <a:off x="2327932" y="1685659"/>
            <a:ext cx="2172597" cy="9106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02E84-0A9F-4BCB-9799-556DEE55A886}"/>
              </a:ext>
            </a:extLst>
          </p:cNvPr>
          <p:cNvSpPr txBox="1"/>
          <p:nvPr/>
        </p:nvSpPr>
        <p:spPr>
          <a:xfrm>
            <a:off x="2260668" y="1675014"/>
            <a:ext cx="2239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Directory with static pages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8E792A-ED64-4C8C-B954-DF7099E462B2}"/>
              </a:ext>
            </a:extLst>
          </p:cNvPr>
          <p:cNvSpPr/>
          <p:nvPr/>
        </p:nvSpPr>
        <p:spPr>
          <a:xfrm>
            <a:off x="2453615" y="2110077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285F1-CBBA-4FF5-9DBC-DF8F722549DF}"/>
              </a:ext>
            </a:extLst>
          </p:cNvPr>
          <p:cNvSpPr txBox="1"/>
          <p:nvPr/>
        </p:nvSpPr>
        <p:spPr>
          <a:xfrm>
            <a:off x="2453615" y="2130842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DDD85F-5A52-4944-B001-173CB493689A}"/>
              </a:ext>
            </a:extLst>
          </p:cNvPr>
          <p:cNvSpPr/>
          <p:nvPr/>
        </p:nvSpPr>
        <p:spPr>
          <a:xfrm>
            <a:off x="3523078" y="2095534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DCF79F-531A-46D9-AD86-CF6C9D3AB0D3}"/>
              </a:ext>
            </a:extLst>
          </p:cNvPr>
          <p:cNvSpPr txBox="1"/>
          <p:nvPr/>
        </p:nvSpPr>
        <p:spPr>
          <a:xfrm>
            <a:off x="3598883" y="2123540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File.jpg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0FBA50-12F7-4312-AF7E-EBD967954404}"/>
              </a:ext>
            </a:extLst>
          </p:cNvPr>
          <p:cNvSpPr/>
          <p:nvPr/>
        </p:nvSpPr>
        <p:spPr>
          <a:xfrm>
            <a:off x="5372983" y="1665063"/>
            <a:ext cx="1757322" cy="11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C06B1-AB2B-4EBF-BCE0-FB99DF6B2707}"/>
              </a:ext>
            </a:extLst>
          </p:cNvPr>
          <p:cNvSpPr txBox="1"/>
          <p:nvPr/>
        </p:nvSpPr>
        <p:spPr>
          <a:xfrm>
            <a:off x="5549153" y="1793827"/>
            <a:ext cx="127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Functions in the app 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24C591-8539-439A-8C5B-3295C50FC28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864676" y="2455895"/>
            <a:ext cx="2508307" cy="93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2EC0E7-18A1-4B7C-AA71-938B36DD1489}"/>
              </a:ext>
            </a:extLst>
          </p:cNvPr>
          <p:cNvCxnSpPr/>
          <p:nvPr/>
        </p:nvCxnSpPr>
        <p:spPr>
          <a:xfrm flipH="1">
            <a:off x="5389762" y="2820289"/>
            <a:ext cx="1249959" cy="59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0D761CF5-EAEB-426F-A653-A905698E4266}"/>
              </a:ext>
            </a:extLst>
          </p:cNvPr>
          <p:cNvSpPr/>
          <p:nvPr/>
        </p:nvSpPr>
        <p:spPr>
          <a:xfrm>
            <a:off x="8871192" y="1427449"/>
            <a:ext cx="1895912" cy="18959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2A3CEA-B16B-4937-8ED0-1403C961BFC6}"/>
              </a:ext>
            </a:extLst>
          </p:cNvPr>
          <p:cNvSpPr txBox="1"/>
          <p:nvPr/>
        </p:nvSpPr>
        <p:spPr>
          <a:xfrm>
            <a:off x="9227552" y="2338984"/>
            <a:ext cx="145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Database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6A5D93-54B9-4E7D-8C4B-461E9FA3BE9D}"/>
              </a:ext>
            </a:extLst>
          </p:cNvPr>
          <p:cNvCxnSpPr/>
          <p:nvPr/>
        </p:nvCxnSpPr>
        <p:spPr>
          <a:xfrm>
            <a:off x="7130305" y="1942000"/>
            <a:ext cx="1740887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A13474-118A-4155-8463-77B5F36D41FC}"/>
              </a:ext>
            </a:extLst>
          </p:cNvPr>
          <p:cNvCxnSpPr>
            <a:endCxn id="27" idx="3"/>
          </p:cNvCxnSpPr>
          <p:nvPr/>
        </p:nvCxnSpPr>
        <p:spPr>
          <a:xfrm flipH="1" flipV="1">
            <a:off x="7130305" y="2237354"/>
            <a:ext cx="1740887" cy="1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BDC5FB-765C-4EC4-AB21-00FB5A375B30}"/>
              </a:ext>
            </a:extLst>
          </p:cNvPr>
          <p:cNvSpPr txBox="1"/>
          <p:nvPr/>
        </p:nvSpPr>
        <p:spPr>
          <a:xfrm>
            <a:off x="8149608" y="35878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Flask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3AA15F-222D-4E3B-8D27-7595487509C9}"/>
              </a:ext>
            </a:extLst>
          </p:cNvPr>
          <p:cNvSpPr txBox="1"/>
          <p:nvPr/>
        </p:nvSpPr>
        <p:spPr>
          <a:xfrm>
            <a:off x="8431608" y="179716"/>
            <a:ext cx="13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Our code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4E0476-0715-4487-8860-1058F515E6C5}"/>
              </a:ext>
            </a:extLst>
          </p:cNvPr>
          <p:cNvCxnSpPr>
            <a:cxnSpLocks/>
          </p:cNvCxnSpPr>
          <p:nvPr/>
        </p:nvCxnSpPr>
        <p:spPr>
          <a:xfrm flipH="1" flipV="1">
            <a:off x="6047222" y="3162327"/>
            <a:ext cx="2137926" cy="6101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BBECE9-3136-4353-B319-CFEDD48BE0D1}"/>
              </a:ext>
            </a:extLst>
          </p:cNvPr>
          <p:cNvCxnSpPr>
            <a:cxnSpLocks/>
          </p:cNvCxnSpPr>
          <p:nvPr/>
        </p:nvCxnSpPr>
        <p:spPr>
          <a:xfrm flipH="1">
            <a:off x="7170405" y="508438"/>
            <a:ext cx="1477082" cy="10410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Audio 39">
            <a:hlinkClick r:id="" action="ppaction://media"/>
            <a:extLst>
              <a:ext uri="{FF2B5EF4-FFF2-40B4-BE49-F238E27FC236}">
                <a16:creationId xmlns:a16="http://schemas.microsoft.com/office/drawing/2014/main" id="{3A3AB43D-30E4-4CFB-97FE-D634D706F2A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A2C7C29-9D29-4974-BC49-F1E7B8E88020}"/>
              </a:ext>
            </a:extLst>
          </p:cNvPr>
          <p:cNvSpPr/>
          <p:nvPr/>
        </p:nvSpPr>
        <p:spPr>
          <a:xfrm>
            <a:off x="3682694" y="4985168"/>
            <a:ext cx="2172597" cy="14602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223BC1-B743-4187-913D-EBF6BE0770C5}"/>
              </a:ext>
            </a:extLst>
          </p:cNvPr>
          <p:cNvSpPr txBox="1"/>
          <p:nvPr/>
        </p:nvSpPr>
        <p:spPr>
          <a:xfrm>
            <a:off x="3924645" y="5178661"/>
            <a:ext cx="2239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Client uses:</a:t>
            </a:r>
          </a:p>
          <a:p>
            <a:r>
              <a:rPr lang="en-IE" sz="1400" dirty="0"/>
              <a:t> </a:t>
            </a:r>
            <a:r>
              <a:rPr lang="en-IE" sz="1400" dirty="0" err="1"/>
              <a:t>websockets</a:t>
            </a:r>
            <a:r>
              <a:rPr lang="en-IE" sz="1400" dirty="0"/>
              <a:t> or </a:t>
            </a:r>
          </a:p>
          <a:p>
            <a:r>
              <a:rPr lang="en-IE" sz="1400" dirty="0"/>
              <a:t>AJAX </a:t>
            </a:r>
          </a:p>
          <a:p>
            <a:r>
              <a:rPr lang="en-IE" sz="1400" dirty="0"/>
              <a:t>to </a:t>
            </a:r>
            <a:r>
              <a:rPr lang="en-IE" sz="1400" dirty="0" err="1"/>
              <a:t>retieve</a:t>
            </a:r>
            <a:r>
              <a:rPr lang="en-IE" sz="1400" dirty="0"/>
              <a:t> data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41E01D5-253B-4D26-8EE7-38F5DE7F5040}"/>
              </a:ext>
            </a:extLst>
          </p:cNvPr>
          <p:cNvSpPr/>
          <p:nvPr/>
        </p:nvSpPr>
        <p:spPr>
          <a:xfrm>
            <a:off x="-2901856" y="-6415927"/>
            <a:ext cx="23390941" cy="13657007"/>
          </a:xfrm>
          <a:custGeom>
            <a:avLst/>
            <a:gdLst>
              <a:gd name="connsiteX0" fmla="*/ 10125783 w 23390941"/>
              <a:gd name="connsiteY0" fmla="*/ 7532032 h 13657007"/>
              <a:gd name="connsiteX1" fmla="*/ 7718142 w 23390941"/>
              <a:gd name="connsiteY1" fmla="*/ 8935869 h 13657007"/>
              <a:gd name="connsiteX2" fmla="*/ 10125783 w 23390941"/>
              <a:gd name="connsiteY2" fmla="*/ 10339706 h 13657007"/>
              <a:gd name="connsiteX3" fmla="*/ 12533422 w 23390941"/>
              <a:gd name="connsiteY3" fmla="*/ 8935869 h 13657007"/>
              <a:gd name="connsiteX4" fmla="*/ 10125783 w 23390941"/>
              <a:gd name="connsiteY4" fmla="*/ 7532032 h 13657007"/>
              <a:gd name="connsiteX5" fmla="*/ 0 w 23390941"/>
              <a:gd name="connsiteY5" fmla="*/ 0 h 13657007"/>
              <a:gd name="connsiteX6" fmla="*/ 23390941 w 23390941"/>
              <a:gd name="connsiteY6" fmla="*/ 0 h 13657007"/>
              <a:gd name="connsiteX7" fmla="*/ 23390941 w 23390941"/>
              <a:gd name="connsiteY7" fmla="*/ 13657007 h 13657007"/>
              <a:gd name="connsiteX8" fmla="*/ 0 w 23390941"/>
              <a:gd name="connsiteY8" fmla="*/ 13657007 h 1365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90941" h="13657007">
                <a:moveTo>
                  <a:pt x="10125783" y="7532032"/>
                </a:moveTo>
                <a:cubicBezTo>
                  <a:pt x="8796079" y="7532032"/>
                  <a:pt x="7718142" y="8160551"/>
                  <a:pt x="7718142" y="8935869"/>
                </a:cubicBezTo>
                <a:cubicBezTo>
                  <a:pt x="7718142" y="9711187"/>
                  <a:pt x="8796079" y="10339706"/>
                  <a:pt x="10125783" y="10339706"/>
                </a:cubicBezTo>
                <a:cubicBezTo>
                  <a:pt x="11455485" y="10339706"/>
                  <a:pt x="12533422" y="9711187"/>
                  <a:pt x="12533422" y="8935869"/>
                </a:cubicBezTo>
                <a:cubicBezTo>
                  <a:pt x="12533422" y="8160551"/>
                  <a:pt x="11455485" y="7532032"/>
                  <a:pt x="10125783" y="7532032"/>
                </a:cubicBezTo>
                <a:close/>
                <a:moveTo>
                  <a:pt x="0" y="0"/>
                </a:moveTo>
                <a:lnTo>
                  <a:pt x="23390941" y="0"/>
                </a:lnTo>
                <a:lnTo>
                  <a:pt x="23390941" y="13657007"/>
                </a:lnTo>
                <a:lnTo>
                  <a:pt x="0" y="13657007"/>
                </a:lnTo>
                <a:close/>
              </a:path>
            </a:pathLst>
          </a:custGeom>
          <a:solidFill>
            <a:schemeClr val="tx2">
              <a:lumMod val="7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845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64"/>
    </mc:Choice>
    <mc:Fallback xmlns="">
      <p:transition spd="slow" advTm="640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BA23-E57F-4568-9B4C-F455C627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3" y="2389632"/>
            <a:ext cx="10058400" cy="1609344"/>
          </a:xfrm>
        </p:spPr>
        <p:txBody>
          <a:bodyPr/>
          <a:lstStyle/>
          <a:p>
            <a:r>
              <a:rPr lang="en-IE" dirty="0"/>
              <a:t>To the code you looked at last week</a:t>
            </a:r>
          </a:p>
        </p:txBody>
      </p:sp>
    </p:spTree>
    <p:extLst>
      <p:ext uri="{BB962C8B-B14F-4D97-AF65-F5344CB8AC3E}">
        <p14:creationId xmlns:p14="http://schemas.microsoft.com/office/powerpoint/2010/main" val="3294451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2" ma:contentTypeDescription="Create a new document." ma:contentTypeScope="" ma:versionID="4a6bbd33b9c4fcab91d0305be3da9487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9b96d91071db8acd876b23d3ade10a44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F828DB-DFB1-47FA-B478-2FE09F9775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A0BB1E-205F-4E21-BEB0-85BFA34811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263706-3261-4D6E-A62B-CA9F82E9C7D4}">
  <ds:schemaRefs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  <ds:schemaRef ds:uri="022397c6-a0dd-4bd1-b5b2-3083c75319a8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{C8F47270-F04E-494D-BAF2-25A70FEBFDC6}tf03090434</Template>
  <TotalTime>209</TotalTime>
  <Words>410</Words>
  <Application>Microsoft Office PowerPoint</Application>
  <PresentationFormat>Widescreen</PresentationFormat>
  <Paragraphs>107</Paragraphs>
  <Slides>13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Courier New</vt:lpstr>
      <vt:lpstr>Garamond</vt:lpstr>
      <vt:lpstr>Rockwell</vt:lpstr>
      <vt:lpstr>Rockwell Condensed</vt:lpstr>
      <vt:lpstr>Wingdings</vt:lpstr>
      <vt:lpstr>Wood Type</vt:lpstr>
      <vt:lpstr>PFORCS appServers</vt:lpstr>
      <vt:lpstr>App Servers</vt:lpstr>
      <vt:lpstr>Review</vt:lpstr>
      <vt:lpstr>Different ways data is sent (architecture)</vt:lpstr>
      <vt:lpstr>Different ways data is sent (architecture)</vt:lpstr>
      <vt:lpstr>Different ways data is sent (architecture)</vt:lpstr>
      <vt:lpstr>PowerPoint Presentation</vt:lpstr>
      <vt:lpstr>PowerPoint Presentation</vt:lpstr>
      <vt:lpstr>To the code you looked at last week</vt:lpstr>
      <vt:lpstr>PowerPoint Presentation</vt:lpstr>
      <vt:lpstr>Authentication</vt:lpstr>
      <vt:lpstr>Authentication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PFORCS appServers</dc:title>
  <dc:creator>Andrew Beatty</dc:creator>
  <cp:lastModifiedBy>Andrew Beatty</cp:lastModifiedBy>
  <cp:revision>2</cp:revision>
  <dcterms:created xsi:type="dcterms:W3CDTF">2021-10-06T09:14:18Z</dcterms:created>
  <dcterms:modified xsi:type="dcterms:W3CDTF">2021-10-06T12:48:31Z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