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435CC694-2304-4B4C-824B-3B46219CA929}"/>
    <pc:docChg chg="custSel modSld">
      <pc:chgData name="Andrew Beatty" userId="b3294954-d4b5-4a40-95d7-bd84a7c4023c" providerId="ADAL" clId="{435CC694-2304-4B4C-824B-3B46219CA929}" dt="2021-10-20T14:26:28.018" v="3" actId="478"/>
      <pc:docMkLst>
        <pc:docMk/>
      </pc:docMkLst>
      <pc:sldChg chg="delSp modSp mod">
        <pc:chgData name="Andrew Beatty" userId="b3294954-d4b5-4a40-95d7-bd84a7c4023c" providerId="ADAL" clId="{435CC694-2304-4B4C-824B-3B46219CA929}" dt="2021-10-20T14:26:28.018" v="3" actId="478"/>
        <pc:sldMkLst>
          <pc:docMk/>
          <pc:sldMk cId="3766175034" sldId="260"/>
        </pc:sldMkLst>
        <pc:spChg chg="mod">
          <ac:chgData name="Andrew Beatty" userId="b3294954-d4b5-4a40-95d7-bd84a7c4023c" providerId="ADAL" clId="{435CC694-2304-4B4C-824B-3B46219CA929}" dt="2021-10-20T14:24:52.506" v="2" actId="1076"/>
          <ac:spMkLst>
            <pc:docMk/>
            <pc:sldMk cId="3766175034" sldId="260"/>
            <ac:spMk id="3" creationId="{8B26A0C8-95E3-4A45-A853-2B336B02F784}"/>
          </ac:spMkLst>
        </pc:spChg>
        <pc:spChg chg="del mod">
          <ac:chgData name="Andrew Beatty" userId="b3294954-d4b5-4a40-95d7-bd84a7c4023c" providerId="ADAL" clId="{435CC694-2304-4B4C-824B-3B46219CA929}" dt="2021-10-20T14:26:28.018" v="3" actId="478"/>
          <ac:spMkLst>
            <pc:docMk/>
            <pc:sldMk cId="3766175034" sldId="260"/>
            <ac:spMk id="4" creationId="{2F84B7D3-B387-4D0E-B145-E8D97B3450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10/20/2021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B233-9347-45B4-8CD1-795C213F8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3.2 sample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3AB33-0F80-4D26-AE98-6509366C6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for </a:t>
            </a:r>
            <a:r>
              <a:rPr lang="en-IE" dirty="0" err="1"/>
              <a:t>Cybersecuriry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2979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2657-FC28-4CC0-B58B-951DFD13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82" y="216185"/>
            <a:ext cx="2621308" cy="1609344"/>
          </a:xfrm>
        </p:spPr>
        <p:txBody>
          <a:bodyPr/>
          <a:lstStyle/>
          <a:p>
            <a:r>
              <a:rPr lang="en-IE" dirty="0"/>
              <a:t>Make 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3844B-1F4D-4A39-828A-E03CF40F800E}"/>
              </a:ext>
            </a:extLst>
          </p:cNvPr>
          <p:cNvSpPr txBox="1"/>
          <p:nvPr/>
        </p:nvSpPr>
        <p:spPr>
          <a:xfrm>
            <a:off x="2827091" y="216185"/>
            <a:ext cx="6867415" cy="65248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600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600" b="0" dirty="0" err="1">
                <a:solidFill>
                  <a:srgbClr val="DCDCAA"/>
                </a:solidFill>
                <a:effectLst/>
                <a:latin typeface="Hasklig"/>
              </a:rPr>
              <a:t>create_response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600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6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Hasklig"/>
              </a:rPr>
              <a:t>jsonheader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"content-type"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] == 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"text/json"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response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600" b="0" dirty="0">
                <a:solidFill>
                  <a:srgbClr val="DCDCAA"/>
                </a:solidFill>
                <a:effectLst/>
                <a:latin typeface="Hasklig"/>
              </a:rPr>
              <a:t>_</a:t>
            </a:r>
            <a:r>
              <a:rPr lang="en-IE" sz="1600" b="0" dirty="0" err="1">
                <a:solidFill>
                  <a:srgbClr val="DCDCAA"/>
                </a:solidFill>
                <a:effectLst/>
                <a:latin typeface="Hasklig"/>
              </a:rPr>
              <a:t>create_response_json_content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600" b="0" dirty="0">
                <a:solidFill>
                  <a:srgbClr val="C586C0"/>
                </a:solidFill>
                <a:effectLst/>
                <a:latin typeface="Hasklig"/>
              </a:rPr>
              <a:t>else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600" b="0" dirty="0">
                <a:solidFill>
                  <a:srgbClr val="6A9955"/>
                </a:solidFill>
                <a:effectLst/>
                <a:latin typeface="Hasklig"/>
              </a:rPr>
              <a:t># Binary or unknown content-type</a:t>
            </a:r>
            <a:endParaRPr lang="en-IE" sz="1600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response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600" b="0" dirty="0">
                <a:solidFill>
                  <a:srgbClr val="DCDCAA"/>
                </a:solidFill>
                <a:effectLst/>
                <a:latin typeface="Hasklig"/>
              </a:rPr>
              <a:t>_</a:t>
            </a:r>
            <a:r>
              <a:rPr lang="en-IE" sz="1600" b="0" dirty="0" err="1">
                <a:solidFill>
                  <a:srgbClr val="DCDCAA"/>
                </a:solidFill>
                <a:effectLst/>
                <a:latin typeface="Hasklig"/>
              </a:rPr>
              <a:t>create_response_binary_content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message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600" b="0" dirty="0">
                <a:solidFill>
                  <a:srgbClr val="DCDCAA"/>
                </a:solidFill>
                <a:effectLst/>
                <a:latin typeface="Hasklig"/>
              </a:rPr>
              <a:t>_</a:t>
            </a:r>
            <a:r>
              <a:rPr lang="en-IE" sz="1600" b="0" dirty="0" err="1">
                <a:solidFill>
                  <a:srgbClr val="DCDCAA"/>
                </a:solidFill>
                <a:effectLst/>
                <a:latin typeface="Hasklig"/>
              </a:rPr>
              <a:t>create_message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(**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response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6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Hasklig"/>
              </a:rPr>
              <a:t>response_created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1600" b="0" dirty="0">
                <a:solidFill>
                  <a:srgbClr val="569CD6"/>
                </a:solidFill>
                <a:effectLst/>
                <a:latin typeface="Hasklig"/>
              </a:rPr>
              <a:t>True</a:t>
            </a:r>
            <a:endParaRPr lang="en-IE" sz="1600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Hasklig"/>
              </a:rPr>
              <a:t>send_buffer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+=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message</a:t>
            </a:r>
          </a:p>
          <a:p>
            <a:endParaRPr lang="en-IE" sz="1600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sz="1600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600" b="0" dirty="0">
                <a:solidFill>
                  <a:srgbClr val="DCDCAA"/>
                </a:solidFill>
                <a:effectLst/>
                <a:latin typeface="Hasklig"/>
              </a:rPr>
              <a:t>_</a:t>
            </a:r>
            <a:r>
              <a:rPr lang="en-IE" sz="1600" b="0" dirty="0" err="1">
                <a:solidFill>
                  <a:srgbClr val="DCDCAA"/>
                </a:solidFill>
                <a:effectLst/>
                <a:latin typeface="Hasklig"/>
              </a:rPr>
              <a:t>create_response_json_content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action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6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Hasklig"/>
              </a:rPr>
              <a:t>request</a:t>
            </a:r>
            <a:r>
              <a:rPr lang="en-IE" sz="1600" b="0" dirty="0" err="1">
                <a:solidFill>
                  <a:srgbClr val="D4D4D4"/>
                </a:solidFill>
                <a:effectLst/>
                <a:latin typeface="Hasklig"/>
              </a:rPr>
              <a:t>.get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"action"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600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action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== 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"search"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query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6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Hasklig"/>
              </a:rPr>
              <a:t>request</a:t>
            </a:r>
            <a:r>
              <a:rPr lang="en-IE" sz="1600" b="0" dirty="0" err="1">
                <a:solidFill>
                  <a:srgbClr val="D4D4D4"/>
                </a:solidFill>
                <a:effectLst/>
                <a:latin typeface="Hasklig"/>
              </a:rPr>
              <a:t>.get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"value"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answer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Hasklig"/>
              </a:rPr>
              <a:t>request_search</a:t>
            </a:r>
            <a:r>
              <a:rPr lang="en-IE" sz="16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600" b="0" dirty="0" err="1">
                <a:solidFill>
                  <a:srgbClr val="DCDCAA"/>
                </a:solidFill>
                <a:effectLst/>
                <a:latin typeface="Hasklig"/>
              </a:rPr>
              <a:t>get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query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) </a:t>
            </a:r>
            <a:r>
              <a:rPr lang="en-IE" sz="1600" b="0" dirty="0">
                <a:solidFill>
                  <a:srgbClr val="569CD6"/>
                </a:solidFill>
                <a:effectLst/>
                <a:latin typeface="Hasklig"/>
              </a:rPr>
              <a:t>or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600" b="0" dirty="0" err="1">
                <a:solidFill>
                  <a:srgbClr val="569CD6"/>
                </a:solidFill>
                <a:effectLst/>
                <a:latin typeface="Hasklig"/>
              </a:rPr>
              <a:t>f</a:t>
            </a:r>
            <a:r>
              <a:rPr lang="en-IE" sz="1600" b="0" dirty="0" err="1">
                <a:solidFill>
                  <a:srgbClr val="CE9178"/>
                </a:solidFill>
                <a:effectLst/>
                <a:latin typeface="Hasklig"/>
              </a:rPr>
              <a:t>'No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 match for "</a:t>
            </a:r>
            <a:r>
              <a:rPr lang="en-IE" sz="1600" b="0" dirty="0">
                <a:solidFill>
                  <a:srgbClr val="569CD6"/>
                </a:solidFill>
                <a:effectLst/>
                <a:latin typeface="Hasklig"/>
              </a:rPr>
              <a:t>{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query</a:t>
            </a:r>
            <a:r>
              <a:rPr lang="en-IE" sz="1600" b="0" dirty="0">
                <a:solidFill>
                  <a:srgbClr val="569CD6"/>
                </a:solidFill>
                <a:effectLst/>
                <a:latin typeface="Hasklig"/>
              </a:rPr>
              <a:t>}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".'</a:t>
            </a:r>
            <a:endParaRPr lang="en-IE" sz="1600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content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= {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"result"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: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answer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}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600" b="0" dirty="0">
                <a:solidFill>
                  <a:srgbClr val="C586C0"/>
                </a:solidFill>
                <a:effectLst/>
                <a:latin typeface="Hasklig"/>
              </a:rPr>
              <a:t>else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content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= {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"result"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: </a:t>
            </a:r>
            <a:r>
              <a:rPr lang="en-IE" sz="1600" b="0" dirty="0" err="1">
                <a:solidFill>
                  <a:srgbClr val="569CD6"/>
                </a:solidFill>
                <a:effectLst/>
                <a:latin typeface="Hasklig"/>
              </a:rPr>
              <a:t>f</a:t>
            </a:r>
            <a:r>
              <a:rPr lang="en-IE" sz="1600" b="0" dirty="0" err="1">
                <a:solidFill>
                  <a:srgbClr val="CE9178"/>
                </a:solidFill>
                <a:effectLst/>
                <a:latin typeface="Hasklig"/>
              </a:rPr>
              <a:t>'Error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: invalid action "</a:t>
            </a:r>
            <a:r>
              <a:rPr lang="en-IE" sz="1600" b="0" dirty="0">
                <a:solidFill>
                  <a:srgbClr val="569CD6"/>
                </a:solidFill>
                <a:effectLst/>
                <a:latin typeface="Hasklig"/>
              </a:rPr>
              <a:t>{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action</a:t>
            </a:r>
            <a:r>
              <a:rPr lang="en-IE" sz="1600" b="0" dirty="0">
                <a:solidFill>
                  <a:srgbClr val="569CD6"/>
                </a:solidFill>
                <a:effectLst/>
                <a:latin typeface="Hasklig"/>
              </a:rPr>
              <a:t>}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".'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}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Hasklig"/>
              </a:rPr>
              <a:t>content_encoding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"utf-8"</a:t>
            </a:r>
            <a:endParaRPr lang="en-IE" sz="1600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response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= {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</a:t>
            </a:r>
            <a:r>
              <a:rPr lang="en-IE" sz="1600" b="0" dirty="0" err="1">
                <a:solidFill>
                  <a:srgbClr val="CE9178"/>
                </a:solidFill>
                <a:effectLst/>
                <a:latin typeface="Hasklig"/>
              </a:rPr>
              <a:t>content_bytes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: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600" b="0" dirty="0">
                <a:solidFill>
                  <a:srgbClr val="DCDCAA"/>
                </a:solidFill>
                <a:effectLst/>
                <a:latin typeface="Hasklig"/>
              </a:rPr>
              <a:t>_</a:t>
            </a:r>
            <a:r>
              <a:rPr lang="en-IE" sz="1600" b="0" dirty="0" err="1">
                <a:solidFill>
                  <a:srgbClr val="DCDCAA"/>
                </a:solidFill>
                <a:effectLst/>
                <a:latin typeface="Hasklig"/>
              </a:rPr>
              <a:t>json_encode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content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Hasklig"/>
              </a:rPr>
              <a:t>content_encoding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),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</a:t>
            </a:r>
            <a:r>
              <a:rPr lang="en-IE" sz="1600" b="0" dirty="0" err="1">
                <a:solidFill>
                  <a:srgbClr val="CE9178"/>
                </a:solidFill>
                <a:effectLst/>
                <a:latin typeface="Hasklig"/>
              </a:rPr>
              <a:t>content_type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: 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"text/json"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,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</a:t>
            </a:r>
            <a:r>
              <a:rPr lang="en-IE" sz="1600" b="0" dirty="0" err="1">
                <a:solidFill>
                  <a:srgbClr val="CE9178"/>
                </a:solidFill>
                <a:effectLst/>
                <a:latin typeface="Hasklig"/>
              </a:rPr>
              <a:t>content_encoding</a:t>
            </a:r>
            <a:r>
              <a:rPr lang="en-IE" sz="1600" b="0" dirty="0">
                <a:solidFill>
                  <a:srgbClr val="CE9178"/>
                </a:solidFill>
                <a:effectLst/>
                <a:latin typeface="Hasklig"/>
              </a:rPr>
              <a:t>"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: </a:t>
            </a:r>
            <a:r>
              <a:rPr lang="en-IE" sz="1600" b="0" dirty="0" err="1">
                <a:solidFill>
                  <a:srgbClr val="9CDCFE"/>
                </a:solidFill>
                <a:effectLst/>
                <a:latin typeface="Hasklig"/>
              </a:rPr>
              <a:t>content_encoding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,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}</a:t>
            </a:r>
          </a:p>
          <a:p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600" b="0" dirty="0">
                <a:solidFill>
                  <a:srgbClr val="C586C0"/>
                </a:solidFill>
                <a:effectLst/>
                <a:latin typeface="Hasklig"/>
              </a:rPr>
              <a:t>return</a:t>
            </a:r>
            <a:r>
              <a:rPr lang="en-IE" sz="16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600" b="0" dirty="0">
                <a:solidFill>
                  <a:srgbClr val="9CDCFE"/>
                </a:solidFill>
                <a:effectLst/>
                <a:latin typeface="Hasklig"/>
              </a:rPr>
              <a:t>response</a:t>
            </a:r>
            <a:endParaRPr lang="en-IE" sz="1600" b="0" dirty="0">
              <a:solidFill>
                <a:srgbClr val="D4D4D4"/>
              </a:solidFill>
              <a:effectLst/>
              <a:latin typeface="Hasklig"/>
            </a:endParaRPr>
          </a:p>
          <a:p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55B9E-7D42-4DFA-9E93-A2EB6702470D}"/>
              </a:ext>
            </a:extLst>
          </p:cNvPr>
          <p:cNvSpPr txBox="1"/>
          <p:nvPr/>
        </p:nvSpPr>
        <p:spPr>
          <a:xfrm>
            <a:off x="9899780" y="2892490"/>
            <a:ext cx="1884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This sets the appropriate response headers</a:t>
            </a:r>
          </a:p>
        </p:txBody>
      </p:sp>
    </p:spTree>
    <p:extLst>
      <p:ext uri="{BB962C8B-B14F-4D97-AF65-F5344CB8AC3E}">
        <p14:creationId xmlns:p14="http://schemas.microsoft.com/office/powerpoint/2010/main" val="45870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E223-659E-4854-B1FD-A412E83E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194" y="195382"/>
            <a:ext cx="8503361" cy="1609344"/>
          </a:xfrm>
        </p:spPr>
        <p:txBody>
          <a:bodyPr/>
          <a:lstStyle/>
          <a:p>
            <a:r>
              <a:rPr lang="en-IE" dirty="0"/>
              <a:t>Create 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D0CE7-57D3-4B07-80D4-3DADD0C96299}"/>
              </a:ext>
            </a:extLst>
          </p:cNvPr>
          <p:cNvSpPr txBox="1"/>
          <p:nvPr/>
        </p:nvSpPr>
        <p:spPr>
          <a:xfrm>
            <a:off x="1119672" y="1950098"/>
            <a:ext cx="7501813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_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create_message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*,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content_bytes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content_type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content_encoding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):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jsonheader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{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</a:t>
            </a:r>
            <a:r>
              <a:rPr lang="en-IE" b="0" dirty="0" err="1">
                <a:solidFill>
                  <a:srgbClr val="CE9178"/>
                </a:solidFill>
                <a:effectLst/>
                <a:latin typeface="Hasklig"/>
              </a:rPr>
              <a:t>byteorder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sys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byteorder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"content-type"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content_type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"content-encoding"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content_encoding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"content-length"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 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len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content_bytes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),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}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jsonheader_bytes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_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json_encode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jsonheader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"utf-8"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message_hdr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struct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pack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"&gt;H"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len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jsonheader_bytes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))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message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message_hdr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+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jsonheader_bytes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+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content_bytes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return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message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2C51D-EC10-4A53-9BAF-94D78484D4AA}"/>
              </a:ext>
            </a:extLst>
          </p:cNvPr>
          <p:cNvSpPr txBox="1"/>
          <p:nvPr/>
        </p:nvSpPr>
        <p:spPr>
          <a:xfrm>
            <a:off x="1222310" y="1530220"/>
            <a:ext cx="745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This just packs it into one byte array</a:t>
            </a:r>
          </a:p>
        </p:txBody>
      </p:sp>
    </p:spTree>
    <p:extLst>
      <p:ext uri="{BB962C8B-B14F-4D97-AF65-F5344CB8AC3E}">
        <p14:creationId xmlns:p14="http://schemas.microsoft.com/office/powerpoint/2010/main" val="1579224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D98A-E72F-457F-98CC-4CCCD13E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other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EEA8F-CC2A-4109-9A42-B8C7CA06288C}"/>
              </a:ext>
            </a:extLst>
          </p:cNvPr>
          <p:cNvSpPr txBox="1"/>
          <p:nvPr/>
        </p:nvSpPr>
        <p:spPr>
          <a:xfrm>
            <a:off x="1063752" y="2093976"/>
            <a:ext cx="7651102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_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json_encode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obj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encoding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return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json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dumps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obj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ensure_ascii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False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).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encode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encoding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br>
              <a:rPr lang="en-IE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_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json_decode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json_bytes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encoding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tiow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io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TextIOWrapper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io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BytesIO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json_bytes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encoding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encoding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newline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""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)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obj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json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load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tiow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tiow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close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return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obj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2779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89D6-A24E-436A-854A-6E6740F2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There is a lot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F9034-1BF5-4490-9E34-AAB6495E5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Look at the sample code on GitHub</a:t>
            </a:r>
          </a:p>
          <a:p>
            <a:r>
              <a:rPr lang="en-IE" dirty="0"/>
              <a:t>We will modify this next week to make a honey pot</a:t>
            </a:r>
          </a:p>
        </p:txBody>
      </p:sp>
    </p:spTree>
    <p:extLst>
      <p:ext uri="{BB962C8B-B14F-4D97-AF65-F5344CB8AC3E}">
        <p14:creationId xmlns:p14="http://schemas.microsoft.com/office/powerpoint/2010/main" val="349551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1835-4C36-431D-9488-E5E8F2DB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Sample socket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6094-2846-4456-940D-30CC1553E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Searches for text in a block of text</a:t>
            </a:r>
          </a:p>
          <a:p>
            <a:r>
              <a:rPr lang="en-IE" dirty="0"/>
              <a:t>Uses an object to store the functionality of the protocol (Message)</a:t>
            </a:r>
          </a:p>
          <a:p>
            <a:r>
              <a:rPr lang="en-IE" dirty="0"/>
              <a:t>Three parts to a request</a:t>
            </a:r>
          </a:p>
          <a:p>
            <a:pPr lvl="1"/>
            <a:r>
              <a:rPr lang="en-IE" dirty="0"/>
              <a:t>Two bytes to say the size of the header (in bytes)</a:t>
            </a:r>
          </a:p>
          <a:p>
            <a:pPr lvl="1"/>
            <a:r>
              <a:rPr lang="en-IE" dirty="0"/>
              <a:t>The header which will contain an attribute called content size</a:t>
            </a:r>
          </a:p>
          <a:p>
            <a:pPr lvl="1"/>
            <a:r>
              <a:rPr lang="en-IE" dirty="0"/>
              <a:t>The content</a:t>
            </a:r>
          </a:p>
          <a:p>
            <a:pPr lvl="1"/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7F8967-C02E-4809-9234-50EC3514C730}"/>
              </a:ext>
            </a:extLst>
          </p:cNvPr>
          <p:cNvSpPr/>
          <p:nvPr/>
        </p:nvSpPr>
        <p:spPr>
          <a:xfrm>
            <a:off x="1070348" y="5224075"/>
            <a:ext cx="892029" cy="8053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3AD0DF-C1E7-4795-87D7-824052BBDBD1}"/>
              </a:ext>
            </a:extLst>
          </p:cNvPr>
          <p:cNvSpPr/>
          <p:nvPr/>
        </p:nvSpPr>
        <p:spPr>
          <a:xfrm>
            <a:off x="1955780" y="5224075"/>
            <a:ext cx="4443369" cy="8053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18659-4D06-4797-BEE4-17AF6EF0604E}"/>
              </a:ext>
            </a:extLst>
          </p:cNvPr>
          <p:cNvSpPr/>
          <p:nvPr/>
        </p:nvSpPr>
        <p:spPr>
          <a:xfrm>
            <a:off x="6399149" y="5224075"/>
            <a:ext cx="3431097" cy="8053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2F788-7797-4297-A740-1EE1B1BE67B2}"/>
              </a:ext>
            </a:extLst>
          </p:cNvPr>
          <p:cNvSpPr txBox="1"/>
          <p:nvPr/>
        </p:nvSpPr>
        <p:spPr>
          <a:xfrm>
            <a:off x="1161622" y="5429253"/>
            <a:ext cx="696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Size of header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5C8C4F5-AA63-4AD0-A62D-F12FFA1D246D}"/>
              </a:ext>
            </a:extLst>
          </p:cNvPr>
          <p:cNvSpPr/>
          <p:nvPr/>
        </p:nvSpPr>
        <p:spPr>
          <a:xfrm rot="16200000">
            <a:off x="1351597" y="4619889"/>
            <a:ext cx="316339" cy="8920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BF1E1-6B1D-4228-A4BD-2A7AB7744FDA}"/>
              </a:ext>
            </a:extLst>
          </p:cNvPr>
          <p:cNvSpPr txBox="1"/>
          <p:nvPr/>
        </p:nvSpPr>
        <p:spPr>
          <a:xfrm>
            <a:off x="1070348" y="4538402"/>
            <a:ext cx="99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 bytes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6F6FD6-4698-4138-9F50-CA9ABDD1E5C7}"/>
              </a:ext>
            </a:extLst>
          </p:cNvPr>
          <p:cNvSpPr txBox="1"/>
          <p:nvPr/>
        </p:nvSpPr>
        <p:spPr>
          <a:xfrm>
            <a:off x="2475897" y="5303579"/>
            <a:ext cx="1912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Content-size:##</a:t>
            </a:r>
          </a:p>
          <a:p>
            <a:r>
              <a:rPr lang="en-IE" dirty="0" err="1"/>
              <a:t>Action:search</a:t>
            </a:r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35BCB6-D58D-4D6B-AC80-DA412427C131}"/>
              </a:ext>
            </a:extLst>
          </p:cNvPr>
          <p:cNvSpPr txBox="1"/>
          <p:nvPr/>
        </p:nvSpPr>
        <p:spPr>
          <a:xfrm>
            <a:off x="6919266" y="5429253"/>
            <a:ext cx="227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String to search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2FF4133-6166-4B22-9190-360C88734C81}"/>
              </a:ext>
            </a:extLst>
          </p:cNvPr>
          <p:cNvSpPr/>
          <p:nvPr/>
        </p:nvSpPr>
        <p:spPr>
          <a:xfrm rot="16200000">
            <a:off x="4025709" y="2856234"/>
            <a:ext cx="303512" cy="440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9FC75F7B-FAE2-494E-AAB1-CECB0317922B}"/>
              </a:ext>
            </a:extLst>
          </p:cNvPr>
          <p:cNvSpPr/>
          <p:nvPr/>
        </p:nvSpPr>
        <p:spPr>
          <a:xfrm rot="16200000">
            <a:off x="7911603" y="3344584"/>
            <a:ext cx="369333" cy="34310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BB9E4F-3D98-4A3C-A08D-AD5743DEC909}"/>
              </a:ext>
            </a:extLst>
          </p:cNvPr>
          <p:cNvSpPr txBox="1"/>
          <p:nvPr/>
        </p:nvSpPr>
        <p:spPr>
          <a:xfrm>
            <a:off x="7600744" y="4514644"/>
            <a:ext cx="130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## bytes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C6681-4FD9-4FD4-92E1-1F0AD56696E3}"/>
              </a:ext>
            </a:extLst>
          </p:cNvPr>
          <p:cNvSpPr txBox="1"/>
          <p:nvPr/>
        </p:nvSpPr>
        <p:spPr>
          <a:xfrm>
            <a:off x="3364741" y="4568935"/>
            <a:ext cx="181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Size of header</a:t>
            </a:r>
            <a:r>
              <a:rPr lang="en-IE" dirty="0"/>
              <a:t> bytes</a:t>
            </a:r>
          </a:p>
        </p:txBody>
      </p:sp>
    </p:spTree>
    <p:extLst>
      <p:ext uri="{BB962C8B-B14F-4D97-AF65-F5344CB8AC3E}">
        <p14:creationId xmlns:p14="http://schemas.microsoft.com/office/powerpoint/2010/main" val="354557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F4EA-6A68-4DD3-81BE-ACA33B52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Server main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4B1E8-29E7-496D-B682-29293281D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94576"/>
            <a:ext cx="5138005" cy="4678792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try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while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True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events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select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timeout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None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for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key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mask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in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events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key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is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None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accept_wrapper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key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fileobj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else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message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key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data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try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message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.process_events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mask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except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4EC9B0"/>
                </a:solidFill>
                <a:effectLst/>
                <a:latin typeface="Hasklig"/>
              </a:rPr>
              <a:t>Exception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        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print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           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"main: error: exception for"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            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f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{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message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.addr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:</a:t>
            </a:r>
            <a:r>
              <a:rPr lang="en-IE" b="0" dirty="0">
                <a:solidFill>
                  <a:srgbClr val="D7BA7D"/>
                </a:solidFill>
                <a:effectLst/>
                <a:latin typeface="Hasklig"/>
              </a:rPr>
              <a:t>\n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{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traceback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format_exc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       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message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.close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except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KeyboardInterrupt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print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"caught keyboard interrupt, exiting"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finally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close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9EDC6-AD13-4D8A-A64A-7BCBC07810D3}"/>
              </a:ext>
            </a:extLst>
          </p:cNvPr>
          <p:cNvSpPr txBox="1"/>
          <p:nvPr/>
        </p:nvSpPr>
        <p:spPr>
          <a:xfrm>
            <a:off x="6946085" y="3421197"/>
            <a:ext cx="3909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process events is now in the message 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E8DA80-B12D-4FFF-B7F6-84119FBE33DE}"/>
              </a:ext>
            </a:extLst>
          </p:cNvPr>
          <p:cNvCxnSpPr/>
          <p:nvPr/>
        </p:nvCxnSpPr>
        <p:spPr>
          <a:xfrm flipH="1">
            <a:off x="4395831" y="3582099"/>
            <a:ext cx="2550253" cy="19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4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89E8-1CFF-4793-8AFC-40AB56F7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Accept 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3904-AE41-42B6-9321-D1901369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908082" cy="2333146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accept_wrapper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sock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conn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addr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sock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.accept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  </a:t>
            </a: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 Should be ready to read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print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"accepted connection from"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addr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conn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.setblocking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False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message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libserver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Message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conn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addr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register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conn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selectors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EVENT_READ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message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03364-F4F4-4C2A-A68A-5F04FC4ACD19}"/>
              </a:ext>
            </a:extLst>
          </p:cNvPr>
          <p:cNvSpPr txBox="1"/>
          <p:nvPr/>
        </p:nvSpPr>
        <p:spPr>
          <a:xfrm>
            <a:off x="8439325" y="3429000"/>
            <a:ext cx="277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data is an instance of a message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B48A96-AABC-4904-ADFE-8D43385510A3}"/>
              </a:ext>
            </a:extLst>
          </p:cNvPr>
          <p:cNvCxnSpPr/>
          <p:nvPr/>
        </p:nvCxnSpPr>
        <p:spPr>
          <a:xfrm flipH="1">
            <a:off x="7340367" y="3632433"/>
            <a:ext cx="1082180" cy="19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13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DF04-3022-41A5-85FE-699C5A20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message class (in </a:t>
            </a:r>
            <a:r>
              <a:rPr lang="en-IE" dirty="0" err="1"/>
              <a:t>libserver</a:t>
            </a:r>
            <a:r>
              <a:rPr lang="en-IE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A0C8-95E3-4A45-A853-2B336B02F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02" y="1894763"/>
            <a:ext cx="4542387" cy="1007686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Hasklig"/>
              </a:rPr>
              <a:t>process_events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mask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mask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&amp; </a:t>
            </a:r>
            <a:r>
              <a:rPr lang="en-GB" b="0" dirty="0" err="1">
                <a:solidFill>
                  <a:srgbClr val="4EC9B0"/>
                </a:solidFill>
                <a:effectLst/>
                <a:latin typeface="Hasklig"/>
              </a:rPr>
              <a:t>selectors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EVENT_READ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Hasklig"/>
              </a:rPr>
              <a:t>read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mask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&amp; </a:t>
            </a:r>
            <a:r>
              <a:rPr lang="en-GB" b="0" dirty="0" err="1">
                <a:solidFill>
                  <a:srgbClr val="4EC9B0"/>
                </a:solidFill>
                <a:effectLst/>
                <a:latin typeface="Hasklig"/>
              </a:rPr>
              <a:t>selectors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EVENT_WRITE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Hasklig"/>
              </a:rPr>
              <a:t>write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b="0" dirty="0">
              <a:solidFill>
                <a:srgbClr val="D4D4D4"/>
              </a:solidFill>
              <a:effectLst/>
              <a:latin typeface="Hasklig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6617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7ACE-981C-436A-994D-AE7EFD351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92" y="0"/>
            <a:ext cx="10058400" cy="1609344"/>
          </a:xfrm>
        </p:spPr>
        <p:txBody>
          <a:bodyPr/>
          <a:lstStyle/>
          <a:p>
            <a:r>
              <a:rPr lang="en-IE" dirty="0"/>
              <a:t>Read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9484F-DFDB-470D-814C-4F588901B17D}"/>
              </a:ext>
            </a:extLst>
          </p:cNvPr>
          <p:cNvSpPr txBox="1"/>
          <p:nvPr/>
        </p:nvSpPr>
        <p:spPr>
          <a:xfrm>
            <a:off x="1634203" y="317932"/>
            <a:ext cx="4461797" cy="273921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DCDCAA"/>
                </a:solidFill>
                <a:effectLst/>
                <a:latin typeface="Hasklig"/>
              </a:rPr>
              <a:t>_read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try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400" b="0" dirty="0">
                <a:solidFill>
                  <a:srgbClr val="6A9955"/>
                </a:solidFill>
                <a:effectLst/>
                <a:latin typeface="Hasklig"/>
              </a:rPr>
              <a:t># Should be ready to read</a:t>
            </a:r>
            <a:endParaRPr lang="en-IE" sz="1400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sock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Hasklig"/>
              </a:rPr>
              <a:t>.recv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400" b="0" dirty="0">
                <a:solidFill>
                  <a:srgbClr val="B5CEA8"/>
                </a:solidFill>
                <a:effectLst/>
                <a:latin typeface="Hasklig"/>
              </a:rPr>
              <a:t>4096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except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 err="1">
                <a:solidFill>
                  <a:srgbClr val="4EC9B0"/>
                </a:solidFill>
                <a:effectLst/>
                <a:latin typeface="Hasklig"/>
              </a:rPr>
              <a:t>BlockingIOError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    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pass</a:t>
            </a:r>
            <a:endParaRPr lang="en-IE" sz="1400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else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recv_buffer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+= 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endParaRPr lang="en-IE" sz="1400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else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raise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 err="1">
                <a:solidFill>
                  <a:srgbClr val="4EC9B0"/>
                </a:solidFill>
                <a:effectLst/>
                <a:latin typeface="Hasklig"/>
              </a:rPr>
              <a:t>RuntimeError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400" b="0" dirty="0">
                <a:solidFill>
                  <a:srgbClr val="CE9178"/>
                </a:solidFill>
                <a:effectLst/>
                <a:latin typeface="Hasklig"/>
              </a:rPr>
              <a:t>"Peer closed."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D324F-EBFB-4508-8F0B-41249B5B1D05}"/>
              </a:ext>
            </a:extLst>
          </p:cNvPr>
          <p:cNvSpPr txBox="1"/>
          <p:nvPr/>
        </p:nvSpPr>
        <p:spPr>
          <a:xfrm>
            <a:off x="1634202" y="3375075"/>
            <a:ext cx="4632373" cy="28931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DCDCAA"/>
                </a:solidFill>
                <a:effectLst/>
                <a:latin typeface="Hasklig"/>
              </a:rPr>
              <a:t>read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 err="1">
                <a:solidFill>
                  <a:srgbClr val="DCDCAA"/>
                </a:solidFill>
                <a:effectLst/>
                <a:latin typeface="Hasklig"/>
              </a:rPr>
              <a:t>_read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b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jsonheader_len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is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None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 err="1">
                <a:solidFill>
                  <a:srgbClr val="DCDCAA"/>
                </a:solidFill>
                <a:effectLst/>
                <a:latin typeface="Hasklig"/>
              </a:rPr>
              <a:t>process_protoheader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b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jsonheader_len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is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not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None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jsonheader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is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None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 err="1">
                <a:solidFill>
                  <a:srgbClr val="DCDCAA"/>
                </a:solidFill>
                <a:effectLst/>
                <a:latin typeface="Hasklig"/>
              </a:rPr>
              <a:t>process_jsonheader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b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jsonheader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request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is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None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 err="1">
                <a:solidFill>
                  <a:srgbClr val="DCDCAA"/>
                </a:solidFill>
                <a:effectLst/>
                <a:latin typeface="Hasklig"/>
              </a:rPr>
              <a:t>process_request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4C6A6-2D19-4FDD-8524-A724879D3ADE}"/>
              </a:ext>
            </a:extLst>
          </p:cNvPr>
          <p:cNvSpPr txBox="1"/>
          <p:nvPr/>
        </p:nvSpPr>
        <p:spPr>
          <a:xfrm>
            <a:off x="6618914" y="1041206"/>
            <a:ext cx="325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Take the data and add it to the buffer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D073EE-7760-43FD-B5CB-6DFC0285C6EA}"/>
              </a:ext>
            </a:extLst>
          </p:cNvPr>
          <p:cNvCxnSpPr/>
          <p:nvPr/>
        </p:nvCxnSpPr>
        <p:spPr>
          <a:xfrm flipH="1">
            <a:off x="4370664" y="1501629"/>
            <a:ext cx="2298584" cy="59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504D10-4E53-4B02-ABDB-088AF4586FE8}"/>
              </a:ext>
            </a:extLst>
          </p:cNvPr>
          <p:cNvSpPr txBox="1"/>
          <p:nvPr/>
        </p:nvSpPr>
        <p:spPr>
          <a:xfrm>
            <a:off x="6524412" y="4281018"/>
            <a:ext cx="34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Depending on where we are in the message, process that part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9B933E-1B79-4CC4-B0D5-C1996D68862C}"/>
              </a:ext>
            </a:extLst>
          </p:cNvPr>
          <p:cNvCxnSpPr/>
          <p:nvPr/>
        </p:nvCxnSpPr>
        <p:spPr>
          <a:xfrm flipH="1" flipV="1">
            <a:off x="4462943" y="4412609"/>
            <a:ext cx="2080470" cy="7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CB7DE8-5A66-45B5-ADA6-6DF5F134D20E}"/>
              </a:ext>
            </a:extLst>
          </p:cNvPr>
          <p:cNvCxnSpPr>
            <a:cxnSpLocks/>
          </p:cNvCxnSpPr>
          <p:nvPr/>
        </p:nvCxnSpPr>
        <p:spPr>
          <a:xfrm flipH="1">
            <a:off x="4462944" y="4488110"/>
            <a:ext cx="2080469" cy="64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E2143B-2194-4FDF-82A2-550A6FA92BDD}"/>
              </a:ext>
            </a:extLst>
          </p:cNvPr>
          <p:cNvCxnSpPr/>
          <p:nvPr/>
        </p:nvCxnSpPr>
        <p:spPr>
          <a:xfrm flipH="1">
            <a:off x="4118994" y="4488110"/>
            <a:ext cx="2424419" cy="155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17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C53A-E791-44EF-9DFC-CFFF7F07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27" y="383965"/>
            <a:ext cx="2067635" cy="1609344"/>
          </a:xfrm>
        </p:spPr>
        <p:txBody>
          <a:bodyPr>
            <a:normAutofit/>
          </a:bodyPr>
          <a:lstStyle/>
          <a:p>
            <a:r>
              <a:rPr lang="en-IE" sz="3600" dirty="0"/>
              <a:t>Processing each part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2B8D5-D0EB-487D-90D8-19B8AEE60602}"/>
              </a:ext>
            </a:extLst>
          </p:cNvPr>
          <p:cNvSpPr txBox="1"/>
          <p:nvPr/>
        </p:nvSpPr>
        <p:spPr>
          <a:xfrm>
            <a:off x="2567031" y="587228"/>
            <a:ext cx="5662569" cy="53245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 err="1">
                <a:solidFill>
                  <a:srgbClr val="DCDCAA"/>
                </a:solidFill>
                <a:effectLst/>
                <a:latin typeface="Hasklig"/>
              </a:rPr>
              <a:t>process_protoheader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hdrlen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1400" b="0" dirty="0">
                <a:solidFill>
                  <a:srgbClr val="B5CEA8"/>
                </a:solidFill>
                <a:effectLst/>
                <a:latin typeface="Hasklig"/>
              </a:rPr>
              <a:t>2</a:t>
            </a:r>
            <a:endParaRPr lang="en-IE" sz="1400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 err="1">
                <a:solidFill>
                  <a:srgbClr val="DCDCAA"/>
                </a:solidFill>
                <a:effectLst/>
                <a:latin typeface="Hasklig"/>
              </a:rPr>
              <a:t>len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recv_buffer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) &gt;=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hdrlen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jsonheader_len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1400" b="0" dirty="0" err="1">
                <a:solidFill>
                  <a:srgbClr val="4EC9B0"/>
                </a:solidFill>
                <a:effectLst/>
                <a:latin typeface="Hasklig"/>
              </a:rPr>
              <a:t>struct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 err="1">
                <a:solidFill>
                  <a:srgbClr val="DCDCAA"/>
                </a:solidFill>
                <a:effectLst/>
                <a:latin typeface="Hasklig"/>
              </a:rPr>
              <a:t>unpack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sz="1400" b="0" dirty="0">
                <a:solidFill>
                  <a:srgbClr val="CE9178"/>
                </a:solidFill>
                <a:effectLst/>
                <a:latin typeface="Hasklig"/>
              </a:rPr>
              <a:t>"&gt;H"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recv_buffer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[: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hdrlen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]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)[</a:t>
            </a:r>
            <a:r>
              <a:rPr lang="en-IE" sz="1400" b="0" dirty="0">
                <a:solidFill>
                  <a:srgbClr val="B5CEA8"/>
                </a:solidFill>
                <a:effectLst/>
                <a:latin typeface="Hasklig"/>
              </a:rPr>
              <a:t>0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]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recv_buffer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recv_buffer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hdrlen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:]</a:t>
            </a:r>
          </a:p>
          <a:p>
            <a:b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 err="1">
                <a:solidFill>
                  <a:srgbClr val="DCDCAA"/>
                </a:solidFill>
                <a:effectLst/>
                <a:latin typeface="Hasklig"/>
              </a:rPr>
              <a:t>process_jsonheader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hdrlen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jsonheader_len</a:t>
            </a:r>
            <a:endParaRPr lang="en-IE" sz="1400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 err="1">
                <a:solidFill>
                  <a:srgbClr val="DCDCAA"/>
                </a:solidFill>
                <a:effectLst/>
                <a:latin typeface="Hasklig"/>
              </a:rPr>
              <a:t>len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recv_buffer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) &gt;=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hdrlen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jsonheader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>
                <a:solidFill>
                  <a:srgbClr val="DCDCAA"/>
                </a:solidFill>
                <a:effectLst/>
                <a:latin typeface="Hasklig"/>
              </a:rPr>
              <a:t>_</a:t>
            </a:r>
            <a:r>
              <a:rPr lang="en-IE" sz="1400" b="0" dirty="0" err="1">
                <a:solidFill>
                  <a:srgbClr val="DCDCAA"/>
                </a:solidFill>
                <a:effectLst/>
                <a:latin typeface="Hasklig"/>
              </a:rPr>
              <a:t>json_decode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recv_buffer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[: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hdrlen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], </a:t>
            </a:r>
            <a:r>
              <a:rPr lang="en-IE" sz="1400" b="0" dirty="0">
                <a:solidFill>
                  <a:srgbClr val="CE9178"/>
                </a:solidFill>
                <a:effectLst/>
                <a:latin typeface="Hasklig"/>
              </a:rPr>
              <a:t>"utf-8"</a:t>
            </a:r>
            <a:endParaRPr lang="en-IE" sz="1400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)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recv_buffer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recv_buffer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hdrlen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:]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for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reqhdr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in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(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sz="1400" b="0" dirty="0">
                <a:solidFill>
                  <a:srgbClr val="CE9178"/>
                </a:solidFill>
                <a:effectLst/>
                <a:latin typeface="Hasklig"/>
              </a:rPr>
              <a:t>"</a:t>
            </a:r>
            <a:r>
              <a:rPr lang="en-IE" sz="1400" b="0" dirty="0" err="1">
                <a:solidFill>
                  <a:srgbClr val="CE9178"/>
                </a:solidFill>
                <a:effectLst/>
                <a:latin typeface="Hasklig"/>
              </a:rPr>
              <a:t>byteorder</a:t>
            </a:r>
            <a:r>
              <a:rPr lang="en-IE" sz="1400" b="0" dirty="0">
                <a:solidFill>
                  <a:srgbClr val="CE9178"/>
                </a:solidFill>
                <a:effectLst/>
                <a:latin typeface="Hasklig"/>
              </a:rPr>
              <a:t>"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,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sz="1400" b="0" dirty="0">
                <a:solidFill>
                  <a:srgbClr val="CE9178"/>
                </a:solidFill>
                <a:effectLst/>
                <a:latin typeface="Hasklig"/>
              </a:rPr>
              <a:t>"content-length"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,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sz="1400" b="0" dirty="0">
                <a:solidFill>
                  <a:srgbClr val="CE9178"/>
                </a:solidFill>
                <a:effectLst/>
                <a:latin typeface="Hasklig"/>
              </a:rPr>
              <a:t>"content-type"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,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sz="1400" b="0" dirty="0">
                <a:solidFill>
                  <a:srgbClr val="CE9178"/>
                </a:solidFill>
                <a:effectLst/>
                <a:latin typeface="Hasklig"/>
              </a:rPr>
              <a:t>"content-encoding"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,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):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reqhdr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not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in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sz="1400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jsonheader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                    </a:t>
            </a:r>
            <a:r>
              <a:rPr lang="en-IE" sz="1400" b="0" dirty="0">
                <a:solidFill>
                  <a:srgbClr val="C586C0"/>
                </a:solidFill>
                <a:effectLst/>
                <a:latin typeface="Hasklig"/>
              </a:rPr>
              <a:t>raise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sz="1400" b="0" dirty="0" err="1">
                <a:solidFill>
                  <a:srgbClr val="4EC9B0"/>
                </a:solidFill>
                <a:effectLst/>
                <a:latin typeface="Hasklig"/>
              </a:rPr>
              <a:t>ValueError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sz="1400" b="0" dirty="0" err="1">
                <a:solidFill>
                  <a:srgbClr val="569CD6"/>
                </a:solidFill>
                <a:effectLst/>
                <a:latin typeface="Hasklig"/>
              </a:rPr>
              <a:t>f</a:t>
            </a:r>
            <a:r>
              <a:rPr lang="en-IE" sz="1400" b="0" dirty="0" err="1">
                <a:solidFill>
                  <a:srgbClr val="CE9178"/>
                </a:solidFill>
                <a:effectLst/>
                <a:latin typeface="Hasklig"/>
              </a:rPr>
              <a:t>'Missing</a:t>
            </a:r>
            <a:r>
              <a:rPr lang="en-IE" sz="1400" b="0" dirty="0">
                <a:solidFill>
                  <a:srgbClr val="CE9178"/>
                </a:solidFill>
                <a:effectLst/>
                <a:latin typeface="Hasklig"/>
              </a:rPr>
              <a:t> required header "</a:t>
            </a:r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{</a:t>
            </a:r>
            <a:r>
              <a:rPr lang="en-IE" sz="1400" b="0" dirty="0" err="1">
                <a:solidFill>
                  <a:srgbClr val="9CDCFE"/>
                </a:solidFill>
                <a:effectLst/>
                <a:latin typeface="Hasklig"/>
              </a:rPr>
              <a:t>reqhdr</a:t>
            </a:r>
            <a:r>
              <a:rPr lang="en-IE" sz="1400" b="0" dirty="0">
                <a:solidFill>
                  <a:srgbClr val="569CD6"/>
                </a:solidFill>
                <a:effectLst/>
                <a:latin typeface="Hasklig"/>
              </a:rPr>
              <a:t>}</a:t>
            </a:r>
            <a:r>
              <a:rPr lang="en-IE" sz="1400" b="0" dirty="0">
                <a:solidFill>
                  <a:srgbClr val="CE9178"/>
                </a:solidFill>
                <a:effectLst/>
                <a:latin typeface="Hasklig"/>
              </a:rPr>
              <a:t>".'</a:t>
            </a:r>
            <a:r>
              <a:rPr lang="en-IE" sz="1400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2CE16-3C00-4327-890D-AD4867CC21EE}"/>
              </a:ext>
            </a:extLst>
          </p:cNvPr>
          <p:cNvSpPr txBox="1"/>
          <p:nvPr/>
        </p:nvSpPr>
        <p:spPr>
          <a:xfrm>
            <a:off x="8472881" y="792980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Extract the integer from the </a:t>
            </a:r>
            <a:r>
              <a:rPr lang="en-IE" dirty="0" err="1"/>
              <a:t>protoheader</a:t>
            </a:r>
            <a:r>
              <a:rPr lang="en-IE" dirty="0"/>
              <a:t> (if it is all read in)</a:t>
            </a:r>
          </a:p>
          <a:p>
            <a:r>
              <a:rPr lang="en-IE" dirty="0"/>
              <a:t>Big-endian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1DD957-A347-4151-8336-20E105043E22}"/>
              </a:ext>
            </a:extLst>
          </p:cNvPr>
          <p:cNvCxnSpPr/>
          <p:nvPr/>
        </p:nvCxnSpPr>
        <p:spPr>
          <a:xfrm flipH="1">
            <a:off x="6258187" y="1188637"/>
            <a:ext cx="2214694" cy="32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9B9EB9-2243-43B5-BE53-6A5A86D38362}"/>
              </a:ext>
            </a:extLst>
          </p:cNvPr>
          <p:cNvSpPr txBox="1"/>
          <p:nvPr/>
        </p:nvSpPr>
        <p:spPr>
          <a:xfrm>
            <a:off x="8472881" y="2388966"/>
            <a:ext cx="307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Wait until the whole header has been received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9D74AD-C49B-4532-9835-B858061E62CB}"/>
              </a:ext>
            </a:extLst>
          </p:cNvPr>
          <p:cNvCxnSpPr>
            <a:stCxn id="8" idx="1"/>
          </p:cNvCxnSpPr>
          <p:nvPr/>
        </p:nvCxnSpPr>
        <p:spPr>
          <a:xfrm flipH="1">
            <a:off x="5528345" y="2712132"/>
            <a:ext cx="2944536" cy="14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683B4F-1205-4F6C-B316-B8DE050B980E}"/>
              </a:ext>
            </a:extLst>
          </p:cNvPr>
          <p:cNvSpPr txBox="1"/>
          <p:nvPr/>
        </p:nvSpPr>
        <p:spPr>
          <a:xfrm>
            <a:off x="8472881" y="3175860"/>
            <a:ext cx="2869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Convert the header part of the buffer to json and remove from the buffer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1D782C-FEA3-4571-8886-8210AD011450}"/>
              </a:ext>
            </a:extLst>
          </p:cNvPr>
          <p:cNvCxnSpPr/>
          <p:nvPr/>
        </p:nvCxnSpPr>
        <p:spPr>
          <a:xfrm flipH="1" flipV="1">
            <a:off x="5788404" y="3249495"/>
            <a:ext cx="2684477" cy="10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845455-F87F-4ACE-B6F8-946E6384825F}"/>
              </a:ext>
            </a:extLst>
          </p:cNvPr>
          <p:cNvCxnSpPr/>
          <p:nvPr/>
        </p:nvCxnSpPr>
        <p:spPr>
          <a:xfrm flipH="1" flipV="1">
            <a:off x="6476301" y="3754120"/>
            <a:ext cx="2072081" cy="17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C20EA1-90F7-4062-A2C8-9A6ADA064CC7}"/>
              </a:ext>
            </a:extLst>
          </p:cNvPr>
          <p:cNvSpPr txBox="1"/>
          <p:nvPr/>
        </p:nvSpPr>
        <p:spPr>
          <a:xfrm>
            <a:off x="8682606" y="5125673"/>
            <a:ext cx="2869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Check all the header values are there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34DEEE-887E-43B2-AD63-5996E9B84421}"/>
              </a:ext>
            </a:extLst>
          </p:cNvPr>
          <p:cNvCxnSpPr/>
          <p:nvPr/>
        </p:nvCxnSpPr>
        <p:spPr>
          <a:xfrm flipH="1">
            <a:off x="7512341" y="5301842"/>
            <a:ext cx="115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60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4367-C455-4E4C-95FD-33540526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70" y="191018"/>
            <a:ext cx="2059246" cy="1609344"/>
          </a:xfrm>
        </p:spPr>
        <p:txBody>
          <a:bodyPr>
            <a:normAutofit/>
          </a:bodyPr>
          <a:lstStyle/>
          <a:p>
            <a:r>
              <a:rPr lang="en-IE" sz="3600" dirty="0"/>
              <a:t>The 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19594-5FCB-4736-8172-C551897E48BB}"/>
              </a:ext>
            </a:extLst>
          </p:cNvPr>
          <p:cNvSpPr txBox="1"/>
          <p:nvPr/>
        </p:nvSpPr>
        <p:spPr>
          <a:xfrm>
            <a:off x="2256639" y="562062"/>
            <a:ext cx="6786693" cy="535531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process_request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content_len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jsonheader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"content-length"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]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not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len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recv_buffer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 &gt;=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content_len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return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recv_buffer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[: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content_len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]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recv_buffer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recv_buffer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content_len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:]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jsonheader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"content-type"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] ==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"text/json"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encoding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jsonheader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"content-encoding"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]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request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_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json_decode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encoding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print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"received request"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repr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request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),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"from"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addr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else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 Binary or unknown content-type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request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print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b="0" dirty="0" err="1">
                <a:solidFill>
                  <a:srgbClr val="569CD6"/>
                </a:solidFill>
                <a:effectLst/>
                <a:latin typeface="Hasklig"/>
              </a:rPr>
              <a:t>f</a:t>
            </a:r>
            <a:r>
              <a:rPr lang="en-IE" b="0" dirty="0" err="1">
                <a:solidFill>
                  <a:srgbClr val="CE9178"/>
                </a:solidFill>
                <a:effectLst/>
                <a:latin typeface="Hasklig"/>
              </a:rPr>
              <a:t>'received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{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jsonheader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"content-type"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]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 request from'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addr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)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 Set selector to listen for write events, we're done reading.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_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set_selector_events_mask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"w"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1367B-67C4-47F5-8A9A-E114D83AAA2D}"/>
              </a:ext>
            </a:extLst>
          </p:cNvPr>
          <p:cNvSpPr txBox="1"/>
          <p:nvPr/>
        </p:nvSpPr>
        <p:spPr>
          <a:xfrm>
            <a:off x="9597006" y="880844"/>
            <a:ext cx="1543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Wait until it is all 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909C39-0541-4C36-BBE8-1DCE62F07027}"/>
              </a:ext>
            </a:extLst>
          </p:cNvPr>
          <p:cNvCxnSpPr>
            <a:stCxn id="5" idx="1"/>
          </p:cNvCxnSpPr>
          <p:nvPr/>
        </p:nvCxnSpPr>
        <p:spPr>
          <a:xfrm flipH="1">
            <a:off x="6870583" y="1204010"/>
            <a:ext cx="2726423" cy="10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4B1BF7-AD7F-4B58-A4D0-6F123B7ABBD6}"/>
              </a:ext>
            </a:extLst>
          </p:cNvPr>
          <p:cNvSpPr txBox="1"/>
          <p:nvPr/>
        </p:nvSpPr>
        <p:spPr>
          <a:xfrm>
            <a:off x="9597006" y="1527175"/>
            <a:ext cx="220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Take the data from the buffer and update the buffer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E4FDBA-EC2B-4AF9-9B67-F4498FABC03B}"/>
              </a:ext>
            </a:extLst>
          </p:cNvPr>
          <p:cNvCxnSpPr/>
          <p:nvPr/>
        </p:nvCxnSpPr>
        <p:spPr>
          <a:xfrm flipH="1">
            <a:off x="7684316" y="2005131"/>
            <a:ext cx="1912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C6EC71-4243-492F-AB5E-4DCB86A18701}"/>
              </a:ext>
            </a:extLst>
          </p:cNvPr>
          <p:cNvSpPr txBox="1"/>
          <p:nvPr/>
        </p:nvSpPr>
        <p:spPr>
          <a:xfrm>
            <a:off x="9597006" y="3649211"/>
            <a:ext cx="2231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Put the json or binary data into request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23C5DF-BB3E-4132-BAB4-19BA2FF8B80C}"/>
              </a:ext>
            </a:extLst>
          </p:cNvPr>
          <p:cNvCxnSpPr/>
          <p:nvPr/>
        </p:nvCxnSpPr>
        <p:spPr>
          <a:xfrm flipH="1">
            <a:off x="5108895" y="3833769"/>
            <a:ext cx="4488111" cy="24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17A42B-3F02-4943-B0AF-E8119EC4BD1F}"/>
              </a:ext>
            </a:extLst>
          </p:cNvPr>
          <p:cNvCxnSpPr/>
          <p:nvPr/>
        </p:nvCxnSpPr>
        <p:spPr>
          <a:xfrm flipH="1" flipV="1">
            <a:off x="7617204" y="2994870"/>
            <a:ext cx="1979802" cy="8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69DBB3-0AC0-4C6F-9D7A-69EB2FB0C978}"/>
              </a:ext>
            </a:extLst>
          </p:cNvPr>
          <p:cNvSpPr txBox="1"/>
          <p:nvPr/>
        </p:nvSpPr>
        <p:spPr>
          <a:xfrm>
            <a:off x="9597006" y="5399046"/>
            <a:ext cx="238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We are ready to write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7C32E1-C844-4496-965D-FCBE429D8DAE}"/>
              </a:ext>
            </a:extLst>
          </p:cNvPr>
          <p:cNvCxnSpPr/>
          <p:nvPr/>
        </p:nvCxnSpPr>
        <p:spPr>
          <a:xfrm flipH="1">
            <a:off x="6300132" y="5525799"/>
            <a:ext cx="3296874" cy="1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76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D669-4C91-4C1E-AB54-62FE410C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325242"/>
            <a:ext cx="1832743" cy="1609344"/>
          </a:xfrm>
        </p:spPr>
        <p:txBody>
          <a:bodyPr/>
          <a:lstStyle/>
          <a:p>
            <a:r>
              <a:rPr lang="en-IE" dirty="0"/>
              <a:t>Write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CB8EF-9F6B-49D6-80CC-CDE8340A0F92}"/>
              </a:ext>
            </a:extLst>
          </p:cNvPr>
          <p:cNvSpPr txBox="1"/>
          <p:nvPr/>
        </p:nvSpPr>
        <p:spPr>
          <a:xfrm>
            <a:off x="2046914" y="243281"/>
            <a:ext cx="7734649" cy="59093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Hasklig"/>
              </a:rPr>
              <a:t>write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request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GB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Hasklig"/>
              </a:rPr>
              <a:t>not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response_created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Hasklig"/>
              </a:rPr>
              <a:t>create_response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Hasklig"/>
              </a:rPr>
              <a:t>_write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Hasklig"/>
              </a:rPr>
              <a:t>_write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send_buffer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GB" b="0" dirty="0">
                <a:solidFill>
                  <a:srgbClr val="DCDCAA"/>
                </a:solidFill>
                <a:effectLst/>
                <a:latin typeface="Hasklig"/>
              </a:rPr>
              <a:t>print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Hasklig"/>
              </a:rPr>
              <a:t>"sending"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GB" b="0" dirty="0" err="1">
                <a:solidFill>
                  <a:srgbClr val="DCDCAA"/>
                </a:solidFill>
                <a:effectLst/>
                <a:latin typeface="Hasklig"/>
              </a:rPr>
              <a:t>repr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send_buffer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), </a:t>
            </a:r>
            <a:r>
              <a:rPr lang="en-GB" b="0" dirty="0">
                <a:solidFill>
                  <a:srgbClr val="CE9178"/>
                </a:solidFill>
                <a:effectLst/>
                <a:latin typeface="Hasklig"/>
              </a:rPr>
              <a:t>"to"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addr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GB" b="0" dirty="0">
                <a:solidFill>
                  <a:srgbClr val="C586C0"/>
                </a:solidFill>
                <a:effectLst/>
                <a:latin typeface="Hasklig"/>
              </a:rPr>
              <a:t>try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GB" b="0" dirty="0">
                <a:solidFill>
                  <a:srgbClr val="6A9955"/>
                </a:solidFill>
                <a:effectLst/>
                <a:latin typeface="Hasklig"/>
              </a:rPr>
              <a:t># Should be ready to write</a:t>
            </a:r>
            <a:endParaRPr lang="en-GB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sent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sock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.send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send_buffer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GB" b="0" dirty="0">
                <a:solidFill>
                  <a:srgbClr val="C586C0"/>
                </a:solidFill>
                <a:effectLst/>
                <a:latin typeface="Hasklig"/>
              </a:rPr>
              <a:t>except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Hasklig"/>
              </a:rPr>
              <a:t>BlockingIOError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GB" b="0" dirty="0">
                <a:solidFill>
                  <a:srgbClr val="6A9955"/>
                </a:solidFill>
                <a:effectLst/>
                <a:latin typeface="Hasklig"/>
              </a:rPr>
              <a:t># Resource temporarily unavailable (</a:t>
            </a:r>
            <a:r>
              <a:rPr lang="en-GB" b="0" dirty="0" err="1">
                <a:solidFill>
                  <a:srgbClr val="6A9955"/>
                </a:solidFill>
                <a:effectLst/>
                <a:latin typeface="Hasklig"/>
              </a:rPr>
              <a:t>errno</a:t>
            </a:r>
            <a:r>
              <a:rPr lang="en-GB" b="0" dirty="0">
                <a:solidFill>
                  <a:srgbClr val="6A9955"/>
                </a:solidFill>
                <a:effectLst/>
                <a:latin typeface="Hasklig"/>
              </a:rPr>
              <a:t> EWOULDBLOCK)</a:t>
            </a:r>
            <a:endParaRPr lang="en-GB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GB" b="0" dirty="0">
                <a:solidFill>
                  <a:srgbClr val="C586C0"/>
                </a:solidFill>
                <a:effectLst/>
                <a:latin typeface="Hasklig"/>
              </a:rPr>
              <a:t>pass</a:t>
            </a:r>
            <a:endParaRPr lang="en-GB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GB" b="0" dirty="0">
                <a:solidFill>
                  <a:srgbClr val="C586C0"/>
                </a:solidFill>
                <a:effectLst/>
                <a:latin typeface="Hasklig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send_buffer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send_buffer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sent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:]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GB" b="0" dirty="0">
                <a:solidFill>
                  <a:srgbClr val="6A9955"/>
                </a:solidFill>
                <a:effectLst/>
                <a:latin typeface="Hasklig"/>
              </a:rPr>
              <a:t># Close when the buffer is drained. The response has been sent.</a:t>
            </a:r>
            <a:endParaRPr lang="en-GB" b="0" dirty="0">
              <a:solidFill>
                <a:srgbClr val="D4D4D4"/>
              </a:solidFill>
              <a:effectLst/>
              <a:latin typeface="Hasklig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GB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sent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Hasklig"/>
              </a:rPr>
              <a:t>and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Hasklig"/>
              </a:rPr>
              <a:t>not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_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send_buffer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      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self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Hasklig"/>
              </a:rPr>
              <a:t>close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FDA8F-B48B-4F28-9B13-5CB578B2C204}"/>
              </a:ext>
            </a:extLst>
          </p:cNvPr>
          <p:cNvSpPr txBox="1"/>
          <p:nvPr/>
        </p:nvSpPr>
        <p:spPr>
          <a:xfrm>
            <a:off x="10058400" y="645952"/>
            <a:ext cx="186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Create response does the application 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75D72C-5EE9-41A6-AB30-4CF46926C2A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176008" y="1246117"/>
            <a:ext cx="4882392" cy="7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223DEB-7667-4269-A07E-77B5CC699BDB}"/>
              </a:ext>
            </a:extLst>
          </p:cNvPr>
          <p:cNvSpPr txBox="1"/>
          <p:nvPr/>
        </p:nvSpPr>
        <p:spPr>
          <a:xfrm>
            <a:off x="10175846" y="2709644"/>
            <a:ext cx="1744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Keep reading from the buffer and sending what is in it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E4C27C-3101-4FED-806D-0DE6173D1C4B}"/>
              </a:ext>
            </a:extLst>
          </p:cNvPr>
          <p:cNvCxnSpPr/>
          <p:nvPr/>
        </p:nvCxnSpPr>
        <p:spPr>
          <a:xfrm flipH="1">
            <a:off x="7013196" y="3078760"/>
            <a:ext cx="3131890" cy="35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9001FF-0D81-472C-A436-4DDB57F65285}"/>
              </a:ext>
            </a:extLst>
          </p:cNvPr>
          <p:cNvCxnSpPr/>
          <p:nvPr/>
        </p:nvCxnSpPr>
        <p:spPr>
          <a:xfrm flipH="1" flipV="1">
            <a:off x="4622334" y="2340528"/>
            <a:ext cx="5553512" cy="72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CBEA19-80FE-49FD-8642-8E4CA248FFA9}"/>
              </a:ext>
            </a:extLst>
          </p:cNvPr>
          <p:cNvCxnSpPr/>
          <p:nvPr/>
        </p:nvCxnSpPr>
        <p:spPr>
          <a:xfrm flipH="1">
            <a:off x="7189365" y="3078760"/>
            <a:ext cx="2955721" cy="166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23AC6B-A082-4C53-B94D-75B1684A61BD}"/>
              </a:ext>
            </a:extLst>
          </p:cNvPr>
          <p:cNvSpPr txBox="1"/>
          <p:nvPr/>
        </p:nvSpPr>
        <p:spPr>
          <a:xfrm>
            <a:off x="10145086" y="5217952"/>
            <a:ext cx="1633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Once the response has been sent close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DBBAEC-F8A4-4416-A024-F50903E62BB8}"/>
              </a:ext>
            </a:extLst>
          </p:cNvPr>
          <p:cNvCxnSpPr/>
          <p:nvPr/>
        </p:nvCxnSpPr>
        <p:spPr>
          <a:xfrm flipH="1">
            <a:off x="4387442" y="5584970"/>
            <a:ext cx="5757644" cy="11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285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66</TotalTime>
  <Words>3058</Words>
  <Application>Microsoft Office PowerPoint</Application>
  <PresentationFormat>Widescreen</PresentationFormat>
  <Paragraphs>208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Hasklig</vt:lpstr>
      <vt:lpstr>Rockwell</vt:lpstr>
      <vt:lpstr>Rockwell Condensed</vt:lpstr>
      <vt:lpstr>Wingdings</vt:lpstr>
      <vt:lpstr>Wood Type</vt:lpstr>
      <vt:lpstr>3.2 sample application</vt:lpstr>
      <vt:lpstr>Sample socket application</vt:lpstr>
      <vt:lpstr>Server main loop</vt:lpstr>
      <vt:lpstr>Accept Wrapper</vt:lpstr>
      <vt:lpstr>The message class (in libserver)</vt:lpstr>
      <vt:lpstr>Read</vt:lpstr>
      <vt:lpstr>Processing each part</vt:lpstr>
      <vt:lpstr>The content</vt:lpstr>
      <vt:lpstr>Write</vt:lpstr>
      <vt:lpstr>Make response</vt:lpstr>
      <vt:lpstr>Create response</vt:lpstr>
      <vt:lpstr>Some other functions</vt:lpstr>
      <vt:lpstr>There is a lot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3.2 sample application</dc:title>
  <dc:creator>Andrew Beatty</dc:creator>
  <cp:lastModifiedBy>Andrew Beatty</cp:lastModifiedBy>
  <cp:revision>6</cp:revision>
  <dcterms:created xsi:type="dcterms:W3CDTF">2021-10-20T10:25:46Z</dcterms:created>
  <dcterms:modified xsi:type="dcterms:W3CDTF">2021-10-20T14:26:38Z</dcterms:modified>
</cp:coreProperties>
</file>