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B978-D83F-49D3-BE07-D680BCCFE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697A-E81A-49FF-B4C1-CE3519C7E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792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9C57-1C6C-4807-9543-2D228958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Make a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A9E8D-2F7D-485B-84FE-8335F6A5529C}"/>
              </a:ext>
            </a:extLst>
          </p:cNvPr>
          <p:cNvSpPr txBox="1"/>
          <p:nvPr/>
        </p:nvSpPr>
        <p:spPr>
          <a:xfrm>
            <a:off x="1316420" y="2093976"/>
            <a:ext cx="7677808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2000" b="0" dirty="0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Hasklig"/>
              </a:rPr>
              <a:t>keras</a:t>
            </a:r>
            <a:r>
              <a:rPr lang="en-IE" sz="2000" b="0" dirty="0" err="1">
                <a:solidFill>
                  <a:srgbClr val="D4D4D4"/>
                </a:solidFill>
                <a:effectLst/>
                <a:latin typeface="Hasklig"/>
              </a:rPr>
              <a:t>.Sequential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([</a:t>
            </a:r>
          </a:p>
          <a:p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Hasklig"/>
              </a:rPr>
              <a:t>keras</a:t>
            </a:r>
            <a:r>
              <a:rPr lang="en-IE" sz="2000" b="0" dirty="0" err="1">
                <a:solidFill>
                  <a:srgbClr val="D4D4D4"/>
                </a:solidFill>
                <a:effectLst/>
                <a:latin typeface="Hasklig"/>
              </a:rPr>
              <a:t>.layers.Flatten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Hasklig"/>
              </a:rPr>
              <a:t>input_shape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=(</a:t>
            </a:r>
            <a:r>
              <a:rPr lang="en-IE" sz="2000" b="0" dirty="0">
                <a:solidFill>
                  <a:srgbClr val="B5CEA8"/>
                </a:solidFill>
                <a:effectLst/>
                <a:latin typeface="Hasklig"/>
              </a:rPr>
              <a:t>784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  <a:r>
              <a:rPr lang="en-IE" sz="2000" b="0" dirty="0">
                <a:solidFill>
                  <a:srgbClr val="B5CEA8"/>
                </a:solidFill>
                <a:effectLst/>
                <a:latin typeface="Hasklig"/>
              </a:rPr>
              <a:t>1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)),  </a:t>
            </a:r>
            <a:r>
              <a:rPr lang="en-IE" sz="2000" b="0" dirty="0">
                <a:solidFill>
                  <a:srgbClr val="6A9955"/>
                </a:solidFill>
                <a:effectLst/>
                <a:latin typeface="Hasklig"/>
              </a:rPr>
              <a:t># input layer (1)</a:t>
            </a:r>
            <a:endParaRPr lang="en-IE" sz="20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Hasklig"/>
              </a:rPr>
              <a:t>keras</a:t>
            </a:r>
            <a:r>
              <a:rPr lang="en-IE" sz="2000" b="0" dirty="0" err="1">
                <a:solidFill>
                  <a:srgbClr val="D4D4D4"/>
                </a:solidFill>
                <a:effectLst/>
                <a:latin typeface="Hasklig"/>
              </a:rPr>
              <a:t>.layers.Dense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000" b="0" dirty="0">
                <a:solidFill>
                  <a:srgbClr val="B5CEA8"/>
                </a:solidFill>
                <a:effectLst/>
                <a:latin typeface="Hasklig"/>
              </a:rPr>
              <a:t>128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2000" b="0" dirty="0">
                <a:solidFill>
                  <a:srgbClr val="9CDCFE"/>
                </a:solidFill>
                <a:effectLst/>
                <a:latin typeface="Hasklig"/>
              </a:rPr>
              <a:t>activation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sz="2000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sz="2000" b="0" dirty="0" err="1">
                <a:solidFill>
                  <a:srgbClr val="CE9178"/>
                </a:solidFill>
                <a:effectLst/>
                <a:latin typeface="Hasklig"/>
              </a:rPr>
              <a:t>relu</a:t>
            </a:r>
            <a:r>
              <a:rPr lang="en-IE" sz="2000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),  </a:t>
            </a:r>
            <a:r>
              <a:rPr lang="en-IE" sz="2000" b="0" dirty="0">
                <a:solidFill>
                  <a:srgbClr val="6A9955"/>
                </a:solidFill>
                <a:effectLst/>
                <a:latin typeface="Hasklig"/>
              </a:rPr>
              <a:t># hidden layer (2)</a:t>
            </a:r>
            <a:endParaRPr lang="en-IE" sz="20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Hasklig"/>
              </a:rPr>
              <a:t>keras</a:t>
            </a:r>
            <a:r>
              <a:rPr lang="en-IE" sz="2000" b="0" dirty="0" err="1">
                <a:solidFill>
                  <a:srgbClr val="D4D4D4"/>
                </a:solidFill>
                <a:effectLst/>
                <a:latin typeface="Hasklig"/>
              </a:rPr>
              <a:t>.layers.Dense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000" b="0" dirty="0">
                <a:solidFill>
                  <a:srgbClr val="B5CEA8"/>
                </a:solidFill>
                <a:effectLst/>
                <a:latin typeface="Hasklig"/>
              </a:rPr>
              <a:t>10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2000" b="0" dirty="0">
                <a:solidFill>
                  <a:srgbClr val="9CDCFE"/>
                </a:solidFill>
                <a:effectLst/>
                <a:latin typeface="Hasklig"/>
              </a:rPr>
              <a:t>activation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sz="2000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sz="2000" b="0" dirty="0" err="1">
                <a:solidFill>
                  <a:srgbClr val="CE9178"/>
                </a:solidFill>
                <a:effectLst/>
                <a:latin typeface="Hasklig"/>
              </a:rPr>
              <a:t>softmax</a:t>
            </a:r>
            <a:r>
              <a:rPr lang="en-IE" sz="2000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)  </a:t>
            </a:r>
            <a:r>
              <a:rPr lang="en-IE" sz="2000" b="0" dirty="0">
                <a:solidFill>
                  <a:srgbClr val="6A9955"/>
                </a:solidFill>
                <a:effectLst/>
                <a:latin typeface="Hasklig"/>
              </a:rPr>
              <a:t># output layer (3)</a:t>
            </a:r>
            <a:endParaRPr lang="en-IE" sz="20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    ])</a:t>
            </a:r>
          </a:p>
          <a:p>
            <a:b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sz="2000" b="0" dirty="0" err="1">
                <a:solidFill>
                  <a:srgbClr val="D4D4D4"/>
                </a:solidFill>
                <a:effectLst/>
                <a:latin typeface="Hasklig"/>
              </a:rPr>
              <a:t>.compile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000" b="0" dirty="0">
                <a:solidFill>
                  <a:srgbClr val="9CDCFE"/>
                </a:solidFill>
                <a:effectLst/>
                <a:latin typeface="Hasklig"/>
              </a:rPr>
              <a:t>optimizer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sz="2000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sz="2000" b="0" dirty="0" err="1">
                <a:solidFill>
                  <a:srgbClr val="CE9178"/>
                </a:solidFill>
                <a:effectLst/>
                <a:latin typeface="Hasklig"/>
              </a:rPr>
              <a:t>adam</a:t>
            </a:r>
            <a:r>
              <a:rPr lang="en-IE" sz="2000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2000" b="0" dirty="0">
                <a:solidFill>
                  <a:srgbClr val="9CDCFE"/>
                </a:solidFill>
                <a:effectLst/>
                <a:latin typeface="Hasklig"/>
              </a:rPr>
              <a:t>loss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sz="2000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sz="2000" b="0" dirty="0" err="1">
                <a:solidFill>
                  <a:srgbClr val="CE9178"/>
                </a:solidFill>
                <a:effectLst/>
                <a:latin typeface="Hasklig"/>
              </a:rPr>
              <a:t>sparse_categorical_crossentropy</a:t>
            </a:r>
            <a:r>
              <a:rPr lang="en-IE" sz="2000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2000" b="0" dirty="0">
                <a:solidFill>
                  <a:srgbClr val="9CDCFE"/>
                </a:solidFill>
                <a:effectLst/>
                <a:latin typeface="Hasklig"/>
              </a:rPr>
              <a:t>metrics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=[</a:t>
            </a:r>
            <a:r>
              <a:rPr lang="en-IE" sz="2000" b="0" dirty="0">
                <a:solidFill>
                  <a:srgbClr val="CE9178"/>
                </a:solidFill>
                <a:effectLst/>
                <a:latin typeface="Hasklig"/>
              </a:rPr>
              <a:t>'accuracy'</a:t>
            </a:r>
            <a:r>
              <a:rPr lang="en-IE" sz="2000" b="0" dirty="0">
                <a:solidFill>
                  <a:srgbClr val="D4D4D4"/>
                </a:solidFill>
                <a:effectLst/>
                <a:latin typeface="Hasklig"/>
              </a:rPr>
              <a:t>])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176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D2C1-3190-4DFB-9627-74955052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 the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A522A-2C69-4AB6-B829-A05012393CB6}"/>
              </a:ext>
            </a:extLst>
          </p:cNvPr>
          <p:cNvSpPr txBox="1"/>
          <p:nvPr/>
        </p:nvSpPr>
        <p:spPr>
          <a:xfrm>
            <a:off x="1111469" y="2467303"/>
            <a:ext cx="817442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.fit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training_data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sz="2400" b="0" dirty="0">
                <a:solidFill>
                  <a:srgbClr val="B5CEA8"/>
                </a:solidFill>
                <a:effectLst/>
                <a:latin typeface="Hasklig"/>
              </a:rPr>
              <a:t>0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], 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training_data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sz="2400" b="0" dirty="0">
                <a:solidFill>
                  <a:srgbClr val="B5CEA8"/>
                </a:solidFill>
                <a:effectLst/>
                <a:latin typeface="Hasklig"/>
              </a:rPr>
              <a:t>1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], </a:t>
            </a:r>
            <a:r>
              <a:rPr lang="en-IE" sz="2400" b="0" dirty="0">
                <a:solidFill>
                  <a:srgbClr val="9CDCFE"/>
                </a:solidFill>
                <a:effectLst/>
                <a:latin typeface="Hasklig"/>
              </a:rPr>
              <a:t>epochs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sz="2400" b="0" dirty="0">
                <a:solidFill>
                  <a:srgbClr val="B5CEA8"/>
                </a:solidFill>
                <a:effectLst/>
                <a:latin typeface="Hasklig"/>
              </a:rPr>
              <a:t>1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454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D2C1-3190-4DFB-9627-74955052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Make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A522A-2C69-4AB6-B829-A05012393CB6}"/>
              </a:ext>
            </a:extLst>
          </p:cNvPr>
          <p:cNvSpPr txBox="1"/>
          <p:nvPr/>
        </p:nvSpPr>
        <p:spPr>
          <a:xfrm>
            <a:off x="559675" y="2388475"/>
            <a:ext cx="817442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</a:t>
            </a:r>
            <a:r>
              <a:rPr lang="en-GB" sz="3600" b="0" dirty="0">
                <a:solidFill>
                  <a:srgbClr val="9CDCFE"/>
                </a:solidFill>
                <a:effectLst/>
                <a:latin typeface="Hasklig"/>
              </a:rPr>
              <a:t>predictions</a:t>
            </a:r>
            <a:r>
              <a:rPr lang="en-GB" sz="3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sz="3600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GB" sz="3600" b="0" dirty="0" err="1">
                <a:solidFill>
                  <a:srgbClr val="D4D4D4"/>
                </a:solidFill>
                <a:effectLst/>
                <a:latin typeface="Hasklig"/>
              </a:rPr>
              <a:t>.predict</a:t>
            </a:r>
            <a:r>
              <a:rPr lang="en-GB" sz="3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sz="3600" b="0" dirty="0" err="1">
                <a:solidFill>
                  <a:srgbClr val="9CDCFE"/>
                </a:solidFill>
                <a:effectLst/>
                <a:latin typeface="Hasklig"/>
              </a:rPr>
              <a:t>test_data</a:t>
            </a:r>
            <a:r>
              <a:rPr lang="en-GB" sz="3600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sz="3600" b="0" dirty="0">
                <a:solidFill>
                  <a:srgbClr val="B5CEA8"/>
                </a:solidFill>
                <a:effectLst/>
                <a:latin typeface="Hasklig"/>
              </a:rPr>
              <a:t>0</a:t>
            </a:r>
            <a:r>
              <a:rPr lang="en-GB" sz="3600" b="0" dirty="0">
                <a:solidFill>
                  <a:srgbClr val="D4D4D4"/>
                </a:solidFill>
                <a:effectLst/>
                <a:latin typeface="Hasklig"/>
              </a:rPr>
              <a:t>])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205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AE66-FB7F-4913-86E1-ECB7422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731" y="2297666"/>
            <a:ext cx="10058400" cy="1609344"/>
          </a:xfrm>
        </p:spPr>
        <p:txBody>
          <a:bodyPr/>
          <a:lstStyle/>
          <a:p>
            <a:r>
              <a:rPr lang="en-IE" dirty="0"/>
              <a:t>Lets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141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15B4-6FD8-4ED9-A6C7-78F9AED9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are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984-133C-4A4A-BA70-46D6D61C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Inspired by the brain,</a:t>
            </a:r>
          </a:p>
          <a:p>
            <a:r>
              <a:rPr lang="en-IE" dirty="0"/>
              <a:t>Used for pattern matching,</a:t>
            </a:r>
          </a:p>
          <a:p>
            <a:r>
              <a:rPr lang="en-IE" dirty="0"/>
              <a:t>They get trained</a:t>
            </a:r>
          </a:p>
        </p:txBody>
      </p:sp>
    </p:spTree>
    <p:extLst>
      <p:ext uri="{BB962C8B-B14F-4D97-AF65-F5344CB8AC3E}">
        <p14:creationId xmlns:p14="http://schemas.microsoft.com/office/powerpoint/2010/main" val="280234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050DB825-9687-4661-BFD5-B4FD4CAD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19125"/>
            <a:ext cx="96012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6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7D93-AC5B-49B0-9021-4F2F9051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Lots of different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8D39-9033-44BA-9777-2685CD68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94469" cy="3057564"/>
          </a:xfrm>
        </p:spPr>
        <p:txBody>
          <a:bodyPr>
            <a:normAutofit/>
          </a:bodyPr>
          <a:lstStyle/>
          <a:p>
            <a:r>
              <a:rPr lang="en-IE" dirty="0"/>
              <a:t>Simple (dense, feed forward, perceptron)</a:t>
            </a:r>
          </a:p>
          <a:p>
            <a:r>
              <a:rPr lang="en-IE" i="0" dirty="0">
                <a:effectLst/>
              </a:rPr>
              <a:t>convolutional neural network</a:t>
            </a:r>
          </a:p>
          <a:p>
            <a:r>
              <a:rPr lang="en-IE" dirty="0"/>
              <a:t>Radial basis Neural networks</a:t>
            </a:r>
          </a:p>
          <a:p>
            <a:r>
              <a:rPr lang="en-IE" i="0" dirty="0">
                <a:effectLst/>
              </a:rPr>
              <a:t>Recurrent Neural Networks (RNN)</a:t>
            </a:r>
          </a:p>
          <a:p>
            <a:r>
              <a:rPr lang="en-IE" dirty="0"/>
              <a:t>And more</a:t>
            </a:r>
            <a:endParaRPr lang="en-IE" i="0" dirty="0">
              <a:effectLst/>
            </a:endParaRPr>
          </a:p>
          <a:p>
            <a:endParaRPr lang="en-IE" dirty="0"/>
          </a:p>
          <a:p>
            <a:endParaRPr lang="en-IE" dirty="0"/>
          </a:p>
        </p:txBody>
      </p:sp>
      <p:pic>
        <p:nvPicPr>
          <p:cNvPr id="3076" name="Picture 4" descr="What are Convolutional Neural Networks? | IBM">
            <a:extLst>
              <a:ext uri="{FF2B5EF4-FFF2-40B4-BE49-F238E27FC236}">
                <a16:creationId xmlns:a16="http://schemas.microsoft.com/office/drawing/2014/main" id="{048E89DB-478C-482D-B47E-1E5DA075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23" y="1747393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ypes of neural networks">
            <a:extLst>
              <a:ext uri="{FF2B5EF4-FFF2-40B4-BE49-F238E27FC236}">
                <a16:creationId xmlns:a16="http://schemas.microsoft.com/office/drawing/2014/main" id="{B401DBA8-C906-423F-B884-C339CD699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99" y="3236317"/>
            <a:ext cx="2389348" cy="13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 unrolled recurrent neural network.">
            <a:extLst>
              <a:ext uri="{FF2B5EF4-FFF2-40B4-BE49-F238E27FC236}">
                <a16:creationId xmlns:a16="http://schemas.microsoft.com/office/drawing/2014/main" id="{BED33463-4C2C-4F1B-8894-AF4BFBC33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38" y="4958188"/>
            <a:ext cx="5316002" cy="139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3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00FF-69FA-4D42-B299-7B6AED73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32C9-7E24-4F80-AE38-3AC2EA6D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811687" cy="4050792"/>
          </a:xfrm>
        </p:spPr>
        <p:txBody>
          <a:bodyPr/>
          <a:lstStyle/>
          <a:p>
            <a:r>
              <a:rPr lang="en-IE" dirty="0"/>
              <a:t>Data</a:t>
            </a:r>
          </a:p>
          <a:p>
            <a:r>
              <a:rPr lang="en-IE" dirty="0"/>
              <a:t>Layers</a:t>
            </a:r>
          </a:p>
          <a:p>
            <a:r>
              <a:rPr lang="en-IE" dirty="0"/>
              <a:t>Weights</a:t>
            </a:r>
          </a:p>
          <a:p>
            <a:r>
              <a:rPr lang="en-IE" dirty="0"/>
              <a:t>Biases</a:t>
            </a:r>
          </a:p>
          <a:p>
            <a:r>
              <a:rPr lang="en-IE" dirty="0"/>
              <a:t>Activation functions</a:t>
            </a:r>
          </a:p>
          <a:p>
            <a:pPr lvl="1"/>
            <a:r>
              <a:rPr lang="en-IE" dirty="0" err="1"/>
              <a:t>Relu</a:t>
            </a:r>
            <a:endParaRPr lang="en-IE" dirty="0"/>
          </a:p>
          <a:p>
            <a:pPr lvl="1"/>
            <a:r>
              <a:rPr lang="en-IE" dirty="0"/>
              <a:t>Tanh</a:t>
            </a:r>
          </a:p>
          <a:p>
            <a:pPr lvl="1"/>
            <a:r>
              <a:rPr lang="en-IE" dirty="0"/>
              <a:t>sigmoid</a:t>
            </a:r>
          </a:p>
          <a:p>
            <a:r>
              <a:rPr lang="en-IE" dirty="0" err="1"/>
              <a:t>Backprobagation</a:t>
            </a:r>
            <a:endParaRPr lang="en-IE" dirty="0"/>
          </a:p>
          <a:p>
            <a:pPr lvl="1"/>
            <a:r>
              <a:rPr lang="en-IE" dirty="0"/>
              <a:t>Optimisers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2052" name="Picture 4" descr="alt text">
            <a:extLst>
              <a:ext uri="{FF2B5EF4-FFF2-40B4-BE49-F238E27FC236}">
                <a16:creationId xmlns:a16="http://schemas.microsoft.com/office/drawing/2014/main" id="{45C6B1D6-86CC-4CC8-AAAE-324C09FC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50" y="2362006"/>
            <a:ext cx="1537349" cy="136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lt text">
            <a:extLst>
              <a:ext uri="{FF2B5EF4-FFF2-40B4-BE49-F238E27FC236}">
                <a16:creationId xmlns:a16="http://schemas.microsoft.com/office/drawing/2014/main" id="{2A2760F4-42C8-48AD-8EF6-6B53B2CB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89" y="3429000"/>
            <a:ext cx="1911609" cy="12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lt text">
            <a:extLst>
              <a:ext uri="{FF2B5EF4-FFF2-40B4-BE49-F238E27FC236}">
                <a16:creationId xmlns:a16="http://schemas.microsoft.com/office/drawing/2014/main" id="{AE329C52-2103-4D37-A17C-29FAA673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50" y="4918497"/>
            <a:ext cx="1882495" cy="125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CD942B-7524-4457-BA60-40671ADE9353}"/>
              </a:ext>
            </a:extLst>
          </p:cNvPr>
          <p:cNvCxnSpPr/>
          <p:nvPr/>
        </p:nvCxnSpPr>
        <p:spPr>
          <a:xfrm flipV="1">
            <a:off x="2258008" y="3769567"/>
            <a:ext cx="2341984" cy="61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927D1-F4EE-4A64-91F5-00E77F0304A2}"/>
              </a:ext>
            </a:extLst>
          </p:cNvPr>
          <p:cNvCxnSpPr/>
          <p:nvPr/>
        </p:nvCxnSpPr>
        <p:spPr>
          <a:xfrm flipV="1">
            <a:off x="2265028" y="4379053"/>
            <a:ext cx="3405930" cy="28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C36D02-649B-4AFB-B4A9-40576DC88A1A}"/>
              </a:ext>
            </a:extLst>
          </p:cNvPr>
          <p:cNvCxnSpPr>
            <a:endCxn id="2056" idx="1"/>
          </p:cNvCxnSpPr>
          <p:nvPr/>
        </p:nvCxnSpPr>
        <p:spPr>
          <a:xfrm>
            <a:off x="2567031" y="4994874"/>
            <a:ext cx="4244519" cy="55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8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A126-C1F3-427E-A5F1-E9E020EE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Making a Neural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423D-CF8B-459D-AC7A-A17C687B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Pre-processing the data</a:t>
            </a:r>
          </a:p>
          <a:p>
            <a:pPr lvl="1"/>
            <a:r>
              <a:rPr lang="en-IE" dirty="0"/>
              <a:t>Just like other ML techniques</a:t>
            </a:r>
          </a:p>
          <a:p>
            <a:r>
              <a:rPr lang="en-IE" dirty="0"/>
              <a:t>Create the net architecture</a:t>
            </a:r>
          </a:p>
          <a:p>
            <a:r>
              <a:rPr lang="en-IE" dirty="0"/>
              <a:t>Compile that</a:t>
            </a:r>
          </a:p>
          <a:p>
            <a:r>
              <a:rPr lang="en-IE" dirty="0"/>
              <a:t>Train</a:t>
            </a:r>
          </a:p>
          <a:p>
            <a:r>
              <a:rPr lang="en-IE" dirty="0"/>
              <a:t>Test </a:t>
            </a:r>
          </a:p>
          <a:p>
            <a:r>
              <a:rPr lang="en-IE" dirty="0"/>
              <a:t>And use to predict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536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0306-9884-497B-86C5-469250E6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(see </a:t>
            </a:r>
            <a:r>
              <a:rPr lang="en-IE" dirty="0" err="1"/>
              <a:t>github</a:t>
            </a:r>
            <a:r>
              <a:rPr lang="en-IE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41A65-05DB-47EB-9603-0811747E0B8F}"/>
              </a:ext>
            </a:extLst>
          </p:cNvPr>
          <p:cNvSpPr txBox="1"/>
          <p:nvPr/>
        </p:nvSpPr>
        <p:spPr>
          <a:xfrm>
            <a:off x="1190297" y="1710559"/>
            <a:ext cx="5667703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[[0. 0. 0. ... 0. 0. 0.]</a:t>
            </a:r>
          </a:p>
          <a:p>
            <a:r>
              <a:rPr lang="en-IE" dirty="0">
                <a:solidFill>
                  <a:schemeClr val="bg1"/>
                </a:solidFill>
              </a:rPr>
              <a:t> [0. 0. 0. ... 0. 0. 0.]</a:t>
            </a:r>
          </a:p>
          <a:p>
            <a:r>
              <a:rPr lang="en-IE" dirty="0">
                <a:solidFill>
                  <a:schemeClr val="bg1"/>
                </a:solidFill>
              </a:rPr>
              <a:t> [0. 0. 0. ... 0. 0. 0.]</a:t>
            </a:r>
          </a:p>
          <a:p>
            <a:r>
              <a:rPr lang="en-IE" dirty="0">
                <a:solidFill>
                  <a:schemeClr val="bg1"/>
                </a:solidFill>
              </a:rPr>
              <a:t> ...</a:t>
            </a:r>
          </a:p>
          <a:p>
            <a:r>
              <a:rPr lang="en-IE" dirty="0">
                <a:solidFill>
                  <a:schemeClr val="bg1"/>
                </a:solidFill>
              </a:rPr>
              <a:t> [0. 0. 0. ... 0. 0. 0.]</a:t>
            </a:r>
          </a:p>
          <a:p>
            <a:r>
              <a:rPr lang="en-IE" dirty="0">
                <a:solidFill>
                  <a:schemeClr val="bg1"/>
                </a:solidFill>
              </a:rPr>
              <a:t> [0. 0. 0. ... 0. 0. 0.]</a:t>
            </a:r>
          </a:p>
          <a:p>
            <a:r>
              <a:rPr lang="en-IE" dirty="0">
                <a:solidFill>
                  <a:schemeClr val="bg1"/>
                </a:solidFill>
              </a:rPr>
              <a:t> [0. 0. 0. ... 0. 0. 0.]], [5 0 4 ... 8 4 8]</a:t>
            </a:r>
          </a:p>
        </p:txBody>
      </p:sp>
    </p:spTree>
    <p:extLst>
      <p:ext uri="{BB962C8B-B14F-4D97-AF65-F5344CB8AC3E}">
        <p14:creationId xmlns:p14="http://schemas.microsoft.com/office/powerpoint/2010/main" val="6956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BE90-3E97-4FBD-B1BA-F392719F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B641D-2C08-48AA-9A32-3B847E04F505}"/>
              </a:ext>
            </a:extLst>
          </p:cNvPr>
          <p:cNvSpPr txBox="1"/>
          <p:nvPr/>
        </p:nvSpPr>
        <p:spPr>
          <a:xfrm>
            <a:off x="1228396" y="1608083"/>
            <a:ext cx="9735207" cy="164811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[0.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0.         0.         0.01171875 0.0703125  0.0703125  0.0703125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0.4921875  0.53125    0.68359375 0.1015625  0.6484375  0.99609375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0.96484375 0.49609375 0.         0.         0.         0.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0.         0.         0.1171875  0.140625   0.3671875  0.6015625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0.6640625  0.98828125 0.98828125 0.98828125 0.98828125 0.98828125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0.87890625 0.671875   0.98828125 0.9453125  0.76171875 0.25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0.         0.         0.         0.         0.         0.19140625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0.9296875  0.98828125 0.98828125 0.98828125 0.98828125 0.98828125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0.98828125 0.98828125 0.98828125 0.98046875 0.36328125 0.3203125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0.3203125  0.21875    0.15234375 0.         0.         0.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0.         0.         0.         0.0703125  0.85546875 0.98828125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0.98828125 0.98828125 0.98828125 0.98828125 0.7734375  0.7109375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0.96484375 0.94140625 0.         0.         0.         0.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0.         0.         0.3125     0.609375   0.41796875 0.98828125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0.98828125 0.80078125 0.04296875 0.         0.16796875 0.6015625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0.         0.0546875  0.00390625 0.6015625  0.98828125 0.3515625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0.         0.54296875 0.98828125 0.7421875  0.0078125  0.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0.         0.         0.         0.         0.         0.04296875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0.7421875  0.98828125 0.2734375  0.         0.         0.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0.         0.         0.         0.         0.13671875 0.94140625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0.87890625 0.625      0.421875   0.00390625 0.         0.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0.         0.         0.         0.31640625 0.9375     0.98828125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0.98828125 0.46484375 0.09765625 0.         0.         0.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0.         0.         0.17578125 0.7265625  0.98828125 0.98828125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0.5859375  0.10546875 0.         0.         0.         0.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0.         0.0625     0.36328125 0.984375   0.98828125 0.73046875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0.         0.97265625 0.98828125 0.97265625 0.25       0.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0.         0.         0.1796875  0.5078125  0.71484375 0.98828125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0.98828125 0.80859375 0.0078125  0.         0.         0.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0.         0.         0.         0.         0.15234375 0.578125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0.89453125 0.98828125 0.98828125 0.98828125 0.9765625  0.7109375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0.09375    0.4453125  0.86328125 0.98828125 0.98828125 0.98828125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0.98828125 0.78515625 0.3046875  0.         0.         0.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0.         0.         0.08984375 0.2578125  0.83203125 0.98828125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0.98828125 0.98828125 0.98828125 0.7734375  0.31640625 0.0078125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0.         0.         0.         0.         0.0703125  0.66796875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0.85546875 0.98828125 0.98828125 0.98828125 0.98828125 0.76171875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0.3125     0.03515625 0.         0.         0.         0.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0.21484375 0.671875   0.8828125  0.98828125 0.98828125 0.98828125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0.98828125 0.953125   0.51953125 0.04296875 0.         0.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0.         0.         0.         0.         0.53125    0.98828125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0.98828125 0.98828125 0.828125   0.52734375 0.515625   0.0625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0.         0.         0.         0.         0.         0.</a:t>
            </a:r>
          </a:p>
          <a:p>
            <a:r>
              <a:rPr lang="en-IE" sz="800" dirty="0">
                <a:solidFill>
                  <a:schemeClr val="bg1"/>
                </a:solidFill>
              </a:rPr>
              <a:t> 0.         0.         0.         0.        ]</a:t>
            </a:r>
          </a:p>
        </p:txBody>
      </p:sp>
    </p:spTree>
    <p:extLst>
      <p:ext uri="{BB962C8B-B14F-4D97-AF65-F5344CB8AC3E}">
        <p14:creationId xmlns:p14="http://schemas.microsoft.com/office/powerpoint/2010/main" val="40539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647E-268E-4B3F-B32A-5FE20CF1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 display we need to reshape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EC2B-1718-41A4-BC18-62E39A233F7E}"/>
              </a:ext>
            </a:extLst>
          </p:cNvPr>
          <p:cNvSpPr txBox="1"/>
          <p:nvPr/>
        </p:nvSpPr>
        <p:spPr>
          <a:xfrm>
            <a:off x="2002221" y="1686911"/>
            <a:ext cx="7323083" cy="4062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2400" b="0" dirty="0">
                <a:solidFill>
                  <a:srgbClr val="9CDCFE"/>
                </a:solidFill>
                <a:effectLst/>
                <a:latin typeface="Hasklig"/>
              </a:rPr>
              <a:t>tensor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tf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Variable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dtype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sz="2400" b="0" dirty="0">
                <a:solidFill>
                  <a:srgbClr val="4EC9B0"/>
                </a:solidFill>
                <a:effectLst/>
                <a:latin typeface="Hasklig"/>
              </a:rPr>
              <a:t>tf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>
                <a:solidFill>
                  <a:srgbClr val="9CDCFE"/>
                </a:solidFill>
                <a:effectLst/>
                <a:latin typeface="Hasklig"/>
              </a:rPr>
              <a:t>float32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img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tf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Hasklig"/>
              </a:rPr>
              <a:t>reshape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>
                <a:solidFill>
                  <a:srgbClr val="9CDCFE"/>
                </a:solidFill>
                <a:effectLst/>
                <a:latin typeface="Hasklig"/>
              </a:rPr>
              <a:t>tensor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, [</a:t>
            </a:r>
            <a:r>
              <a:rPr lang="en-IE" sz="2400" b="0" dirty="0">
                <a:solidFill>
                  <a:srgbClr val="B5CEA8"/>
                </a:solidFill>
                <a:effectLst/>
                <a:latin typeface="Hasklig"/>
              </a:rPr>
              <a:t>28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, -</a:t>
            </a:r>
            <a:r>
              <a:rPr lang="en-IE" sz="2400" b="0" dirty="0">
                <a:solidFill>
                  <a:srgbClr val="B5CEA8"/>
                </a:solidFill>
                <a:effectLst/>
                <a:latin typeface="Hasklig"/>
              </a:rPr>
              <a:t>1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])</a:t>
            </a:r>
          </a:p>
          <a:p>
            <a:b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plt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Hasklig"/>
              </a:rPr>
              <a:t>figure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plt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Hasklig"/>
              </a:rPr>
              <a:t>imshow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img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cmap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plt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cm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.binary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plt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Hasklig"/>
              </a:rPr>
              <a:t>title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sz="2400" b="0" dirty="0" err="1">
                <a:solidFill>
                  <a:srgbClr val="CE9178"/>
                </a:solidFill>
                <a:effectLst/>
                <a:latin typeface="Hasklig"/>
              </a:rPr>
              <a:t>"Excpected</a:t>
            </a:r>
            <a:r>
              <a:rPr lang="en-IE" sz="2400" b="0" dirty="0">
                <a:solidFill>
                  <a:srgbClr val="CE9178"/>
                </a:solidFill>
                <a:effectLst/>
                <a:latin typeface="Hasklig"/>
              </a:rPr>
              <a:t>: </a:t>
            </a:r>
            <a:r>
              <a:rPr lang="en-IE" sz="2400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2400" b="0" dirty="0">
                <a:solidFill>
                  <a:srgbClr val="9CDCFE"/>
                </a:solidFill>
                <a:effectLst/>
                <a:latin typeface="Hasklig"/>
              </a:rPr>
              <a:t>label</a:t>
            </a:r>
            <a:r>
              <a:rPr lang="en-IE" sz="2400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sz="24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plt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Hasklig"/>
              </a:rPr>
              <a:t>xlabel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sz="2400" b="0" dirty="0" err="1">
                <a:solidFill>
                  <a:srgbClr val="CE9178"/>
                </a:solidFill>
                <a:effectLst/>
                <a:latin typeface="Hasklig"/>
              </a:rPr>
              <a:t>"Guess</a:t>
            </a:r>
            <a:r>
              <a:rPr lang="en-IE" sz="2400" b="0" dirty="0">
                <a:solidFill>
                  <a:srgbClr val="CE9178"/>
                </a:solidFill>
                <a:effectLst/>
                <a:latin typeface="Hasklig"/>
              </a:rPr>
              <a:t>: </a:t>
            </a:r>
            <a:r>
              <a:rPr lang="en-IE" sz="2400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2400" b="0" dirty="0">
                <a:solidFill>
                  <a:srgbClr val="9CDCFE"/>
                </a:solidFill>
                <a:effectLst/>
                <a:latin typeface="Hasklig"/>
              </a:rPr>
              <a:t>guess</a:t>
            </a:r>
            <a:r>
              <a:rPr lang="en-IE" sz="2400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sz="24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plt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Hasklig"/>
              </a:rPr>
              <a:t>colorbar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plt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Hasklig"/>
              </a:rPr>
              <a:t>grid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plt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Hasklig"/>
              </a:rPr>
              <a:t>show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605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{C8F47270-F04E-494D-BAF2-25A70FEBFDC6}tf03090434</Template>
  <TotalTime>1108</TotalTime>
  <Words>2050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Hasklig</vt:lpstr>
      <vt:lpstr>Rockwell</vt:lpstr>
      <vt:lpstr>Rockwell Condensed</vt:lpstr>
      <vt:lpstr>Wingdings</vt:lpstr>
      <vt:lpstr>Wood Type</vt:lpstr>
      <vt:lpstr>Neural Networks</vt:lpstr>
      <vt:lpstr>What are neural networks</vt:lpstr>
      <vt:lpstr>PowerPoint Presentation</vt:lpstr>
      <vt:lpstr>Lots of different architectures</vt:lpstr>
      <vt:lpstr>PowerPoint Presentation</vt:lpstr>
      <vt:lpstr>Making a Neural net</vt:lpstr>
      <vt:lpstr>Example (see github)</vt:lpstr>
      <vt:lpstr>One image</vt:lpstr>
      <vt:lpstr>To display we need to reshape it</vt:lpstr>
      <vt:lpstr>Make a network</vt:lpstr>
      <vt:lpstr>Train the network</vt:lpstr>
      <vt:lpstr>Make predictions</vt:lpstr>
      <vt:lpstr>Lets look at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Andrew Beatty</dc:creator>
  <cp:lastModifiedBy>Andrew Beatty</cp:lastModifiedBy>
  <cp:revision>7</cp:revision>
  <dcterms:created xsi:type="dcterms:W3CDTF">2021-11-23T20:11:16Z</dcterms:created>
  <dcterms:modified xsi:type="dcterms:W3CDTF">2021-11-24T14:40:08Z</dcterms:modified>
</cp:coreProperties>
</file>