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Space Mono"/>
      <p:regular r:id="rId13"/>
      <p:bold r:id="rId14"/>
      <p:italic r:id="rId15"/>
      <p:boldItalic r:id="rId16"/>
    </p:embeddedFont>
    <p:embeddedFont>
      <p:font typeface="Quicksand"/>
      <p:regular r:id="rId17"/>
      <p:bold r:id="rId18"/>
    </p:embeddedFont>
    <p:embeddedFont>
      <p:font typeface="Quicksand Medium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icksandMedium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paceMon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paceMono-italic.fntdata"/><Relationship Id="rId14" Type="http://schemas.openxmlformats.org/officeDocument/2006/relationships/font" Target="fonts/SpaceMono-bold.fntdata"/><Relationship Id="rId17" Type="http://schemas.openxmlformats.org/officeDocument/2006/relationships/font" Target="fonts/Quicksand-regular.fntdata"/><Relationship Id="rId16" Type="http://schemas.openxmlformats.org/officeDocument/2006/relationships/font" Target="fonts/SpaceMon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icksandMedium-regular.fntdata"/><Relationship Id="rId6" Type="http://schemas.openxmlformats.org/officeDocument/2006/relationships/slide" Target="slides/slide1.xml"/><Relationship Id="rId18" Type="http://schemas.openxmlformats.org/officeDocument/2006/relationships/font" Target="fonts/Quicksan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8d8c0999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8d8c0999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8d8c0999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8d8c0999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8d8c0999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8d8c0999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8d8c0999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8d8c0999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8d8c09994_1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8d8c09994_1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8d8c09994_1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8d8c09994_1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8d8c09994_1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8d8c09994_1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26700" y="222000"/>
            <a:ext cx="6267000" cy="469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20000" y="2441875"/>
            <a:ext cx="4541700" cy="226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0000" y="752925"/>
            <a:ext cx="2576700" cy="59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655000" y="222000"/>
            <a:ext cx="6267000" cy="469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1"/>
          <p:cNvSpPr txBox="1"/>
          <p:nvPr>
            <p:ph idx="1" type="subTitle"/>
          </p:nvPr>
        </p:nvSpPr>
        <p:spPr>
          <a:xfrm>
            <a:off x="3148300" y="752675"/>
            <a:ext cx="2576700" cy="59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48300" y="3730500"/>
            <a:ext cx="5164500" cy="9765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4679150" y="222000"/>
            <a:ext cx="4242900" cy="224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26700" y="222000"/>
            <a:ext cx="4242900" cy="4699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4679150" y="2676600"/>
            <a:ext cx="4242900" cy="224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>
            <p:ph type="ctrTitle"/>
          </p:nvPr>
        </p:nvSpPr>
        <p:spPr>
          <a:xfrm>
            <a:off x="720000" y="3315650"/>
            <a:ext cx="3289800" cy="139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rtl="0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p13"/>
          <p:cNvSpPr txBox="1"/>
          <p:nvPr>
            <p:ph hasCustomPrompt="1" idx="2" type="title"/>
          </p:nvPr>
        </p:nvSpPr>
        <p:spPr>
          <a:xfrm>
            <a:off x="4837750" y="569375"/>
            <a:ext cx="645300" cy="815100"/>
          </a:xfrm>
          <a:prstGeom prst="rect">
            <a:avLst/>
          </a:prstGeom>
        </p:spPr>
        <p:txBody>
          <a:bodyPr anchorCtr="0" anchor="b" bIns="91425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0" sz="360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idx="3" type="ctrTitle"/>
          </p:nvPr>
        </p:nvSpPr>
        <p:spPr>
          <a:xfrm>
            <a:off x="6395100" y="436500"/>
            <a:ext cx="2028900" cy="31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rtl="0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6395100" y="839899"/>
            <a:ext cx="2028900" cy="41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4" type="title"/>
          </p:nvPr>
        </p:nvSpPr>
        <p:spPr>
          <a:xfrm>
            <a:off x="4837750" y="1550798"/>
            <a:ext cx="645300" cy="815100"/>
          </a:xfrm>
          <a:prstGeom prst="rect">
            <a:avLst/>
          </a:prstGeom>
        </p:spPr>
        <p:txBody>
          <a:bodyPr anchorCtr="0" anchor="b" bIns="91425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0" sz="360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idx="5" type="ctrTitle"/>
          </p:nvPr>
        </p:nvSpPr>
        <p:spPr>
          <a:xfrm>
            <a:off x="6395100" y="1417923"/>
            <a:ext cx="2028900" cy="31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rtl="0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4" name="Google Shape;64;p13"/>
          <p:cNvSpPr txBox="1"/>
          <p:nvPr>
            <p:ph idx="6" type="subTitle"/>
          </p:nvPr>
        </p:nvSpPr>
        <p:spPr>
          <a:xfrm>
            <a:off x="6395100" y="1821323"/>
            <a:ext cx="2028900" cy="41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5" name="Google Shape;65;p13"/>
          <p:cNvSpPr txBox="1"/>
          <p:nvPr>
            <p:ph hasCustomPrompt="1" idx="7" type="title"/>
          </p:nvPr>
        </p:nvSpPr>
        <p:spPr>
          <a:xfrm>
            <a:off x="4837675" y="3016318"/>
            <a:ext cx="645300" cy="815100"/>
          </a:xfrm>
          <a:prstGeom prst="rect">
            <a:avLst/>
          </a:prstGeom>
        </p:spPr>
        <p:txBody>
          <a:bodyPr anchorCtr="0" anchor="b" bIns="91425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0" sz="360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idx="8" type="ctrTitle"/>
          </p:nvPr>
        </p:nvSpPr>
        <p:spPr>
          <a:xfrm>
            <a:off x="6395100" y="2883443"/>
            <a:ext cx="2028900" cy="31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rtl="0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" name="Google Shape;67;p13"/>
          <p:cNvSpPr txBox="1"/>
          <p:nvPr>
            <p:ph idx="9" type="subTitle"/>
          </p:nvPr>
        </p:nvSpPr>
        <p:spPr>
          <a:xfrm>
            <a:off x="6395100" y="3286842"/>
            <a:ext cx="2028900" cy="41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8" name="Google Shape;68;p13"/>
          <p:cNvSpPr txBox="1"/>
          <p:nvPr>
            <p:ph hasCustomPrompt="1" idx="13" type="title"/>
          </p:nvPr>
        </p:nvSpPr>
        <p:spPr>
          <a:xfrm>
            <a:off x="4837675" y="4006584"/>
            <a:ext cx="645300" cy="815100"/>
          </a:xfrm>
          <a:prstGeom prst="rect">
            <a:avLst/>
          </a:prstGeom>
        </p:spPr>
        <p:txBody>
          <a:bodyPr anchorCtr="0" anchor="b" bIns="91425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0" sz="360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14" type="ctrTitle"/>
          </p:nvPr>
        </p:nvSpPr>
        <p:spPr>
          <a:xfrm>
            <a:off x="6395100" y="3873709"/>
            <a:ext cx="2028900" cy="31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rtl="0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0" name="Google Shape;70;p13"/>
          <p:cNvSpPr txBox="1"/>
          <p:nvPr>
            <p:ph idx="15" type="subTitle"/>
          </p:nvPr>
        </p:nvSpPr>
        <p:spPr>
          <a:xfrm>
            <a:off x="6395100" y="4277109"/>
            <a:ext cx="2028900" cy="41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226700" y="3485500"/>
            <a:ext cx="8695200" cy="143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type="ctrTitle"/>
          </p:nvPr>
        </p:nvSpPr>
        <p:spPr>
          <a:xfrm>
            <a:off x="720000" y="4175250"/>
            <a:ext cx="7704000" cy="53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rtl="0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222000" y="2682900"/>
            <a:ext cx="8700000" cy="223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type="ctrTitle"/>
          </p:nvPr>
        </p:nvSpPr>
        <p:spPr>
          <a:xfrm>
            <a:off x="720000" y="3394700"/>
            <a:ext cx="4999500" cy="1312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rtl="0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6716100" y="221100"/>
            <a:ext cx="1050000" cy="105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7872092" y="221100"/>
            <a:ext cx="1050000" cy="105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6716100" y="1360999"/>
            <a:ext cx="1050000" cy="105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7872092" y="1360999"/>
            <a:ext cx="1050000" cy="105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5560100" y="221100"/>
            <a:ext cx="1050000" cy="105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5560100" y="1360999"/>
            <a:ext cx="1050000" cy="105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5560100" y="2715250"/>
            <a:ext cx="3361500" cy="22062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226700" y="222000"/>
            <a:ext cx="5110800" cy="4699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type="ctrTitle"/>
          </p:nvPr>
        </p:nvSpPr>
        <p:spPr>
          <a:xfrm>
            <a:off x="720000" y="3315650"/>
            <a:ext cx="4116600" cy="139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7" name="Google Shape;87;p16"/>
          <p:cNvSpPr txBox="1"/>
          <p:nvPr>
            <p:ph idx="1" type="subTitle"/>
          </p:nvPr>
        </p:nvSpPr>
        <p:spPr>
          <a:xfrm>
            <a:off x="720000" y="752925"/>
            <a:ext cx="2978100" cy="133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226700" y="222000"/>
            <a:ext cx="4527000" cy="4699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4963000" y="1853775"/>
            <a:ext cx="3959100" cy="143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4963000" y="221950"/>
            <a:ext cx="3959100" cy="143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4963000" y="3485600"/>
            <a:ext cx="3959100" cy="143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type="ctrTitle"/>
          </p:nvPr>
        </p:nvSpPr>
        <p:spPr>
          <a:xfrm>
            <a:off x="720000" y="3315650"/>
            <a:ext cx="3518400" cy="139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rtl="0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4" name="Google Shape;94;p17"/>
          <p:cNvSpPr txBox="1"/>
          <p:nvPr>
            <p:ph idx="2" type="ctrTitle"/>
          </p:nvPr>
        </p:nvSpPr>
        <p:spPr>
          <a:xfrm>
            <a:off x="6028175" y="436500"/>
            <a:ext cx="2395800" cy="31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rtl="0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5" name="Google Shape;95;p17"/>
          <p:cNvSpPr txBox="1"/>
          <p:nvPr>
            <p:ph idx="1" type="subTitle"/>
          </p:nvPr>
        </p:nvSpPr>
        <p:spPr>
          <a:xfrm>
            <a:off x="6028175" y="839900"/>
            <a:ext cx="23958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6" name="Google Shape;96;p17"/>
          <p:cNvSpPr txBox="1"/>
          <p:nvPr>
            <p:ph idx="3" type="ctrTitle"/>
          </p:nvPr>
        </p:nvSpPr>
        <p:spPr>
          <a:xfrm>
            <a:off x="6028175" y="2076125"/>
            <a:ext cx="2395800" cy="31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rtl="0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7" name="Google Shape;97;p17"/>
          <p:cNvSpPr txBox="1"/>
          <p:nvPr>
            <p:ph idx="4" type="subTitle"/>
          </p:nvPr>
        </p:nvSpPr>
        <p:spPr>
          <a:xfrm>
            <a:off x="6028175" y="2479525"/>
            <a:ext cx="23958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8" name="Google Shape;98;p17"/>
          <p:cNvSpPr txBox="1"/>
          <p:nvPr>
            <p:ph idx="5" type="ctrTitle"/>
          </p:nvPr>
        </p:nvSpPr>
        <p:spPr>
          <a:xfrm>
            <a:off x="6028175" y="3715750"/>
            <a:ext cx="2395800" cy="31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rtl="0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9" name="Google Shape;99;p17"/>
          <p:cNvSpPr txBox="1"/>
          <p:nvPr>
            <p:ph idx="6" type="subTitle"/>
          </p:nvPr>
        </p:nvSpPr>
        <p:spPr>
          <a:xfrm>
            <a:off x="6028175" y="4119150"/>
            <a:ext cx="23958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3208375" y="222000"/>
            <a:ext cx="2727300" cy="306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6194600" y="222000"/>
            <a:ext cx="2727300" cy="306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226700" y="222000"/>
            <a:ext cx="2727300" cy="30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226700" y="3485600"/>
            <a:ext cx="8695200" cy="143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type="ctrTitle"/>
          </p:nvPr>
        </p:nvSpPr>
        <p:spPr>
          <a:xfrm>
            <a:off x="720000" y="4011925"/>
            <a:ext cx="7742700" cy="69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rtl="0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6" name="Google Shape;106;p18"/>
          <p:cNvSpPr txBox="1"/>
          <p:nvPr>
            <p:ph idx="2" type="ctrTitle"/>
          </p:nvPr>
        </p:nvSpPr>
        <p:spPr>
          <a:xfrm>
            <a:off x="720000" y="793876"/>
            <a:ext cx="1769400" cy="31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rtl="0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7" name="Google Shape;107;p18"/>
          <p:cNvSpPr txBox="1"/>
          <p:nvPr>
            <p:ph idx="1" type="subTitle"/>
          </p:nvPr>
        </p:nvSpPr>
        <p:spPr>
          <a:xfrm>
            <a:off x="720000" y="1197276"/>
            <a:ext cx="1769400" cy="41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8" name="Google Shape;108;p18"/>
          <p:cNvSpPr txBox="1"/>
          <p:nvPr>
            <p:ph idx="3" type="ctrTitle"/>
          </p:nvPr>
        </p:nvSpPr>
        <p:spPr>
          <a:xfrm>
            <a:off x="720000" y="2179226"/>
            <a:ext cx="1769400" cy="31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rtl="0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9" name="Google Shape;109;p18"/>
          <p:cNvSpPr txBox="1"/>
          <p:nvPr>
            <p:ph idx="4" type="subTitle"/>
          </p:nvPr>
        </p:nvSpPr>
        <p:spPr>
          <a:xfrm>
            <a:off x="720000" y="2582626"/>
            <a:ext cx="1769400" cy="41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18"/>
          <p:cNvSpPr txBox="1"/>
          <p:nvPr>
            <p:ph idx="5" type="ctrTitle"/>
          </p:nvPr>
        </p:nvSpPr>
        <p:spPr>
          <a:xfrm>
            <a:off x="3706650" y="793876"/>
            <a:ext cx="1769400" cy="31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rtl="0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1" name="Google Shape;111;p18"/>
          <p:cNvSpPr txBox="1"/>
          <p:nvPr>
            <p:ph idx="6" type="subTitle"/>
          </p:nvPr>
        </p:nvSpPr>
        <p:spPr>
          <a:xfrm>
            <a:off x="3706650" y="1197276"/>
            <a:ext cx="1769400" cy="41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" name="Google Shape;112;p18"/>
          <p:cNvSpPr txBox="1"/>
          <p:nvPr>
            <p:ph idx="7" type="ctrTitle"/>
          </p:nvPr>
        </p:nvSpPr>
        <p:spPr>
          <a:xfrm>
            <a:off x="3706650" y="2179226"/>
            <a:ext cx="1769400" cy="31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rtl="0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3" name="Google Shape;113;p18"/>
          <p:cNvSpPr txBox="1"/>
          <p:nvPr>
            <p:ph idx="8" type="subTitle"/>
          </p:nvPr>
        </p:nvSpPr>
        <p:spPr>
          <a:xfrm>
            <a:off x="3706650" y="2582626"/>
            <a:ext cx="1769400" cy="41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18"/>
          <p:cNvSpPr txBox="1"/>
          <p:nvPr>
            <p:ph idx="9" type="ctrTitle"/>
          </p:nvPr>
        </p:nvSpPr>
        <p:spPr>
          <a:xfrm>
            <a:off x="6693300" y="793876"/>
            <a:ext cx="1769400" cy="31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rtl="0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5" name="Google Shape;115;p18"/>
          <p:cNvSpPr txBox="1"/>
          <p:nvPr>
            <p:ph idx="13" type="subTitle"/>
          </p:nvPr>
        </p:nvSpPr>
        <p:spPr>
          <a:xfrm>
            <a:off x="6693300" y="1197276"/>
            <a:ext cx="1769400" cy="41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4" type="ctrTitle"/>
          </p:nvPr>
        </p:nvSpPr>
        <p:spPr>
          <a:xfrm>
            <a:off x="6693300" y="2179226"/>
            <a:ext cx="1769400" cy="31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rtl="0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7" name="Google Shape;117;p18"/>
          <p:cNvSpPr txBox="1"/>
          <p:nvPr>
            <p:ph idx="15" type="subTitle"/>
          </p:nvPr>
        </p:nvSpPr>
        <p:spPr>
          <a:xfrm>
            <a:off x="6693300" y="2582626"/>
            <a:ext cx="1769400" cy="41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/>
          <p:nvPr/>
        </p:nvSpPr>
        <p:spPr>
          <a:xfrm>
            <a:off x="222000" y="2682900"/>
            <a:ext cx="4239000" cy="223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4683000" y="2682900"/>
            <a:ext cx="4239000" cy="223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222000" y="222000"/>
            <a:ext cx="8700000" cy="223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idx="1" type="subTitle"/>
          </p:nvPr>
        </p:nvSpPr>
        <p:spPr>
          <a:xfrm>
            <a:off x="720000" y="752925"/>
            <a:ext cx="3852000" cy="51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3" name="Google Shape;123;p19"/>
          <p:cNvSpPr txBox="1"/>
          <p:nvPr>
            <p:ph hasCustomPrompt="1" type="title"/>
          </p:nvPr>
        </p:nvSpPr>
        <p:spPr>
          <a:xfrm>
            <a:off x="720000" y="1269750"/>
            <a:ext cx="7704000" cy="9765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9"/>
          <p:cNvSpPr txBox="1"/>
          <p:nvPr>
            <p:ph idx="2" type="subTitle"/>
          </p:nvPr>
        </p:nvSpPr>
        <p:spPr>
          <a:xfrm>
            <a:off x="720000" y="3213675"/>
            <a:ext cx="3312600" cy="51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5" name="Google Shape;125;p19"/>
          <p:cNvSpPr txBox="1"/>
          <p:nvPr>
            <p:ph hasCustomPrompt="1" idx="3" type="title"/>
          </p:nvPr>
        </p:nvSpPr>
        <p:spPr>
          <a:xfrm>
            <a:off x="720000" y="3730500"/>
            <a:ext cx="3312600" cy="9765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9"/>
          <p:cNvSpPr txBox="1"/>
          <p:nvPr>
            <p:ph idx="4" type="subTitle"/>
          </p:nvPr>
        </p:nvSpPr>
        <p:spPr>
          <a:xfrm>
            <a:off x="5177700" y="3213675"/>
            <a:ext cx="3312600" cy="51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7" name="Google Shape;127;p19"/>
          <p:cNvSpPr txBox="1"/>
          <p:nvPr>
            <p:ph hasCustomPrompt="1" idx="5" type="title"/>
          </p:nvPr>
        </p:nvSpPr>
        <p:spPr>
          <a:xfrm>
            <a:off x="5177700" y="3730500"/>
            <a:ext cx="3312600" cy="9765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/>
          <p:nvPr/>
        </p:nvSpPr>
        <p:spPr>
          <a:xfrm>
            <a:off x="226700" y="3078900"/>
            <a:ext cx="6267000" cy="184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226700" y="222000"/>
            <a:ext cx="6267000" cy="264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type="ctrTitle"/>
          </p:nvPr>
        </p:nvSpPr>
        <p:spPr>
          <a:xfrm>
            <a:off x="720000" y="3662925"/>
            <a:ext cx="5191500" cy="112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rtl="0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2" name="Google Shape;132;p20"/>
          <p:cNvSpPr txBox="1"/>
          <p:nvPr>
            <p:ph idx="1" type="subTitle"/>
          </p:nvPr>
        </p:nvSpPr>
        <p:spPr>
          <a:xfrm>
            <a:off x="720000" y="720500"/>
            <a:ext cx="3852000" cy="85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3" name="Google Shape;133;p20"/>
          <p:cNvSpPr txBox="1"/>
          <p:nvPr/>
        </p:nvSpPr>
        <p:spPr>
          <a:xfrm>
            <a:off x="720000" y="2166250"/>
            <a:ext cx="47118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CREDITS: This presentation template was created by </a:t>
            </a:r>
            <a:r>
              <a:rPr b="1" lang="sr" sz="1200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sr"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including icons by </a:t>
            </a:r>
            <a:r>
              <a:rPr b="1" lang="sr" sz="1200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sr"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and infographics &amp; images by </a:t>
            </a:r>
            <a:r>
              <a:rPr b="1" lang="sr" sz="1200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sr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1"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22000" y="222000"/>
            <a:ext cx="2791500" cy="223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3235350" y="222000"/>
            <a:ext cx="5687100" cy="469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3726450" y="2441875"/>
            <a:ext cx="4697400" cy="226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726450" y="752925"/>
            <a:ext cx="2576700" cy="59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222000" y="1256400"/>
            <a:ext cx="1067400" cy="1204500"/>
          </a:xfrm>
          <a:prstGeom prst="rect">
            <a:avLst/>
          </a:prstGeom>
        </p:spPr>
        <p:txBody>
          <a:bodyPr anchorCtr="0" anchor="b" bIns="91425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0" sz="590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">
    <p:bg>
      <p:bgPr>
        <a:solidFill>
          <a:schemeClr val="accent4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22000" y="222000"/>
            <a:ext cx="8700000" cy="223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222000" y="2682900"/>
            <a:ext cx="8700000" cy="223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ctrTitle"/>
          </p:nvPr>
        </p:nvSpPr>
        <p:spPr>
          <a:xfrm>
            <a:off x="720000" y="3394700"/>
            <a:ext cx="4999500" cy="1312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rtl="0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20000" y="436500"/>
            <a:ext cx="7045200" cy="187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17500" lvl="0" marL="45720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Medium"/>
              <a:buChar char="●"/>
              <a:defRPr/>
            </a:lvl1pPr>
            <a:lvl2pPr indent="-317500" lvl="1" marL="9144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Medium"/>
              <a:buChar char="○"/>
              <a:defRPr/>
            </a:lvl2pPr>
            <a:lvl3pPr indent="-317500" lvl="2" marL="1371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Medium"/>
              <a:buChar char="■"/>
              <a:defRPr/>
            </a:lvl3pPr>
            <a:lvl4pPr indent="-317500" lvl="3" marL="1828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Medium"/>
              <a:buChar char="●"/>
              <a:defRPr/>
            </a:lvl4pPr>
            <a:lvl5pPr indent="-317500" lvl="4" marL="22860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Medium"/>
              <a:buChar char="○"/>
              <a:defRPr/>
            </a:lvl5pPr>
            <a:lvl6pPr indent="-317500" lvl="5" marL="2743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Medium"/>
              <a:buChar char="■"/>
              <a:defRPr/>
            </a:lvl6pPr>
            <a:lvl7pPr indent="-317500" lvl="6" marL="3200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Medium"/>
              <a:buChar char="●"/>
              <a:defRPr/>
            </a:lvl7pPr>
            <a:lvl8pPr indent="-317500" lvl="7" marL="3657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Medium"/>
              <a:buChar char="○"/>
              <a:defRPr/>
            </a:lvl8pPr>
            <a:lvl9pPr indent="-317500" lvl="8" marL="4114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Mediu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4679100" y="222000"/>
            <a:ext cx="4242900" cy="4699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ctrTitle"/>
          </p:nvPr>
        </p:nvSpPr>
        <p:spPr>
          <a:xfrm>
            <a:off x="5172400" y="3315650"/>
            <a:ext cx="3289800" cy="139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rtl="0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>
            <a:off x="226700" y="222000"/>
            <a:ext cx="4242900" cy="224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226700" y="2676600"/>
            <a:ext cx="4242900" cy="224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idx="2" type="ctrTitle"/>
          </p:nvPr>
        </p:nvSpPr>
        <p:spPr>
          <a:xfrm>
            <a:off x="720000" y="749375"/>
            <a:ext cx="2113800" cy="31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rtl="0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720000" y="1152775"/>
            <a:ext cx="2113800" cy="9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" name="Google Shape;30;p5"/>
          <p:cNvSpPr txBox="1"/>
          <p:nvPr>
            <p:ph idx="3" type="ctrTitle"/>
          </p:nvPr>
        </p:nvSpPr>
        <p:spPr>
          <a:xfrm>
            <a:off x="720000" y="3196324"/>
            <a:ext cx="2113800" cy="31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rtl="0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720000" y="3599725"/>
            <a:ext cx="2113800" cy="9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226700" y="222000"/>
            <a:ext cx="8695200" cy="4699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ctrTitle"/>
          </p:nvPr>
        </p:nvSpPr>
        <p:spPr>
          <a:xfrm>
            <a:off x="720000" y="4175250"/>
            <a:ext cx="7704000" cy="53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 rtl="0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6700" y="222000"/>
            <a:ext cx="4234200" cy="4699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>
            <a:off x="4687800" y="222000"/>
            <a:ext cx="4234200" cy="469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ctrTitle"/>
          </p:nvPr>
        </p:nvSpPr>
        <p:spPr>
          <a:xfrm>
            <a:off x="720000" y="3315650"/>
            <a:ext cx="3289800" cy="139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rtl="0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720000" y="752925"/>
            <a:ext cx="3134100" cy="133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226700" y="2676600"/>
            <a:ext cx="8695200" cy="224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8"/>
          <p:cNvSpPr txBox="1"/>
          <p:nvPr>
            <p:ph type="ctrTitle"/>
          </p:nvPr>
        </p:nvSpPr>
        <p:spPr>
          <a:xfrm>
            <a:off x="720000" y="2441875"/>
            <a:ext cx="4041000" cy="226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222000" y="222000"/>
            <a:ext cx="4242900" cy="4699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ctrTitle"/>
          </p:nvPr>
        </p:nvSpPr>
        <p:spPr>
          <a:xfrm>
            <a:off x="715300" y="3315650"/>
            <a:ext cx="3289800" cy="139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rtl="0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720000" y="752925"/>
            <a:ext cx="3072600" cy="21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ctrTitle"/>
          </p:nvPr>
        </p:nvSpPr>
        <p:spPr>
          <a:xfrm>
            <a:off x="715300" y="3751325"/>
            <a:ext cx="4963200" cy="95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1pPr>
            <a:lvl2pPr lv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351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b="1" sz="3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b="1" sz="3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b="1" sz="3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b="1" sz="3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b="1" sz="3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b="1" sz="3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b="1" sz="3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b="1" sz="3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b="1" sz="3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3.jpg"/><Relationship Id="rId5" Type="http://schemas.openxmlformats.org/officeDocument/2006/relationships/image" Target="../media/image1.jpg"/><Relationship Id="rId6" Type="http://schemas.openxmlformats.org/officeDocument/2006/relationships/image" Target="../media/image10.jpg"/><Relationship Id="rId7" Type="http://schemas.openxmlformats.org/officeDocument/2006/relationships/image" Target="../media/image5.png"/><Relationship Id="rId8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ctrTitle"/>
          </p:nvPr>
        </p:nvSpPr>
        <p:spPr>
          <a:xfrm>
            <a:off x="720000" y="2441875"/>
            <a:ext cx="5380200" cy="226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SUBTRACTIVE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rPr lang="sr"/>
              <a:t>SYNTHESIZER</a:t>
            </a:r>
            <a:endParaRPr/>
          </a:p>
        </p:txBody>
      </p:sp>
      <p:sp>
        <p:nvSpPr>
          <p:cNvPr id="141" name="Google Shape;141;p23"/>
          <p:cNvSpPr txBox="1"/>
          <p:nvPr>
            <p:ph idx="1" type="subTitle"/>
          </p:nvPr>
        </p:nvSpPr>
        <p:spPr>
          <a:xfrm>
            <a:off x="720000" y="752925"/>
            <a:ext cx="4761300" cy="59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1800"/>
              <a:t>Advanced Coding Tools and methodologies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lnSpc>
                <a:spcPct val="115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1212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sr" sz="1000">
                <a:solidFill>
                  <a:srgbClr val="212121"/>
                </a:solidFill>
                <a:latin typeface="Space Mono"/>
                <a:ea typeface="Space Mono"/>
                <a:cs typeface="Space Mono"/>
                <a:sym typeface="Space Mono"/>
              </a:rPr>
              <a:t>Natasa Popovic, 991034</a:t>
            </a:r>
            <a:endParaRPr sz="1000">
              <a:solidFill>
                <a:srgbClr val="21212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sr" sz="1000">
                <a:solidFill>
                  <a:srgbClr val="212121"/>
                </a:solidFill>
                <a:latin typeface="Space Mono"/>
                <a:ea typeface="Space Mono"/>
                <a:cs typeface="Space Mono"/>
                <a:sym typeface="Space Mono"/>
              </a:rPr>
              <a:t>Olga Besedova</a:t>
            </a:r>
            <a:endParaRPr sz="1000">
              <a:solidFill>
                <a:srgbClr val="21212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sr" sz="1000">
                <a:solidFill>
                  <a:srgbClr val="212121"/>
                </a:solidFill>
                <a:latin typeface="Space Mono"/>
                <a:ea typeface="Space Mono"/>
                <a:cs typeface="Space Mono"/>
                <a:sym typeface="Space Mono"/>
              </a:rPr>
              <a:t>Andres Bertazzi</a:t>
            </a:r>
            <a:endParaRPr sz="1000">
              <a:solidFill>
                <a:srgbClr val="21212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2" name="Google Shape;142;p23"/>
          <p:cNvSpPr/>
          <p:nvPr/>
        </p:nvSpPr>
        <p:spPr>
          <a:xfrm>
            <a:off x="720000" y="436500"/>
            <a:ext cx="127500" cy="1275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/>
          <p:nvPr/>
        </p:nvSpPr>
        <p:spPr>
          <a:xfrm>
            <a:off x="6716100" y="221100"/>
            <a:ext cx="1050000" cy="105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/>
          <p:nvPr/>
        </p:nvSpPr>
        <p:spPr>
          <a:xfrm>
            <a:off x="7872092" y="221100"/>
            <a:ext cx="1050000" cy="105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6716100" y="1360999"/>
            <a:ext cx="1050000" cy="105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7872092" y="1360999"/>
            <a:ext cx="1050000" cy="105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0425" y="2500899"/>
            <a:ext cx="2473672" cy="242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/>
          <p:nvPr/>
        </p:nvSpPr>
        <p:spPr>
          <a:xfrm>
            <a:off x="212875" y="207050"/>
            <a:ext cx="2882100" cy="2358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/>
          <p:nvPr/>
        </p:nvSpPr>
        <p:spPr>
          <a:xfrm>
            <a:off x="720000" y="436500"/>
            <a:ext cx="127500" cy="127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/>
          <p:nvPr/>
        </p:nvSpPr>
        <p:spPr>
          <a:xfrm>
            <a:off x="3726450" y="436500"/>
            <a:ext cx="127500" cy="1275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 txBox="1"/>
          <p:nvPr>
            <p:ph type="ctrTitle"/>
          </p:nvPr>
        </p:nvSpPr>
        <p:spPr>
          <a:xfrm>
            <a:off x="633375" y="2964050"/>
            <a:ext cx="2548500" cy="167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THE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rPr lang="sr"/>
              <a:t>GOAL?</a:t>
            </a:r>
            <a:endParaRPr/>
          </a:p>
        </p:txBody>
      </p:sp>
      <p:sp>
        <p:nvSpPr>
          <p:cNvPr id="156" name="Google Shape;156;p24"/>
          <p:cNvSpPr txBox="1"/>
          <p:nvPr/>
        </p:nvSpPr>
        <p:spPr>
          <a:xfrm>
            <a:off x="3585200" y="980750"/>
            <a:ext cx="5154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Quicksand Medium"/>
              <a:buChar char="●"/>
            </a:pPr>
            <a:r>
              <a:rPr lang="sr" sz="1500">
                <a:latin typeface="Quicksand Medium"/>
                <a:ea typeface="Quicksand Medium"/>
                <a:cs typeface="Quicksand Medium"/>
                <a:sym typeface="Quicksand Medium"/>
              </a:rPr>
              <a:t>Development and implementation of subtractive synthesizer for web browsers</a:t>
            </a:r>
            <a:endParaRPr sz="15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Quicksand Medium"/>
              <a:buChar char="●"/>
            </a:pPr>
            <a:r>
              <a:rPr lang="sr" sz="1500">
                <a:latin typeface="Quicksand Medium"/>
                <a:ea typeface="Quicksand Medium"/>
                <a:cs typeface="Quicksand Medium"/>
                <a:sym typeface="Quicksand Medium"/>
              </a:rPr>
              <a:t>Technologies used : </a:t>
            </a:r>
            <a:endParaRPr sz="15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Quicksand Medium"/>
              <a:buChar char="○"/>
            </a:pPr>
            <a:r>
              <a:rPr lang="sr" sz="1500">
                <a:latin typeface="Quicksand Medium"/>
                <a:ea typeface="Quicksand Medium"/>
                <a:cs typeface="Quicksand Medium"/>
                <a:sym typeface="Quicksand Medium"/>
              </a:rPr>
              <a:t>Javascript</a:t>
            </a:r>
            <a:endParaRPr sz="15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Quicksand Medium"/>
              <a:buChar char="○"/>
            </a:pPr>
            <a:r>
              <a:rPr lang="sr" sz="1500">
                <a:latin typeface="Quicksand Medium"/>
                <a:ea typeface="Quicksand Medium"/>
                <a:cs typeface="Quicksand Medium"/>
                <a:sym typeface="Quicksand Medium"/>
              </a:rPr>
              <a:t>Tone.js</a:t>
            </a:r>
            <a:endParaRPr sz="15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Quicksand Medium"/>
              <a:buChar char="○"/>
            </a:pPr>
            <a:r>
              <a:rPr lang="sr" sz="1500">
                <a:latin typeface="Quicksand Medium"/>
                <a:ea typeface="Quicksand Medium"/>
                <a:cs typeface="Quicksand Medium"/>
                <a:sym typeface="Quicksand Medium"/>
              </a:rPr>
              <a:t>Nexus.js</a:t>
            </a:r>
            <a:endParaRPr sz="15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Quicksand Medium"/>
              <a:buChar char="●"/>
            </a:pPr>
            <a:r>
              <a:rPr lang="sr" sz="1500">
                <a:latin typeface="Quicksand Medium"/>
                <a:ea typeface="Quicksand Medium"/>
                <a:cs typeface="Quicksand Medium"/>
                <a:sym typeface="Quicksand Medium"/>
              </a:rPr>
              <a:t>Final result: user-playable instrument</a:t>
            </a:r>
            <a:endParaRPr sz="15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Quicksand Medium"/>
              <a:buChar char="●"/>
            </a:pPr>
            <a:r>
              <a:rPr lang="sr" sz="1500">
                <a:latin typeface="Quicksand Medium"/>
                <a:ea typeface="Quicksand Medium"/>
                <a:cs typeface="Quicksand Medium"/>
                <a:sym typeface="Quicksand Medium"/>
              </a:rPr>
              <a:t>Interaction types: </a:t>
            </a:r>
            <a:endParaRPr sz="15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Quicksand Medium"/>
              <a:buChar char="○"/>
            </a:pPr>
            <a:r>
              <a:rPr lang="sr" sz="1500">
                <a:latin typeface="Quicksand Medium"/>
                <a:ea typeface="Quicksand Medium"/>
                <a:cs typeface="Quicksand Medium"/>
                <a:sym typeface="Quicksand Medium"/>
              </a:rPr>
              <a:t>Screen keyboard</a:t>
            </a:r>
            <a:endParaRPr sz="15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Quicksand Medium"/>
              <a:buChar char="○"/>
            </a:pPr>
            <a:r>
              <a:rPr lang="sr" sz="1500">
                <a:latin typeface="Quicksand Medium"/>
                <a:ea typeface="Quicksand Medium"/>
                <a:cs typeface="Quicksand Medium"/>
                <a:sym typeface="Quicksand Medium"/>
              </a:rPr>
              <a:t>Computer keyboard </a:t>
            </a:r>
            <a:endParaRPr sz="15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Quicksand Medium"/>
              <a:buChar char="○"/>
            </a:pPr>
            <a:r>
              <a:rPr lang="sr" sz="1500">
                <a:latin typeface="Quicksand Medium"/>
                <a:ea typeface="Quicksand Medium"/>
                <a:cs typeface="Quicksand Medium"/>
                <a:sym typeface="Quicksand Medium"/>
              </a:rPr>
              <a:t>Midi keyboard</a:t>
            </a:r>
            <a:endParaRPr sz="15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ctrTitle"/>
          </p:nvPr>
        </p:nvSpPr>
        <p:spPr>
          <a:xfrm>
            <a:off x="462950" y="3850400"/>
            <a:ext cx="8379900" cy="69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lang="sr" sz="5000"/>
              <a:t>SUBTRACTIVE SYNTHESIS</a:t>
            </a:r>
            <a:endParaRPr sz="5000"/>
          </a:p>
        </p:txBody>
      </p:sp>
      <p:sp>
        <p:nvSpPr>
          <p:cNvPr id="162" name="Google Shape;162;p25"/>
          <p:cNvSpPr/>
          <p:nvPr/>
        </p:nvSpPr>
        <p:spPr>
          <a:xfrm>
            <a:off x="3148300" y="436500"/>
            <a:ext cx="127500" cy="1275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"/>
          <p:cNvSpPr txBox="1"/>
          <p:nvPr>
            <p:ph idx="2" type="ctrTitle"/>
          </p:nvPr>
        </p:nvSpPr>
        <p:spPr>
          <a:xfrm>
            <a:off x="769675" y="413176"/>
            <a:ext cx="1769400" cy="31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lang="sr"/>
              <a:t>Oscillator</a:t>
            </a:r>
            <a:endParaRPr/>
          </a:p>
        </p:txBody>
      </p:sp>
      <p:sp>
        <p:nvSpPr>
          <p:cNvPr id="164" name="Google Shape;164;p25"/>
          <p:cNvSpPr txBox="1"/>
          <p:nvPr>
            <p:ph idx="5" type="ctrTitle"/>
          </p:nvPr>
        </p:nvSpPr>
        <p:spPr>
          <a:xfrm>
            <a:off x="3971000" y="426000"/>
            <a:ext cx="1197900" cy="31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lang="sr"/>
              <a:t>Filters</a:t>
            </a:r>
            <a:endParaRPr/>
          </a:p>
        </p:txBody>
      </p:sp>
      <p:sp>
        <p:nvSpPr>
          <p:cNvPr id="165" name="Google Shape;165;p25"/>
          <p:cNvSpPr txBox="1"/>
          <p:nvPr>
            <p:ph idx="9" type="ctrTitle"/>
          </p:nvPr>
        </p:nvSpPr>
        <p:spPr>
          <a:xfrm>
            <a:off x="6100175" y="617650"/>
            <a:ext cx="2981700" cy="31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Envelope</a:t>
            </a:r>
            <a:endParaRPr/>
          </a:p>
          <a:p>
            <a:pPr indent="0" lvl="0" marL="0" rtl="0" algn="ctr">
              <a:spcBef>
                <a:spcPts val="200"/>
              </a:spcBef>
              <a:spcAft>
                <a:spcPts val="200"/>
              </a:spcAft>
              <a:buNone/>
            </a:pPr>
            <a:r>
              <a:rPr lang="sr"/>
              <a:t>Generator</a:t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50" y="865688"/>
            <a:ext cx="1061058" cy="1089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4616" y="865701"/>
            <a:ext cx="1061058" cy="108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950" y="2089130"/>
            <a:ext cx="1061058" cy="1089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84616" y="2089130"/>
            <a:ext cx="1061058" cy="1089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 rotWithShape="1">
          <a:blip r:embed="rId7">
            <a:alphaModFix/>
          </a:blip>
          <a:srcRect b="10278" l="1276" r="73891" t="8664"/>
          <a:stretch/>
        </p:blipFill>
        <p:spPr>
          <a:xfrm>
            <a:off x="3214250" y="936225"/>
            <a:ext cx="1375252" cy="10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 rotWithShape="1">
          <a:blip r:embed="rId7">
            <a:alphaModFix/>
          </a:blip>
          <a:srcRect b="11079" l="26714" r="50872" t="11926"/>
          <a:stretch/>
        </p:blipFill>
        <p:spPr>
          <a:xfrm>
            <a:off x="4589490" y="936238"/>
            <a:ext cx="1290158" cy="9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 rotWithShape="1">
          <a:blip r:embed="rId7">
            <a:alphaModFix/>
          </a:blip>
          <a:srcRect b="11890" l="49906" r="26799" t="13046"/>
          <a:stretch/>
        </p:blipFill>
        <p:spPr>
          <a:xfrm>
            <a:off x="3793625" y="2136150"/>
            <a:ext cx="1375242" cy="9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 rotWithShape="1">
          <a:blip r:embed="rId8">
            <a:alphaModFix/>
          </a:blip>
          <a:srcRect b="29763" l="0" r="0" t="14311"/>
          <a:stretch/>
        </p:blipFill>
        <p:spPr>
          <a:xfrm>
            <a:off x="6400700" y="1229950"/>
            <a:ext cx="2277951" cy="158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ctrTitle"/>
          </p:nvPr>
        </p:nvSpPr>
        <p:spPr>
          <a:xfrm>
            <a:off x="3073775" y="2762675"/>
            <a:ext cx="5796600" cy="1312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EFFECTS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2700"/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237499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 txBox="1"/>
          <p:nvPr/>
        </p:nvSpPr>
        <p:spPr>
          <a:xfrm>
            <a:off x="3171100" y="3857625"/>
            <a:ext cx="268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2778825" y="3857625"/>
            <a:ext cx="3781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icksand Medium"/>
              <a:buChar char="●"/>
            </a:pPr>
            <a:r>
              <a:rPr lang="sr">
                <a:latin typeface="Quicksand Medium"/>
                <a:ea typeface="Quicksand Medium"/>
                <a:cs typeface="Quicksand Medium"/>
                <a:sym typeface="Quicksand Medium"/>
              </a:rPr>
              <a:t>can be played simultaneously</a:t>
            </a:r>
            <a:endParaRPr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icksand Medium"/>
              <a:buChar char="●"/>
            </a:pPr>
            <a:r>
              <a:rPr lang="sr">
                <a:latin typeface="Quicksand Medium"/>
                <a:ea typeface="Quicksand Medium"/>
                <a:cs typeface="Quicksand Medium"/>
                <a:sym typeface="Quicksand Medium"/>
              </a:rPr>
              <a:t>visual identity of the block changes depending on the state (on / off)</a:t>
            </a:r>
            <a:endParaRPr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ctrTitle"/>
          </p:nvPr>
        </p:nvSpPr>
        <p:spPr>
          <a:xfrm>
            <a:off x="3226350" y="-103300"/>
            <a:ext cx="5796600" cy="1312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EFFECTS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87" name="Google Shape;187;p27"/>
          <p:cNvSpPr txBox="1"/>
          <p:nvPr/>
        </p:nvSpPr>
        <p:spPr>
          <a:xfrm>
            <a:off x="544850" y="998000"/>
            <a:ext cx="8274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●"/>
            </a:pPr>
            <a:r>
              <a:rPr b="1" lang="sr">
                <a:latin typeface="Quicksand"/>
                <a:ea typeface="Quicksand"/>
                <a:cs typeface="Quicksand"/>
                <a:sym typeface="Quicksand"/>
              </a:rPr>
              <a:t>CHORUS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Quicksand Medium"/>
              <a:buChar char="○"/>
            </a:pPr>
            <a:r>
              <a:rPr lang="sr" sz="1200">
                <a:latin typeface="Quicksand Medium"/>
                <a:ea typeface="Quicksand Medium"/>
                <a:cs typeface="Quicksand Medium"/>
                <a:sym typeface="Quicksand Medium"/>
              </a:rPr>
              <a:t>one of the most popular phase modulation effects</a:t>
            </a:r>
            <a:endParaRPr sz="12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Quicksand Medium"/>
              <a:buChar char="○"/>
            </a:pPr>
            <a:r>
              <a:rPr lang="sr" sz="1200">
                <a:latin typeface="Quicksand Medium"/>
                <a:ea typeface="Quicksand Medium"/>
                <a:cs typeface="Quicksand Medium"/>
                <a:sym typeface="Quicksand Medium"/>
              </a:rPr>
              <a:t>meant to simulate the subtle pitch and timing differences that occur when multiple musicians play the same note but vary slightly in pitch and timing</a:t>
            </a:r>
            <a:endParaRPr sz="12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●"/>
            </a:pPr>
            <a:r>
              <a:rPr b="1" lang="sr">
                <a:latin typeface="Quicksand"/>
                <a:ea typeface="Quicksand"/>
                <a:cs typeface="Quicksand"/>
                <a:sym typeface="Quicksand"/>
              </a:rPr>
              <a:t>VIBRATO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Quicksand Medium"/>
              <a:buChar char="○"/>
            </a:pPr>
            <a:r>
              <a:rPr lang="sr" sz="1200">
                <a:latin typeface="Quicksand Medium"/>
                <a:ea typeface="Quicksand Medium"/>
                <a:cs typeface="Quicksand Medium"/>
                <a:sym typeface="Quicksand Medium"/>
              </a:rPr>
              <a:t>modulation effect that varies pitch </a:t>
            </a:r>
            <a:endParaRPr sz="12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Quicksand Medium"/>
              <a:buChar char="○"/>
            </a:pPr>
            <a:r>
              <a:rPr lang="sr" sz="1200">
                <a:latin typeface="Quicksand Medium"/>
                <a:ea typeface="Quicksand Medium"/>
                <a:cs typeface="Quicksand Medium"/>
                <a:sym typeface="Quicksand Medium"/>
              </a:rPr>
              <a:t>sense of movement and rhythm are created as the pitch cyclically goes up and down</a:t>
            </a:r>
            <a:endParaRPr sz="12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●"/>
            </a:pPr>
            <a:r>
              <a:rPr b="1" lang="sr">
                <a:latin typeface="Quicksand"/>
                <a:ea typeface="Quicksand"/>
                <a:cs typeface="Quicksand"/>
                <a:sym typeface="Quicksand"/>
              </a:rPr>
              <a:t>TREMOLO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Quicksand Medium"/>
              <a:buChar char="○"/>
            </a:pPr>
            <a:r>
              <a:rPr lang="sr" sz="1200">
                <a:latin typeface="Quicksand Medium"/>
                <a:ea typeface="Quicksand Medium"/>
                <a:cs typeface="Quicksand Medium"/>
                <a:sym typeface="Quicksand Medium"/>
              </a:rPr>
              <a:t>creates movement and rhythm by varying the amplitude of the signal</a:t>
            </a:r>
            <a:endParaRPr sz="12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Quicksand Medium"/>
              <a:buChar char="○"/>
            </a:pPr>
            <a:r>
              <a:rPr lang="sr" sz="1200">
                <a:latin typeface="Quicksand Medium"/>
                <a:ea typeface="Quicksand Medium"/>
                <a:cs typeface="Quicksand Medium"/>
                <a:sym typeface="Quicksand Medium"/>
              </a:rPr>
              <a:t>particularly useful for creating percussive shuddering or stuttering</a:t>
            </a:r>
            <a:endParaRPr sz="12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●"/>
            </a:pPr>
            <a:r>
              <a:rPr b="1" lang="sr">
                <a:latin typeface="Quicksand"/>
                <a:ea typeface="Quicksand"/>
                <a:cs typeface="Quicksand"/>
                <a:sym typeface="Quicksand"/>
              </a:rPr>
              <a:t>PHASER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Quicksand"/>
              <a:buChar char="○"/>
            </a:pPr>
            <a:r>
              <a:rPr b="1" lang="sr" sz="1500"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sr" sz="1200">
                <a:latin typeface="Quicksand Medium"/>
                <a:ea typeface="Quicksand Medium"/>
                <a:cs typeface="Quicksand Medium"/>
                <a:sym typeface="Quicksand Medium"/>
              </a:rPr>
              <a:t>combines the original signal with a copy that is slightly out of phase with the original</a:t>
            </a:r>
            <a:endParaRPr sz="12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○"/>
            </a:pPr>
            <a:r>
              <a:rPr lang="sr" sz="1200">
                <a:latin typeface="Quicksand Medium"/>
                <a:ea typeface="Quicksand Medium"/>
                <a:cs typeface="Quicksand Medium"/>
                <a:sym typeface="Quicksand Medium"/>
              </a:rPr>
              <a:t> amplitudes of the two signals reach their highest and lowest points at slightly different times</a:t>
            </a:r>
            <a:endParaRPr sz="12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●"/>
            </a:pPr>
            <a:r>
              <a:rPr b="1" lang="sr">
                <a:latin typeface="Quicksand"/>
                <a:ea typeface="Quicksand"/>
                <a:cs typeface="Quicksand"/>
                <a:sym typeface="Quicksand"/>
              </a:rPr>
              <a:t>REVERB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Quicksand Medium"/>
              <a:buChar char="○"/>
            </a:pPr>
            <a:r>
              <a:rPr lang="sr" sz="1200">
                <a:latin typeface="Quicksand Medium"/>
                <a:ea typeface="Quicksand Medium"/>
                <a:cs typeface="Quicksand Medium"/>
                <a:sym typeface="Quicksand Medium"/>
              </a:rPr>
              <a:t>adds reverberation</a:t>
            </a:r>
            <a:endParaRPr sz="12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●"/>
            </a:pPr>
            <a:r>
              <a:rPr b="1" lang="sr">
                <a:latin typeface="Quicksand"/>
                <a:ea typeface="Quicksand"/>
                <a:cs typeface="Quicksand"/>
                <a:sym typeface="Quicksand"/>
              </a:rPr>
              <a:t>PING-PONG DELAY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○"/>
            </a:pPr>
            <a:r>
              <a:rPr lang="sr" sz="1200">
                <a:latin typeface="Quicksand Medium"/>
                <a:ea typeface="Quicksand Medium"/>
                <a:cs typeface="Quicksand Medium"/>
                <a:sym typeface="Quicksand Medium"/>
              </a:rPr>
              <a:t>stereo feedback delay where the delay bounces back and forth</a:t>
            </a:r>
            <a:endParaRPr sz="1200"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8"/>
          <p:cNvSpPr txBox="1"/>
          <p:nvPr>
            <p:ph type="ctrTitle"/>
          </p:nvPr>
        </p:nvSpPr>
        <p:spPr>
          <a:xfrm>
            <a:off x="1242275" y="414100"/>
            <a:ext cx="7421100" cy="61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GRAPHICAL USER INTERFACE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2700"/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63" y="751750"/>
            <a:ext cx="8851874" cy="42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ctrTitle"/>
          </p:nvPr>
        </p:nvSpPr>
        <p:spPr>
          <a:xfrm>
            <a:off x="720000" y="2305800"/>
            <a:ext cx="7704000" cy="53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lang="sr"/>
              <a:t>Thank you for the attention!</a:t>
            </a:r>
            <a:endParaRPr/>
          </a:p>
        </p:txBody>
      </p:sp>
      <p:sp>
        <p:nvSpPr>
          <p:cNvPr id="200" name="Google Shape;200;p29"/>
          <p:cNvSpPr txBox="1"/>
          <p:nvPr/>
        </p:nvSpPr>
        <p:spPr>
          <a:xfrm>
            <a:off x="5882400" y="4155100"/>
            <a:ext cx="30000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sr" sz="1000">
                <a:solidFill>
                  <a:srgbClr val="212121"/>
                </a:solidFill>
                <a:latin typeface="Space Mono"/>
                <a:ea typeface="Space Mono"/>
                <a:cs typeface="Space Mono"/>
                <a:sym typeface="Space Mono"/>
              </a:rPr>
              <a:t>Natasa Popovic, 991034</a:t>
            </a:r>
            <a:endParaRPr sz="1000">
              <a:solidFill>
                <a:srgbClr val="21212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r">
              <a:lnSpc>
                <a:spcPct val="115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sr" sz="1000">
                <a:solidFill>
                  <a:srgbClr val="212121"/>
                </a:solidFill>
                <a:latin typeface="Space Mono"/>
                <a:ea typeface="Space Mono"/>
                <a:cs typeface="Space Mono"/>
                <a:sym typeface="Space Mono"/>
              </a:rPr>
              <a:t>Olga Besedova</a:t>
            </a:r>
            <a:endParaRPr sz="1000">
              <a:solidFill>
                <a:srgbClr val="21212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r"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None/>
            </a:pPr>
            <a:r>
              <a:rPr lang="sr" sz="1000">
                <a:solidFill>
                  <a:srgbClr val="212121"/>
                </a:solidFill>
                <a:latin typeface="Space Mono"/>
                <a:ea typeface="Space Mono"/>
                <a:cs typeface="Space Mono"/>
                <a:sym typeface="Space Mono"/>
              </a:rPr>
              <a:t>Andres Bertazzi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rld Password Day Minitheme by Slidesgo">
  <a:themeElements>
    <a:clrScheme name="Simple Light">
      <a:dk1>
        <a:srgbClr val="141414"/>
      </a:dk1>
      <a:lt1>
        <a:srgbClr val="3C3C3C"/>
      </a:lt1>
      <a:dk2>
        <a:srgbClr val="ACACAC"/>
      </a:dk2>
      <a:lt2>
        <a:srgbClr val="FFFFFF"/>
      </a:lt2>
      <a:accent1>
        <a:srgbClr val="DCDCDC"/>
      </a:accent1>
      <a:accent2>
        <a:srgbClr val="F0F0F0"/>
      </a:accent2>
      <a:accent3>
        <a:srgbClr val="F8F8F8"/>
      </a:accent3>
      <a:accent4>
        <a:srgbClr val="FF4A00"/>
      </a:accent4>
      <a:accent5>
        <a:srgbClr val="FFFFFF"/>
      </a:accent5>
      <a:accent6>
        <a:srgbClr val="FFFFFF"/>
      </a:accent6>
      <a:hlink>
        <a:srgbClr val="14141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