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9" d="100"/>
          <a:sy n="69" d="100"/>
        </p:scale>
        <p:origin x="77"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180F43-7C28-43DF-AA7A-71F0271EE87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294558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80F43-7C28-43DF-AA7A-71F0271EE87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162415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80F43-7C28-43DF-AA7A-71F0271EE87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383822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180F43-7C28-43DF-AA7A-71F0271EE87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311913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180F43-7C28-43DF-AA7A-71F0271EE870}"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73657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180F43-7C28-43DF-AA7A-71F0271EE87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385127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180F43-7C28-43DF-AA7A-71F0271EE870}"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196839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180F43-7C28-43DF-AA7A-71F0271EE870}"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216478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80F43-7C28-43DF-AA7A-71F0271EE870}"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32642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180F43-7C28-43DF-AA7A-71F0271EE87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324141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180F43-7C28-43DF-AA7A-71F0271EE870}"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A6A0-7D14-427B-A165-5F6E5E13AEBA}" type="slidenum">
              <a:rPr lang="en-US" smtClean="0"/>
              <a:t>‹#›</a:t>
            </a:fld>
            <a:endParaRPr lang="en-US"/>
          </a:p>
        </p:txBody>
      </p:sp>
    </p:spTree>
    <p:extLst>
      <p:ext uri="{BB962C8B-B14F-4D97-AF65-F5344CB8AC3E}">
        <p14:creationId xmlns:p14="http://schemas.microsoft.com/office/powerpoint/2010/main" val="4997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80F43-7C28-43DF-AA7A-71F0271EE870}" type="datetimeFigureOut">
              <a:rPr lang="en-US" smtClean="0"/>
              <a:t>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A6A0-7D14-427B-A165-5F6E5E13AEBA}" type="slidenum">
              <a:rPr lang="en-US" smtClean="0"/>
              <a:t>‹#›</a:t>
            </a:fld>
            <a:endParaRPr lang="en-US"/>
          </a:p>
        </p:txBody>
      </p:sp>
    </p:spTree>
    <p:extLst>
      <p:ext uri="{BB962C8B-B14F-4D97-AF65-F5344CB8AC3E}">
        <p14:creationId xmlns:p14="http://schemas.microsoft.com/office/powerpoint/2010/main" val="2529002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29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a:t>
            </a:r>
            <a:endParaRPr lang="en-US" dirty="0"/>
          </a:p>
        </p:txBody>
      </p:sp>
      <p:sp>
        <p:nvSpPr>
          <p:cNvPr id="3" name="Content Placeholder 2"/>
          <p:cNvSpPr>
            <a:spLocks noGrp="1"/>
          </p:cNvSpPr>
          <p:nvPr>
            <p:ph idx="1"/>
          </p:nvPr>
        </p:nvSpPr>
        <p:spPr/>
        <p:txBody>
          <a:bodyPr/>
          <a:lstStyle/>
          <a:p>
            <a:r>
              <a:rPr lang="en-GB" dirty="0" smtClean="0"/>
              <a:t>Mentcare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3354418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3804872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Mentcare system</a:t>
            </a:r>
            <a:endParaRPr lang="en-US" dirty="0" smtClean="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4350"/>
            <a:ext cx="5071533" cy="4259210"/>
          </a:xfrm>
          <a:prstGeom prst="rect">
            <a:avLst/>
          </a:prstGeom>
        </p:spPr>
      </p:pic>
      <p:sp>
        <p:nvSpPr>
          <p:cNvPr id="4" name="Footer Placeholder 3"/>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523732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the Mentcare system</a:t>
            </a:r>
            <a:endParaRPr lang="en-US" dirty="0"/>
          </a:p>
        </p:txBody>
      </p:sp>
      <p:sp>
        <p:nvSpPr>
          <p:cNvPr id="3" name="Content Placeholder 2"/>
          <p:cNvSpPr>
            <a:spLocks noGrp="1"/>
          </p:cNvSpPr>
          <p:nvPr>
            <p:ph idx="1"/>
          </p:nvPr>
        </p:nvSpPr>
        <p:spPr>
          <a:xfrm>
            <a:off x="1981200" y="1600201"/>
            <a:ext cx="8473992" cy="4525963"/>
          </a:xfrm>
        </p:spPr>
        <p:txBody>
          <a:bodyPr>
            <a:normAutofit fontScale="92500" lnSpcReduction="10000"/>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32724376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542400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normAutofit lnSpcReduction="10000"/>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2869465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pic>
        <p:nvPicPr>
          <p:cNvPr id="4" name="Picture 3" descr="1.7 WeatherStationEnv.eps"/>
          <p:cNvPicPr>
            <a:picLocks noChangeAspect="1"/>
          </p:cNvPicPr>
          <p:nvPr/>
        </p:nvPicPr>
        <p:blipFill>
          <a:blip r:embed="rId2"/>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1667715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823"/>
            <a:ext cx="10515600" cy="1325563"/>
          </a:xfrm>
        </p:spPr>
        <p:txBody>
          <a:bodyPr/>
          <a:lstStyle/>
          <a:p>
            <a:r>
              <a:rPr lang="en-US" dirty="0" smtClean="0"/>
              <a:t>Weather information system</a:t>
            </a:r>
            <a:endParaRPr lang="en-US" dirty="0"/>
          </a:p>
        </p:txBody>
      </p:sp>
      <p:sp>
        <p:nvSpPr>
          <p:cNvPr id="3" name="Content Placeholder 2"/>
          <p:cNvSpPr>
            <a:spLocks noGrp="1"/>
          </p:cNvSpPr>
          <p:nvPr>
            <p:ph idx="1"/>
          </p:nvPr>
        </p:nvSpPr>
        <p:spPr>
          <a:xfrm>
            <a:off x="1807745" y="1600201"/>
            <a:ext cx="8606912" cy="4525963"/>
          </a:xfrm>
        </p:spPr>
        <p:txBody>
          <a:bodyPr>
            <a:normAutofit lnSpcReduction="10000"/>
          </a:bodyPr>
          <a:lstStyle/>
          <a:p>
            <a:r>
              <a:rPr lang="en-GB" dirty="0" smtClean="0"/>
              <a:t>The </a:t>
            </a:r>
            <a:r>
              <a:rPr lang="en-GB" dirty="0" smtClean="0"/>
              <a:t>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668933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dirty="0" smtClean="0"/>
              <a:t>Chapter 1 Introduction</a:t>
            </a:r>
            <a:endParaRPr lang="en-US" dirty="0"/>
          </a:p>
        </p:txBody>
      </p:sp>
      <p:sp>
        <p:nvSpPr>
          <p:cNvPr id="8" name="Date Placeholder 7"/>
          <p:cNvSpPr>
            <a:spLocks noGrp="1"/>
          </p:cNvSpPr>
          <p:nvPr>
            <p:ph type="dt" sz="half" idx="11"/>
          </p:nvPr>
        </p:nvSpPr>
        <p:spPr/>
        <p:txBody>
          <a:bodyPr/>
          <a:lstStyle/>
          <a:p>
            <a:r>
              <a:rPr lang="en-GB" dirty="0" smtClean="0"/>
              <a:t>30/10/2014</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3701839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 digital learning environment</a:t>
            </a:r>
            <a:endParaRPr lang="en-US" dirty="0"/>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endParaRPr lang="en-GB" dirty="0" smtClean="0"/>
          </a:p>
          <a:p>
            <a:r>
              <a:rPr lang="en-GB" dirty="0"/>
              <a:t>The tools included in each version of the environment are chosen by teachers and learners to suit their specific needs. </a:t>
            </a:r>
            <a:endParaRPr lang="en-GB" dirty="0" smtClean="0"/>
          </a:p>
          <a:p>
            <a:pPr lvl="1"/>
            <a:r>
              <a:rPr lang="en-GB" dirty="0" smtClean="0"/>
              <a:t>These </a:t>
            </a:r>
            <a:r>
              <a:rPr lang="en-GB" dirty="0"/>
              <a:t>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33485290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normAutofit lnSpcReduction="10000"/>
          </a:bodyPr>
          <a:lstStyle/>
          <a:p>
            <a:r>
              <a:rPr lang="en-US" dirty="0" smtClean="0"/>
              <a:t>Team#1: A personal insulin pump</a:t>
            </a:r>
          </a:p>
          <a:p>
            <a:pPr lvl="1"/>
            <a:r>
              <a:rPr lang="en-US" dirty="0" smtClean="0"/>
              <a:t>An embedded system in an insulin pump used by diabetics to maintain blood glucose control.</a:t>
            </a:r>
          </a:p>
          <a:p>
            <a:r>
              <a:rPr lang="en-US" dirty="0" smtClean="0"/>
              <a:t>Team#2: A mental health case patient management system </a:t>
            </a:r>
          </a:p>
          <a:p>
            <a:pPr lvl="1"/>
            <a:r>
              <a:rPr lang="en-US" dirty="0" err="1" smtClean="0"/>
              <a:t>Mentcare</a:t>
            </a:r>
            <a:r>
              <a:rPr lang="en-US" dirty="0" smtClean="0"/>
              <a:t>. A system used to maintain records of people receiving care for mental health problems.</a:t>
            </a:r>
          </a:p>
          <a:p>
            <a:r>
              <a:rPr lang="en-US" dirty="0" smtClean="0"/>
              <a:t>Team#3: A wilderness weather station</a:t>
            </a:r>
          </a:p>
          <a:p>
            <a:pPr lvl="1"/>
            <a:r>
              <a:rPr lang="en-US" dirty="0" smtClean="0"/>
              <a:t>A data collection system that collects data about weather conditions in remote areas.</a:t>
            </a:r>
          </a:p>
          <a:p>
            <a:r>
              <a:rPr lang="en-US" dirty="0" smtClean="0"/>
              <a:t>Team#4: </a:t>
            </a:r>
            <a:r>
              <a:rPr lang="en-US" dirty="0" err="1" smtClean="0"/>
              <a:t>iLearn</a:t>
            </a:r>
            <a:r>
              <a:rPr lang="en-US" dirty="0" smtClean="0"/>
              <a:t>: a digital learning environment</a:t>
            </a:r>
          </a:p>
          <a:p>
            <a:pPr lvl="1"/>
            <a:r>
              <a:rPr lang="en-US" dirty="0" smtClean="0"/>
              <a:t>A system to support learning in schools</a:t>
            </a:r>
          </a:p>
          <a:p>
            <a:endParaRPr lang="en-US" dirty="0"/>
          </a:p>
        </p:txBody>
      </p:sp>
    </p:spTree>
    <p:extLst>
      <p:ext uri="{BB962C8B-B14F-4D97-AF65-F5344CB8AC3E}">
        <p14:creationId xmlns:p14="http://schemas.microsoft.com/office/powerpoint/2010/main" val="30360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systems</a:t>
            </a:r>
            <a:endParaRPr lang="en-US" dirty="0"/>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r>
              <a:rPr lang="en-GB" dirty="0" smtClean="0"/>
              <a:t>.</a:t>
            </a:r>
          </a:p>
          <a:p>
            <a:r>
              <a:rPr lang="en-GB" dirty="0" smtClean="0"/>
              <a:t>This allows the system to be updated incrementally as new services become available.</a:t>
            </a:r>
          </a:p>
          <a:p>
            <a:r>
              <a:rPr lang="en-GB" dirty="0" smtClean="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3629763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services</a:t>
            </a:r>
            <a:endParaRPr lang="en-US" dirty="0"/>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endParaRPr lang="en-GB" dirty="0" smtClean="0"/>
          </a:p>
          <a:p>
            <a:r>
              <a:rPr lang="en-GB" i="1" dirty="0" smtClean="0"/>
              <a:t>Application </a:t>
            </a:r>
            <a:r>
              <a:rPr lang="en-GB" i="1" dirty="0"/>
              <a:t>services</a:t>
            </a:r>
            <a:r>
              <a:rPr lang="en-GB" dirty="0"/>
              <a:t> that provide specific applications such as email, conferencing, photo sharing etc. and access to specific educational content such as scientific films or historical resources. </a:t>
            </a:r>
            <a:endParaRPr lang="en-GB" dirty="0" smtClean="0"/>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1477785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architecture</a:t>
            </a:r>
            <a:endParaRPr lang="en-US" dirty="0"/>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01" y="1538798"/>
            <a:ext cx="5866216" cy="4881050"/>
          </a:xfrm>
          <a:prstGeom prst="rect">
            <a:avLst/>
          </a:prstGeom>
        </p:spPr>
      </p:pic>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36985564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service integration</a:t>
            </a:r>
            <a:endParaRPr lang="en-US" dirty="0"/>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endParaRPr lang="en-US" dirty="0" smtClean="0"/>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608639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your team number</a:t>
            </a:r>
            <a:endParaRPr lang="en-US" dirty="0"/>
          </a:p>
        </p:txBody>
      </p:sp>
      <p:sp>
        <p:nvSpPr>
          <p:cNvPr id="3" name="Content Placeholder 2"/>
          <p:cNvSpPr>
            <a:spLocks noGrp="1"/>
          </p:cNvSpPr>
          <p:nvPr>
            <p:ph idx="1"/>
          </p:nvPr>
        </p:nvSpPr>
        <p:spPr/>
        <p:txBody>
          <a:bodyPr/>
          <a:lstStyle/>
          <a:p>
            <a:r>
              <a:rPr lang="en-US" dirty="0" smtClean="0"/>
              <a:t>Team number= (MU ID  % 4)   + 1</a:t>
            </a:r>
          </a:p>
          <a:p>
            <a:endParaRPr lang="en-US" dirty="0" smtClean="0"/>
          </a:p>
          <a:p>
            <a:r>
              <a:rPr lang="en-US" dirty="0" smtClean="0"/>
              <a:t>Example:</a:t>
            </a:r>
            <a:endParaRPr lang="en-US" dirty="0"/>
          </a:p>
          <a:p>
            <a:pPr lvl="1"/>
            <a:r>
              <a:rPr lang="en-US" dirty="0" smtClean="0"/>
              <a:t>Team number= 12 %  4 + 1= 1</a:t>
            </a:r>
          </a:p>
          <a:p>
            <a:pPr lvl="1"/>
            <a:r>
              <a:rPr lang="en-US" dirty="0" smtClean="0"/>
              <a:t>Team number= 11 %4 + 1= 3+1 =4</a:t>
            </a:r>
            <a:endParaRPr lang="en-US" dirty="0"/>
          </a:p>
        </p:txBody>
      </p:sp>
    </p:spTree>
    <p:extLst>
      <p:ext uri="{BB962C8B-B14F-4D97-AF65-F5344CB8AC3E}">
        <p14:creationId xmlns:p14="http://schemas.microsoft.com/office/powerpoint/2010/main" val="26407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2818628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deliverables and report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Team project: 36% of the grade</a:t>
            </a:r>
          </a:p>
          <a:p>
            <a:r>
              <a:rPr lang="en-US" dirty="0" smtClean="0"/>
              <a:t>Weekly individual report</a:t>
            </a:r>
          </a:p>
          <a:p>
            <a:r>
              <a:rPr lang="en-US" dirty="0" smtClean="0"/>
              <a:t>Group meeting report (at least two report  per week)</a:t>
            </a:r>
          </a:p>
          <a:p>
            <a:r>
              <a:rPr lang="en-US" dirty="0" smtClean="0"/>
              <a:t>For each iteration: (12% of the grade)</a:t>
            </a:r>
          </a:p>
          <a:p>
            <a:pPr lvl="1"/>
            <a:r>
              <a:rPr lang="en-US" dirty="0" smtClean="0"/>
              <a:t>Peer evaluation report (one for each iteration)</a:t>
            </a:r>
          </a:p>
          <a:p>
            <a:pPr lvl="1"/>
            <a:r>
              <a:rPr lang="en-US" dirty="0" smtClean="0"/>
              <a:t>Design document</a:t>
            </a:r>
          </a:p>
          <a:p>
            <a:pPr lvl="1"/>
            <a:r>
              <a:rPr lang="en-US" dirty="0" smtClean="0"/>
              <a:t>Presentation slides</a:t>
            </a:r>
          </a:p>
          <a:p>
            <a:pPr lvl="1"/>
            <a:r>
              <a:rPr lang="en-US" dirty="0" smtClean="0"/>
              <a:t>Upload source code in </a:t>
            </a:r>
            <a:r>
              <a:rPr lang="en-US" dirty="0" err="1" smtClean="0"/>
              <a:t>Bitbucket</a:t>
            </a:r>
            <a:r>
              <a:rPr lang="en-US" dirty="0" smtClean="0"/>
              <a:t> or GitHub (submit the public link in the design </a:t>
            </a:r>
            <a:r>
              <a:rPr lang="en-US" dirty="0"/>
              <a:t>D</a:t>
            </a:r>
            <a:r>
              <a:rPr lang="en-US" dirty="0" smtClean="0"/>
              <a:t>ocument)</a:t>
            </a:r>
          </a:p>
          <a:p>
            <a:r>
              <a:rPr lang="en-US" dirty="0" smtClean="0"/>
              <a:t/>
            </a:r>
            <a:br>
              <a:rPr lang="en-US" dirty="0" smtClean="0"/>
            </a:br>
            <a:endParaRPr lang="en-US" dirty="0"/>
          </a:p>
        </p:txBody>
      </p:sp>
    </p:spTree>
    <p:extLst>
      <p:ext uri="{BB962C8B-B14F-4D97-AF65-F5344CB8AC3E}">
        <p14:creationId xmlns:p14="http://schemas.microsoft.com/office/powerpoint/2010/main" val="95033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pic>
        <p:nvPicPr>
          <p:cNvPr id="4" name="Picture 3" descr="1.4 InsulinPumpHW.eps"/>
          <p:cNvPicPr>
            <a:picLocks noChangeAspect="1"/>
          </p:cNvPicPr>
          <p:nvPr/>
        </p:nvPicPr>
        <p:blipFill>
          <a:blip r:embed="rId2"/>
          <a:stretch>
            <a:fillRect/>
          </a:stretch>
        </p:blipFill>
        <p:spPr>
          <a:xfrm>
            <a:off x="3435697" y="2068286"/>
            <a:ext cx="5345447" cy="3401648"/>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104453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pic>
        <p:nvPicPr>
          <p:cNvPr id="4" name="Picture 3" descr="1.5 InsulinPumpActDiag.eps"/>
          <p:cNvPicPr>
            <a:picLocks noChangeAspect="1"/>
          </p:cNvPicPr>
          <p:nvPr/>
        </p:nvPicPr>
        <p:blipFill>
          <a:blip r:embed="rId2"/>
          <a:stretch>
            <a:fillRect/>
          </a:stretch>
        </p:blipFill>
        <p:spPr>
          <a:xfrm>
            <a:off x="3046043" y="2497947"/>
            <a:ext cx="6537900" cy="2239007"/>
          </a:xfrm>
          <a:prstGeom prst="rect">
            <a:avLst/>
          </a:prstGeom>
        </p:spPr>
      </p:pic>
      <p:sp>
        <p:nvSpPr>
          <p:cNvPr id="3" name="Footer Placeholder 2"/>
          <p:cNvSpPr>
            <a:spLocks noGrp="1"/>
          </p:cNvSpPr>
          <p:nvPr>
            <p:ph type="ftr" sz="quarter" idx="10"/>
          </p:nvPr>
        </p:nvSpPr>
        <p:spPr/>
        <p:txBody>
          <a:bodyPr/>
          <a:lstStyle/>
          <a:p>
            <a:r>
              <a:rPr lang="en-US" smtClean="0"/>
              <a:t>Chapter 1 Introduction</a:t>
            </a:r>
            <a:endParaRPr lang="en-US" dirty="0"/>
          </a:p>
        </p:txBody>
      </p:sp>
      <p:sp>
        <p:nvSpPr>
          <p:cNvPr id="7" name="Date Placeholder 6"/>
          <p:cNvSpPr>
            <a:spLocks noGrp="1"/>
          </p:cNvSpPr>
          <p:nvPr>
            <p:ph type="dt" sz="half" idx="11"/>
          </p:nvPr>
        </p:nvSpPr>
        <p:spPr/>
        <p:txBody>
          <a:bodyPr/>
          <a:lstStyle/>
          <a:p>
            <a:r>
              <a:rPr lang="en-GB" smtClean="0"/>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765499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40538690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smtClean="0"/>
              <a:t>Chapter 1 Introduction</a:t>
            </a:r>
            <a:endParaRPr lang="en-US" dirty="0"/>
          </a:p>
        </p:txBody>
      </p:sp>
      <p:sp>
        <p:nvSpPr>
          <p:cNvPr id="8" name="Date Placeholder 7"/>
          <p:cNvSpPr>
            <a:spLocks noGrp="1"/>
          </p:cNvSpPr>
          <p:nvPr>
            <p:ph type="dt" sz="half" idx="11"/>
          </p:nvPr>
        </p:nvSpPr>
        <p:spPr/>
        <p:txBody>
          <a:bodyPr/>
          <a:lstStyle/>
          <a:p>
            <a:r>
              <a:rPr lang="en-GB" smtClean="0"/>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423294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1476</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Projects</vt:lpstr>
      <vt:lpstr>Projects</vt:lpstr>
      <vt:lpstr>Find your team number</vt:lpstr>
      <vt:lpstr>Insulin pump control system</vt:lpstr>
      <vt:lpstr>List of deliverables and report</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dc:title>
  <dc:creator>Sheikh Iqbal Ahamed</dc:creator>
  <cp:lastModifiedBy>Sheikh Iqbal Ahamed</cp:lastModifiedBy>
  <cp:revision>5</cp:revision>
  <dcterms:created xsi:type="dcterms:W3CDTF">2020-01-27T14:23:32Z</dcterms:created>
  <dcterms:modified xsi:type="dcterms:W3CDTF">2020-01-27T14:38:23Z</dcterms:modified>
</cp:coreProperties>
</file>