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4/11/23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4/11/23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4/11/23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3D57-244A-30D9-F3FB-1260C919CC29}"/>
              </a:ext>
            </a:extLst>
          </p:cNvPr>
          <p:cNvSpPr>
            <a:spLocks noGrp="1"/>
          </p:cNvSpPr>
          <p:nvPr>
            <p:ph type="ctrTitle"/>
          </p:nvPr>
        </p:nvSpPr>
        <p:spPr/>
        <p:txBody>
          <a:bodyPr/>
          <a:lstStyle/>
          <a:p>
            <a:r>
              <a:rPr lang="en-US" dirty="0"/>
              <a:t>Agile</a:t>
            </a:r>
          </a:p>
        </p:txBody>
      </p:sp>
      <p:sp>
        <p:nvSpPr>
          <p:cNvPr id="3" name="Subtitle 2">
            <a:extLst>
              <a:ext uri="{FF2B5EF4-FFF2-40B4-BE49-F238E27FC236}">
                <a16:creationId xmlns:a16="http://schemas.microsoft.com/office/drawing/2014/main" id="{FB1872CC-82FE-518B-E5AE-8DDA136D40E4}"/>
              </a:ext>
            </a:extLst>
          </p:cNvPr>
          <p:cNvSpPr>
            <a:spLocks noGrp="1"/>
          </p:cNvSpPr>
          <p:nvPr>
            <p:ph type="subTitle" idx="1"/>
          </p:nvPr>
        </p:nvSpPr>
        <p:spPr/>
        <p:txBody>
          <a:bodyPr/>
          <a:lstStyle/>
          <a:p>
            <a:r>
              <a:rPr lang="en-US" dirty="0"/>
              <a:t>project management approach</a:t>
            </a:r>
          </a:p>
        </p:txBody>
      </p:sp>
    </p:spTree>
    <p:extLst>
      <p:ext uri="{BB962C8B-B14F-4D97-AF65-F5344CB8AC3E}">
        <p14:creationId xmlns:p14="http://schemas.microsoft.com/office/powerpoint/2010/main" val="42017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E39F-57CF-81B0-17CC-46CD4966C7CE}"/>
              </a:ext>
            </a:extLst>
          </p:cNvPr>
          <p:cNvSpPr>
            <a:spLocks noGrp="1"/>
          </p:cNvSpPr>
          <p:nvPr>
            <p:ph type="title"/>
          </p:nvPr>
        </p:nvSpPr>
        <p:spPr/>
        <p:txBody>
          <a:bodyPr/>
          <a:lstStyle/>
          <a:p>
            <a:r>
              <a:rPr lang="en-US" dirty="0"/>
              <a:t>Agile Scrum</a:t>
            </a:r>
          </a:p>
        </p:txBody>
      </p:sp>
      <p:sp>
        <p:nvSpPr>
          <p:cNvPr id="3" name="Content Placeholder 2">
            <a:extLst>
              <a:ext uri="{FF2B5EF4-FFF2-40B4-BE49-F238E27FC236}">
                <a16:creationId xmlns:a16="http://schemas.microsoft.com/office/drawing/2014/main" id="{1BB4A4ED-7BB9-0847-B6C6-1A804B763071}"/>
              </a:ext>
            </a:extLst>
          </p:cNvPr>
          <p:cNvSpPr>
            <a:spLocks noGrp="1"/>
          </p:cNvSpPr>
          <p:nvPr>
            <p:ph idx="1"/>
          </p:nvPr>
        </p:nvSpPr>
        <p:spPr>
          <a:xfrm>
            <a:off x="1154954" y="2603500"/>
            <a:ext cx="8825659" cy="3991610"/>
          </a:xfrm>
        </p:spPr>
        <p:txBody>
          <a:bodyPr>
            <a:normAutofit/>
          </a:bodyPr>
          <a:lstStyle/>
          <a:p>
            <a:r>
              <a:rPr lang="en-US" dirty="0"/>
              <a:t>”Scrum” is an agile methodology used to organize small teams and increase company flexibility and speed up product release schedules</a:t>
            </a:r>
          </a:p>
          <a:p>
            <a:r>
              <a:rPr lang="en-US" dirty="0"/>
              <a:t>Scrum is a way of implementing the agile principles which are:</a:t>
            </a:r>
          </a:p>
          <a:p>
            <a:r>
              <a:rPr lang="en-US" dirty="0"/>
              <a:t>“Individuals 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 </a:t>
            </a:r>
            <a:r>
              <a:rPr lang="en-US" b="0" i="0" u="none" strike="noStrike" dirty="0">
                <a:solidFill>
                  <a:srgbClr val="000000"/>
                </a:solidFill>
                <a:effectLst/>
                <a:latin typeface="-webkit-standard"/>
              </a:rPr>
              <a:t>(</a:t>
            </a:r>
            <a:r>
              <a:rPr lang="en-US" b="0" i="1" u="none" strike="noStrike" dirty="0">
                <a:solidFill>
                  <a:srgbClr val="000000"/>
                </a:solidFill>
                <a:effectLst/>
              </a:rPr>
              <a:t>Manifesto for Agile Software Development</a:t>
            </a:r>
            <a:r>
              <a:rPr lang="en-US" b="0" i="0" u="none" strike="noStrike" dirty="0">
                <a:solidFill>
                  <a:srgbClr val="000000"/>
                </a:solidFill>
                <a:effectLst/>
                <a:latin typeface="-webkit-standard"/>
              </a:rPr>
              <a:t>)</a:t>
            </a:r>
            <a:endParaRPr lang="en-US" dirty="0"/>
          </a:p>
          <a:p>
            <a:r>
              <a:rPr lang="en-US" dirty="0"/>
              <a:t>There are four main roles in Scrum and each role is adopted by someone on the product development team.</a:t>
            </a:r>
          </a:p>
        </p:txBody>
      </p:sp>
    </p:spTree>
    <p:extLst>
      <p:ext uri="{BB962C8B-B14F-4D97-AF65-F5344CB8AC3E}">
        <p14:creationId xmlns:p14="http://schemas.microsoft.com/office/powerpoint/2010/main" val="28622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8F04-0FC4-0BAD-006C-9D40E935A439}"/>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7B7B3FA4-80D3-B1E4-7E76-DD2F5EF8C7AA}"/>
              </a:ext>
            </a:extLst>
          </p:cNvPr>
          <p:cNvSpPr>
            <a:spLocks noGrp="1"/>
          </p:cNvSpPr>
          <p:nvPr>
            <p:ph idx="1"/>
          </p:nvPr>
        </p:nvSpPr>
        <p:spPr/>
        <p:txBody>
          <a:bodyPr/>
          <a:lstStyle/>
          <a:p>
            <a:r>
              <a:rPr lang="en-US" dirty="0"/>
              <a:t>1. Product Owner: Maintains an open line of communication with stakeholders and prioritizes the Product Backlog.</a:t>
            </a:r>
          </a:p>
          <a:p>
            <a:r>
              <a:rPr lang="en-US" dirty="0"/>
              <a:t>2. Scrum Master: Organizes, coaches, and mentors the team according to agile Scrum principles. Leads Scrum events and works to ensure agile practices are followed.</a:t>
            </a:r>
          </a:p>
          <a:p>
            <a:r>
              <a:rPr lang="en-US" dirty="0"/>
              <a:t>3. Tester(s): Designs tests to make sure the software meets stakeholder requirements.</a:t>
            </a:r>
          </a:p>
          <a:p>
            <a:r>
              <a:rPr lang="en-US" dirty="0"/>
              <a:t>4. Developer(s): Writes working software code that passes the tests designed by the testers.</a:t>
            </a:r>
          </a:p>
        </p:txBody>
      </p:sp>
    </p:spTree>
    <p:extLst>
      <p:ext uri="{BB962C8B-B14F-4D97-AF65-F5344CB8AC3E}">
        <p14:creationId xmlns:p14="http://schemas.microsoft.com/office/powerpoint/2010/main" val="126014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2739-0538-F46C-F07E-3FA9C42F94E4}"/>
              </a:ext>
            </a:extLst>
          </p:cNvPr>
          <p:cNvSpPr>
            <a:spLocks noGrp="1"/>
          </p:cNvSpPr>
          <p:nvPr>
            <p:ph type="title"/>
          </p:nvPr>
        </p:nvSpPr>
        <p:spPr/>
        <p:txBody>
          <a:bodyPr/>
          <a:lstStyle/>
          <a:p>
            <a:r>
              <a:rPr lang="en-US" dirty="0"/>
              <a:t>Scrum events</a:t>
            </a:r>
          </a:p>
        </p:txBody>
      </p:sp>
      <p:sp>
        <p:nvSpPr>
          <p:cNvPr id="3" name="Content Placeholder 2">
            <a:extLst>
              <a:ext uri="{FF2B5EF4-FFF2-40B4-BE49-F238E27FC236}">
                <a16:creationId xmlns:a16="http://schemas.microsoft.com/office/drawing/2014/main" id="{2CF40BBC-1422-8A52-F260-73A01C862CE1}"/>
              </a:ext>
            </a:extLst>
          </p:cNvPr>
          <p:cNvSpPr>
            <a:spLocks noGrp="1"/>
          </p:cNvSpPr>
          <p:nvPr>
            <p:ph idx="1"/>
          </p:nvPr>
        </p:nvSpPr>
        <p:spPr>
          <a:xfrm>
            <a:off x="1154954" y="2331720"/>
            <a:ext cx="8825659" cy="4526280"/>
          </a:xfrm>
        </p:spPr>
        <p:txBody>
          <a:bodyPr>
            <a:normAutofit fontScale="92500" lnSpcReduction="10000"/>
          </a:bodyPr>
          <a:lstStyle/>
          <a:p>
            <a:r>
              <a:rPr lang="en-US" dirty="0"/>
              <a:t>In Scrum, work is organized in 1-4 week iterations called “Sprints”. There are five events that are considered essential to guiding the team in following the agile principles and thereby becoming more flexible and effective. </a:t>
            </a:r>
          </a:p>
          <a:p>
            <a:r>
              <a:rPr lang="en-US" dirty="0"/>
              <a:t>1. Sprint Planning: The team collaborates to decide what should be included in the upcoming 1-4 week development iteration.</a:t>
            </a:r>
          </a:p>
          <a:p>
            <a:r>
              <a:rPr lang="en-US" dirty="0"/>
              <a:t>2. Daily Scrum: The team meets at the start of the day to discuss the current state of the project and any impediments, concerns, and ideas anyone might have.</a:t>
            </a:r>
          </a:p>
          <a:p>
            <a:r>
              <a:rPr lang="en-US" dirty="0"/>
              <a:t>3. Sprint Review: After a Sprint is completed, the team has an opportunity to share their progress and communicate directly with stakeholders.</a:t>
            </a:r>
          </a:p>
          <a:p>
            <a:r>
              <a:rPr lang="en-US" dirty="0"/>
              <a:t>4. Sprint Retrospective: The development team members discuss amongst themselves important and pivotal events that happened during the Sprint.</a:t>
            </a:r>
          </a:p>
          <a:p>
            <a:r>
              <a:rPr lang="en-US" dirty="0"/>
              <a:t>5. The Sprint: A period of 1-4 weeks in which the team works together to finish an increment of the final “Done” version of the product or release. </a:t>
            </a:r>
            <a:r>
              <a:rPr lang="en-US" b="0" i="0" u="none" strike="noStrike" dirty="0">
                <a:solidFill>
                  <a:srgbClr val="000000"/>
                </a:solidFill>
                <a:effectLst/>
                <a:latin typeface="-webkit-standard"/>
              </a:rPr>
              <a:t>(</a:t>
            </a:r>
            <a:r>
              <a:rPr lang="en-US" b="0" i="0" u="none" strike="noStrike" dirty="0" err="1">
                <a:solidFill>
                  <a:srgbClr val="000000"/>
                </a:solidFill>
                <a:effectLst/>
                <a:latin typeface="-webkit-standard"/>
              </a:rPr>
              <a:t>Kneafsey</a:t>
            </a:r>
            <a:r>
              <a:rPr lang="en-US" b="0" i="0" u="none" strike="noStrike" dirty="0">
                <a:solidFill>
                  <a:srgbClr val="000000"/>
                </a:solidFill>
                <a:effectLst/>
                <a:latin typeface="-webkit-standard"/>
              </a:rPr>
              <a:t>, 2022)</a:t>
            </a:r>
            <a:endParaRPr lang="en-US" dirty="0"/>
          </a:p>
        </p:txBody>
      </p:sp>
    </p:spTree>
    <p:extLst>
      <p:ext uri="{BB962C8B-B14F-4D97-AF65-F5344CB8AC3E}">
        <p14:creationId xmlns:p14="http://schemas.microsoft.com/office/powerpoint/2010/main" val="403898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1621-5E31-30F7-8365-AA72EFA3353F}"/>
              </a:ext>
            </a:extLst>
          </p:cNvPr>
          <p:cNvSpPr>
            <a:spLocks noGrp="1"/>
          </p:cNvSpPr>
          <p:nvPr>
            <p:ph type="title"/>
          </p:nvPr>
        </p:nvSpPr>
        <p:spPr/>
        <p:txBody>
          <a:bodyPr/>
          <a:lstStyle/>
          <a:p>
            <a:r>
              <a:rPr lang="en-US" dirty="0"/>
              <a:t>Why Scrum?</a:t>
            </a:r>
          </a:p>
        </p:txBody>
      </p:sp>
      <p:sp>
        <p:nvSpPr>
          <p:cNvPr id="3" name="Content Placeholder 2">
            <a:extLst>
              <a:ext uri="{FF2B5EF4-FFF2-40B4-BE49-F238E27FC236}">
                <a16:creationId xmlns:a16="http://schemas.microsoft.com/office/drawing/2014/main" id="{15506D4D-D25E-E292-FEA1-1A170F4CC142}"/>
              </a:ext>
            </a:extLst>
          </p:cNvPr>
          <p:cNvSpPr>
            <a:spLocks noGrp="1"/>
          </p:cNvSpPr>
          <p:nvPr>
            <p:ph idx="1"/>
          </p:nvPr>
        </p:nvSpPr>
        <p:spPr>
          <a:xfrm>
            <a:off x="1154954" y="2377440"/>
            <a:ext cx="8825659" cy="4183380"/>
          </a:xfrm>
        </p:spPr>
        <p:txBody>
          <a:bodyPr>
            <a:normAutofit lnSpcReduction="10000"/>
          </a:bodyPr>
          <a:lstStyle/>
          <a:p>
            <a:r>
              <a:rPr lang="en-US" dirty="0"/>
              <a:t>Agile Scrum provides a style of organization that allows the team to adapt with ease to changing stakeholder requirements.</a:t>
            </a:r>
          </a:p>
          <a:p>
            <a:r>
              <a:rPr lang="en-US" dirty="0"/>
              <a:t>In a traditional plan-driven project management approach, it’s difficult to adapt if the original plan fails to meet changing product specifications.</a:t>
            </a:r>
          </a:p>
          <a:p>
            <a:r>
              <a:rPr lang="en-US" dirty="0"/>
              <a:t>Agile is a way of organizing that solves this problem by encouraging the team to work on smaller increments of completion at a time than would be pursued in a traditional waterfall plan-driven approach.</a:t>
            </a:r>
          </a:p>
          <a:p>
            <a:r>
              <a:rPr lang="en-US" dirty="0"/>
              <a:t>Scrum is a way of planning company labor to keep the team flexible and efficient while developing the highest-quality product regardless of what the specifications are.</a:t>
            </a:r>
          </a:p>
          <a:p>
            <a:r>
              <a:rPr lang="en-US" dirty="0"/>
              <a:t>Scrum is a style of planning that makes each planned increment smaller and the release schedule faster. This means that if requirements or technology demand a change to the plan, less time and effort is lost than if the plan was more robust and over a longer schedule.</a:t>
            </a:r>
          </a:p>
        </p:txBody>
      </p:sp>
    </p:spTree>
    <p:extLst>
      <p:ext uri="{BB962C8B-B14F-4D97-AF65-F5344CB8AC3E}">
        <p14:creationId xmlns:p14="http://schemas.microsoft.com/office/powerpoint/2010/main" val="346428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53C0-875D-1026-32B7-FDE251E1E8A9}"/>
              </a:ext>
            </a:extLst>
          </p:cNvPr>
          <p:cNvSpPr>
            <a:spLocks noGrp="1"/>
          </p:cNvSpPr>
          <p:nvPr>
            <p:ph type="title"/>
          </p:nvPr>
        </p:nvSpPr>
        <p:spPr/>
        <p:txBody>
          <a:bodyPr/>
          <a:lstStyle/>
          <a:p>
            <a:r>
              <a:rPr lang="en-US" dirty="0"/>
              <a:t>7 SDLC phases- managed with Scrum</a:t>
            </a:r>
          </a:p>
        </p:txBody>
      </p:sp>
      <p:sp>
        <p:nvSpPr>
          <p:cNvPr id="3" name="Content Placeholder 2">
            <a:extLst>
              <a:ext uri="{FF2B5EF4-FFF2-40B4-BE49-F238E27FC236}">
                <a16:creationId xmlns:a16="http://schemas.microsoft.com/office/drawing/2014/main" id="{5F0B9BD9-3E49-8D12-D668-2B06C8C95542}"/>
              </a:ext>
            </a:extLst>
          </p:cNvPr>
          <p:cNvSpPr>
            <a:spLocks noGrp="1"/>
          </p:cNvSpPr>
          <p:nvPr>
            <p:ph idx="1"/>
          </p:nvPr>
        </p:nvSpPr>
        <p:spPr>
          <a:xfrm>
            <a:off x="548640" y="2411730"/>
            <a:ext cx="11132820" cy="4446270"/>
          </a:xfrm>
        </p:spPr>
        <p:txBody>
          <a:bodyPr>
            <a:normAutofit fontScale="92500" lnSpcReduction="10000"/>
          </a:bodyPr>
          <a:lstStyle/>
          <a:p>
            <a:r>
              <a:rPr lang="en-US" dirty="0"/>
              <a:t>1. Planning Stage: Each Sprint is planned by team members according to Product Backlog priorities and how much effort each Product Backlog item will require.</a:t>
            </a:r>
          </a:p>
          <a:p>
            <a:r>
              <a:rPr lang="en-US" dirty="0"/>
              <a:t>2. Analysis Stage: Product Backlog items are quantified by tests that ensure the required functions and specifications are met.</a:t>
            </a:r>
          </a:p>
          <a:p>
            <a:r>
              <a:rPr lang="en-US" dirty="0"/>
              <a:t>3. Design Stage: Testers, Developers, and Product Owners discuss the stakeholder requirements and come to a consensus on what precisely the software will look like and how it will function.</a:t>
            </a:r>
          </a:p>
          <a:p>
            <a:r>
              <a:rPr lang="en-US" dirty="0"/>
              <a:t>4. Development Stage: Developers create working software that meets stakeholder requirements.</a:t>
            </a:r>
          </a:p>
          <a:p>
            <a:r>
              <a:rPr lang="en-US" dirty="0"/>
              <a:t>5. Testing Stage: Developers’ code is tested by the testing software developed by Testers. Development Stage and Testing Stage happen repeatedly, concurrently, and frequently throughout the course of each Sprint.</a:t>
            </a:r>
          </a:p>
          <a:p>
            <a:r>
              <a:rPr lang="en-US" dirty="0"/>
              <a:t>6. Implementation and Integration Stage: The increment of “Done” is completed and the current status of the project, release, or product is presented to stakeholders.</a:t>
            </a:r>
          </a:p>
          <a:p>
            <a:r>
              <a:rPr lang="en-US" dirty="0"/>
              <a:t>7. Maintenance Stage: Maintenance and adjustments to the software can be added as Product Backlog items and incorporated into future Sprints.</a:t>
            </a:r>
            <a:r>
              <a:rPr lang="en-US" b="0" i="0" u="none" strike="noStrike" dirty="0">
                <a:solidFill>
                  <a:srgbClr val="000000"/>
                </a:solidFill>
                <a:effectLst/>
                <a:latin typeface="-webkit-standard"/>
              </a:rPr>
              <a:t> (</a:t>
            </a:r>
            <a:r>
              <a:rPr lang="en-US" b="0" i="1" u="none" strike="noStrike" dirty="0">
                <a:solidFill>
                  <a:srgbClr val="000000"/>
                </a:solidFill>
                <a:effectLst/>
              </a:rPr>
              <a:t>7 phases of the System Development Life Cycle Guide</a:t>
            </a:r>
            <a:r>
              <a:rPr lang="en-US" b="0" i="0" u="none" strike="noStrike" dirty="0">
                <a:solidFill>
                  <a:srgbClr val="000000"/>
                </a:solidFill>
                <a:effectLst/>
                <a:latin typeface="-webkit-standard"/>
              </a:rPr>
              <a:t>)</a:t>
            </a:r>
            <a:endParaRPr lang="en-US" dirty="0"/>
          </a:p>
        </p:txBody>
      </p:sp>
    </p:spTree>
    <p:extLst>
      <p:ext uri="{BB962C8B-B14F-4D97-AF65-F5344CB8AC3E}">
        <p14:creationId xmlns:p14="http://schemas.microsoft.com/office/powerpoint/2010/main" val="17695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9AD4-C4B2-8005-10AB-BB37A58612B2}"/>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08B796FC-7F9B-80E3-0646-48FF420CAB70}"/>
              </a:ext>
            </a:extLst>
          </p:cNvPr>
          <p:cNvSpPr>
            <a:spLocks noGrp="1"/>
          </p:cNvSpPr>
          <p:nvPr>
            <p:ph idx="1"/>
          </p:nvPr>
        </p:nvSpPr>
        <p:spPr>
          <a:xfrm>
            <a:off x="1154954" y="2603500"/>
            <a:ext cx="8825659" cy="4048760"/>
          </a:xfrm>
        </p:spPr>
        <p:txBody>
          <a:bodyPr>
            <a:normAutofit/>
          </a:bodyPr>
          <a:lstStyle/>
          <a:p>
            <a:r>
              <a:rPr lang="en-US" dirty="0"/>
              <a:t>The traditional plan-driven waterfall model requires adherence to a sequential process that occurs over the course of months to years, ultimately leading to the release or product going to market.</a:t>
            </a:r>
          </a:p>
          <a:p>
            <a:r>
              <a:rPr lang="en-US" dirty="0"/>
              <a:t>Agile models such as Scrum accomplish the release or product making it to market in the same or shorter amount of time. We accomplish this by breaking the product or release down into smaller increments that are completed in one to four weeks per Sprint.</a:t>
            </a:r>
          </a:p>
          <a:p>
            <a:r>
              <a:rPr lang="en-US" dirty="0"/>
              <a:t>This allows us to construct a more dynamic plan that isn’t easily impacted by changes in stakeholder requirements.</a:t>
            </a:r>
          </a:p>
          <a:p>
            <a:r>
              <a:rPr lang="en-US" dirty="0"/>
              <a:t>By adopting Scrum practices to become more agile, we invite the stakeholders to be as much a part of the process as they’d like to be, thereby enabling our company to deliver the best possible product in the most realistic and efficient timeframe.</a:t>
            </a:r>
          </a:p>
        </p:txBody>
      </p:sp>
    </p:spTree>
    <p:extLst>
      <p:ext uri="{BB962C8B-B14F-4D97-AF65-F5344CB8AC3E}">
        <p14:creationId xmlns:p14="http://schemas.microsoft.com/office/powerpoint/2010/main" val="198088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67E7-86CF-95BE-4131-5151EBD199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1BA6F9C-F429-D216-8C61-1804A88A18A0}"/>
              </a:ext>
            </a:extLst>
          </p:cNvPr>
          <p:cNvSpPr>
            <a:spLocks noGrp="1"/>
          </p:cNvSpPr>
          <p:nvPr>
            <p:ph idx="1"/>
          </p:nvPr>
        </p:nvSpPr>
        <p:spPr>
          <a:xfrm>
            <a:off x="468630" y="2603500"/>
            <a:ext cx="11189970" cy="3416300"/>
          </a:xfrm>
        </p:spPr>
        <p:txBody>
          <a:bodyPr/>
          <a:lstStyle/>
          <a:p>
            <a:pPr marL="0" indent="0" algn="l">
              <a:buNone/>
            </a:pPr>
            <a:r>
              <a:rPr lang="en-US" b="0" i="1" u="none" strike="noStrike" dirty="0">
                <a:solidFill>
                  <a:srgbClr val="000000"/>
                </a:solidFill>
                <a:effectLst/>
              </a:rPr>
              <a:t>7 phases of the System Development Life Cycle Guide</a:t>
            </a:r>
            <a:r>
              <a:rPr lang="en-US" b="0" i="0" u="none" strike="noStrike" dirty="0">
                <a:solidFill>
                  <a:srgbClr val="000000"/>
                </a:solidFill>
                <a:effectLst/>
              </a:rPr>
              <a:t>. 7 Phases of the System Development Life Cycle Guide. (n.d.). Retrieved April 11, 2023, from https://</a:t>
            </a:r>
            <a:r>
              <a:rPr lang="en-US" b="0" i="0" u="none" strike="noStrike" dirty="0" err="1">
                <a:solidFill>
                  <a:srgbClr val="000000"/>
                </a:solidFill>
                <a:effectLst/>
              </a:rPr>
              <a:t>www.clouddefense.ai</a:t>
            </a:r>
            <a:r>
              <a:rPr lang="en-US" b="0" i="0" u="none" strike="noStrike" dirty="0">
                <a:solidFill>
                  <a:srgbClr val="000000"/>
                </a:solidFill>
                <a:effectLst/>
              </a:rPr>
              <a:t>/blog/system-development-life-cycle </a:t>
            </a:r>
          </a:p>
          <a:p>
            <a:pPr marL="0" indent="0" algn="l">
              <a:buNone/>
            </a:pPr>
            <a:r>
              <a:rPr lang="en-US" b="0" i="0" u="none" strike="noStrike" dirty="0" err="1">
                <a:solidFill>
                  <a:srgbClr val="000000"/>
                </a:solidFill>
                <a:effectLst/>
              </a:rPr>
              <a:t>Kneafsey</a:t>
            </a:r>
            <a:r>
              <a:rPr lang="en-US" b="0" i="0" u="none" strike="noStrike" dirty="0">
                <a:solidFill>
                  <a:srgbClr val="000000"/>
                </a:solidFill>
                <a:effectLst/>
              </a:rPr>
              <a:t>, S. (2022, January 26). </a:t>
            </a:r>
            <a:r>
              <a:rPr lang="en-US" b="0" i="1" u="none" strike="noStrike" dirty="0">
                <a:solidFill>
                  <a:srgbClr val="000000"/>
                </a:solidFill>
                <a:effectLst/>
              </a:rPr>
              <a:t>The five scrum events</a:t>
            </a:r>
            <a:r>
              <a:rPr lang="en-US" b="0" i="0" u="none" strike="noStrike" dirty="0">
                <a:solidFill>
                  <a:srgbClr val="000000"/>
                </a:solidFill>
                <a:effectLst/>
              </a:rPr>
              <a:t>. </a:t>
            </a:r>
            <a:r>
              <a:rPr lang="en-US" b="0" i="0" u="none" strike="noStrike" dirty="0" err="1">
                <a:solidFill>
                  <a:srgbClr val="000000"/>
                </a:solidFill>
                <a:effectLst/>
              </a:rPr>
              <a:t>TheScrumMaster.co.uk</a:t>
            </a:r>
            <a:r>
              <a:rPr lang="en-US" b="0" i="0" u="none" strike="noStrike" dirty="0">
                <a:solidFill>
                  <a:srgbClr val="000000"/>
                </a:solidFill>
                <a:effectLst/>
              </a:rPr>
              <a:t>. Retrieved April 11, 2023, from https://</a:t>
            </a:r>
            <a:r>
              <a:rPr lang="en-US" b="0" i="0" u="none" strike="noStrike" dirty="0" err="1">
                <a:solidFill>
                  <a:srgbClr val="000000"/>
                </a:solidFill>
                <a:effectLst/>
              </a:rPr>
              <a:t>www.thescrummaster.co.uk</a:t>
            </a:r>
            <a:r>
              <a:rPr lang="en-US" b="0" i="0" u="none" strike="noStrike" dirty="0">
                <a:solidFill>
                  <a:srgbClr val="000000"/>
                </a:solidFill>
                <a:effectLst/>
              </a:rPr>
              <a:t>/scrum/the-five-scrum-events/ </a:t>
            </a:r>
          </a:p>
          <a:p>
            <a:pPr marL="0" indent="0" algn="l">
              <a:buNone/>
            </a:pPr>
            <a:r>
              <a:rPr lang="en-US" b="0" i="0" u="none" strike="noStrike" dirty="0">
                <a:solidFill>
                  <a:srgbClr val="000000"/>
                </a:solidFill>
                <a:effectLst/>
              </a:rPr>
              <a:t>Manifesto for Agile Software Development. (n.d.). Retrieved April 11, 2023, from http://</a:t>
            </a:r>
            <a:r>
              <a:rPr lang="en-US" b="0" i="0" u="none" strike="noStrike" dirty="0" err="1">
                <a:solidFill>
                  <a:srgbClr val="000000"/>
                </a:solidFill>
                <a:effectLst/>
              </a:rPr>
              <a:t>agilemanifesto.org</a:t>
            </a:r>
            <a:r>
              <a:rPr lang="en-US" b="0" i="0" u="none" strike="noStrike" dirty="0">
                <a:solidFill>
                  <a:srgbClr val="000000"/>
                </a:solidFill>
                <a:effectLst/>
              </a:rPr>
              <a:t>/ </a:t>
            </a:r>
          </a:p>
          <a:p>
            <a:endParaRPr lang="en-US" dirty="0"/>
          </a:p>
        </p:txBody>
      </p:sp>
    </p:spTree>
    <p:extLst>
      <p:ext uri="{BB962C8B-B14F-4D97-AF65-F5344CB8AC3E}">
        <p14:creationId xmlns:p14="http://schemas.microsoft.com/office/powerpoint/2010/main" val="2069820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2870</TotalTime>
  <Words>994</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-webkit-standard</vt:lpstr>
      <vt:lpstr>Arial</vt:lpstr>
      <vt:lpstr>Century Gothic</vt:lpstr>
      <vt:lpstr>Wingdings 3</vt:lpstr>
      <vt:lpstr>Ion Boardroom</vt:lpstr>
      <vt:lpstr>Agile</vt:lpstr>
      <vt:lpstr>Agile Scrum</vt:lpstr>
      <vt:lpstr>Scrum roles</vt:lpstr>
      <vt:lpstr>Scrum events</vt:lpstr>
      <vt:lpstr>Why Scrum?</vt:lpstr>
      <vt:lpstr>7 SDLC phases- managed with Scrum</vt:lpstr>
      <vt:lpstr>Summary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Andrew Biggs</dc:creator>
  <cp:lastModifiedBy>Andrew Biggs</cp:lastModifiedBy>
  <cp:revision>15</cp:revision>
  <dcterms:created xsi:type="dcterms:W3CDTF">2023-04-11T17:11:51Z</dcterms:created>
  <dcterms:modified xsi:type="dcterms:W3CDTF">2023-04-13T17:01:56Z</dcterms:modified>
</cp:coreProperties>
</file>