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0" r:id="rId5"/>
    <p:sldId id="271" r:id="rId6"/>
    <p:sldId id="262" r:id="rId7"/>
    <p:sldId id="264" r:id="rId8"/>
    <p:sldId id="258" r:id="rId9"/>
    <p:sldId id="259" r:id="rId10"/>
    <p:sldId id="268" r:id="rId11"/>
    <p:sldId id="269" r:id="rId12"/>
    <p:sldId id="260" r:id="rId13"/>
    <p:sldId id="263" r:id="rId14"/>
    <p:sldId id="273" r:id="rId15"/>
    <p:sldId id="261" r:id="rId16"/>
    <p:sldId id="26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C1F565-6D32-45AF-8AEC-7858E412EDD7}">
          <p14:sldIdLst>
            <p14:sldId id="256"/>
            <p14:sldId id="257"/>
            <p14:sldId id="272"/>
            <p14:sldId id="270"/>
            <p14:sldId id="271"/>
            <p14:sldId id="262"/>
            <p14:sldId id="264"/>
            <p14:sldId id="258"/>
            <p14:sldId id="259"/>
            <p14:sldId id="268"/>
            <p14:sldId id="269"/>
            <p14:sldId id="260"/>
            <p14:sldId id="263"/>
            <p14:sldId id="273"/>
            <p14:sldId id="261"/>
            <p14:sldId id="265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6A1D-6467-4F1D-8BEC-BD9B6328A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038F0-311C-48F0-B35F-F746812B1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6E0E-1E78-4A9D-AB1A-549D0F8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9E25-B072-4C19-8B54-4DB4734E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8AB86-9442-4EEE-80AC-9A129351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4231-83CD-4998-B4D8-787C63AC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FF364-F6EA-463A-90F1-DD4402D05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1DB7-5924-4FA4-908A-D47B2DA1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5D89-D091-46C6-86B4-9CB89BF8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76D3-8DA7-4769-9562-96CADBE9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2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06A47-7A0F-4C3B-B6AE-DDCB79629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9D828-F6D9-46CE-B5F7-8FD37EA1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DAF1-92C4-4E50-A07D-E9AE029A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7D35-2D86-4A8D-AB39-C4CB9ED8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6926-2336-4C5F-B5D1-051E1B9C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A495-B787-4045-BB09-1489615D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068A-C4FF-432B-B484-521B2B8D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A586-087F-4F29-89DF-166A316D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FB65-F827-4ACE-99BF-B14A3DE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44CC-621F-4724-B6D0-477D22D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E9A0-2501-4144-8EC5-23C37B35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BA31-F1F4-4419-8157-130C0DB3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AED9-BB51-43E4-80DE-A8ACA91B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614F-E039-4375-92D0-05243A1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8CC3-0E25-4F21-B558-F47818A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ADEA-2E43-408A-8C3F-37EFA48B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4007-AFB6-4228-A10F-F5D42582F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B83A9-2C0F-401D-BA5F-3084C651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52826-976C-4A38-9CFA-EFFBD521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FE992-6AFA-46E7-8A13-45526D0D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EA2D4-2724-45A2-9561-019B8905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1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8A4B-05A9-4219-B408-68AF15B8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EB06-7AD9-42EB-B8DA-37191F64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C6BD5-1F1D-4C8F-897D-9E70012D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0D58F-6841-4DD4-B3A2-750F4BEBF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8898A-2E0A-4ECC-935B-B24CA5301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D1C00-E6D5-49E8-83AC-998C84C0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93B51-23D8-40DB-8C85-71B23C0E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A2919-66C3-4014-9AFB-C519C49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805C-1BA5-4ECD-93C9-407A5DF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FDC1-EE99-4841-A609-7B63CA53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3F23A-F748-48FD-969F-B8E2F28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6CC7D-475D-4FA8-AC61-2AEFE8BD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3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F334F-F9CD-4670-90CE-E9C636BD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B3396-4CF0-44A5-9988-BBDC1D1A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1DC4-D7C9-446C-B98D-057F98A9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73B4-EBCC-4E28-91A0-AAB1A122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D802-08B5-4EBC-9ACF-C1C7A33F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6E43-7127-4E6B-8C21-03371821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01F25-9DC5-4B15-9A0A-58E2C934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DECA3-1695-4E7A-99ED-3AC48D6F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D6318-8F7A-4ECA-AD8D-D7791E76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DF0D-A658-4469-BC28-D5F58D12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1712E-7AE5-4888-8120-95F33C9E1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733E4-B942-4710-A205-6E5B1967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5ECD7-4E62-423D-91FA-1FF43B75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2092C-B908-495A-879C-557C07E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3AF8-BB0B-4BB5-AC48-F08D86A6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590B6-D209-49B1-9E5F-66297EFF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97A9A-63B1-4F1C-90F5-CDFB40794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63B0-6246-444B-8A14-41E31B278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C032-37AE-4C9E-A394-8097D9639A0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8A8D-966E-4A1A-81F9-3152EC166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D7797-62A5-4EE4-A59D-01F940E96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D9CD-37D2-4CD0-8BFA-2C4A6D93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F004-BA37-430F-AC00-8957DB72B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and Productivity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C2618-02DB-4540-8070-C7D7057A7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The-Confabulators</a:t>
            </a:r>
          </a:p>
        </p:txBody>
      </p:sp>
    </p:spTree>
    <p:extLst>
      <p:ext uri="{BB962C8B-B14F-4D97-AF65-F5344CB8AC3E}">
        <p14:creationId xmlns:p14="http://schemas.microsoft.com/office/powerpoint/2010/main" val="288565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79A0-2A64-4B50-9E1E-566A01DF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Coffee Consuming Countries (per capita)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FB850A-2096-4301-BB45-749D13E47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938" y="1825625"/>
            <a:ext cx="94481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5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7E2D-A34D-4E28-A754-A25B5701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Productivity Countries (GDP per hour worked)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F02499-531F-4A2F-A681-632CFC69A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896" y="1825625"/>
            <a:ext cx="86762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6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B101-1E8E-481D-A376-D48ED0B3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Overall Trend: The Mean of Coffee Consumption and the Mean of Productivity by Year (Together)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B74B6-FDC8-42CC-A9BC-65316CC1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829" y="1825625"/>
            <a:ext cx="7878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6CCA-2EA7-4117-A7B7-5A465C42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Correlation Between Coffee Consumption and Productivity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7818F4-7E90-446B-BF94-5BF548DCC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859" y="1825625"/>
            <a:ext cx="78382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AAE0-02CC-4942-BE11-7C0CB03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Coffee Consumption and Productivity (more precise)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D4EBDA-9D4A-4D26-A87D-86093A0E9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574" y="1825625"/>
            <a:ext cx="75788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E061-B59E-4EEA-9560-F36E2974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Test: Can We Reject Null-Hypothesis(H0)?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53D7FB-B95C-48D4-BEC4-1BBCF809C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249" y="2060020"/>
            <a:ext cx="6562725" cy="155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85A60-DDC1-40F6-8AB1-138A340BAC1D}"/>
              </a:ext>
            </a:extLst>
          </p:cNvPr>
          <p:cNvSpPr txBox="1"/>
          <p:nvPr/>
        </p:nvSpPr>
        <p:spPr>
          <a:xfrm>
            <a:off x="980895" y="4953609"/>
            <a:ext cx="954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 is 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Reject Null-Hypothesis.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Drinking Coffee and Higher Productivity is correlated!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9836443-8A62-41BE-B9AA-D54781D8376C}"/>
              </a:ext>
            </a:extLst>
          </p:cNvPr>
          <p:cNvSpPr/>
          <p:nvPr/>
        </p:nvSpPr>
        <p:spPr>
          <a:xfrm>
            <a:off x="6323209" y="3699599"/>
            <a:ext cx="2061563" cy="454429"/>
          </a:xfrm>
          <a:prstGeom prst="wedgeRectCallout">
            <a:avLst>
              <a:gd name="adj1" fmla="val -35887"/>
              <a:gd name="adj2" fmla="val -9969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P-value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DBF9850-29B7-4CB9-9B52-A3E41B51EE40}"/>
              </a:ext>
            </a:extLst>
          </p:cNvPr>
          <p:cNvSpPr/>
          <p:nvPr/>
        </p:nvSpPr>
        <p:spPr>
          <a:xfrm>
            <a:off x="1651462" y="3818295"/>
            <a:ext cx="2737658" cy="498310"/>
          </a:xfrm>
          <a:prstGeom prst="wedgeRectCallout">
            <a:avLst>
              <a:gd name="adj1" fmla="val -38669"/>
              <a:gd name="adj2" fmla="val -9987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10389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2F5-FBA0-4F2C-AD42-F8D7AFCC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B2C7-8D80-407A-9CC2-A10A2643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biggest coffee market is the United States, Germany, Japan, France, Italy</a:t>
            </a:r>
          </a:p>
          <a:p>
            <a:r>
              <a:rPr lang="en-US" dirty="0"/>
              <a:t>The top coffee drinkers per capita live in Luxembourg, Finland, Norway, Denmark, Sweden</a:t>
            </a:r>
          </a:p>
          <a:p>
            <a:r>
              <a:rPr lang="en-US" dirty="0"/>
              <a:t>High Productivity (work effective) countries are Luxembourg, Norway, Belgian, Netherland, Denmark</a:t>
            </a:r>
          </a:p>
          <a:p>
            <a:r>
              <a:rPr lang="en-US" dirty="0"/>
              <a:t>Amount of coffee consumed and higher productivity measured as GDP per hour worked are correlated.</a:t>
            </a:r>
          </a:p>
          <a:p>
            <a:r>
              <a:rPr lang="en-US" dirty="0"/>
              <a:t>Consuming coffee less than 15 kg (33 </a:t>
            </a:r>
            <a:r>
              <a:rPr lang="en-US" dirty="0" err="1"/>
              <a:t>lbs</a:t>
            </a:r>
            <a:r>
              <a:rPr lang="en-US" dirty="0"/>
              <a:t>) per capita has stronger correlation but consuming larger than 15 kg per capita shows weaker correlation. </a:t>
            </a:r>
          </a:p>
        </p:txBody>
      </p:sp>
    </p:spTree>
    <p:extLst>
      <p:ext uri="{BB962C8B-B14F-4D97-AF65-F5344CB8AC3E}">
        <p14:creationId xmlns:p14="http://schemas.microsoft.com/office/powerpoint/2010/main" val="363159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388E-8F2B-4F9E-98BA-F5505E77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5AC249-823D-4FF3-ADC2-D2F1EFBDC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606" y="1825625"/>
            <a:ext cx="4454787" cy="4351338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0085E63-90C2-4A9D-A8E1-2D8E09E8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53" y="2938259"/>
            <a:ext cx="1949595" cy="14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1D3F-93CC-46CE-80A8-90E469D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BA62-F84D-46DC-B2C5-385DD587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an individual level, consumption of coffee and its active ingredient, caffeine (a stimulant), is associated with higher levels of “energy” and “productivity”. But in a given population, such as a nation-state, does higher coffee consumption indicate a higher level of productivity?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EFCABB-AC18-4732-B6E5-13E6F0E5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1" y="4044142"/>
            <a:ext cx="1395934" cy="1823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8419E-8C30-45C3-9CC0-BEFE9C633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89" y="4175849"/>
            <a:ext cx="1268475" cy="18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814E-3C43-4541-A015-2F0819DC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B763-9C03-4479-9AB7-CBE27281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Coffee Consumption by Country</a:t>
            </a:r>
          </a:p>
          <a:p>
            <a:r>
              <a:rPr lang="en-US" dirty="0"/>
              <a:t>Coffee Consumption per Capita by Country</a:t>
            </a:r>
          </a:p>
          <a:p>
            <a:r>
              <a:rPr lang="en-US" dirty="0"/>
              <a:t>Productivity (GDP per hour worked) Trend by Country</a:t>
            </a:r>
          </a:p>
          <a:p>
            <a:r>
              <a:rPr lang="en-US" dirty="0"/>
              <a:t>Top Coffee Drinking Countries and Top Productivity Counties?</a:t>
            </a:r>
          </a:p>
          <a:p>
            <a:r>
              <a:rPr lang="en-US" dirty="0"/>
              <a:t>Coffee Consumption Productivity by Year</a:t>
            </a:r>
          </a:p>
          <a:p>
            <a:r>
              <a:rPr lang="en-US" dirty="0"/>
              <a:t>Correlation Between Coffee Consumption and Productivity</a:t>
            </a:r>
          </a:p>
          <a:p>
            <a:r>
              <a:rPr lang="en-US" dirty="0"/>
              <a:t>Hypothesis Test: Can We Reject Null-Hypothesis(H0)?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3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2A95-E781-4AA1-87E1-899AB3DD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Exploitation and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202A-3867-4F0D-BA55-9C6BB5F8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Coffee Data: ICO (International Coffee Organization)</a:t>
            </a:r>
          </a:p>
          <a:p>
            <a:r>
              <a:rPr lang="en-US" dirty="0"/>
              <a:t>Productivity Data: OECD (</a:t>
            </a:r>
            <a:r>
              <a:rPr lang="en-US" dirty="0" err="1"/>
              <a:t>Organisation</a:t>
            </a:r>
            <a:r>
              <a:rPr lang="en-US" dirty="0"/>
              <a:t> for Economic Co-operation and Development)</a:t>
            </a:r>
          </a:p>
          <a:p>
            <a:r>
              <a:rPr lang="en-US" dirty="0"/>
              <a:t>Population Data: Kaggle.com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C246C-6541-448C-98AB-9D2F8BC1D5F1}"/>
              </a:ext>
            </a:extLst>
          </p:cNvPr>
          <p:cNvSpPr txBox="1"/>
          <p:nvPr/>
        </p:nvSpPr>
        <p:spPr>
          <a:xfrm>
            <a:off x="1451956" y="4150822"/>
            <a:ext cx="103798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Show DATA CLEANING CODE</a:t>
            </a:r>
          </a:p>
          <a:p>
            <a:r>
              <a:rPr lang="en-US" dirty="0"/>
              <a:t>https://github.com/mosleykc/Confabulators_Project_1/blob/Michael/data/data_cleanup.ipynb</a:t>
            </a:r>
          </a:p>
          <a:p>
            <a:endParaRPr lang="en-US" dirty="0"/>
          </a:p>
          <a:p>
            <a:pPr algn="ctr"/>
            <a:r>
              <a:rPr lang="en-US" dirty="0"/>
              <a:t>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5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3DB4-5461-44FE-A940-E0A220FD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ready!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A6A412-CD2E-4792-BC05-28BC9917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750" y="1825625"/>
            <a:ext cx="98164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927A-F702-4BE0-A01E-ABBAC922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Coffee Consumption by Country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6AADE-74FC-4BCC-9BD0-FC7F64D8725B}"/>
              </a:ext>
            </a:extLst>
          </p:cNvPr>
          <p:cNvSpPr txBox="1"/>
          <p:nvPr/>
        </p:nvSpPr>
        <p:spPr>
          <a:xfrm>
            <a:off x="931024" y="1440101"/>
            <a:ext cx="914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World largest Coffee Drinking Countries are USA, Germany and Japan, Italy, and France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A9C7A6-6442-42E7-B414-E01913636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18" y="1825624"/>
            <a:ext cx="7501902" cy="49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0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C9B0-DA6B-444F-85B6-E8D38A4D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Consumption per Capita by Country </a:t>
            </a:r>
            <a:br>
              <a:rPr lang="en-US" dirty="0"/>
            </a:br>
            <a:r>
              <a:rPr lang="en-US" sz="1800" dirty="0"/>
              <a:t>(from 2000 to 2013, 15 years, mean)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6FA90-C29F-48A2-916B-1437114501B3}"/>
              </a:ext>
            </a:extLst>
          </p:cNvPr>
          <p:cNvSpPr txBox="1"/>
          <p:nvPr/>
        </p:nvSpPr>
        <p:spPr>
          <a:xfrm>
            <a:off x="931024" y="1440101"/>
            <a:ext cx="95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Top Coffee Drinking Countries per Capita are Luxembourg, Finland, </a:t>
            </a:r>
            <a:r>
              <a:rPr lang="en-US" dirty="0" err="1"/>
              <a:t>Normay</a:t>
            </a:r>
            <a:r>
              <a:rPr lang="en-US" dirty="0"/>
              <a:t>, Denmark, and Sweden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625297-C02A-4E48-928F-201E09512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21" y="1825624"/>
            <a:ext cx="7336375" cy="50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1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AA2-15F6-45C2-BB9A-F743CCF9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Trend by 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6FB8-05AC-47CF-B562-AF9A77868817}"/>
              </a:ext>
            </a:extLst>
          </p:cNvPr>
          <p:cNvSpPr txBox="1"/>
          <p:nvPr/>
        </p:nvSpPr>
        <p:spPr>
          <a:xfrm>
            <a:off x="931025" y="1440101"/>
            <a:ext cx="1105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Productivity is measured by GDP(Gross Domestic Product) by hour per worked.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 in </a:t>
            </a:r>
            <a:r>
              <a:rPr lang="en-US" dirty="0" err="1"/>
              <a:t>labour</a:t>
            </a:r>
            <a:r>
              <a:rPr lang="en-US" dirty="0"/>
              <a:t> productivity indicates a higher level of output for every hour worked)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8640C6-AF52-42D0-913C-07D898A3C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851" y="2086432"/>
            <a:ext cx="7021484" cy="48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4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06F8-F0DF-4FE7-9BEE-C166CF80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1" y="365125"/>
            <a:ext cx="10515600" cy="1325563"/>
          </a:xfrm>
        </p:spPr>
        <p:txBody>
          <a:bodyPr/>
          <a:lstStyle/>
          <a:p>
            <a:r>
              <a:rPr lang="en-US" dirty="0"/>
              <a:t>Coffee Consumption and Productivity by Year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3DEDDA-7767-4912-A413-1C7182537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5" y="2244441"/>
            <a:ext cx="5570748" cy="358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10EDE-DB60-4237-AC4E-46BF2853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2139143"/>
            <a:ext cx="6339840" cy="37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5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435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Coffee and Productivity</vt:lpstr>
      <vt:lpstr>Background</vt:lpstr>
      <vt:lpstr>Contents</vt:lpstr>
      <vt:lpstr>Data Exploitation and Data Cleaning</vt:lpstr>
      <vt:lpstr>Dataset ready!</vt:lpstr>
      <vt:lpstr>Total Coffee Consumption by Country </vt:lpstr>
      <vt:lpstr>Coffee Consumption per Capita by Country  (from 2000 to 2013, 15 years, mean)</vt:lpstr>
      <vt:lpstr>Productivity Trend by Country</vt:lpstr>
      <vt:lpstr>Coffee Consumption and Productivity by Year</vt:lpstr>
      <vt:lpstr>Top Coffee Consuming Countries (per capita)</vt:lpstr>
      <vt:lpstr>Top Productivity Countries (GDP per hour worked)</vt:lpstr>
      <vt:lpstr>Overall Trend: The Mean of Coffee Consumption and the Mean of Productivity by Year (Together)</vt:lpstr>
      <vt:lpstr>Correlation Between Coffee Consumption and Productivity</vt:lpstr>
      <vt:lpstr>Correlation Between Coffee Consumption and Productivity (more precise)</vt:lpstr>
      <vt:lpstr>Hypothesis Test: Can We Reject Null-Hypothesis(H0)?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and Productivity</dc:title>
  <dc:creator>Jin Kim</dc:creator>
  <cp:lastModifiedBy>Jin Kim</cp:lastModifiedBy>
  <cp:revision>21</cp:revision>
  <dcterms:created xsi:type="dcterms:W3CDTF">2019-01-31T20:20:06Z</dcterms:created>
  <dcterms:modified xsi:type="dcterms:W3CDTF">2019-02-04T07:10:45Z</dcterms:modified>
</cp:coreProperties>
</file>