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62" r:id="rId6"/>
    <p:sldId id="264" r:id="rId7"/>
    <p:sldId id="275" r:id="rId8"/>
    <p:sldId id="276" r:id="rId9"/>
    <p:sldId id="277" r:id="rId10"/>
    <p:sldId id="258" r:id="rId11"/>
    <p:sldId id="269" r:id="rId12"/>
    <p:sldId id="263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C1F565-6D32-45AF-8AEC-7858E412EDD7}">
          <p14:sldIdLst>
            <p14:sldId id="256"/>
            <p14:sldId id="257"/>
            <p14:sldId id="272"/>
            <p14:sldId id="271"/>
            <p14:sldId id="262"/>
            <p14:sldId id="264"/>
            <p14:sldId id="275"/>
            <p14:sldId id="276"/>
            <p14:sldId id="277"/>
            <p14:sldId id="258"/>
            <p14:sldId id="269"/>
            <p14:sldId id="263"/>
            <p14:sldId id="27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6A1D-6467-4F1D-8BEC-BD9B6328A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038F0-311C-48F0-B35F-F746812B1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86E0E-1E78-4A9D-AB1A-549D0F8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B9E25-B072-4C19-8B54-4DB4734E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8AB86-9442-4EEE-80AC-9A129351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6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4231-83CD-4998-B4D8-787C63AC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FF364-F6EA-463A-90F1-DD4402D05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1DB7-5924-4FA4-908A-D47B2DA1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5D89-D091-46C6-86B4-9CB89BF8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F76D3-8DA7-4769-9562-96CADBE9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2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06A47-7A0F-4C3B-B6AE-DDCB79629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9D828-F6D9-46CE-B5F7-8FD37EA14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DDAF1-92C4-4E50-A07D-E9AE029A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B7D35-2D86-4A8D-AB39-C4CB9ED8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F6926-2336-4C5F-B5D1-051E1B9C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A495-B787-4045-BB09-1489615D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068A-C4FF-432B-B484-521B2B8D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A586-087F-4F29-89DF-166A316D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FB65-F827-4ACE-99BF-B14A3DE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44CC-621F-4724-B6D0-477D22D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E9A0-2501-4144-8EC5-23C37B35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EBA31-F1F4-4419-8157-130C0DB3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2AED9-BB51-43E4-80DE-A8ACA91B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2614F-E039-4375-92D0-05243A18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8CC3-0E25-4F21-B558-F47818A3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ADEA-2E43-408A-8C3F-37EFA48B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4007-AFB6-4228-A10F-F5D42582F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B83A9-2C0F-401D-BA5F-3084C651C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52826-976C-4A38-9CFA-EFFBD521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FE992-6AFA-46E7-8A13-45526D0D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EA2D4-2724-45A2-9561-019B8905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1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8A4B-05A9-4219-B408-68AF15B8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EB06-7AD9-42EB-B8DA-37191F64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C6BD5-1F1D-4C8F-897D-9E70012DA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0D58F-6841-4DD4-B3A2-750F4BEBF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8898A-2E0A-4ECC-935B-B24CA5301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D1C00-E6D5-49E8-83AC-998C84C0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93B51-23D8-40DB-8C85-71B23C0E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A2919-66C3-4014-9AFB-C519C497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6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805C-1BA5-4ECD-93C9-407A5DF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FDC1-EE99-4841-A609-7B63CA53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3F23A-F748-48FD-969F-B8E2F283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6CC7D-475D-4FA8-AC61-2AEFE8BD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3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F334F-F9CD-4670-90CE-E9C636BD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B3396-4CF0-44A5-9988-BBDC1D1A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1DC4-D7C9-446C-B98D-057F98A9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73B4-EBCC-4E28-91A0-AAB1A122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9D802-08B5-4EBC-9ACF-C1C7A33F6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6E43-7127-4E6B-8C21-033718216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01F25-9DC5-4B15-9A0A-58E2C934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DECA3-1695-4E7A-99ED-3AC48D6F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D6318-8F7A-4ECA-AD8D-D7791E76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0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DF0D-A658-4469-BC28-D5F58D12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1712E-7AE5-4888-8120-95F33C9E1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733E4-B942-4710-A205-6E5B1967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5ECD7-4E62-423D-91FA-1FF43B75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2092C-B908-495A-879C-557C07E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3AF8-BB0B-4BB5-AC48-F08D86A6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590B6-D209-49B1-9E5F-66297EFF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97A9A-63B1-4F1C-90F5-CDFB40794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63B0-6246-444B-8A14-41E31B278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68A8D-966E-4A1A-81F9-3152EC166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D7797-62A5-4EE4-A59D-01F940E96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F004-BA37-430F-AC00-8957DB72B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and Productivity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C2618-02DB-4540-8070-C7D7057A7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The-Confabulators</a:t>
            </a:r>
          </a:p>
        </p:txBody>
      </p:sp>
    </p:spTree>
    <p:extLst>
      <p:ext uri="{BB962C8B-B14F-4D97-AF65-F5344CB8AC3E}">
        <p14:creationId xmlns:p14="http://schemas.microsoft.com/office/powerpoint/2010/main" val="288565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9AA2-15F6-45C2-BB9A-F743CCF9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Top Coffee Consuming Countries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B773AACB-B7A6-4783-9094-6D485FD10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470" y="1825625"/>
            <a:ext cx="8534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4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7E2D-A34D-4E28-A754-A25B5701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Top Productivity Countries (GDP per hour worked)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0353D6-4185-4711-A2A9-CEF345C87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084" y="1825625"/>
            <a:ext cx="84706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6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6CCA-2EA7-4117-A7B7-5A465C42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Correlation Between Coffee Consumption and Productivity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C49404-5F81-41B6-B515-C32571CF2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82" y="1817716"/>
            <a:ext cx="6833356" cy="4020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7B5D6-8820-43B7-97FE-34E7E344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67" y="3912340"/>
            <a:ext cx="5652655" cy="9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5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AAE0-02CC-4942-BE11-7C0CB032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Correlation Between Coffee Consumption and Productivity (Two Cohort)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ED4B14-4F6E-4CE3-9163-A8190879C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699" y="1875501"/>
            <a:ext cx="7412580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4F2D0-2E96-4824-AD2A-555CE082C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94" y="3445585"/>
            <a:ext cx="5630488" cy="878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2E930-6154-4292-B76F-5CF622A87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03" y="4671001"/>
            <a:ext cx="5575069" cy="8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72F5-FBA0-4F2C-AD42-F8D7AFCC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B2C7-8D80-407A-9CC2-A10A2643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Amount of coffee consumed and higher productivity measured as GDP per hour worked are correlated.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(p-value &lt; 0.05 and correlation coefficient = 0.633)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According to linear regression, if the amount of coffee c</a:t>
            </a:r>
            <a:r>
              <a:rPr lang="en-US" dirty="0"/>
              <a:t>onsumption is less than 15 kg (33 </a:t>
            </a:r>
            <a:r>
              <a:rPr lang="en-US" dirty="0" err="1"/>
              <a:t>lbs</a:t>
            </a:r>
            <a:r>
              <a:rPr lang="en-US" dirty="0"/>
              <a:t>), productivity increases much faster (bigger slope), while the productivity decreases slowly when the consumption is larger than 15 kg</a:t>
            </a:r>
          </a:p>
          <a:p>
            <a:pPr marL="0" indent="0">
              <a:buNone/>
            </a:pPr>
            <a:r>
              <a:rPr lang="en-US" dirty="0"/>
              <a:t>   (slope: m</a:t>
            </a:r>
            <a:r>
              <a:rPr lang="en-US" baseline="-25000" dirty="0"/>
              <a:t>&lt;15</a:t>
            </a:r>
            <a:r>
              <a:rPr lang="en-US" dirty="0"/>
              <a:t> = 3.89,  m</a:t>
            </a:r>
            <a:r>
              <a:rPr lang="en-US" baseline="-25000" dirty="0"/>
              <a:t>&gt;15</a:t>
            </a:r>
            <a:r>
              <a:rPr lang="en-US" dirty="0"/>
              <a:t> = 0.32),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9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1D3F-93CC-46CE-80A8-90E469D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BA62-F84D-46DC-B2C5-385DD5879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an individual level, consumption of coffee and its active ingredient, caffeine (a stimulant), is associated with higher levels of “energy” and “productivity”. But in a given population, such as a nation-state, does higher coffee consumption indicate a higher level of productivity?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EFCABB-AC18-4732-B6E5-13E6F0E5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1" y="4044142"/>
            <a:ext cx="1395934" cy="1823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8419E-8C30-45C3-9CC0-BEFE9C633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389" y="4175849"/>
            <a:ext cx="1268475" cy="18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4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814E-3C43-4541-A015-2F0819DC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B763-9C03-4479-9AB7-CBE27281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World Coffee Consumption Trend</a:t>
            </a:r>
          </a:p>
          <a:p>
            <a:r>
              <a:rPr lang="en-US" b="1" dirty="0"/>
              <a:t>World Productivity (GDP per Hour Worked) Trend</a:t>
            </a:r>
          </a:p>
          <a:p>
            <a:r>
              <a:rPr lang="en-US" b="1" dirty="0"/>
              <a:t>Top Coffee Consuming Countries</a:t>
            </a:r>
          </a:p>
          <a:p>
            <a:r>
              <a:rPr lang="en-US" b="1" dirty="0"/>
              <a:t>Top Productivity Countries</a:t>
            </a:r>
          </a:p>
          <a:p>
            <a:r>
              <a:rPr lang="en-US" b="1" dirty="0"/>
              <a:t>Correlation Between Coffee Consumption and Productivity</a:t>
            </a:r>
          </a:p>
        </p:txBody>
      </p:sp>
    </p:spTree>
    <p:extLst>
      <p:ext uri="{BB962C8B-B14F-4D97-AF65-F5344CB8AC3E}">
        <p14:creationId xmlns:p14="http://schemas.microsoft.com/office/powerpoint/2010/main" val="158993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3DB4-5461-44FE-A940-E0A220FD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Exploration and Data Cleaning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A6A412-CD2E-4792-BC05-28BC9917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750" y="1825625"/>
            <a:ext cx="98164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927A-F702-4BE0-A01E-ABBAC922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World Coffee Consumption per Capita by Year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B7BCA24-A7C6-4E93-A693-36F882DA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E1C513-CCA1-46F1-A2A5-6621B6200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29058" cy="35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0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C9B0-DA6B-444F-85B6-E8D38A4D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Coffee Consumption Trend by Country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4F55B2-3CF7-4FB7-9F8A-547ACD0CD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531" y="1690688"/>
            <a:ext cx="8386466" cy="483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1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52B4-4703-4296-A996-FEDF31D3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Productivity Trend by 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9F162-6B2F-4F85-BA07-8ED5C673341A}"/>
              </a:ext>
            </a:extLst>
          </p:cNvPr>
          <p:cNvSpPr txBox="1"/>
          <p:nvPr/>
        </p:nvSpPr>
        <p:spPr>
          <a:xfrm>
            <a:off x="931025" y="1440101"/>
            <a:ext cx="1105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Productivity is measured by GDP(Gross Domestic Product) by hour per worked.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Growth in labor productivity indicates a higher level of output for every hour worked.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39058F-043B-4C5A-94FD-42E849C1B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54" y="2538152"/>
            <a:ext cx="8574539" cy="300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6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C5F7-1798-4A47-803E-5C8EF5D6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Trend by Country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EE9533-5DAD-4ABC-8677-6481AA63A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518" y="1825624"/>
            <a:ext cx="8296522" cy="48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4639-EA9D-47CF-BC53-08C1D6B3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Mean Coffee Consumption and Mean of Productivity by Year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E58E1B-D566-4E08-8CBA-E3FD0ABD4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1927"/>
            <a:ext cx="8002769" cy="371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8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7358</TotalTime>
  <Words>264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Coffee and Productivity</vt:lpstr>
      <vt:lpstr>Background</vt:lpstr>
      <vt:lpstr>Contents</vt:lpstr>
      <vt:lpstr>Data Exploration and Data Cleaning</vt:lpstr>
      <vt:lpstr>World Coffee Consumption per Capita by Year</vt:lpstr>
      <vt:lpstr>Coffee Consumption Trend by Country </vt:lpstr>
      <vt:lpstr>World Productivity Trend by Year</vt:lpstr>
      <vt:lpstr>Productivity Trend by Country </vt:lpstr>
      <vt:lpstr>Mean Coffee Consumption and Mean of Productivity by Year</vt:lpstr>
      <vt:lpstr>Top Coffee Consuming Countries</vt:lpstr>
      <vt:lpstr>Top Productivity Countries (GDP per hour worked)</vt:lpstr>
      <vt:lpstr>Correlation Between Coffee Consumption and Productivity</vt:lpstr>
      <vt:lpstr>Correlation Between Coffee Consumption and Productivity (Two Cohort)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and Productivity</dc:title>
  <dc:creator>Jin Kim</dc:creator>
  <cp:lastModifiedBy>Jin Kim</cp:lastModifiedBy>
  <cp:revision>36</cp:revision>
  <dcterms:created xsi:type="dcterms:W3CDTF">2019-01-31T20:20:06Z</dcterms:created>
  <dcterms:modified xsi:type="dcterms:W3CDTF">2019-02-05T22:58:08Z</dcterms:modified>
</cp:coreProperties>
</file>