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3" r:id="rId3"/>
    <p:sldId id="257" r:id="rId4"/>
    <p:sldId id="272" r:id="rId5"/>
    <p:sldId id="271" r:id="rId6"/>
    <p:sldId id="282" r:id="rId7"/>
    <p:sldId id="264" r:id="rId8"/>
    <p:sldId id="276" r:id="rId9"/>
    <p:sldId id="277" r:id="rId10"/>
    <p:sldId id="279" r:id="rId11"/>
    <p:sldId id="280" r:id="rId12"/>
    <p:sldId id="263" r:id="rId13"/>
    <p:sldId id="273" r:id="rId14"/>
    <p:sldId id="281"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CC1F565-6D32-45AF-8AEC-7858E412EDD7}">
          <p14:sldIdLst>
            <p14:sldId id="256"/>
            <p14:sldId id="283"/>
            <p14:sldId id="257"/>
            <p14:sldId id="272"/>
            <p14:sldId id="271"/>
            <p14:sldId id="282"/>
            <p14:sldId id="264"/>
            <p14:sldId id="276"/>
            <p14:sldId id="277"/>
            <p14:sldId id="279"/>
            <p14:sldId id="280"/>
            <p14:sldId id="263"/>
            <p14:sldId id="273"/>
            <p14:sldId id="281"/>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94660"/>
  </p:normalViewPr>
  <p:slideViewPr>
    <p:cSldViewPr snapToGrid="0">
      <p:cViewPr varScale="1">
        <p:scale>
          <a:sx n="86" d="100"/>
          <a:sy n="86" d="100"/>
        </p:scale>
        <p:origin x="48" y="14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C6A1D-6467-4F1D-8BEC-BD9B6328A6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F038F0-311C-48F0-B35F-F746812B13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586E0E-1E78-4A9D-AB1A-549D0F8599D2}"/>
              </a:ext>
            </a:extLst>
          </p:cNvPr>
          <p:cNvSpPr>
            <a:spLocks noGrp="1"/>
          </p:cNvSpPr>
          <p:nvPr>
            <p:ph type="dt" sz="half" idx="10"/>
          </p:nvPr>
        </p:nvSpPr>
        <p:spPr/>
        <p:txBody>
          <a:bodyPr/>
          <a:lstStyle/>
          <a:p>
            <a:fld id="{89C8C032-37AE-4C9E-A394-8097D9639A0D}" type="datetimeFigureOut">
              <a:rPr lang="en-US" smtClean="0"/>
              <a:t>2/9/2019</a:t>
            </a:fld>
            <a:endParaRPr lang="en-US"/>
          </a:p>
        </p:txBody>
      </p:sp>
      <p:sp>
        <p:nvSpPr>
          <p:cNvPr id="5" name="Footer Placeholder 4">
            <a:extLst>
              <a:ext uri="{FF2B5EF4-FFF2-40B4-BE49-F238E27FC236}">
                <a16:creationId xmlns:a16="http://schemas.microsoft.com/office/drawing/2014/main" id="{01EB9E25-B072-4C19-8B54-4DB4734E74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C8AB86-9442-4EEE-80AC-9A129351F659}"/>
              </a:ext>
            </a:extLst>
          </p:cNvPr>
          <p:cNvSpPr>
            <a:spLocks noGrp="1"/>
          </p:cNvSpPr>
          <p:nvPr>
            <p:ph type="sldNum" sz="quarter" idx="12"/>
          </p:nvPr>
        </p:nvSpPr>
        <p:spPr/>
        <p:txBody>
          <a:bodyPr/>
          <a:lstStyle/>
          <a:p>
            <a:fld id="{F2CDD9CD-37D2-4CD0-8BFA-2C4A6D939A2F}" type="slidenum">
              <a:rPr lang="en-US" smtClean="0"/>
              <a:t>‹#›</a:t>
            </a:fld>
            <a:endParaRPr lang="en-US"/>
          </a:p>
        </p:txBody>
      </p:sp>
    </p:spTree>
    <p:extLst>
      <p:ext uri="{BB962C8B-B14F-4D97-AF65-F5344CB8AC3E}">
        <p14:creationId xmlns:p14="http://schemas.microsoft.com/office/powerpoint/2010/main" val="2695964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F4231-83CD-4998-B4D8-787C63ACBA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EFF364-F6EA-463A-90F1-DD4402D05E9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FC1DB7-5924-4FA4-908A-D47B2DA1DC7F}"/>
              </a:ext>
            </a:extLst>
          </p:cNvPr>
          <p:cNvSpPr>
            <a:spLocks noGrp="1"/>
          </p:cNvSpPr>
          <p:nvPr>
            <p:ph type="dt" sz="half" idx="10"/>
          </p:nvPr>
        </p:nvSpPr>
        <p:spPr/>
        <p:txBody>
          <a:bodyPr/>
          <a:lstStyle/>
          <a:p>
            <a:fld id="{89C8C032-37AE-4C9E-A394-8097D9639A0D}" type="datetimeFigureOut">
              <a:rPr lang="en-US" smtClean="0"/>
              <a:t>2/9/2019</a:t>
            </a:fld>
            <a:endParaRPr lang="en-US"/>
          </a:p>
        </p:txBody>
      </p:sp>
      <p:sp>
        <p:nvSpPr>
          <p:cNvPr id="5" name="Footer Placeholder 4">
            <a:extLst>
              <a:ext uri="{FF2B5EF4-FFF2-40B4-BE49-F238E27FC236}">
                <a16:creationId xmlns:a16="http://schemas.microsoft.com/office/drawing/2014/main" id="{2B435D89-D091-46C6-86B4-9CB89BF814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F76D3-8DA7-4769-9562-96CADBE9BD19}"/>
              </a:ext>
            </a:extLst>
          </p:cNvPr>
          <p:cNvSpPr>
            <a:spLocks noGrp="1"/>
          </p:cNvSpPr>
          <p:nvPr>
            <p:ph type="sldNum" sz="quarter" idx="12"/>
          </p:nvPr>
        </p:nvSpPr>
        <p:spPr/>
        <p:txBody>
          <a:bodyPr/>
          <a:lstStyle/>
          <a:p>
            <a:fld id="{F2CDD9CD-37D2-4CD0-8BFA-2C4A6D939A2F}" type="slidenum">
              <a:rPr lang="en-US" smtClean="0"/>
              <a:t>‹#›</a:t>
            </a:fld>
            <a:endParaRPr lang="en-US"/>
          </a:p>
        </p:txBody>
      </p:sp>
    </p:spTree>
    <p:extLst>
      <p:ext uri="{BB962C8B-B14F-4D97-AF65-F5344CB8AC3E}">
        <p14:creationId xmlns:p14="http://schemas.microsoft.com/office/powerpoint/2010/main" val="1835524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D06A47-7A0F-4C3B-B6AE-DDCB796292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E9D828-F6D9-46CE-B5F7-8FD37EA1402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9DDAF1-92C4-4E50-A07D-E9AE029A03CA}"/>
              </a:ext>
            </a:extLst>
          </p:cNvPr>
          <p:cNvSpPr>
            <a:spLocks noGrp="1"/>
          </p:cNvSpPr>
          <p:nvPr>
            <p:ph type="dt" sz="half" idx="10"/>
          </p:nvPr>
        </p:nvSpPr>
        <p:spPr/>
        <p:txBody>
          <a:bodyPr/>
          <a:lstStyle/>
          <a:p>
            <a:fld id="{89C8C032-37AE-4C9E-A394-8097D9639A0D}" type="datetimeFigureOut">
              <a:rPr lang="en-US" smtClean="0"/>
              <a:t>2/9/2019</a:t>
            </a:fld>
            <a:endParaRPr lang="en-US"/>
          </a:p>
        </p:txBody>
      </p:sp>
      <p:sp>
        <p:nvSpPr>
          <p:cNvPr id="5" name="Footer Placeholder 4">
            <a:extLst>
              <a:ext uri="{FF2B5EF4-FFF2-40B4-BE49-F238E27FC236}">
                <a16:creationId xmlns:a16="http://schemas.microsoft.com/office/drawing/2014/main" id="{3FEB7D35-2D86-4A8D-AB39-C4CB9ED82B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BF6926-2336-4C5F-B5D1-051E1B9C2441}"/>
              </a:ext>
            </a:extLst>
          </p:cNvPr>
          <p:cNvSpPr>
            <a:spLocks noGrp="1"/>
          </p:cNvSpPr>
          <p:nvPr>
            <p:ph type="sldNum" sz="quarter" idx="12"/>
          </p:nvPr>
        </p:nvSpPr>
        <p:spPr/>
        <p:txBody>
          <a:bodyPr/>
          <a:lstStyle/>
          <a:p>
            <a:fld id="{F2CDD9CD-37D2-4CD0-8BFA-2C4A6D939A2F}" type="slidenum">
              <a:rPr lang="en-US" smtClean="0"/>
              <a:t>‹#›</a:t>
            </a:fld>
            <a:endParaRPr lang="en-US"/>
          </a:p>
        </p:txBody>
      </p:sp>
    </p:spTree>
    <p:extLst>
      <p:ext uri="{BB962C8B-B14F-4D97-AF65-F5344CB8AC3E}">
        <p14:creationId xmlns:p14="http://schemas.microsoft.com/office/powerpoint/2010/main" val="336771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4A495-B787-4045-BB09-1489615D14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A1068A-C4FF-432B-B484-521B2B8D40D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C8A586-087F-4F29-89DF-166A316DA2CC}"/>
              </a:ext>
            </a:extLst>
          </p:cNvPr>
          <p:cNvSpPr>
            <a:spLocks noGrp="1"/>
          </p:cNvSpPr>
          <p:nvPr>
            <p:ph type="dt" sz="half" idx="10"/>
          </p:nvPr>
        </p:nvSpPr>
        <p:spPr/>
        <p:txBody>
          <a:bodyPr/>
          <a:lstStyle/>
          <a:p>
            <a:fld id="{89C8C032-37AE-4C9E-A394-8097D9639A0D}" type="datetimeFigureOut">
              <a:rPr lang="en-US" smtClean="0"/>
              <a:t>2/9/2019</a:t>
            </a:fld>
            <a:endParaRPr lang="en-US"/>
          </a:p>
        </p:txBody>
      </p:sp>
      <p:sp>
        <p:nvSpPr>
          <p:cNvPr id="5" name="Footer Placeholder 4">
            <a:extLst>
              <a:ext uri="{FF2B5EF4-FFF2-40B4-BE49-F238E27FC236}">
                <a16:creationId xmlns:a16="http://schemas.microsoft.com/office/drawing/2014/main" id="{BC97FB65-F827-4ACE-99BF-B14A3DE772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6644CC-621F-4724-B6D0-477D22D86CC5}"/>
              </a:ext>
            </a:extLst>
          </p:cNvPr>
          <p:cNvSpPr>
            <a:spLocks noGrp="1"/>
          </p:cNvSpPr>
          <p:nvPr>
            <p:ph type="sldNum" sz="quarter" idx="12"/>
          </p:nvPr>
        </p:nvSpPr>
        <p:spPr/>
        <p:txBody>
          <a:bodyPr/>
          <a:lstStyle/>
          <a:p>
            <a:fld id="{F2CDD9CD-37D2-4CD0-8BFA-2C4A6D939A2F}" type="slidenum">
              <a:rPr lang="en-US" smtClean="0"/>
              <a:t>‹#›</a:t>
            </a:fld>
            <a:endParaRPr lang="en-US"/>
          </a:p>
        </p:txBody>
      </p:sp>
    </p:spTree>
    <p:extLst>
      <p:ext uri="{BB962C8B-B14F-4D97-AF65-F5344CB8AC3E}">
        <p14:creationId xmlns:p14="http://schemas.microsoft.com/office/powerpoint/2010/main" val="3687968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9E9A0-2501-4144-8EC5-23C37B35D4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7EBA31-F1F4-4419-8157-130C0DB36D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572AED9-BB51-43E4-80DE-A8ACA91B9D3E}"/>
              </a:ext>
            </a:extLst>
          </p:cNvPr>
          <p:cNvSpPr>
            <a:spLocks noGrp="1"/>
          </p:cNvSpPr>
          <p:nvPr>
            <p:ph type="dt" sz="half" idx="10"/>
          </p:nvPr>
        </p:nvSpPr>
        <p:spPr/>
        <p:txBody>
          <a:bodyPr/>
          <a:lstStyle/>
          <a:p>
            <a:fld id="{89C8C032-37AE-4C9E-A394-8097D9639A0D}" type="datetimeFigureOut">
              <a:rPr lang="en-US" smtClean="0"/>
              <a:t>2/9/2019</a:t>
            </a:fld>
            <a:endParaRPr lang="en-US"/>
          </a:p>
        </p:txBody>
      </p:sp>
      <p:sp>
        <p:nvSpPr>
          <p:cNvPr id="5" name="Footer Placeholder 4">
            <a:extLst>
              <a:ext uri="{FF2B5EF4-FFF2-40B4-BE49-F238E27FC236}">
                <a16:creationId xmlns:a16="http://schemas.microsoft.com/office/drawing/2014/main" id="{25E2614F-E039-4375-92D0-05243A18FE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FE8CC3-0E25-4F21-B558-F47818A30C6A}"/>
              </a:ext>
            </a:extLst>
          </p:cNvPr>
          <p:cNvSpPr>
            <a:spLocks noGrp="1"/>
          </p:cNvSpPr>
          <p:nvPr>
            <p:ph type="sldNum" sz="quarter" idx="12"/>
          </p:nvPr>
        </p:nvSpPr>
        <p:spPr/>
        <p:txBody>
          <a:bodyPr/>
          <a:lstStyle/>
          <a:p>
            <a:fld id="{F2CDD9CD-37D2-4CD0-8BFA-2C4A6D939A2F}" type="slidenum">
              <a:rPr lang="en-US" smtClean="0"/>
              <a:t>‹#›</a:t>
            </a:fld>
            <a:endParaRPr lang="en-US"/>
          </a:p>
        </p:txBody>
      </p:sp>
    </p:spTree>
    <p:extLst>
      <p:ext uri="{BB962C8B-B14F-4D97-AF65-F5344CB8AC3E}">
        <p14:creationId xmlns:p14="http://schemas.microsoft.com/office/powerpoint/2010/main" val="983564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1ADEA-2E43-408A-8C3F-37EFA48BF6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FE4007-AFB6-4228-A10F-F5D42582F2C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0B83A9-2C0F-401D-BA5F-3084C651C6E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552826-976C-4A38-9CFA-EFFBD52180E0}"/>
              </a:ext>
            </a:extLst>
          </p:cNvPr>
          <p:cNvSpPr>
            <a:spLocks noGrp="1"/>
          </p:cNvSpPr>
          <p:nvPr>
            <p:ph type="dt" sz="half" idx="10"/>
          </p:nvPr>
        </p:nvSpPr>
        <p:spPr/>
        <p:txBody>
          <a:bodyPr/>
          <a:lstStyle/>
          <a:p>
            <a:fld id="{89C8C032-37AE-4C9E-A394-8097D9639A0D}" type="datetimeFigureOut">
              <a:rPr lang="en-US" smtClean="0"/>
              <a:t>2/9/2019</a:t>
            </a:fld>
            <a:endParaRPr lang="en-US"/>
          </a:p>
        </p:txBody>
      </p:sp>
      <p:sp>
        <p:nvSpPr>
          <p:cNvPr id="6" name="Footer Placeholder 5">
            <a:extLst>
              <a:ext uri="{FF2B5EF4-FFF2-40B4-BE49-F238E27FC236}">
                <a16:creationId xmlns:a16="http://schemas.microsoft.com/office/drawing/2014/main" id="{755FE992-6AFA-46E7-8A13-45526D0D24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AEA2D4-2724-45A2-9561-019B890566FF}"/>
              </a:ext>
            </a:extLst>
          </p:cNvPr>
          <p:cNvSpPr>
            <a:spLocks noGrp="1"/>
          </p:cNvSpPr>
          <p:nvPr>
            <p:ph type="sldNum" sz="quarter" idx="12"/>
          </p:nvPr>
        </p:nvSpPr>
        <p:spPr/>
        <p:txBody>
          <a:bodyPr/>
          <a:lstStyle/>
          <a:p>
            <a:fld id="{F2CDD9CD-37D2-4CD0-8BFA-2C4A6D939A2F}" type="slidenum">
              <a:rPr lang="en-US" smtClean="0"/>
              <a:t>‹#›</a:t>
            </a:fld>
            <a:endParaRPr lang="en-US"/>
          </a:p>
        </p:txBody>
      </p:sp>
    </p:spTree>
    <p:extLst>
      <p:ext uri="{BB962C8B-B14F-4D97-AF65-F5344CB8AC3E}">
        <p14:creationId xmlns:p14="http://schemas.microsoft.com/office/powerpoint/2010/main" val="466912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28A4B-05A9-4219-B408-68AF15B8B1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B1EB06-7AD9-42EB-B8DA-37191F6495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CC6BD5-1F1D-4C8F-897D-9E70012DAE6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B0D58F-6841-4DD4-B3A2-750F4BEBF9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F18898A-2E0A-4ECC-935B-B24CA530164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3D1C00-E6D5-49E8-83AC-998C84C00B07}"/>
              </a:ext>
            </a:extLst>
          </p:cNvPr>
          <p:cNvSpPr>
            <a:spLocks noGrp="1"/>
          </p:cNvSpPr>
          <p:nvPr>
            <p:ph type="dt" sz="half" idx="10"/>
          </p:nvPr>
        </p:nvSpPr>
        <p:spPr/>
        <p:txBody>
          <a:bodyPr/>
          <a:lstStyle/>
          <a:p>
            <a:fld id="{89C8C032-37AE-4C9E-A394-8097D9639A0D}" type="datetimeFigureOut">
              <a:rPr lang="en-US" smtClean="0"/>
              <a:t>2/9/2019</a:t>
            </a:fld>
            <a:endParaRPr lang="en-US"/>
          </a:p>
        </p:txBody>
      </p:sp>
      <p:sp>
        <p:nvSpPr>
          <p:cNvPr id="8" name="Footer Placeholder 7">
            <a:extLst>
              <a:ext uri="{FF2B5EF4-FFF2-40B4-BE49-F238E27FC236}">
                <a16:creationId xmlns:a16="http://schemas.microsoft.com/office/drawing/2014/main" id="{92E93B51-23D8-40DB-8C85-71B23C0E1A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3A2919-66C3-4014-9AFB-C519C49708ED}"/>
              </a:ext>
            </a:extLst>
          </p:cNvPr>
          <p:cNvSpPr>
            <a:spLocks noGrp="1"/>
          </p:cNvSpPr>
          <p:nvPr>
            <p:ph type="sldNum" sz="quarter" idx="12"/>
          </p:nvPr>
        </p:nvSpPr>
        <p:spPr/>
        <p:txBody>
          <a:bodyPr/>
          <a:lstStyle/>
          <a:p>
            <a:fld id="{F2CDD9CD-37D2-4CD0-8BFA-2C4A6D939A2F}" type="slidenum">
              <a:rPr lang="en-US" smtClean="0"/>
              <a:t>‹#›</a:t>
            </a:fld>
            <a:endParaRPr lang="en-US"/>
          </a:p>
        </p:txBody>
      </p:sp>
    </p:spTree>
    <p:extLst>
      <p:ext uri="{BB962C8B-B14F-4D97-AF65-F5344CB8AC3E}">
        <p14:creationId xmlns:p14="http://schemas.microsoft.com/office/powerpoint/2010/main" val="772367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9805C-1BA5-4ECD-93C9-407A5DF569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0AFDC1-EE99-4841-A609-7B63CA53662C}"/>
              </a:ext>
            </a:extLst>
          </p:cNvPr>
          <p:cNvSpPr>
            <a:spLocks noGrp="1"/>
          </p:cNvSpPr>
          <p:nvPr>
            <p:ph type="dt" sz="half" idx="10"/>
          </p:nvPr>
        </p:nvSpPr>
        <p:spPr/>
        <p:txBody>
          <a:bodyPr/>
          <a:lstStyle/>
          <a:p>
            <a:fld id="{89C8C032-37AE-4C9E-A394-8097D9639A0D}" type="datetimeFigureOut">
              <a:rPr lang="en-US" smtClean="0"/>
              <a:t>2/9/2019</a:t>
            </a:fld>
            <a:endParaRPr lang="en-US"/>
          </a:p>
        </p:txBody>
      </p:sp>
      <p:sp>
        <p:nvSpPr>
          <p:cNvPr id="4" name="Footer Placeholder 3">
            <a:extLst>
              <a:ext uri="{FF2B5EF4-FFF2-40B4-BE49-F238E27FC236}">
                <a16:creationId xmlns:a16="http://schemas.microsoft.com/office/drawing/2014/main" id="{B193F23A-F748-48FD-969F-B8E2F28317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D6CC7D-475D-4FA8-AC61-2AEFE8BD8AD4}"/>
              </a:ext>
            </a:extLst>
          </p:cNvPr>
          <p:cNvSpPr>
            <a:spLocks noGrp="1"/>
          </p:cNvSpPr>
          <p:nvPr>
            <p:ph type="sldNum" sz="quarter" idx="12"/>
          </p:nvPr>
        </p:nvSpPr>
        <p:spPr/>
        <p:txBody>
          <a:bodyPr/>
          <a:lstStyle/>
          <a:p>
            <a:fld id="{F2CDD9CD-37D2-4CD0-8BFA-2C4A6D939A2F}" type="slidenum">
              <a:rPr lang="en-US" smtClean="0"/>
              <a:t>‹#›</a:t>
            </a:fld>
            <a:endParaRPr lang="en-US"/>
          </a:p>
        </p:txBody>
      </p:sp>
    </p:spTree>
    <p:extLst>
      <p:ext uri="{BB962C8B-B14F-4D97-AF65-F5344CB8AC3E}">
        <p14:creationId xmlns:p14="http://schemas.microsoft.com/office/powerpoint/2010/main" val="2482936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CF334F-F9CD-4670-90CE-E9C636BD33F8}"/>
              </a:ext>
            </a:extLst>
          </p:cNvPr>
          <p:cNvSpPr>
            <a:spLocks noGrp="1"/>
          </p:cNvSpPr>
          <p:nvPr>
            <p:ph type="dt" sz="half" idx="10"/>
          </p:nvPr>
        </p:nvSpPr>
        <p:spPr/>
        <p:txBody>
          <a:bodyPr/>
          <a:lstStyle/>
          <a:p>
            <a:fld id="{89C8C032-37AE-4C9E-A394-8097D9639A0D}" type="datetimeFigureOut">
              <a:rPr lang="en-US" smtClean="0"/>
              <a:t>2/9/2019</a:t>
            </a:fld>
            <a:endParaRPr lang="en-US"/>
          </a:p>
        </p:txBody>
      </p:sp>
      <p:sp>
        <p:nvSpPr>
          <p:cNvPr id="3" name="Footer Placeholder 2">
            <a:extLst>
              <a:ext uri="{FF2B5EF4-FFF2-40B4-BE49-F238E27FC236}">
                <a16:creationId xmlns:a16="http://schemas.microsoft.com/office/drawing/2014/main" id="{27DB3396-4CF0-44A5-9988-BBDC1D1A11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1D1DC4-D7C9-446C-B98D-057F98A97DE8}"/>
              </a:ext>
            </a:extLst>
          </p:cNvPr>
          <p:cNvSpPr>
            <a:spLocks noGrp="1"/>
          </p:cNvSpPr>
          <p:nvPr>
            <p:ph type="sldNum" sz="quarter" idx="12"/>
          </p:nvPr>
        </p:nvSpPr>
        <p:spPr/>
        <p:txBody>
          <a:bodyPr/>
          <a:lstStyle/>
          <a:p>
            <a:fld id="{F2CDD9CD-37D2-4CD0-8BFA-2C4A6D939A2F}" type="slidenum">
              <a:rPr lang="en-US" smtClean="0"/>
              <a:t>‹#›</a:t>
            </a:fld>
            <a:endParaRPr lang="en-US"/>
          </a:p>
        </p:txBody>
      </p:sp>
    </p:spTree>
    <p:extLst>
      <p:ext uri="{BB962C8B-B14F-4D97-AF65-F5344CB8AC3E}">
        <p14:creationId xmlns:p14="http://schemas.microsoft.com/office/powerpoint/2010/main" val="1614969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B73B4-EBCC-4E28-91A0-AAB1A1220A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19D802-08B5-4EBC-9ACF-C1C7A33F61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616E43-7127-4E6B-8C21-0337182164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401F25-9DC5-4B15-9A0A-58E2C93436AD}"/>
              </a:ext>
            </a:extLst>
          </p:cNvPr>
          <p:cNvSpPr>
            <a:spLocks noGrp="1"/>
          </p:cNvSpPr>
          <p:nvPr>
            <p:ph type="dt" sz="half" idx="10"/>
          </p:nvPr>
        </p:nvSpPr>
        <p:spPr/>
        <p:txBody>
          <a:bodyPr/>
          <a:lstStyle/>
          <a:p>
            <a:fld id="{89C8C032-37AE-4C9E-A394-8097D9639A0D}" type="datetimeFigureOut">
              <a:rPr lang="en-US" smtClean="0"/>
              <a:t>2/9/2019</a:t>
            </a:fld>
            <a:endParaRPr lang="en-US"/>
          </a:p>
        </p:txBody>
      </p:sp>
      <p:sp>
        <p:nvSpPr>
          <p:cNvPr id="6" name="Footer Placeholder 5">
            <a:extLst>
              <a:ext uri="{FF2B5EF4-FFF2-40B4-BE49-F238E27FC236}">
                <a16:creationId xmlns:a16="http://schemas.microsoft.com/office/drawing/2014/main" id="{9C8DECA3-1695-4E7A-99ED-3AC48D6F55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FD6318-8F7A-4ECA-AD8D-D7791E769BCE}"/>
              </a:ext>
            </a:extLst>
          </p:cNvPr>
          <p:cNvSpPr>
            <a:spLocks noGrp="1"/>
          </p:cNvSpPr>
          <p:nvPr>
            <p:ph type="sldNum" sz="quarter" idx="12"/>
          </p:nvPr>
        </p:nvSpPr>
        <p:spPr/>
        <p:txBody>
          <a:bodyPr/>
          <a:lstStyle/>
          <a:p>
            <a:fld id="{F2CDD9CD-37D2-4CD0-8BFA-2C4A6D939A2F}" type="slidenum">
              <a:rPr lang="en-US" smtClean="0"/>
              <a:t>‹#›</a:t>
            </a:fld>
            <a:endParaRPr lang="en-US"/>
          </a:p>
        </p:txBody>
      </p:sp>
    </p:spTree>
    <p:extLst>
      <p:ext uri="{BB962C8B-B14F-4D97-AF65-F5344CB8AC3E}">
        <p14:creationId xmlns:p14="http://schemas.microsoft.com/office/powerpoint/2010/main" val="4035605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1DF0D-A658-4469-BC28-D5F58D12B5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21712E-7AE5-4888-8120-95F33C9E15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5733E4-B942-4710-A205-6E5B196798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835ECD7-4E62-423D-91FA-1FF43B752B3D}"/>
              </a:ext>
            </a:extLst>
          </p:cNvPr>
          <p:cNvSpPr>
            <a:spLocks noGrp="1"/>
          </p:cNvSpPr>
          <p:nvPr>
            <p:ph type="dt" sz="half" idx="10"/>
          </p:nvPr>
        </p:nvSpPr>
        <p:spPr/>
        <p:txBody>
          <a:bodyPr/>
          <a:lstStyle/>
          <a:p>
            <a:fld id="{89C8C032-37AE-4C9E-A394-8097D9639A0D}" type="datetimeFigureOut">
              <a:rPr lang="en-US" smtClean="0"/>
              <a:t>2/9/2019</a:t>
            </a:fld>
            <a:endParaRPr lang="en-US"/>
          </a:p>
        </p:txBody>
      </p:sp>
      <p:sp>
        <p:nvSpPr>
          <p:cNvPr id="6" name="Footer Placeholder 5">
            <a:extLst>
              <a:ext uri="{FF2B5EF4-FFF2-40B4-BE49-F238E27FC236}">
                <a16:creationId xmlns:a16="http://schemas.microsoft.com/office/drawing/2014/main" id="{CAC2092C-B908-495A-879C-557C07EBF4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1D3AF8-BB0B-4BB5-AC48-F08D86A61FCC}"/>
              </a:ext>
            </a:extLst>
          </p:cNvPr>
          <p:cNvSpPr>
            <a:spLocks noGrp="1"/>
          </p:cNvSpPr>
          <p:nvPr>
            <p:ph type="sldNum" sz="quarter" idx="12"/>
          </p:nvPr>
        </p:nvSpPr>
        <p:spPr/>
        <p:txBody>
          <a:bodyPr/>
          <a:lstStyle/>
          <a:p>
            <a:fld id="{F2CDD9CD-37D2-4CD0-8BFA-2C4A6D939A2F}" type="slidenum">
              <a:rPr lang="en-US" smtClean="0"/>
              <a:t>‹#›</a:t>
            </a:fld>
            <a:endParaRPr lang="en-US"/>
          </a:p>
        </p:txBody>
      </p:sp>
    </p:spTree>
    <p:extLst>
      <p:ext uri="{BB962C8B-B14F-4D97-AF65-F5344CB8AC3E}">
        <p14:creationId xmlns:p14="http://schemas.microsoft.com/office/powerpoint/2010/main" val="893994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1590B6-D209-49B1-9E5F-66297EFF39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E97A9A-63B1-4F1C-90F5-CDFB407943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7C63B0-6246-444B-8A14-41E31B278D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C8C032-37AE-4C9E-A394-8097D9639A0D}" type="datetimeFigureOut">
              <a:rPr lang="en-US" smtClean="0"/>
              <a:t>2/9/2019</a:t>
            </a:fld>
            <a:endParaRPr lang="en-US"/>
          </a:p>
        </p:txBody>
      </p:sp>
      <p:sp>
        <p:nvSpPr>
          <p:cNvPr id="5" name="Footer Placeholder 4">
            <a:extLst>
              <a:ext uri="{FF2B5EF4-FFF2-40B4-BE49-F238E27FC236}">
                <a16:creationId xmlns:a16="http://schemas.microsoft.com/office/drawing/2014/main" id="{B3368A8D-966E-4A1A-81F9-3152EC166E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BD7797-62A5-4EE4-A59D-01F940E967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CDD9CD-37D2-4CD0-8BFA-2C4A6D939A2F}" type="slidenum">
              <a:rPr lang="en-US" smtClean="0"/>
              <a:t>‹#›</a:t>
            </a:fld>
            <a:endParaRPr lang="en-US"/>
          </a:p>
        </p:txBody>
      </p:sp>
    </p:spTree>
    <p:extLst>
      <p:ext uri="{BB962C8B-B14F-4D97-AF65-F5344CB8AC3E}">
        <p14:creationId xmlns:p14="http://schemas.microsoft.com/office/powerpoint/2010/main" val="1004998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plot.ly/~mosleykc/21" TargetMode="External"/><Relationship Id="rId3" Type="http://schemas.openxmlformats.org/officeDocument/2006/relationships/hyperlink" Target="https://plot.ly/~mosleykc/19" TargetMode="External"/><Relationship Id="rId7"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hyperlink" Target="https://plot.ly/~mosleykc/23" TargetMode="External"/><Relationship Id="rId11"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hyperlink" Target="https://plot.ly/~mosleykc/15" TargetMode="External"/><Relationship Id="rId4" Type="http://schemas.openxmlformats.org/officeDocument/2006/relationships/image" Target="../media/image7.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F004-BA37-430F-AC00-8957DB72B06D}"/>
              </a:ext>
            </a:extLst>
          </p:cNvPr>
          <p:cNvSpPr>
            <a:spLocks noGrp="1"/>
          </p:cNvSpPr>
          <p:nvPr>
            <p:ph type="ctrTitle"/>
          </p:nvPr>
        </p:nvSpPr>
        <p:spPr/>
        <p:txBody>
          <a:bodyPr/>
          <a:lstStyle/>
          <a:p>
            <a:r>
              <a:rPr lang="en-US" dirty="0"/>
              <a:t>Coffee and Productivity</a:t>
            </a:r>
          </a:p>
        </p:txBody>
      </p:sp>
      <p:sp>
        <p:nvSpPr>
          <p:cNvPr id="3" name="Subtitle 2">
            <a:extLst>
              <a:ext uri="{FF2B5EF4-FFF2-40B4-BE49-F238E27FC236}">
                <a16:creationId xmlns:a16="http://schemas.microsoft.com/office/drawing/2014/main" id="{8BDC2618-02DB-4540-8070-C7D7057A7B62}"/>
              </a:ext>
            </a:extLst>
          </p:cNvPr>
          <p:cNvSpPr>
            <a:spLocks noGrp="1"/>
          </p:cNvSpPr>
          <p:nvPr>
            <p:ph type="subTitle" idx="1"/>
          </p:nvPr>
        </p:nvSpPr>
        <p:spPr/>
        <p:txBody>
          <a:bodyPr/>
          <a:lstStyle/>
          <a:p>
            <a:endParaRPr lang="en-US" dirty="0"/>
          </a:p>
          <a:p>
            <a:r>
              <a:rPr lang="en-US" dirty="0"/>
              <a:t>The-Confabulators</a:t>
            </a:r>
          </a:p>
        </p:txBody>
      </p:sp>
    </p:spTree>
    <p:extLst>
      <p:ext uri="{BB962C8B-B14F-4D97-AF65-F5344CB8AC3E}">
        <p14:creationId xmlns:p14="http://schemas.microsoft.com/office/powerpoint/2010/main" val="2885656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A01D4-B8E1-4BC3-A43B-0DAE59BDC476}"/>
              </a:ext>
            </a:extLst>
          </p:cNvPr>
          <p:cNvSpPr>
            <a:spLocks noGrp="1"/>
          </p:cNvSpPr>
          <p:nvPr>
            <p:ph type="title"/>
          </p:nvPr>
        </p:nvSpPr>
        <p:spPr/>
        <p:txBody>
          <a:bodyPr>
            <a:normAutofit/>
          </a:bodyPr>
          <a:lstStyle/>
          <a:p>
            <a:r>
              <a:rPr lang="en-US" sz="3200" dirty="0"/>
              <a:t>Top Coffee Consuming Countries</a:t>
            </a:r>
          </a:p>
        </p:txBody>
      </p:sp>
      <p:pic>
        <p:nvPicPr>
          <p:cNvPr id="8" name="Content Placeholder 7">
            <a:extLst>
              <a:ext uri="{FF2B5EF4-FFF2-40B4-BE49-F238E27FC236}">
                <a16:creationId xmlns:a16="http://schemas.microsoft.com/office/drawing/2014/main" id="{1A26B32D-8DF1-4008-B81B-26BB0123B967}"/>
              </a:ext>
            </a:extLst>
          </p:cNvPr>
          <p:cNvPicPr>
            <a:picLocks noGrp="1" noChangeAspect="1"/>
          </p:cNvPicPr>
          <p:nvPr>
            <p:ph idx="1"/>
          </p:nvPr>
        </p:nvPicPr>
        <p:blipFill>
          <a:blip r:embed="rId2"/>
          <a:stretch>
            <a:fillRect/>
          </a:stretch>
        </p:blipFill>
        <p:spPr>
          <a:xfrm>
            <a:off x="661697" y="1980888"/>
            <a:ext cx="7228778" cy="4351338"/>
          </a:xfrm>
          <a:prstGeom prst="rect">
            <a:avLst/>
          </a:prstGeom>
        </p:spPr>
      </p:pic>
    </p:spTree>
    <p:extLst>
      <p:ext uri="{BB962C8B-B14F-4D97-AF65-F5344CB8AC3E}">
        <p14:creationId xmlns:p14="http://schemas.microsoft.com/office/powerpoint/2010/main" val="270257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00746-6D26-438C-8C1A-3C4C26AECE77}"/>
              </a:ext>
            </a:extLst>
          </p:cNvPr>
          <p:cNvSpPr>
            <a:spLocks noGrp="1"/>
          </p:cNvSpPr>
          <p:nvPr>
            <p:ph type="title"/>
          </p:nvPr>
        </p:nvSpPr>
        <p:spPr/>
        <p:txBody>
          <a:bodyPr>
            <a:normAutofit/>
          </a:bodyPr>
          <a:lstStyle/>
          <a:p>
            <a:r>
              <a:rPr lang="en-US" sz="3200" dirty="0"/>
              <a:t>Top Productivity Countries (GDP per hour worked)</a:t>
            </a:r>
          </a:p>
        </p:txBody>
      </p:sp>
      <p:pic>
        <p:nvPicPr>
          <p:cNvPr id="4" name="Content Placeholder 3">
            <a:extLst>
              <a:ext uri="{FF2B5EF4-FFF2-40B4-BE49-F238E27FC236}">
                <a16:creationId xmlns:a16="http://schemas.microsoft.com/office/drawing/2014/main" id="{DACBC171-E99B-4D7A-B24F-101FE7CCA359}"/>
              </a:ext>
            </a:extLst>
          </p:cNvPr>
          <p:cNvPicPr>
            <a:picLocks noGrp="1" noChangeAspect="1"/>
          </p:cNvPicPr>
          <p:nvPr>
            <p:ph idx="1"/>
          </p:nvPr>
        </p:nvPicPr>
        <p:blipFill>
          <a:blip r:embed="rId2"/>
          <a:stretch>
            <a:fillRect/>
          </a:stretch>
        </p:blipFill>
        <p:spPr>
          <a:xfrm>
            <a:off x="964605" y="2141537"/>
            <a:ext cx="6647055" cy="4351338"/>
          </a:xfrm>
          <a:prstGeom prst="rect">
            <a:avLst/>
          </a:prstGeom>
        </p:spPr>
      </p:pic>
    </p:spTree>
    <p:extLst>
      <p:ext uri="{BB962C8B-B14F-4D97-AF65-F5344CB8AC3E}">
        <p14:creationId xmlns:p14="http://schemas.microsoft.com/office/powerpoint/2010/main" val="4074772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86CCA-2EA7-4117-A7B7-5A465C429C9A}"/>
              </a:ext>
            </a:extLst>
          </p:cNvPr>
          <p:cNvSpPr>
            <a:spLocks noGrp="1"/>
          </p:cNvSpPr>
          <p:nvPr>
            <p:ph type="title"/>
          </p:nvPr>
        </p:nvSpPr>
        <p:spPr/>
        <p:txBody>
          <a:bodyPr>
            <a:normAutofit/>
          </a:bodyPr>
          <a:lstStyle/>
          <a:p>
            <a:r>
              <a:rPr lang="en-US" sz="3200" dirty="0"/>
              <a:t>Correlation Between Coffee Consumption and Productivity</a:t>
            </a:r>
          </a:p>
        </p:txBody>
      </p:sp>
      <p:pic>
        <p:nvPicPr>
          <p:cNvPr id="8" name="Content Placeholder 7">
            <a:extLst>
              <a:ext uri="{FF2B5EF4-FFF2-40B4-BE49-F238E27FC236}">
                <a16:creationId xmlns:a16="http://schemas.microsoft.com/office/drawing/2014/main" id="{7DC49404-5F81-41B6-B515-C32571CF2A72}"/>
              </a:ext>
            </a:extLst>
          </p:cNvPr>
          <p:cNvPicPr>
            <a:picLocks noGrp="1" noChangeAspect="1"/>
          </p:cNvPicPr>
          <p:nvPr>
            <p:ph idx="1"/>
          </p:nvPr>
        </p:nvPicPr>
        <p:blipFill>
          <a:blip r:embed="rId2"/>
          <a:stretch>
            <a:fillRect/>
          </a:stretch>
        </p:blipFill>
        <p:spPr>
          <a:xfrm>
            <a:off x="354382" y="1817716"/>
            <a:ext cx="6833356" cy="4020611"/>
          </a:xfrm>
          <a:prstGeom prst="rect">
            <a:avLst/>
          </a:prstGeom>
        </p:spPr>
      </p:pic>
      <p:pic>
        <p:nvPicPr>
          <p:cNvPr id="7" name="Picture 6">
            <a:extLst>
              <a:ext uri="{FF2B5EF4-FFF2-40B4-BE49-F238E27FC236}">
                <a16:creationId xmlns:a16="http://schemas.microsoft.com/office/drawing/2014/main" id="{C037B5D6-8820-43B7-97FE-34E7E344EA2D}"/>
              </a:ext>
            </a:extLst>
          </p:cNvPr>
          <p:cNvPicPr>
            <a:picLocks noChangeAspect="1"/>
          </p:cNvPicPr>
          <p:nvPr/>
        </p:nvPicPr>
        <p:blipFill>
          <a:blip r:embed="rId3"/>
          <a:stretch>
            <a:fillRect/>
          </a:stretch>
        </p:blipFill>
        <p:spPr>
          <a:xfrm>
            <a:off x="6422967" y="3912340"/>
            <a:ext cx="5652655" cy="905274"/>
          </a:xfrm>
          <a:prstGeom prst="rect">
            <a:avLst/>
          </a:prstGeom>
        </p:spPr>
      </p:pic>
    </p:spTree>
    <p:extLst>
      <p:ext uri="{BB962C8B-B14F-4D97-AF65-F5344CB8AC3E}">
        <p14:creationId xmlns:p14="http://schemas.microsoft.com/office/powerpoint/2010/main" val="3739352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2AAE0-02CC-4942-BE11-7C0CB0323D05}"/>
              </a:ext>
            </a:extLst>
          </p:cNvPr>
          <p:cNvSpPr>
            <a:spLocks noGrp="1"/>
          </p:cNvSpPr>
          <p:nvPr>
            <p:ph type="title"/>
          </p:nvPr>
        </p:nvSpPr>
        <p:spPr/>
        <p:txBody>
          <a:bodyPr>
            <a:normAutofit/>
          </a:bodyPr>
          <a:lstStyle/>
          <a:p>
            <a:r>
              <a:rPr lang="en-US" sz="3200" dirty="0"/>
              <a:t>Correlation Between Coffee Consumption and Productivity (Two Cohort)</a:t>
            </a:r>
          </a:p>
        </p:txBody>
      </p:sp>
      <p:pic>
        <p:nvPicPr>
          <p:cNvPr id="7" name="Content Placeholder 6">
            <a:extLst>
              <a:ext uri="{FF2B5EF4-FFF2-40B4-BE49-F238E27FC236}">
                <a16:creationId xmlns:a16="http://schemas.microsoft.com/office/drawing/2014/main" id="{52ED4B14-4F6E-4CE3-9163-A8190879C0F3}"/>
              </a:ext>
            </a:extLst>
          </p:cNvPr>
          <p:cNvPicPr>
            <a:picLocks noGrp="1" noChangeAspect="1"/>
          </p:cNvPicPr>
          <p:nvPr>
            <p:ph idx="1"/>
          </p:nvPr>
        </p:nvPicPr>
        <p:blipFill>
          <a:blip r:embed="rId2"/>
          <a:stretch>
            <a:fillRect/>
          </a:stretch>
        </p:blipFill>
        <p:spPr>
          <a:xfrm>
            <a:off x="466699" y="1875501"/>
            <a:ext cx="7412580" cy="4351338"/>
          </a:xfrm>
          <a:prstGeom prst="rect">
            <a:avLst/>
          </a:prstGeom>
        </p:spPr>
      </p:pic>
      <p:pic>
        <p:nvPicPr>
          <p:cNvPr id="8" name="Picture 7">
            <a:extLst>
              <a:ext uri="{FF2B5EF4-FFF2-40B4-BE49-F238E27FC236}">
                <a16:creationId xmlns:a16="http://schemas.microsoft.com/office/drawing/2014/main" id="{D034F2D0-2E96-4824-AD2A-555CE082C68C}"/>
              </a:ext>
            </a:extLst>
          </p:cNvPr>
          <p:cNvPicPr>
            <a:picLocks noChangeAspect="1"/>
          </p:cNvPicPr>
          <p:nvPr/>
        </p:nvPicPr>
        <p:blipFill>
          <a:blip r:embed="rId3"/>
          <a:stretch>
            <a:fillRect/>
          </a:stretch>
        </p:blipFill>
        <p:spPr>
          <a:xfrm>
            <a:off x="5896494" y="3445585"/>
            <a:ext cx="5630488" cy="878546"/>
          </a:xfrm>
          <a:prstGeom prst="rect">
            <a:avLst/>
          </a:prstGeom>
        </p:spPr>
      </p:pic>
      <p:pic>
        <p:nvPicPr>
          <p:cNvPr id="9" name="Picture 8">
            <a:extLst>
              <a:ext uri="{FF2B5EF4-FFF2-40B4-BE49-F238E27FC236}">
                <a16:creationId xmlns:a16="http://schemas.microsoft.com/office/drawing/2014/main" id="{CD72E930-6154-4292-B76F-5CF622A87C3B}"/>
              </a:ext>
            </a:extLst>
          </p:cNvPr>
          <p:cNvPicPr>
            <a:picLocks noChangeAspect="1"/>
          </p:cNvPicPr>
          <p:nvPr/>
        </p:nvPicPr>
        <p:blipFill>
          <a:blip r:embed="rId4"/>
          <a:stretch>
            <a:fillRect/>
          </a:stretch>
        </p:blipFill>
        <p:spPr>
          <a:xfrm>
            <a:off x="5924203" y="4671001"/>
            <a:ext cx="5575069" cy="858363"/>
          </a:xfrm>
          <a:prstGeom prst="rect">
            <a:avLst/>
          </a:prstGeom>
        </p:spPr>
      </p:pic>
    </p:spTree>
    <p:extLst>
      <p:ext uri="{BB962C8B-B14F-4D97-AF65-F5344CB8AC3E}">
        <p14:creationId xmlns:p14="http://schemas.microsoft.com/office/powerpoint/2010/main" val="282318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7FD29-BC56-4FF4-80D4-43CE1868E322}"/>
              </a:ext>
            </a:extLst>
          </p:cNvPr>
          <p:cNvSpPr>
            <a:spLocks noGrp="1"/>
          </p:cNvSpPr>
          <p:nvPr>
            <p:ph type="title"/>
          </p:nvPr>
        </p:nvSpPr>
        <p:spPr/>
        <p:txBody>
          <a:bodyPr>
            <a:normAutofit/>
          </a:bodyPr>
          <a:lstStyle/>
          <a:p>
            <a:r>
              <a:rPr lang="en-US" sz="3200" dirty="0"/>
              <a:t>Correlation Between Changes in Coffee Consumption and Changes in Productivity </a:t>
            </a:r>
          </a:p>
        </p:txBody>
      </p:sp>
      <p:pic>
        <p:nvPicPr>
          <p:cNvPr id="9" name="Content Placeholder 8">
            <a:extLst>
              <a:ext uri="{FF2B5EF4-FFF2-40B4-BE49-F238E27FC236}">
                <a16:creationId xmlns:a16="http://schemas.microsoft.com/office/drawing/2014/main" id="{5207A74F-F319-4A29-89A2-2D8DD8038E4B}"/>
              </a:ext>
            </a:extLst>
          </p:cNvPr>
          <p:cNvPicPr>
            <a:picLocks noGrp="1" noChangeAspect="1"/>
          </p:cNvPicPr>
          <p:nvPr>
            <p:ph idx="1"/>
          </p:nvPr>
        </p:nvPicPr>
        <p:blipFill>
          <a:blip r:embed="rId2"/>
          <a:stretch>
            <a:fillRect/>
          </a:stretch>
        </p:blipFill>
        <p:spPr>
          <a:xfrm>
            <a:off x="640534" y="1819648"/>
            <a:ext cx="7707543" cy="4351338"/>
          </a:xfrm>
          <a:prstGeom prst="rect">
            <a:avLst/>
          </a:prstGeom>
        </p:spPr>
      </p:pic>
      <p:pic>
        <p:nvPicPr>
          <p:cNvPr id="10" name="Picture 9">
            <a:extLst>
              <a:ext uri="{FF2B5EF4-FFF2-40B4-BE49-F238E27FC236}">
                <a16:creationId xmlns:a16="http://schemas.microsoft.com/office/drawing/2014/main" id="{AC73FD6A-C9EF-43BB-BBA1-3083C9B50BB0}"/>
              </a:ext>
            </a:extLst>
          </p:cNvPr>
          <p:cNvPicPr>
            <a:picLocks noChangeAspect="1"/>
          </p:cNvPicPr>
          <p:nvPr/>
        </p:nvPicPr>
        <p:blipFill>
          <a:blip r:embed="rId3"/>
          <a:stretch>
            <a:fillRect/>
          </a:stretch>
        </p:blipFill>
        <p:spPr>
          <a:xfrm>
            <a:off x="6729505" y="2158915"/>
            <a:ext cx="5091953" cy="809044"/>
          </a:xfrm>
          <a:prstGeom prst="rect">
            <a:avLst/>
          </a:prstGeom>
        </p:spPr>
      </p:pic>
    </p:spTree>
    <p:extLst>
      <p:ext uri="{BB962C8B-B14F-4D97-AF65-F5344CB8AC3E}">
        <p14:creationId xmlns:p14="http://schemas.microsoft.com/office/powerpoint/2010/main" val="3952349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72F5-FBA0-4F2C-AD42-F8D7AFCCCB29}"/>
              </a:ext>
            </a:extLst>
          </p:cNvPr>
          <p:cNvSpPr>
            <a:spLocks noGrp="1"/>
          </p:cNvSpPr>
          <p:nvPr>
            <p:ph type="title"/>
          </p:nvPr>
        </p:nvSpPr>
        <p:spPr/>
        <p:txBody>
          <a:bodyPr>
            <a:normAutofit/>
          </a:bodyPr>
          <a:lstStyle/>
          <a:p>
            <a:r>
              <a:rPr lang="en-US" sz="3200" b="1" dirty="0"/>
              <a:t>Conclusions</a:t>
            </a:r>
          </a:p>
        </p:txBody>
      </p:sp>
      <p:sp>
        <p:nvSpPr>
          <p:cNvPr id="3" name="Content Placeholder 2">
            <a:extLst>
              <a:ext uri="{FF2B5EF4-FFF2-40B4-BE49-F238E27FC236}">
                <a16:creationId xmlns:a16="http://schemas.microsoft.com/office/drawing/2014/main" id="{C205B2C7-8D80-407A-9CC2-A10A26436378}"/>
              </a:ext>
            </a:extLst>
          </p:cNvPr>
          <p:cNvSpPr>
            <a:spLocks noGrp="1"/>
          </p:cNvSpPr>
          <p:nvPr>
            <p:ph idx="1"/>
          </p:nvPr>
        </p:nvSpPr>
        <p:spPr/>
        <p:txBody>
          <a:bodyPr>
            <a:normAutofit fontScale="92500" lnSpcReduction="20000"/>
          </a:bodyPr>
          <a:lstStyle/>
          <a:p>
            <a:r>
              <a:rPr lang="en-US" dirty="0">
                <a:sym typeface="Wingdings" panose="05000000000000000000" pitchFamily="2" charset="2"/>
              </a:rPr>
              <a:t>Amount of coffee consumed and higher productivity measured as GDP per hour worked are correlated.</a:t>
            </a:r>
          </a:p>
          <a:p>
            <a:pPr marL="0" indent="0">
              <a:buNone/>
            </a:pPr>
            <a:r>
              <a:rPr lang="en-US" dirty="0">
                <a:sym typeface="Wingdings" panose="05000000000000000000" pitchFamily="2" charset="2"/>
              </a:rPr>
              <a:t>    (p-value &lt; 0.05 and correlation coefficient = 0.633)</a:t>
            </a:r>
          </a:p>
          <a:p>
            <a:endParaRPr lang="en-US" dirty="0">
              <a:sym typeface="Wingdings" panose="05000000000000000000" pitchFamily="2" charset="2"/>
            </a:endParaRPr>
          </a:p>
          <a:p>
            <a:r>
              <a:rPr lang="en-US" dirty="0">
                <a:sym typeface="Wingdings" panose="05000000000000000000" pitchFamily="2" charset="2"/>
              </a:rPr>
              <a:t>According to linear regression, if the amount of coffee c</a:t>
            </a:r>
            <a:r>
              <a:rPr lang="en-US" dirty="0"/>
              <a:t>onsumption is less than 15 kg (33 </a:t>
            </a:r>
            <a:r>
              <a:rPr lang="en-US" dirty="0" err="1"/>
              <a:t>lbs</a:t>
            </a:r>
            <a:r>
              <a:rPr lang="en-US" dirty="0"/>
              <a:t>), productivity increases much faster (bigger slope), while the productivity decreases slowly when the consumption is larger than 15 kg  (slope: m</a:t>
            </a:r>
            <a:r>
              <a:rPr lang="en-US" baseline="-25000" dirty="0"/>
              <a:t>&lt;15</a:t>
            </a:r>
            <a:r>
              <a:rPr lang="en-US" dirty="0"/>
              <a:t> = 3.89,  m</a:t>
            </a:r>
            <a:r>
              <a:rPr lang="en-US" baseline="-25000" dirty="0"/>
              <a:t>&gt;15</a:t>
            </a:r>
            <a:r>
              <a:rPr lang="en-US" dirty="0"/>
              <a:t> = 0.32), </a:t>
            </a:r>
          </a:p>
          <a:p>
            <a:endParaRPr lang="en-US" dirty="0"/>
          </a:p>
          <a:p>
            <a:r>
              <a:rPr lang="en-US" dirty="0"/>
              <a:t>The changes in coffee consumption do not directly affect the changes of productivity. This is because there are several factors that decide productivity and coffee is not the only factor for productivity.</a:t>
            </a:r>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31595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6ECA11-A6E3-41B2-AEC8-5D49E1F771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376" y="1564574"/>
            <a:ext cx="4762500" cy="3571875"/>
          </a:xfrm>
          <a:prstGeom prst="rect">
            <a:avLst/>
          </a:prstGeom>
        </p:spPr>
      </p:pic>
      <p:pic>
        <p:nvPicPr>
          <p:cNvPr id="5" name="Picture 4">
            <a:extLst>
              <a:ext uri="{FF2B5EF4-FFF2-40B4-BE49-F238E27FC236}">
                <a16:creationId xmlns:a16="http://schemas.microsoft.com/office/drawing/2014/main" id="{7CBD532A-FB87-4C4C-8247-C4938D23D3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1329" y="1564574"/>
            <a:ext cx="5233515" cy="3571874"/>
          </a:xfrm>
          <a:prstGeom prst="rect">
            <a:avLst/>
          </a:prstGeom>
        </p:spPr>
      </p:pic>
    </p:spTree>
    <p:extLst>
      <p:ext uri="{BB962C8B-B14F-4D97-AF65-F5344CB8AC3E}">
        <p14:creationId xmlns:p14="http://schemas.microsoft.com/office/powerpoint/2010/main" val="3844839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51D3F-93CC-46CE-80A8-90E469D98EE4}"/>
              </a:ext>
            </a:extLst>
          </p:cNvPr>
          <p:cNvSpPr>
            <a:spLocks noGrp="1"/>
          </p:cNvSpPr>
          <p:nvPr>
            <p:ph type="title"/>
          </p:nvPr>
        </p:nvSpPr>
        <p:spPr/>
        <p:txBody>
          <a:bodyPr>
            <a:normAutofit/>
          </a:bodyPr>
          <a:lstStyle/>
          <a:p>
            <a:r>
              <a:rPr lang="en-US" b="1" dirty="0"/>
              <a:t>Background</a:t>
            </a:r>
          </a:p>
        </p:txBody>
      </p:sp>
      <p:sp>
        <p:nvSpPr>
          <p:cNvPr id="3" name="Content Placeholder 2">
            <a:extLst>
              <a:ext uri="{FF2B5EF4-FFF2-40B4-BE49-F238E27FC236}">
                <a16:creationId xmlns:a16="http://schemas.microsoft.com/office/drawing/2014/main" id="{E87CBA62-F84D-46DC-B2C5-385DD58795F9}"/>
              </a:ext>
            </a:extLst>
          </p:cNvPr>
          <p:cNvSpPr>
            <a:spLocks noGrp="1"/>
          </p:cNvSpPr>
          <p:nvPr>
            <p:ph idx="1"/>
          </p:nvPr>
        </p:nvSpPr>
        <p:spPr/>
        <p:txBody>
          <a:bodyPr/>
          <a:lstStyle/>
          <a:p>
            <a:r>
              <a:rPr lang="en-US" dirty="0"/>
              <a:t>On an individual level, consumption of coffee and its active ingredient, caffeine (a stimulant), is often associated with higher levels of “energy” and “productivity”. But in a given population, such as a nation-state, does higher coffee consumption indicate a higher level of productivity? </a:t>
            </a:r>
          </a:p>
          <a:p>
            <a:endParaRPr lang="en-US" dirty="0"/>
          </a:p>
        </p:txBody>
      </p:sp>
      <p:pic>
        <p:nvPicPr>
          <p:cNvPr id="8" name="Picture 7">
            <a:extLst>
              <a:ext uri="{FF2B5EF4-FFF2-40B4-BE49-F238E27FC236}">
                <a16:creationId xmlns:a16="http://schemas.microsoft.com/office/drawing/2014/main" id="{33EFCABB-AC18-4732-B6E5-13E6F0E5B2A4}"/>
              </a:ext>
            </a:extLst>
          </p:cNvPr>
          <p:cNvPicPr>
            <a:picLocks noChangeAspect="1"/>
          </p:cNvPicPr>
          <p:nvPr/>
        </p:nvPicPr>
        <p:blipFill>
          <a:blip r:embed="rId2"/>
          <a:stretch>
            <a:fillRect/>
          </a:stretch>
        </p:blipFill>
        <p:spPr>
          <a:xfrm>
            <a:off x="5974081" y="4044142"/>
            <a:ext cx="1395934" cy="1823982"/>
          </a:xfrm>
          <a:prstGeom prst="rect">
            <a:avLst/>
          </a:prstGeom>
        </p:spPr>
      </p:pic>
      <p:pic>
        <p:nvPicPr>
          <p:cNvPr id="9" name="Picture 8">
            <a:extLst>
              <a:ext uri="{FF2B5EF4-FFF2-40B4-BE49-F238E27FC236}">
                <a16:creationId xmlns:a16="http://schemas.microsoft.com/office/drawing/2014/main" id="{9DA8419E-8C30-45C3-9CC0-BEFE9C63333E}"/>
              </a:ext>
            </a:extLst>
          </p:cNvPr>
          <p:cNvPicPr>
            <a:picLocks noChangeAspect="1"/>
          </p:cNvPicPr>
          <p:nvPr/>
        </p:nvPicPr>
        <p:blipFill>
          <a:blip r:embed="rId3"/>
          <a:stretch>
            <a:fillRect/>
          </a:stretch>
        </p:blipFill>
        <p:spPr>
          <a:xfrm>
            <a:off x="4009389" y="4175849"/>
            <a:ext cx="1268475" cy="1898014"/>
          </a:xfrm>
          <a:prstGeom prst="rect">
            <a:avLst/>
          </a:prstGeom>
        </p:spPr>
      </p:pic>
    </p:spTree>
    <p:extLst>
      <p:ext uri="{BB962C8B-B14F-4D97-AF65-F5344CB8AC3E}">
        <p14:creationId xmlns:p14="http://schemas.microsoft.com/office/powerpoint/2010/main" val="3528847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0814E-3C43-4541-A015-2F0819DCD0E5}"/>
              </a:ext>
            </a:extLst>
          </p:cNvPr>
          <p:cNvSpPr>
            <a:spLocks noGrp="1"/>
          </p:cNvSpPr>
          <p:nvPr>
            <p:ph type="title"/>
          </p:nvPr>
        </p:nvSpPr>
        <p:spPr/>
        <p:txBody>
          <a:bodyPr>
            <a:normAutofit/>
          </a:bodyPr>
          <a:lstStyle/>
          <a:p>
            <a:r>
              <a:rPr lang="en-US" b="1" dirty="0"/>
              <a:t>Contents</a:t>
            </a:r>
          </a:p>
        </p:txBody>
      </p:sp>
      <p:sp>
        <p:nvSpPr>
          <p:cNvPr id="3" name="Content Placeholder 2">
            <a:extLst>
              <a:ext uri="{FF2B5EF4-FFF2-40B4-BE49-F238E27FC236}">
                <a16:creationId xmlns:a16="http://schemas.microsoft.com/office/drawing/2014/main" id="{8AE1B763-9C03-4479-9AB7-CBE27281D0AC}"/>
              </a:ext>
            </a:extLst>
          </p:cNvPr>
          <p:cNvSpPr>
            <a:spLocks noGrp="1"/>
          </p:cNvSpPr>
          <p:nvPr>
            <p:ph idx="1"/>
          </p:nvPr>
        </p:nvSpPr>
        <p:spPr/>
        <p:txBody>
          <a:bodyPr>
            <a:normAutofit/>
          </a:bodyPr>
          <a:lstStyle/>
          <a:p>
            <a:r>
              <a:rPr lang="en-US" b="1" dirty="0"/>
              <a:t>World Coffee Consumption Trend</a:t>
            </a:r>
          </a:p>
          <a:p>
            <a:r>
              <a:rPr lang="en-US" b="1" dirty="0"/>
              <a:t>World Productivity (GDP per Hour Worked) Trend</a:t>
            </a:r>
          </a:p>
          <a:p>
            <a:r>
              <a:rPr lang="en-US" b="1" dirty="0"/>
              <a:t>Top Coffee Consuming Countries</a:t>
            </a:r>
          </a:p>
          <a:p>
            <a:r>
              <a:rPr lang="en-US" b="1" dirty="0"/>
              <a:t>Top Productivity Countries</a:t>
            </a:r>
          </a:p>
          <a:p>
            <a:r>
              <a:rPr lang="en-US" b="1" dirty="0"/>
              <a:t>Correlation Between Coffee Consumption and Productivity</a:t>
            </a:r>
          </a:p>
          <a:p>
            <a:pPr marL="0" indent="0">
              <a:buNone/>
            </a:pPr>
            <a:r>
              <a:rPr lang="en-US" sz="2000" b="1" dirty="0"/>
              <a:t> - Does the Amount of Coffee Consumption Affect Productivity?</a:t>
            </a:r>
          </a:p>
          <a:p>
            <a:pPr marL="0" indent="0">
              <a:buNone/>
            </a:pPr>
            <a:r>
              <a:rPr lang="en-US" sz="2000" b="1" dirty="0"/>
              <a:t> - Does the Changes in the Coffee Consumption Correlated with the Changes in Productivity?</a:t>
            </a:r>
          </a:p>
        </p:txBody>
      </p:sp>
    </p:spTree>
    <p:extLst>
      <p:ext uri="{BB962C8B-B14F-4D97-AF65-F5344CB8AC3E}">
        <p14:creationId xmlns:p14="http://schemas.microsoft.com/office/powerpoint/2010/main" val="158993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3DB4-5461-44FE-A940-E0A220FD88E5}"/>
              </a:ext>
            </a:extLst>
          </p:cNvPr>
          <p:cNvSpPr>
            <a:spLocks noGrp="1"/>
          </p:cNvSpPr>
          <p:nvPr>
            <p:ph type="title"/>
          </p:nvPr>
        </p:nvSpPr>
        <p:spPr/>
        <p:txBody>
          <a:bodyPr>
            <a:normAutofit/>
          </a:bodyPr>
          <a:lstStyle/>
          <a:p>
            <a:r>
              <a:rPr lang="en-US" sz="3200" dirty="0"/>
              <a:t>Data Exploration and Data Cleaning</a:t>
            </a:r>
          </a:p>
        </p:txBody>
      </p:sp>
      <p:pic>
        <p:nvPicPr>
          <p:cNvPr id="4" name="Content Placeholder 3">
            <a:extLst>
              <a:ext uri="{FF2B5EF4-FFF2-40B4-BE49-F238E27FC236}">
                <a16:creationId xmlns:a16="http://schemas.microsoft.com/office/drawing/2014/main" id="{5CA6A412-CD2E-4792-BC05-28BC9917F22A}"/>
              </a:ext>
            </a:extLst>
          </p:cNvPr>
          <p:cNvPicPr>
            <a:picLocks noGrp="1" noChangeAspect="1"/>
          </p:cNvPicPr>
          <p:nvPr>
            <p:ph idx="1"/>
          </p:nvPr>
        </p:nvPicPr>
        <p:blipFill>
          <a:blip r:embed="rId2"/>
          <a:stretch>
            <a:fillRect/>
          </a:stretch>
        </p:blipFill>
        <p:spPr>
          <a:xfrm>
            <a:off x="1187750" y="1825625"/>
            <a:ext cx="9816499" cy="4351338"/>
          </a:xfrm>
          <a:prstGeom prst="rect">
            <a:avLst/>
          </a:prstGeom>
        </p:spPr>
      </p:pic>
    </p:spTree>
    <p:extLst>
      <p:ext uri="{BB962C8B-B14F-4D97-AF65-F5344CB8AC3E}">
        <p14:creationId xmlns:p14="http://schemas.microsoft.com/office/powerpoint/2010/main" val="148793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C40E321-74BD-4BA9-89F9-4C13E2306BA6}"/>
              </a:ext>
            </a:extLst>
          </p:cNvPr>
          <p:cNvSpPr>
            <a:spLocks noGrp="1"/>
          </p:cNvSpPr>
          <p:nvPr>
            <p:ph type="title"/>
          </p:nvPr>
        </p:nvSpPr>
        <p:spPr>
          <a:xfrm>
            <a:off x="904875" y="478794"/>
            <a:ext cx="10515600" cy="1325563"/>
          </a:xfrm>
        </p:spPr>
        <p:txBody>
          <a:bodyPr/>
          <a:lstStyle/>
          <a:p>
            <a:r>
              <a:rPr lang="en-US" dirty="0"/>
              <a:t>World View – Consumption &amp; Productivity</a:t>
            </a:r>
          </a:p>
        </p:txBody>
      </p:sp>
      <p:pic>
        <p:nvPicPr>
          <p:cNvPr id="5" name="Picture 4">
            <a:extLst>
              <a:ext uri="{FF2B5EF4-FFF2-40B4-BE49-F238E27FC236}">
                <a16:creationId xmlns:a16="http://schemas.microsoft.com/office/drawing/2014/main" id="{EDB69AD9-BBB1-41D5-A9C1-264C936EE04B}"/>
              </a:ext>
            </a:extLst>
          </p:cNvPr>
          <p:cNvPicPr>
            <a:picLocks noChangeAspect="1"/>
          </p:cNvPicPr>
          <p:nvPr/>
        </p:nvPicPr>
        <p:blipFill>
          <a:blip r:embed="rId2"/>
          <a:stretch>
            <a:fillRect/>
          </a:stretch>
        </p:blipFill>
        <p:spPr>
          <a:xfrm>
            <a:off x="10879046" y="1889989"/>
            <a:ext cx="474753" cy="2402675"/>
          </a:xfrm>
          <a:prstGeom prst="rect">
            <a:avLst/>
          </a:prstGeom>
        </p:spPr>
      </p:pic>
      <p:pic>
        <p:nvPicPr>
          <p:cNvPr id="6" name="Content Placeholder 15">
            <a:hlinkClick r:id="rId3"/>
            <a:extLst>
              <a:ext uri="{FF2B5EF4-FFF2-40B4-BE49-F238E27FC236}">
                <a16:creationId xmlns:a16="http://schemas.microsoft.com/office/drawing/2014/main" id="{2EE7AF7A-6AA2-4B10-8528-C1E8D1A69325}"/>
              </a:ext>
            </a:extLst>
          </p:cNvPr>
          <p:cNvPicPr>
            <a:picLocks noGrp="1" noChangeAspect="1"/>
          </p:cNvPicPr>
          <p:nvPr>
            <p:ph idx="1"/>
          </p:nvPr>
        </p:nvPicPr>
        <p:blipFill>
          <a:blip r:embed="rId4">
            <a:alphaModFix amt="80000"/>
          </a:blip>
          <a:stretch>
            <a:fillRect/>
          </a:stretch>
        </p:blipFill>
        <p:spPr>
          <a:xfrm>
            <a:off x="252666" y="4936531"/>
            <a:ext cx="6472378" cy="1556344"/>
          </a:xfrm>
          <a:prstGeom prst="rect">
            <a:avLst/>
          </a:prstGeom>
        </p:spPr>
      </p:pic>
      <p:sp>
        <p:nvSpPr>
          <p:cNvPr id="7" name="TextBox 6">
            <a:extLst>
              <a:ext uri="{FF2B5EF4-FFF2-40B4-BE49-F238E27FC236}">
                <a16:creationId xmlns:a16="http://schemas.microsoft.com/office/drawing/2014/main" id="{51AD2114-98BB-4D0C-9948-E4ACE6B4817B}"/>
              </a:ext>
            </a:extLst>
          </p:cNvPr>
          <p:cNvSpPr txBox="1"/>
          <p:nvPr/>
        </p:nvSpPr>
        <p:spPr>
          <a:xfrm>
            <a:off x="1597639" y="1804357"/>
            <a:ext cx="4178128" cy="369332"/>
          </a:xfrm>
          <a:prstGeom prst="rect">
            <a:avLst/>
          </a:prstGeom>
          <a:noFill/>
        </p:spPr>
        <p:txBody>
          <a:bodyPr wrap="square" rtlCol="0">
            <a:spAutoFit/>
          </a:bodyPr>
          <a:lstStyle/>
          <a:p>
            <a:r>
              <a:rPr lang="en-US" dirty="0"/>
              <a:t>World Coffee Consumption per Capita (kg)</a:t>
            </a:r>
          </a:p>
        </p:txBody>
      </p:sp>
      <p:sp>
        <p:nvSpPr>
          <p:cNvPr id="8" name="TextBox 7">
            <a:extLst>
              <a:ext uri="{FF2B5EF4-FFF2-40B4-BE49-F238E27FC236}">
                <a16:creationId xmlns:a16="http://schemas.microsoft.com/office/drawing/2014/main" id="{697054E8-5811-46AF-976F-36DB74DAD385}"/>
              </a:ext>
            </a:extLst>
          </p:cNvPr>
          <p:cNvSpPr txBox="1"/>
          <p:nvPr/>
        </p:nvSpPr>
        <p:spPr>
          <a:xfrm>
            <a:off x="1770244" y="4427944"/>
            <a:ext cx="3832917" cy="369332"/>
          </a:xfrm>
          <a:prstGeom prst="rect">
            <a:avLst/>
          </a:prstGeom>
          <a:noFill/>
        </p:spPr>
        <p:txBody>
          <a:bodyPr wrap="square" rtlCol="0">
            <a:spAutoFit/>
          </a:bodyPr>
          <a:lstStyle/>
          <a:p>
            <a:r>
              <a:rPr lang="en-US" dirty="0"/>
              <a:t>World Productivity (GDP) per Capita ($)</a:t>
            </a:r>
          </a:p>
        </p:txBody>
      </p:sp>
      <p:pic>
        <p:nvPicPr>
          <p:cNvPr id="9" name="Picture 8">
            <a:extLst>
              <a:ext uri="{FF2B5EF4-FFF2-40B4-BE49-F238E27FC236}">
                <a16:creationId xmlns:a16="http://schemas.microsoft.com/office/drawing/2014/main" id="{F7F4039A-5720-4C2A-8701-C2F16A9BBA17}"/>
              </a:ext>
            </a:extLst>
          </p:cNvPr>
          <p:cNvPicPr>
            <a:picLocks noChangeAspect="1"/>
          </p:cNvPicPr>
          <p:nvPr/>
        </p:nvPicPr>
        <p:blipFill>
          <a:blip r:embed="rId5"/>
          <a:stretch>
            <a:fillRect/>
          </a:stretch>
        </p:blipFill>
        <p:spPr>
          <a:xfrm>
            <a:off x="10879047" y="4437965"/>
            <a:ext cx="474753" cy="2318865"/>
          </a:xfrm>
          <a:prstGeom prst="rect">
            <a:avLst/>
          </a:prstGeom>
        </p:spPr>
      </p:pic>
      <p:pic>
        <p:nvPicPr>
          <p:cNvPr id="10" name="Picture 9">
            <a:hlinkClick r:id="rId6"/>
            <a:extLst>
              <a:ext uri="{FF2B5EF4-FFF2-40B4-BE49-F238E27FC236}">
                <a16:creationId xmlns:a16="http://schemas.microsoft.com/office/drawing/2014/main" id="{4D2288D4-2B98-428E-AB27-C4092F6B09BD}"/>
              </a:ext>
            </a:extLst>
          </p:cNvPr>
          <p:cNvPicPr>
            <a:picLocks noChangeAspect="1"/>
          </p:cNvPicPr>
          <p:nvPr/>
        </p:nvPicPr>
        <p:blipFill>
          <a:blip r:embed="rId7"/>
          <a:stretch>
            <a:fillRect/>
          </a:stretch>
        </p:blipFill>
        <p:spPr>
          <a:xfrm>
            <a:off x="7069415" y="2020041"/>
            <a:ext cx="3525794" cy="22048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hlinkClick r:id="rId8"/>
            <a:extLst>
              <a:ext uri="{FF2B5EF4-FFF2-40B4-BE49-F238E27FC236}">
                <a16:creationId xmlns:a16="http://schemas.microsoft.com/office/drawing/2014/main" id="{60F93EFA-C536-4021-8994-F020F7578324}"/>
              </a:ext>
            </a:extLst>
          </p:cNvPr>
          <p:cNvPicPr>
            <a:picLocks noChangeAspect="1"/>
          </p:cNvPicPr>
          <p:nvPr/>
        </p:nvPicPr>
        <p:blipFill>
          <a:blip r:embed="rId9"/>
          <a:stretch>
            <a:fillRect/>
          </a:stretch>
        </p:blipFill>
        <p:spPr>
          <a:xfrm>
            <a:off x="7082080" y="4566825"/>
            <a:ext cx="3513129" cy="20960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Content Placeholder 9" descr="Ctrl + Click to see the interactive World Coffee Consumption map.&#10;">
            <a:hlinkClick r:id="rId10"/>
            <a:extLst>
              <a:ext uri="{FF2B5EF4-FFF2-40B4-BE49-F238E27FC236}">
                <a16:creationId xmlns:a16="http://schemas.microsoft.com/office/drawing/2014/main" id="{D873FC18-9F0D-4E1A-9CA5-E1F87321714C}"/>
              </a:ext>
              <a:ext uri="{C183D7F6-B498-43B3-948B-1728B52AA6E4}">
                <adec:decorative xmlns:adec="http://schemas.microsoft.com/office/drawing/2017/decorative" val="0"/>
              </a:ext>
            </a:extLst>
          </p:cNvPr>
          <p:cNvPicPr>
            <a:picLocks noChangeAspect="1"/>
          </p:cNvPicPr>
          <p:nvPr/>
        </p:nvPicPr>
        <p:blipFill>
          <a:blip r:embed="rId11">
            <a:alphaModFix amt="80000"/>
          </a:blip>
          <a:stretch>
            <a:fillRect/>
          </a:stretch>
        </p:blipFill>
        <p:spPr>
          <a:xfrm>
            <a:off x="271094" y="2590440"/>
            <a:ext cx="6463164" cy="1556344"/>
          </a:xfrm>
          <a:prstGeom prst="rect">
            <a:avLst/>
          </a:prstGeom>
        </p:spPr>
      </p:pic>
      <p:sp>
        <p:nvSpPr>
          <p:cNvPr id="13" name="Oval 12">
            <a:extLst>
              <a:ext uri="{FF2B5EF4-FFF2-40B4-BE49-F238E27FC236}">
                <a16:creationId xmlns:a16="http://schemas.microsoft.com/office/drawing/2014/main" id="{0A9DDD90-0755-4D76-9062-E58A396743C4}"/>
              </a:ext>
            </a:extLst>
          </p:cNvPr>
          <p:cNvSpPr/>
          <p:nvPr/>
        </p:nvSpPr>
        <p:spPr>
          <a:xfrm>
            <a:off x="3248502" y="2610953"/>
            <a:ext cx="1916647" cy="1060389"/>
          </a:xfrm>
          <a:prstGeom prst="ellipse">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5120D74-38AE-4DFD-A5B1-0573968193DB}"/>
              </a:ext>
            </a:extLst>
          </p:cNvPr>
          <p:cNvSpPr/>
          <p:nvPr/>
        </p:nvSpPr>
        <p:spPr>
          <a:xfrm>
            <a:off x="3248501" y="5176048"/>
            <a:ext cx="1916647" cy="1060389"/>
          </a:xfrm>
          <a:prstGeom prst="ellipse">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Arrow Connector 14">
            <a:extLst>
              <a:ext uri="{FF2B5EF4-FFF2-40B4-BE49-F238E27FC236}">
                <a16:creationId xmlns:a16="http://schemas.microsoft.com/office/drawing/2014/main" id="{DB549E64-1238-4F2E-A65C-E554E42CF544}"/>
              </a:ext>
            </a:extLst>
          </p:cNvPr>
          <p:cNvCxnSpPr>
            <a:cxnSpLocks/>
            <a:stCxn id="13" idx="6"/>
          </p:cNvCxnSpPr>
          <p:nvPr/>
        </p:nvCxnSpPr>
        <p:spPr>
          <a:xfrm>
            <a:off x="5165149" y="3141148"/>
            <a:ext cx="1833821" cy="127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B153C8-021C-4EDE-9010-10B67A4B22B2}"/>
              </a:ext>
            </a:extLst>
          </p:cNvPr>
          <p:cNvCxnSpPr>
            <a:cxnSpLocks/>
            <a:stCxn id="14" idx="6"/>
          </p:cNvCxnSpPr>
          <p:nvPr/>
        </p:nvCxnSpPr>
        <p:spPr>
          <a:xfrm>
            <a:off x="5165148" y="5706243"/>
            <a:ext cx="1871274"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7982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8C9B0-DA6B-444F-85B6-E8D38A4DB07F}"/>
              </a:ext>
            </a:extLst>
          </p:cNvPr>
          <p:cNvSpPr>
            <a:spLocks noGrp="1"/>
          </p:cNvSpPr>
          <p:nvPr>
            <p:ph type="title"/>
          </p:nvPr>
        </p:nvSpPr>
        <p:spPr/>
        <p:txBody>
          <a:bodyPr>
            <a:normAutofit/>
          </a:bodyPr>
          <a:lstStyle/>
          <a:p>
            <a:r>
              <a:rPr lang="en-US" sz="3200" dirty="0"/>
              <a:t>Coffee Consumption Trend by Country  </a:t>
            </a:r>
          </a:p>
        </p:txBody>
      </p:sp>
      <p:pic>
        <p:nvPicPr>
          <p:cNvPr id="6" name="Picture 5">
            <a:extLst>
              <a:ext uri="{FF2B5EF4-FFF2-40B4-BE49-F238E27FC236}">
                <a16:creationId xmlns:a16="http://schemas.microsoft.com/office/drawing/2014/main" id="{652D9E54-FC4A-485F-9E63-301D812246C0}"/>
              </a:ext>
            </a:extLst>
          </p:cNvPr>
          <p:cNvPicPr>
            <a:picLocks noChangeAspect="1"/>
          </p:cNvPicPr>
          <p:nvPr/>
        </p:nvPicPr>
        <p:blipFill>
          <a:blip r:embed="rId2"/>
          <a:stretch>
            <a:fillRect/>
          </a:stretch>
        </p:blipFill>
        <p:spPr>
          <a:xfrm>
            <a:off x="838199" y="1338393"/>
            <a:ext cx="9150945" cy="5154481"/>
          </a:xfrm>
          <a:prstGeom prst="rect">
            <a:avLst/>
          </a:prstGeom>
        </p:spPr>
      </p:pic>
    </p:spTree>
    <p:extLst>
      <p:ext uri="{BB962C8B-B14F-4D97-AF65-F5344CB8AC3E}">
        <p14:creationId xmlns:p14="http://schemas.microsoft.com/office/powerpoint/2010/main" val="1994412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CC5F7-1798-4A47-803E-5C8EF5D6C2CD}"/>
              </a:ext>
            </a:extLst>
          </p:cNvPr>
          <p:cNvSpPr>
            <a:spLocks noGrp="1"/>
          </p:cNvSpPr>
          <p:nvPr>
            <p:ph type="title"/>
          </p:nvPr>
        </p:nvSpPr>
        <p:spPr/>
        <p:txBody>
          <a:bodyPr>
            <a:normAutofit/>
          </a:bodyPr>
          <a:lstStyle/>
          <a:p>
            <a:r>
              <a:rPr lang="en-US" sz="3200" dirty="0"/>
              <a:t>Productivity Trend by Country </a:t>
            </a:r>
          </a:p>
        </p:txBody>
      </p:sp>
      <p:pic>
        <p:nvPicPr>
          <p:cNvPr id="7" name="Content Placeholder 6">
            <a:extLst>
              <a:ext uri="{FF2B5EF4-FFF2-40B4-BE49-F238E27FC236}">
                <a16:creationId xmlns:a16="http://schemas.microsoft.com/office/drawing/2014/main" id="{056DF1DB-F602-410C-BB2E-B80B01A61429}"/>
              </a:ext>
            </a:extLst>
          </p:cNvPr>
          <p:cNvPicPr>
            <a:picLocks noGrp="1" noChangeAspect="1"/>
          </p:cNvPicPr>
          <p:nvPr>
            <p:ph idx="1"/>
          </p:nvPr>
        </p:nvPicPr>
        <p:blipFill>
          <a:blip r:embed="rId2"/>
          <a:stretch>
            <a:fillRect/>
          </a:stretch>
        </p:blipFill>
        <p:spPr>
          <a:xfrm>
            <a:off x="691481" y="2231016"/>
            <a:ext cx="7486055" cy="4351338"/>
          </a:xfrm>
          <a:prstGeom prst="rect">
            <a:avLst/>
          </a:prstGeom>
        </p:spPr>
      </p:pic>
      <p:sp>
        <p:nvSpPr>
          <p:cNvPr id="8" name="TextBox 7">
            <a:extLst>
              <a:ext uri="{FF2B5EF4-FFF2-40B4-BE49-F238E27FC236}">
                <a16:creationId xmlns:a16="http://schemas.microsoft.com/office/drawing/2014/main" id="{030AE888-758A-4877-BB33-A225D429E8B2}"/>
              </a:ext>
            </a:extLst>
          </p:cNvPr>
          <p:cNvSpPr txBox="1"/>
          <p:nvPr/>
        </p:nvSpPr>
        <p:spPr>
          <a:xfrm>
            <a:off x="931025" y="1440101"/>
            <a:ext cx="11055928" cy="646331"/>
          </a:xfrm>
          <a:prstGeom prst="rect">
            <a:avLst/>
          </a:prstGeom>
          <a:noFill/>
        </p:spPr>
        <p:txBody>
          <a:bodyPr wrap="square" rtlCol="0">
            <a:spAutoFit/>
          </a:bodyPr>
          <a:lstStyle/>
          <a:p>
            <a:pPr marL="285750" indent="-285750">
              <a:buFont typeface="Arial" panose="020B0604020202020204" pitchFamily="34" charset="0"/>
              <a:buChar char="•"/>
            </a:pPr>
            <a:r>
              <a:rPr lang="en-US" dirty="0"/>
              <a:t>Productivity is measured by GDP(Gross Domestic Product) by hour per worked. </a:t>
            </a:r>
          </a:p>
          <a:p>
            <a:pPr marL="285750" indent="-285750">
              <a:buFont typeface="Arial" panose="020B0604020202020204" pitchFamily="34" charset="0"/>
              <a:buChar char="•"/>
            </a:pPr>
            <a:r>
              <a:rPr lang="en-US" dirty="0"/>
              <a:t>Growth in labor productivity indicates a higher level of output for every hour worked. </a:t>
            </a:r>
          </a:p>
        </p:txBody>
      </p:sp>
    </p:spTree>
    <p:extLst>
      <p:ext uri="{BB962C8B-B14F-4D97-AF65-F5344CB8AC3E}">
        <p14:creationId xmlns:p14="http://schemas.microsoft.com/office/powerpoint/2010/main" val="114580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14639-EA9D-47CF-BC53-08C1D6B3C97B}"/>
              </a:ext>
            </a:extLst>
          </p:cNvPr>
          <p:cNvSpPr>
            <a:spLocks noGrp="1"/>
          </p:cNvSpPr>
          <p:nvPr>
            <p:ph type="title"/>
          </p:nvPr>
        </p:nvSpPr>
        <p:spPr/>
        <p:txBody>
          <a:bodyPr>
            <a:normAutofit/>
          </a:bodyPr>
          <a:lstStyle/>
          <a:p>
            <a:r>
              <a:rPr lang="en-US" sz="3200" dirty="0"/>
              <a:t>Mean Coffee Consumption and Mean of Productivity by Year</a:t>
            </a:r>
          </a:p>
        </p:txBody>
      </p:sp>
      <p:pic>
        <p:nvPicPr>
          <p:cNvPr id="7" name="Content Placeholder 6">
            <a:extLst>
              <a:ext uri="{FF2B5EF4-FFF2-40B4-BE49-F238E27FC236}">
                <a16:creationId xmlns:a16="http://schemas.microsoft.com/office/drawing/2014/main" id="{A2E58E1B-D566-4E08-8CBA-E3FD0ABD4802}"/>
              </a:ext>
            </a:extLst>
          </p:cNvPr>
          <p:cNvPicPr>
            <a:picLocks noGrp="1" noChangeAspect="1"/>
          </p:cNvPicPr>
          <p:nvPr>
            <p:ph idx="1"/>
          </p:nvPr>
        </p:nvPicPr>
        <p:blipFill>
          <a:blip r:embed="rId2"/>
          <a:stretch>
            <a:fillRect/>
          </a:stretch>
        </p:blipFill>
        <p:spPr>
          <a:xfrm>
            <a:off x="838200" y="2231927"/>
            <a:ext cx="8002769" cy="3717822"/>
          </a:xfrm>
          <a:prstGeom prst="rect">
            <a:avLst/>
          </a:prstGeom>
        </p:spPr>
      </p:pic>
    </p:spTree>
    <p:extLst>
      <p:ext uri="{BB962C8B-B14F-4D97-AF65-F5344CB8AC3E}">
        <p14:creationId xmlns:p14="http://schemas.microsoft.com/office/powerpoint/2010/main" val="1066985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10708</TotalTime>
  <Words>345</Words>
  <Application>Microsoft Office PowerPoint</Application>
  <PresentationFormat>Widescreen</PresentationFormat>
  <Paragraphs>39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Coffee and Productivity</vt:lpstr>
      <vt:lpstr>PowerPoint Presentation</vt:lpstr>
      <vt:lpstr>Background</vt:lpstr>
      <vt:lpstr>Contents</vt:lpstr>
      <vt:lpstr>Data Exploration and Data Cleaning</vt:lpstr>
      <vt:lpstr>World View – Consumption &amp; Productivity</vt:lpstr>
      <vt:lpstr>Coffee Consumption Trend by Country  </vt:lpstr>
      <vt:lpstr>Productivity Trend by Country </vt:lpstr>
      <vt:lpstr>Mean Coffee Consumption and Mean of Productivity by Year</vt:lpstr>
      <vt:lpstr>Top Coffee Consuming Countries</vt:lpstr>
      <vt:lpstr>Top Productivity Countries (GDP per hour worked)</vt:lpstr>
      <vt:lpstr>Correlation Between Coffee Consumption and Productivity</vt:lpstr>
      <vt:lpstr>Correlation Between Coffee Consumption and Productivity (Two Cohort)</vt:lpstr>
      <vt:lpstr>Correlation Between Changes in Coffee Consumption and Changes in Productivity </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Coffee and Productivity</dc:title>
  <dc:creator>Jin Kim</dc:creator>
  <cp:lastModifiedBy>Jin Kim</cp:lastModifiedBy>
  <cp:revision>63</cp:revision>
  <dcterms:created xsi:type="dcterms:W3CDTF">2019-01-31T20:20:06Z</dcterms:created>
  <dcterms:modified xsi:type="dcterms:W3CDTF">2019-02-09T15:07:07Z</dcterms:modified>
</cp:coreProperties>
</file>