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0233600" cy="38404800"/>
  <p:notesSz cx="6858000" cy="9144000"/>
  <p:defaultTextStyle>
    <a:defPPr>
      <a:defRPr lang="en-US"/>
    </a:defPPr>
    <a:lvl1pPr marL="0" algn="l" defTabSz="3862426" rtl="0" eaLnBrk="1" latinLnBrk="0" hangingPunct="1">
      <a:defRPr sz="7603" kern="1200">
        <a:solidFill>
          <a:schemeClr val="tx1"/>
        </a:solidFill>
        <a:latin typeface="+mn-lt"/>
        <a:ea typeface="+mn-ea"/>
        <a:cs typeface="+mn-cs"/>
      </a:defRPr>
    </a:lvl1pPr>
    <a:lvl2pPr marL="1931213" algn="l" defTabSz="3862426" rtl="0" eaLnBrk="1" latinLnBrk="0" hangingPunct="1">
      <a:defRPr sz="7603" kern="1200">
        <a:solidFill>
          <a:schemeClr val="tx1"/>
        </a:solidFill>
        <a:latin typeface="+mn-lt"/>
        <a:ea typeface="+mn-ea"/>
        <a:cs typeface="+mn-cs"/>
      </a:defRPr>
    </a:lvl2pPr>
    <a:lvl3pPr marL="3862426" algn="l" defTabSz="3862426" rtl="0" eaLnBrk="1" latinLnBrk="0" hangingPunct="1">
      <a:defRPr sz="7603" kern="1200">
        <a:solidFill>
          <a:schemeClr val="tx1"/>
        </a:solidFill>
        <a:latin typeface="+mn-lt"/>
        <a:ea typeface="+mn-ea"/>
        <a:cs typeface="+mn-cs"/>
      </a:defRPr>
    </a:lvl3pPr>
    <a:lvl4pPr marL="5793638" algn="l" defTabSz="3862426" rtl="0" eaLnBrk="1" latinLnBrk="0" hangingPunct="1">
      <a:defRPr sz="7603" kern="1200">
        <a:solidFill>
          <a:schemeClr val="tx1"/>
        </a:solidFill>
        <a:latin typeface="+mn-lt"/>
        <a:ea typeface="+mn-ea"/>
        <a:cs typeface="+mn-cs"/>
      </a:defRPr>
    </a:lvl4pPr>
    <a:lvl5pPr marL="7724851" algn="l" defTabSz="3862426" rtl="0" eaLnBrk="1" latinLnBrk="0" hangingPunct="1">
      <a:defRPr sz="7603" kern="1200">
        <a:solidFill>
          <a:schemeClr val="tx1"/>
        </a:solidFill>
        <a:latin typeface="+mn-lt"/>
        <a:ea typeface="+mn-ea"/>
        <a:cs typeface="+mn-cs"/>
      </a:defRPr>
    </a:lvl5pPr>
    <a:lvl6pPr marL="9656064" algn="l" defTabSz="3862426" rtl="0" eaLnBrk="1" latinLnBrk="0" hangingPunct="1">
      <a:defRPr sz="7603" kern="1200">
        <a:solidFill>
          <a:schemeClr val="tx1"/>
        </a:solidFill>
        <a:latin typeface="+mn-lt"/>
        <a:ea typeface="+mn-ea"/>
        <a:cs typeface="+mn-cs"/>
      </a:defRPr>
    </a:lvl6pPr>
    <a:lvl7pPr marL="11587277" algn="l" defTabSz="3862426" rtl="0" eaLnBrk="1" latinLnBrk="0" hangingPunct="1">
      <a:defRPr sz="7603" kern="1200">
        <a:solidFill>
          <a:schemeClr val="tx1"/>
        </a:solidFill>
        <a:latin typeface="+mn-lt"/>
        <a:ea typeface="+mn-ea"/>
        <a:cs typeface="+mn-cs"/>
      </a:defRPr>
    </a:lvl7pPr>
    <a:lvl8pPr marL="13518490" algn="l" defTabSz="3862426" rtl="0" eaLnBrk="1" latinLnBrk="0" hangingPunct="1">
      <a:defRPr sz="7603" kern="1200">
        <a:solidFill>
          <a:schemeClr val="tx1"/>
        </a:solidFill>
        <a:latin typeface="+mn-lt"/>
        <a:ea typeface="+mn-ea"/>
        <a:cs typeface="+mn-cs"/>
      </a:defRPr>
    </a:lvl8pPr>
    <a:lvl9pPr marL="15449702" algn="l" defTabSz="3862426" rtl="0" eaLnBrk="1" latinLnBrk="0" hangingPunct="1">
      <a:defRPr sz="76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B1F"/>
    <a:srgbClr val="5687A6"/>
    <a:srgbClr val="BF8A26"/>
    <a:srgbClr val="BF8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0"/>
    <p:restoredTop sz="94574"/>
  </p:normalViewPr>
  <p:slideViewPr>
    <p:cSldViewPr snapToGrid="0" snapToObjects="1">
      <p:cViewPr>
        <p:scale>
          <a:sx n="45" d="100"/>
          <a:sy n="45" d="100"/>
        </p:scale>
        <p:origin x="-4368" y="-19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E0895-FA53-AD48-9885-6272FDDAE561}" type="datetimeFigureOut">
              <a:rPr lang="en-US" smtClean="0"/>
              <a:t>12/11/19</a:t>
            </a:fld>
            <a:endParaRPr lang="en-US"/>
          </a:p>
        </p:txBody>
      </p:sp>
      <p:sp>
        <p:nvSpPr>
          <p:cNvPr id="4" name="Slide Image Placeholder 3"/>
          <p:cNvSpPr>
            <a:spLocks noGrp="1" noRot="1" noChangeAspect="1"/>
          </p:cNvSpPr>
          <p:nvPr>
            <p:ph type="sldImg" idx="2"/>
          </p:nvPr>
        </p:nvSpPr>
        <p:spPr>
          <a:xfrm>
            <a:off x="1812925" y="1143000"/>
            <a:ext cx="323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5E437-A990-A642-ACB7-250682D5A9D2}" type="slidenum">
              <a:rPr lang="en-US" smtClean="0"/>
              <a:t>‹#›</a:t>
            </a:fld>
            <a:endParaRPr lang="en-US"/>
          </a:p>
        </p:txBody>
      </p:sp>
    </p:spTree>
    <p:extLst>
      <p:ext uri="{BB962C8B-B14F-4D97-AF65-F5344CB8AC3E}">
        <p14:creationId xmlns:p14="http://schemas.microsoft.com/office/powerpoint/2010/main" val="149603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2925" y="1143000"/>
            <a:ext cx="3232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5E437-A990-A642-ACB7-250682D5A9D2}" type="slidenum">
              <a:rPr lang="en-US" smtClean="0"/>
              <a:t>1</a:t>
            </a:fld>
            <a:endParaRPr lang="en-US"/>
          </a:p>
        </p:txBody>
      </p:sp>
    </p:spTree>
    <p:extLst>
      <p:ext uri="{BB962C8B-B14F-4D97-AF65-F5344CB8AC3E}">
        <p14:creationId xmlns:p14="http://schemas.microsoft.com/office/powerpoint/2010/main" val="116116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6285233"/>
            <a:ext cx="34198560" cy="13370560"/>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20171413"/>
            <a:ext cx="30175200" cy="9272267"/>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2044700"/>
            <a:ext cx="8675370"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2044700"/>
            <a:ext cx="25523190"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574541"/>
            <a:ext cx="34701480" cy="15975327"/>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5701001"/>
            <a:ext cx="34701480" cy="8401047"/>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10223500"/>
            <a:ext cx="1709928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10223500"/>
            <a:ext cx="1709928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2044708"/>
            <a:ext cx="3470148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9414513"/>
            <a:ext cx="17020696" cy="461390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4028420"/>
            <a:ext cx="17020696"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9414513"/>
            <a:ext cx="17104520" cy="461390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4028420"/>
            <a:ext cx="17104520"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205CF6-455A-5049-8ABD-0FB6C36AA0D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205CF6-455A-5049-8ABD-0FB6C36AA0D1}" type="datetimeFigureOut">
              <a:rPr lang="en-US" smtClean="0"/>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05CF6-455A-5049-8ABD-0FB6C36AA0D1}" type="datetimeFigureOut">
              <a:rPr lang="en-US" smtClean="0"/>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560320"/>
            <a:ext cx="12976383" cy="896112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5529588"/>
            <a:ext cx="20368260" cy="2729230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11521440"/>
            <a:ext cx="12976383" cy="21344893"/>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560320"/>
            <a:ext cx="12976383" cy="896112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5529588"/>
            <a:ext cx="20368260" cy="2729230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771301" y="11521440"/>
            <a:ext cx="12976383" cy="21344893"/>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2044708"/>
            <a:ext cx="3470148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10223500"/>
            <a:ext cx="3470148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35595568"/>
            <a:ext cx="9052560" cy="2044700"/>
          </a:xfrm>
          <a:prstGeom prst="rect">
            <a:avLst/>
          </a:prstGeom>
        </p:spPr>
        <p:txBody>
          <a:bodyPr vert="horz" lIns="91440" tIns="45720" rIns="91440" bIns="45720" rtlCol="0" anchor="ctr"/>
          <a:lstStyle>
            <a:lvl1pPr algn="l">
              <a:defRPr sz="5280">
                <a:solidFill>
                  <a:schemeClr val="tx1">
                    <a:tint val="75000"/>
                  </a:schemeClr>
                </a:solidFill>
              </a:defRPr>
            </a:lvl1pPr>
          </a:lstStyle>
          <a:p>
            <a:fld id="{32205CF6-455A-5049-8ABD-0FB6C36AA0D1}" type="datetimeFigureOut">
              <a:rPr lang="en-US" smtClean="0"/>
              <a:t>12/11/19</a:t>
            </a:fld>
            <a:endParaRPr lang="en-US"/>
          </a:p>
        </p:txBody>
      </p:sp>
      <p:sp>
        <p:nvSpPr>
          <p:cNvPr id="5" name="Footer Placeholder 4"/>
          <p:cNvSpPr>
            <a:spLocks noGrp="1"/>
          </p:cNvSpPr>
          <p:nvPr>
            <p:ph type="ftr" sz="quarter" idx="3"/>
          </p:nvPr>
        </p:nvSpPr>
        <p:spPr>
          <a:xfrm>
            <a:off x="13327380" y="35595568"/>
            <a:ext cx="13578840" cy="204470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5595568"/>
            <a:ext cx="9052560" cy="2044700"/>
          </a:xfrm>
          <a:prstGeom prst="rect">
            <a:avLst/>
          </a:prstGeom>
        </p:spPr>
        <p:txBody>
          <a:bodyPr vert="horz" lIns="91440" tIns="45720" rIns="91440" bIns="45720" rtlCol="0" anchor="ctr"/>
          <a:lstStyle>
            <a:lvl1pPr algn="r">
              <a:defRPr sz="5280">
                <a:solidFill>
                  <a:schemeClr val="tx1">
                    <a:tint val="75000"/>
                  </a:schemeClr>
                </a:solidFill>
              </a:defRPr>
            </a:lvl1pPr>
          </a:lstStyle>
          <a:p>
            <a:fld id="{1772019E-B672-4D4B-B2C2-1D4E09250132}" type="slidenum">
              <a:rPr lang="en-US" smtClean="0"/>
              <a:t>‹#›</a:t>
            </a:fld>
            <a:endParaRPr lang="en-US"/>
          </a:p>
        </p:txBody>
      </p:sp>
    </p:spTree>
    <p:extLst>
      <p:ext uri="{BB962C8B-B14F-4D97-AF65-F5344CB8AC3E}">
        <p14:creationId xmlns:p14="http://schemas.microsoft.com/office/powerpoint/2010/main" val="1754253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233600" cy="38404800"/>
          </a:xfrm>
          <a:prstGeom prst="rect">
            <a:avLst/>
          </a:prstGeom>
          <a:solidFill>
            <a:srgbClr val="5687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7" dirty="0">
              <a:latin typeface="Avenir Book" charset="0"/>
              <a:ea typeface="Avenir Book" charset="0"/>
              <a:cs typeface="Avenir Book" charset="0"/>
            </a:endParaRPr>
          </a:p>
        </p:txBody>
      </p:sp>
      <p:sp>
        <p:nvSpPr>
          <p:cNvPr id="9" name="Rectangle 8"/>
          <p:cNvSpPr/>
          <p:nvPr/>
        </p:nvSpPr>
        <p:spPr>
          <a:xfrm>
            <a:off x="914400" y="0"/>
            <a:ext cx="38404800" cy="3869704"/>
          </a:xfrm>
          <a:prstGeom prst="rect">
            <a:avLst/>
          </a:prstGeom>
          <a:solidFill>
            <a:srgbClr val="5687A6"/>
          </a:solidFill>
          <a:ln>
            <a:solidFill>
              <a:srgbClr val="5687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400" dirty="0">
                <a:latin typeface="Avenir Book" charset="0"/>
                <a:ea typeface="Avenir Book" charset="0"/>
                <a:cs typeface="Avenir Book" charset="0"/>
              </a:rPr>
              <a:t>Simulating the Recovery Rate of Eclipsing Binaries in Star Clusters with LSST </a:t>
            </a:r>
            <a:endParaRPr lang="en-US" sz="8400" dirty="0" smtClean="0">
              <a:latin typeface="Avenir Book" charset="0"/>
              <a:ea typeface="Avenir Book" charset="0"/>
              <a:cs typeface="Avenir Book" charset="0"/>
            </a:endParaRPr>
          </a:p>
          <a:p>
            <a:pPr algn="ctr"/>
            <a:r>
              <a:rPr lang="en-US" sz="2864" dirty="0" smtClean="0">
                <a:ln w="9525">
                  <a:noFill/>
                </a:ln>
                <a:solidFill>
                  <a:schemeClr val="bg1"/>
                </a:solidFill>
                <a:latin typeface="Avenir Book" charset="0"/>
                <a:ea typeface="Avenir Book" charset="0"/>
                <a:cs typeface="Avenir Book" charset="0"/>
              </a:rPr>
              <a:t>Andrew </a:t>
            </a:r>
            <a:r>
              <a:rPr lang="en-US" sz="2864" dirty="0">
                <a:ln w="9525">
                  <a:noFill/>
                </a:ln>
                <a:solidFill>
                  <a:schemeClr val="bg1"/>
                </a:solidFill>
                <a:latin typeface="Avenir Book" charset="0"/>
                <a:ea typeface="Avenir Book" charset="0"/>
                <a:cs typeface="Avenir Book" charset="0"/>
              </a:rPr>
              <a:t>Bowen</a:t>
            </a:r>
            <a:r>
              <a:rPr lang="en-US" sz="2864" baseline="30000" dirty="0">
                <a:ln w="9525">
                  <a:noFill/>
                </a:ln>
                <a:solidFill>
                  <a:schemeClr val="bg1"/>
                </a:solidFill>
                <a:latin typeface="Avenir Book" charset="0"/>
                <a:ea typeface="Avenir Book" charset="0"/>
                <a:cs typeface="Avenir Book" charset="0"/>
              </a:rPr>
              <a:t>1</a:t>
            </a:r>
            <a:r>
              <a:rPr lang="en-US" sz="2864" dirty="0">
                <a:ln w="9525">
                  <a:noFill/>
                </a:ln>
                <a:solidFill>
                  <a:schemeClr val="bg1"/>
                </a:solidFill>
                <a:latin typeface="Avenir Book" charset="0"/>
                <a:ea typeface="Avenir Book" charset="0"/>
                <a:cs typeface="Avenir Book" charset="0"/>
              </a:rPr>
              <a:t>, Aaron M. Geller</a:t>
            </a:r>
            <a:r>
              <a:rPr lang="en-US" sz="2864" baseline="30000" dirty="0">
                <a:ln w="9525">
                  <a:noFill/>
                </a:ln>
                <a:solidFill>
                  <a:schemeClr val="bg1"/>
                </a:solidFill>
                <a:latin typeface="Avenir Book" charset="0"/>
                <a:ea typeface="Avenir Book" charset="0"/>
                <a:cs typeface="Avenir Book" charset="0"/>
              </a:rPr>
              <a:t>1,2</a:t>
            </a:r>
            <a:endParaRPr lang="en-US" sz="2864" dirty="0">
              <a:ln w="9525">
                <a:noFill/>
              </a:ln>
              <a:solidFill>
                <a:schemeClr val="bg1"/>
              </a:solidFill>
              <a:latin typeface="Avenir Book" charset="0"/>
              <a:ea typeface="Avenir Book" charset="0"/>
              <a:cs typeface="Avenir Book" charset="0"/>
            </a:endParaRPr>
          </a:p>
          <a:p>
            <a:pPr marL="756446" indent="-756446" algn="ctr">
              <a:buAutoNum type="arabicPeriod"/>
            </a:pPr>
            <a:r>
              <a:rPr lang="en-US" sz="2864" dirty="0">
                <a:ln w="9525">
                  <a:noFill/>
                </a:ln>
                <a:solidFill>
                  <a:schemeClr val="bg1"/>
                </a:solidFill>
                <a:latin typeface="Avenir Book" charset="0"/>
                <a:ea typeface="Avenir Book" charset="0"/>
                <a:cs typeface="Avenir Book" charset="0"/>
              </a:rPr>
              <a:t>Center for Interdisciplinary Exploration and Research in Astrophysics (CIERA) and Department of Physics and Astronomy, Northwestern University, 2145 Sheridan Road, Evanston, IL 60201, USA </a:t>
            </a:r>
          </a:p>
          <a:p>
            <a:pPr marL="756446" indent="-756446" algn="ctr">
              <a:buAutoNum type="arabicPeriod"/>
            </a:pPr>
            <a:r>
              <a:rPr lang="en-US" sz="2864" dirty="0">
                <a:ln w="9525">
                  <a:noFill/>
                </a:ln>
                <a:solidFill>
                  <a:schemeClr val="bg1"/>
                </a:solidFill>
                <a:latin typeface="Avenir Book" charset="0"/>
                <a:ea typeface="Avenir Book" charset="0"/>
                <a:cs typeface="Avenir Book" charset="0"/>
              </a:rPr>
              <a:t> Adler Planetarium, Department of Astronomy, 1300 S. Lake Shore Drive, Chicago, IL 60605, USA</a:t>
            </a:r>
          </a:p>
          <a:p>
            <a:pPr algn="ctr"/>
            <a:endParaRPr lang="en-US" sz="12218" dirty="0">
              <a:latin typeface="Avenir Book" charset="0"/>
              <a:ea typeface="Avenir Book" charset="0"/>
              <a:cs typeface="Avenir Book" charset="0"/>
            </a:endParaRPr>
          </a:p>
        </p:txBody>
      </p:sp>
      <p:sp>
        <p:nvSpPr>
          <p:cNvPr id="10" name="Rectangle 9"/>
          <p:cNvSpPr/>
          <p:nvPr/>
        </p:nvSpPr>
        <p:spPr>
          <a:xfrm>
            <a:off x="26274062" y="34969340"/>
            <a:ext cx="13349938" cy="2857647"/>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342900" indent="-342900">
              <a:buFont typeface="Arial" charset="0"/>
              <a:buChar char="•"/>
            </a:pPr>
            <a:r>
              <a:rPr lang="en-US" sz="2291" b="1" dirty="0">
                <a:solidFill>
                  <a:schemeClr val="tx1"/>
                </a:solidFill>
                <a:latin typeface="Avenir Book" charset="0"/>
                <a:ea typeface="Avenir Book" charset="0"/>
                <a:cs typeface="Avenir Book" charset="0"/>
              </a:rPr>
              <a:t>References</a:t>
            </a:r>
          </a:p>
          <a:p>
            <a:pPr marL="457200" indent="-457200">
              <a:buFont typeface="Arial" charset="0"/>
              <a:buChar char="•"/>
            </a:pPr>
            <a:r>
              <a:rPr lang="en-US" sz="2291" dirty="0" smtClean="0">
                <a:solidFill>
                  <a:schemeClr val="tx1"/>
                </a:solidFill>
              </a:rPr>
              <a:t>[1] Breivik</a:t>
            </a:r>
            <a:r>
              <a:rPr lang="en-US" sz="2291" dirty="0">
                <a:solidFill>
                  <a:schemeClr val="tx1"/>
                </a:solidFill>
              </a:rPr>
              <a:t>, K. 2018 </a:t>
            </a:r>
            <a:endParaRPr lang="en-US" sz="2291" dirty="0" smtClean="0">
              <a:solidFill>
                <a:schemeClr val="tx1"/>
              </a:solidFill>
            </a:endParaRPr>
          </a:p>
          <a:p>
            <a:pPr marL="457200" indent="-457200">
              <a:buFont typeface="Arial" charset="0"/>
              <a:buChar char="•"/>
            </a:pPr>
            <a:r>
              <a:rPr lang="it-IT" sz="2291" dirty="0" smtClean="0">
                <a:solidFill>
                  <a:schemeClr val="tx1"/>
                </a:solidFill>
              </a:rPr>
              <a:t>[2] </a:t>
            </a:r>
            <a:r>
              <a:rPr lang="it-IT" sz="2291" dirty="0" err="1" smtClean="0">
                <a:solidFill>
                  <a:schemeClr val="tx1"/>
                </a:solidFill>
              </a:rPr>
              <a:t>Maxted</a:t>
            </a:r>
            <a:r>
              <a:rPr lang="it-IT" sz="2291" dirty="0">
                <a:solidFill>
                  <a:schemeClr val="tx1"/>
                </a:solidFill>
              </a:rPr>
              <a:t>, P.F.L. 2016 </a:t>
            </a:r>
            <a:endParaRPr lang="en-US" sz="2291" dirty="0">
              <a:solidFill>
                <a:schemeClr val="tx1"/>
              </a:solidFill>
            </a:endParaRPr>
          </a:p>
          <a:p>
            <a:pPr marL="457200" indent="-457200">
              <a:buFont typeface="Arial" charset="0"/>
              <a:buChar char="•"/>
            </a:pPr>
            <a:r>
              <a:rPr lang="hr-HR" sz="2291" dirty="0" smtClean="0">
                <a:solidFill>
                  <a:schemeClr val="tx1"/>
                </a:solidFill>
              </a:rPr>
              <a:t>[3] </a:t>
            </a:r>
            <a:r>
              <a:rPr lang="hr-HR" sz="2291" dirty="0" err="1" smtClean="0">
                <a:solidFill>
                  <a:schemeClr val="tx1"/>
                </a:solidFill>
              </a:rPr>
              <a:t>VanderPlas</a:t>
            </a:r>
            <a:r>
              <a:rPr lang="hr-HR" sz="2291" dirty="0">
                <a:solidFill>
                  <a:schemeClr val="tx1"/>
                </a:solidFill>
              </a:rPr>
              <a:t>, J. T., &amp; </a:t>
            </a:r>
            <a:r>
              <a:rPr lang="hr-HR" sz="2291" dirty="0" err="1">
                <a:solidFill>
                  <a:schemeClr val="tx1"/>
                </a:solidFill>
              </a:rPr>
              <a:t>Ivezi</a:t>
            </a:r>
            <a:r>
              <a:rPr lang="hr-HR" sz="2291" dirty="0">
                <a:solidFill>
                  <a:schemeClr val="tx1"/>
                </a:solidFill>
              </a:rPr>
              <a:t> ́c, Zˇ. </a:t>
            </a:r>
            <a:r>
              <a:rPr lang="hr-HR" sz="2291" dirty="0" smtClean="0">
                <a:solidFill>
                  <a:schemeClr val="tx1"/>
                </a:solidFill>
              </a:rPr>
              <a:t>2015</a:t>
            </a:r>
          </a:p>
          <a:p>
            <a:pPr marL="457200" indent="-457200">
              <a:buFont typeface="Arial" charset="0"/>
              <a:buChar char="•"/>
            </a:pPr>
            <a:r>
              <a:rPr lang="it-IT" sz="2291" dirty="0" err="1">
                <a:solidFill>
                  <a:schemeClr val="tx1"/>
                </a:solidFill>
              </a:rPr>
              <a:t>Geller</a:t>
            </a:r>
            <a:r>
              <a:rPr lang="it-IT" sz="2291" dirty="0">
                <a:solidFill>
                  <a:schemeClr val="tx1"/>
                </a:solidFill>
              </a:rPr>
              <a:t>, A. M., &amp; Leigh, N. </a:t>
            </a:r>
            <a:r>
              <a:rPr lang="it-IT" sz="2291" dirty="0" err="1">
                <a:solidFill>
                  <a:schemeClr val="tx1"/>
                </a:solidFill>
              </a:rPr>
              <a:t>W</a:t>
            </a:r>
            <a:r>
              <a:rPr lang="it-IT" sz="2291" dirty="0">
                <a:solidFill>
                  <a:schemeClr val="tx1"/>
                </a:solidFill>
              </a:rPr>
              <a:t>. C. </a:t>
            </a:r>
            <a:r>
              <a:rPr lang="it-IT" sz="2291" dirty="0" smtClean="0">
                <a:solidFill>
                  <a:schemeClr val="tx1"/>
                </a:solidFill>
              </a:rPr>
              <a:t>2015</a:t>
            </a:r>
            <a:endParaRPr lang="it-IT" sz="2291" dirty="0">
              <a:solidFill>
                <a:schemeClr val="tx1"/>
              </a:solidFill>
            </a:endParaRPr>
          </a:p>
          <a:p>
            <a:pPr marL="457200" indent="-457200">
              <a:buFont typeface="Arial" charset="0"/>
              <a:buChar char="•"/>
            </a:pPr>
            <a:r>
              <a:rPr lang="it-IT" sz="2291" dirty="0" err="1">
                <a:solidFill>
                  <a:schemeClr val="tx1"/>
                </a:solidFill>
              </a:rPr>
              <a:t>Kharchenko</a:t>
            </a:r>
            <a:r>
              <a:rPr lang="it-IT" sz="2291" dirty="0">
                <a:solidFill>
                  <a:schemeClr val="tx1"/>
                </a:solidFill>
              </a:rPr>
              <a:t>, N. V., </a:t>
            </a:r>
            <a:r>
              <a:rPr lang="it-IT" sz="2291" dirty="0" err="1">
                <a:solidFill>
                  <a:schemeClr val="tx1"/>
                </a:solidFill>
              </a:rPr>
              <a:t>Piskunov</a:t>
            </a:r>
            <a:r>
              <a:rPr lang="it-IT" sz="2291" dirty="0">
                <a:solidFill>
                  <a:schemeClr val="tx1"/>
                </a:solidFill>
              </a:rPr>
              <a:t>, A. E., </a:t>
            </a:r>
            <a:r>
              <a:rPr lang="it-IT" sz="2291" dirty="0" err="1">
                <a:solidFill>
                  <a:schemeClr val="tx1"/>
                </a:solidFill>
              </a:rPr>
              <a:t>Schilbach</a:t>
            </a:r>
            <a:r>
              <a:rPr lang="it-IT" sz="2291" dirty="0">
                <a:solidFill>
                  <a:schemeClr val="tx1"/>
                </a:solidFill>
              </a:rPr>
              <a:t>, E., Ro ̈ser, S., &amp; </a:t>
            </a:r>
            <a:r>
              <a:rPr lang="it-IT" sz="2291" dirty="0" err="1">
                <a:solidFill>
                  <a:schemeClr val="tx1"/>
                </a:solidFill>
              </a:rPr>
              <a:t>Scholz</a:t>
            </a:r>
            <a:r>
              <a:rPr lang="it-IT" sz="2291" dirty="0">
                <a:solidFill>
                  <a:schemeClr val="tx1"/>
                </a:solidFill>
              </a:rPr>
              <a:t>, R.-D. 2013</a:t>
            </a:r>
          </a:p>
          <a:p>
            <a:pPr marL="457200" indent="-457200">
              <a:buFont typeface="Arial" charset="0"/>
              <a:buChar char="•"/>
            </a:pPr>
            <a:r>
              <a:rPr lang="it-IT" sz="2291" dirty="0" smtClean="0">
                <a:solidFill>
                  <a:schemeClr val="tx1"/>
                </a:solidFill>
              </a:rPr>
              <a:t>2Maxted</a:t>
            </a:r>
            <a:r>
              <a:rPr lang="it-IT" sz="2291" dirty="0">
                <a:solidFill>
                  <a:schemeClr val="tx1"/>
                </a:solidFill>
              </a:rPr>
              <a:t>, P.F.L. 2016 </a:t>
            </a:r>
          </a:p>
          <a:p>
            <a:pPr marL="457200" indent="-457200">
              <a:buFont typeface="Arial" charset="0"/>
              <a:buChar char="•"/>
            </a:pPr>
            <a:r>
              <a:rPr lang="it-IT" sz="2291" dirty="0" err="1">
                <a:solidFill>
                  <a:schemeClr val="tx1"/>
                </a:solidFill>
              </a:rPr>
              <a:t>Piskunov</a:t>
            </a:r>
            <a:r>
              <a:rPr lang="it-IT" sz="2291" dirty="0">
                <a:solidFill>
                  <a:schemeClr val="tx1"/>
                </a:solidFill>
              </a:rPr>
              <a:t>, A. E., </a:t>
            </a:r>
            <a:r>
              <a:rPr lang="it-IT" sz="2291" dirty="0" err="1">
                <a:solidFill>
                  <a:schemeClr val="tx1"/>
                </a:solidFill>
              </a:rPr>
              <a:t>Schilbach</a:t>
            </a:r>
            <a:r>
              <a:rPr lang="it-IT" sz="2291" dirty="0">
                <a:solidFill>
                  <a:schemeClr val="tx1"/>
                </a:solidFill>
              </a:rPr>
              <a:t>, E., </a:t>
            </a:r>
            <a:r>
              <a:rPr lang="it-IT" sz="2291" dirty="0" err="1">
                <a:solidFill>
                  <a:schemeClr val="tx1"/>
                </a:solidFill>
              </a:rPr>
              <a:t>Kharchenko</a:t>
            </a:r>
            <a:r>
              <a:rPr lang="it-IT" sz="2291" dirty="0">
                <a:solidFill>
                  <a:schemeClr val="tx1"/>
                </a:solidFill>
              </a:rPr>
              <a:t>, N. V., Ro ̈ser, S., &amp; </a:t>
            </a:r>
            <a:r>
              <a:rPr lang="it-IT" sz="2291" dirty="0" err="1">
                <a:solidFill>
                  <a:schemeClr val="tx1"/>
                </a:solidFill>
              </a:rPr>
              <a:t>Scholz</a:t>
            </a:r>
            <a:r>
              <a:rPr lang="it-IT" sz="2291" dirty="0">
                <a:solidFill>
                  <a:schemeClr val="tx1"/>
                </a:solidFill>
              </a:rPr>
              <a:t>, R.-D. 2008 </a:t>
            </a:r>
          </a:p>
          <a:p>
            <a:pPr marL="457200" indent="-457200">
              <a:buFont typeface="Arial" charset="0"/>
              <a:buChar char="•"/>
            </a:pPr>
            <a:r>
              <a:rPr lang="it-IT" sz="2291" dirty="0" err="1">
                <a:solidFill>
                  <a:schemeClr val="tx1"/>
                </a:solidFill>
              </a:rPr>
              <a:t>Polzin</a:t>
            </a:r>
            <a:r>
              <a:rPr lang="it-IT" sz="2291" dirty="0">
                <a:solidFill>
                  <a:schemeClr val="tx1"/>
                </a:solidFill>
              </a:rPr>
              <a:t>, A., </a:t>
            </a:r>
            <a:r>
              <a:rPr lang="it-IT" sz="2291" dirty="0" err="1">
                <a:solidFill>
                  <a:schemeClr val="tx1"/>
                </a:solidFill>
              </a:rPr>
              <a:t>Geller</a:t>
            </a:r>
            <a:r>
              <a:rPr lang="it-IT" sz="2291" dirty="0">
                <a:solidFill>
                  <a:schemeClr val="tx1"/>
                </a:solidFill>
              </a:rPr>
              <a:t>, A., Miller, A., &amp; </a:t>
            </a:r>
            <a:r>
              <a:rPr lang="it-IT" sz="2291" dirty="0" err="1">
                <a:solidFill>
                  <a:schemeClr val="tx1"/>
                </a:solidFill>
              </a:rPr>
              <a:t>Breivik</a:t>
            </a:r>
            <a:r>
              <a:rPr lang="it-IT" sz="2291" dirty="0">
                <a:solidFill>
                  <a:schemeClr val="tx1"/>
                </a:solidFill>
              </a:rPr>
              <a:t>, K. 2019 </a:t>
            </a:r>
          </a:p>
          <a:p>
            <a:pPr marL="457200" indent="-457200">
              <a:buFont typeface="Arial" charset="0"/>
              <a:buChar char="•"/>
            </a:pPr>
            <a:r>
              <a:rPr lang="it-IT" sz="2291" dirty="0" err="1">
                <a:solidFill>
                  <a:schemeClr val="tx1"/>
                </a:solidFill>
              </a:rPr>
              <a:t>Prša</a:t>
            </a:r>
            <a:r>
              <a:rPr lang="it-IT" sz="2291" dirty="0">
                <a:solidFill>
                  <a:schemeClr val="tx1"/>
                </a:solidFill>
              </a:rPr>
              <a:t>, A., </a:t>
            </a:r>
            <a:r>
              <a:rPr lang="it-IT" sz="2291" dirty="0" err="1">
                <a:solidFill>
                  <a:schemeClr val="tx1"/>
                </a:solidFill>
              </a:rPr>
              <a:t>Pepper</a:t>
            </a:r>
            <a:r>
              <a:rPr lang="it-IT" sz="2291" dirty="0">
                <a:solidFill>
                  <a:schemeClr val="tx1"/>
                </a:solidFill>
              </a:rPr>
              <a:t>, </a:t>
            </a:r>
            <a:r>
              <a:rPr lang="it-IT" sz="2291" dirty="0" err="1">
                <a:solidFill>
                  <a:schemeClr val="tx1"/>
                </a:solidFill>
              </a:rPr>
              <a:t>J</a:t>
            </a:r>
            <a:r>
              <a:rPr lang="it-IT" sz="2291" dirty="0">
                <a:solidFill>
                  <a:schemeClr val="tx1"/>
                </a:solidFill>
              </a:rPr>
              <a:t>., &amp; </a:t>
            </a:r>
            <a:r>
              <a:rPr lang="it-IT" sz="2291" dirty="0" err="1">
                <a:solidFill>
                  <a:schemeClr val="tx1"/>
                </a:solidFill>
              </a:rPr>
              <a:t>Stassun</a:t>
            </a:r>
            <a:r>
              <a:rPr lang="it-IT" sz="2291" dirty="0">
                <a:solidFill>
                  <a:schemeClr val="tx1"/>
                </a:solidFill>
              </a:rPr>
              <a:t>, K. G. 2011</a:t>
            </a:r>
          </a:p>
          <a:p>
            <a:pPr marL="457200" indent="-457200">
              <a:buFont typeface="Arial" charset="0"/>
              <a:buChar char="•"/>
            </a:pPr>
            <a:r>
              <a:rPr lang="nl-NL" sz="2291" dirty="0">
                <a:solidFill>
                  <a:schemeClr val="tx1"/>
                </a:solidFill>
              </a:rPr>
              <a:t>van den Bergh, S. 2006</a:t>
            </a:r>
          </a:p>
          <a:p>
            <a:pPr marL="457200" indent="-457200">
              <a:buFont typeface="Arial" charset="0"/>
              <a:buChar char="•"/>
            </a:pPr>
            <a:r>
              <a:rPr lang="it-IT" sz="2291" dirty="0" err="1">
                <a:solidFill>
                  <a:schemeClr val="tx1"/>
                </a:solidFill>
              </a:rPr>
              <a:t>VanderPlas</a:t>
            </a:r>
            <a:r>
              <a:rPr lang="it-IT" sz="2291" dirty="0">
                <a:solidFill>
                  <a:schemeClr val="tx1"/>
                </a:solidFill>
              </a:rPr>
              <a:t>, </a:t>
            </a:r>
            <a:r>
              <a:rPr lang="it-IT" sz="2291" dirty="0" err="1">
                <a:solidFill>
                  <a:schemeClr val="tx1"/>
                </a:solidFill>
              </a:rPr>
              <a:t>J</a:t>
            </a:r>
            <a:r>
              <a:rPr lang="it-IT" sz="2291" dirty="0">
                <a:solidFill>
                  <a:schemeClr val="tx1"/>
                </a:solidFill>
              </a:rPr>
              <a:t>. 2016 </a:t>
            </a:r>
          </a:p>
          <a:p>
            <a:pPr marL="457200" indent="-457200">
              <a:buFont typeface="Arial" charset="0"/>
              <a:buChar char="•"/>
            </a:pPr>
            <a:r>
              <a:rPr lang="hr-HR" sz="2291" dirty="0" smtClean="0">
                <a:solidFill>
                  <a:schemeClr val="tx1"/>
                </a:solidFill>
              </a:rPr>
              <a:t>3 </a:t>
            </a:r>
            <a:r>
              <a:rPr lang="hr-HR" sz="2291" dirty="0" err="1" smtClean="0">
                <a:solidFill>
                  <a:schemeClr val="tx1"/>
                </a:solidFill>
              </a:rPr>
              <a:t>VanderPlas</a:t>
            </a:r>
            <a:r>
              <a:rPr lang="hr-HR" sz="2291" dirty="0">
                <a:solidFill>
                  <a:schemeClr val="tx1"/>
                </a:solidFill>
              </a:rPr>
              <a:t>, J. T., &amp; </a:t>
            </a:r>
            <a:r>
              <a:rPr lang="hr-HR" sz="2291" dirty="0" err="1">
                <a:solidFill>
                  <a:schemeClr val="tx1"/>
                </a:solidFill>
              </a:rPr>
              <a:t>Ivezi</a:t>
            </a:r>
            <a:r>
              <a:rPr lang="hr-HR" sz="2291" dirty="0">
                <a:solidFill>
                  <a:schemeClr val="tx1"/>
                </a:solidFill>
              </a:rPr>
              <a:t> ́c, Zˇ. 2015</a:t>
            </a:r>
          </a:p>
          <a:p>
            <a:pPr marL="457200" indent="-457200">
              <a:buFont typeface="Arial" charset="0"/>
              <a:buChar char="•"/>
            </a:pPr>
            <a:r>
              <a:rPr lang="en-US" sz="2291" dirty="0">
                <a:solidFill>
                  <a:schemeClr val="tx1"/>
                </a:solidFill>
              </a:rPr>
              <a:t>Wells, M., </a:t>
            </a:r>
            <a:r>
              <a:rPr lang="it-IT" sz="2291" dirty="0" err="1">
                <a:solidFill>
                  <a:schemeClr val="tx1"/>
                </a:solidFill>
              </a:rPr>
              <a:t>Prša</a:t>
            </a:r>
            <a:r>
              <a:rPr lang="en-US" sz="2291" dirty="0" smtClean="0">
                <a:solidFill>
                  <a:schemeClr val="tx1"/>
                </a:solidFill>
              </a:rPr>
              <a:t>, </a:t>
            </a:r>
            <a:r>
              <a:rPr lang="en-US" sz="2291" dirty="0">
                <a:solidFill>
                  <a:schemeClr val="tx1"/>
                </a:solidFill>
              </a:rPr>
              <a:t>A., Jones, L., &amp; </a:t>
            </a:r>
            <a:r>
              <a:rPr lang="en-US" sz="2291" dirty="0" err="1">
                <a:solidFill>
                  <a:schemeClr val="tx1"/>
                </a:solidFill>
              </a:rPr>
              <a:t>Yoachim</a:t>
            </a:r>
            <a:r>
              <a:rPr lang="en-US" sz="2291" dirty="0">
                <a:solidFill>
                  <a:schemeClr val="tx1"/>
                </a:solidFill>
              </a:rPr>
              <a:t>, P. 2017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9418" y="1010041"/>
            <a:ext cx="3233329" cy="202083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693" y="-2481455"/>
            <a:ext cx="6957501" cy="9003825"/>
          </a:xfrm>
          <a:prstGeom prst="rect">
            <a:avLst/>
          </a:prstGeom>
        </p:spPr>
      </p:pic>
      <p:sp>
        <p:nvSpPr>
          <p:cNvPr id="13" name="Rectangle 12"/>
          <p:cNvSpPr/>
          <p:nvPr/>
        </p:nvSpPr>
        <p:spPr>
          <a:xfrm>
            <a:off x="10381211" y="35005083"/>
            <a:ext cx="15290319" cy="2857647"/>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100" b="1" dirty="0">
                <a:solidFill>
                  <a:schemeClr val="tx1"/>
                </a:solidFill>
                <a:latin typeface="Avenir Book" charset="0"/>
                <a:ea typeface="Avenir Book" charset="0"/>
                <a:cs typeface="Avenir Book" charset="0"/>
              </a:rPr>
              <a:t>Acknowledgements</a:t>
            </a:r>
          </a:p>
          <a:p>
            <a:pPr algn="just"/>
            <a:r>
              <a:rPr lang="en-US" sz="2100" dirty="0">
                <a:solidFill>
                  <a:schemeClr val="tx1"/>
                </a:solidFill>
              </a:rPr>
              <a:t>The study resulting in </a:t>
            </a:r>
            <a:r>
              <a:rPr lang="en-US" sz="2100" dirty="0" smtClean="0">
                <a:solidFill>
                  <a:schemeClr val="tx1"/>
                </a:solidFill>
              </a:rPr>
              <a:t>this presentation </a:t>
            </a:r>
            <a:r>
              <a:rPr lang="en-US" sz="2100" dirty="0">
                <a:solidFill>
                  <a:schemeClr val="tx1"/>
                </a:solidFill>
              </a:rPr>
              <a:t>was assisted by a grant from the WCAS Undergraduate Research Grant Program which is administered by Northwestern University's Weinberg College of Arts and Sciences. This research has made use of the WEBDA database, operated at the Department of Theoretical Physics and Astrophysics of the Masaryk University. This research was supported in part through the computational resources and staff contributions provided for the Quest high performance computing facility at Northwestern University which is jointly supported by the Office of the Provost, the Office for Research, and Northwestern University Information Technology. This material is based upon work supported by the LSST Corporation (LSSTC), through an Enabling Science Grant #2019‐UG01, award to CIERA at Northwestern University. However, the conclusions, opinions, and other statements in this publication [or presentation] are the author's and not necessarily those of the sponsoring institution or LSSTC.</a:t>
            </a:r>
          </a:p>
        </p:txBody>
      </p:sp>
      <p:sp>
        <p:nvSpPr>
          <p:cNvPr id="16" name="Rectangle 15"/>
          <p:cNvSpPr/>
          <p:nvPr/>
        </p:nvSpPr>
        <p:spPr>
          <a:xfrm>
            <a:off x="669700" y="8859614"/>
            <a:ext cx="38954300" cy="9271856"/>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Choosing an LSST Cadence</a:t>
            </a:r>
          </a:p>
          <a:p>
            <a:r>
              <a:rPr lang="en-US" sz="3436" dirty="0">
                <a:solidFill>
                  <a:schemeClr val="tx1"/>
                </a:solidFill>
                <a:latin typeface="Avenir Book" charset="0"/>
                <a:ea typeface="Avenir Book" charset="0"/>
                <a:cs typeface="Avenir Book" charset="0"/>
              </a:rPr>
              <a:t>We simulate LSST viewing conditions with the Operations Simulator (</a:t>
            </a:r>
            <a:r>
              <a:rPr lang="en-US" sz="3436" dirty="0" err="1">
                <a:solidFill>
                  <a:schemeClr val="tx1"/>
                </a:solidFill>
                <a:latin typeface="Avenir Book" charset="0"/>
                <a:ea typeface="Avenir Book" charset="0"/>
                <a:cs typeface="Avenir Book" charset="0"/>
              </a:rPr>
              <a:t>OpSim</a:t>
            </a:r>
            <a:r>
              <a:rPr lang="en-US" sz="3436" dirty="0">
                <a:solidFill>
                  <a:schemeClr val="tx1"/>
                </a:solidFill>
                <a:latin typeface="Avenir Book" charset="0"/>
                <a:ea typeface="Avenir Book" charset="0"/>
                <a:cs typeface="Avenir Book" charset="0"/>
              </a:rPr>
              <a:t>) to generate observation dates and fields. The plot below demonstrates the observing pattern between the </a:t>
            </a:r>
            <a:r>
              <a:rPr lang="en-US" sz="3436" i="1" dirty="0">
                <a:solidFill>
                  <a:schemeClr val="tx1"/>
                </a:solidFill>
                <a:latin typeface="Avenir Book" charset="0"/>
                <a:ea typeface="Avenir Book" charset="0"/>
                <a:cs typeface="Avenir Book" charset="0"/>
              </a:rPr>
              <a:t>baseline </a:t>
            </a:r>
            <a:r>
              <a:rPr lang="en-US" sz="3436" dirty="0">
                <a:solidFill>
                  <a:schemeClr val="tx1"/>
                </a:solidFill>
                <a:latin typeface="Avenir Book" charset="0"/>
                <a:ea typeface="Avenir Book" charset="0"/>
                <a:cs typeface="Avenir Book" charset="0"/>
              </a:rPr>
              <a:t>and </a:t>
            </a:r>
            <a:r>
              <a:rPr lang="en-US" sz="3436" i="1" dirty="0">
                <a:solidFill>
                  <a:schemeClr val="tx1"/>
                </a:solidFill>
                <a:latin typeface="Avenir Book" charset="0"/>
                <a:ea typeface="Avenir Book" charset="0"/>
                <a:cs typeface="Avenir Book" charset="0"/>
              </a:rPr>
              <a:t>colossus </a:t>
            </a:r>
            <a:r>
              <a:rPr lang="en-US" sz="3436" dirty="0" err="1">
                <a:solidFill>
                  <a:schemeClr val="tx1"/>
                </a:solidFill>
                <a:latin typeface="Avenir Book" charset="0"/>
                <a:ea typeface="Avenir Book" charset="0"/>
                <a:cs typeface="Avenir Book" charset="0"/>
              </a:rPr>
              <a:t>OpSim</a:t>
            </a:r>
            <a:r>
              <a:rPr lang="en-US" sz="3436" dirty="0">
                <a:solidFill>
                  <a:schemeClr val="tx1"/>
                </a:solidFill>
                <a:latin typeface="Avenir Book" charset="0"/>
                <a:ea typeface="Avenir Book" charset="0"/>
                <a:cs typeface="Avenir Book" charset="0"/>
              </a:rPr>
              <a:t> observing </a:t>
            </a:r>
            <a:r>
              <a:rPr lang="en-US" sz="3436" dirty="0" smtClean="0">
                <a:solidFill>
                  <a:schemeClr val="tx1"/>
                </a:solidFill>
                <a:latin typeface="Avenir Book" charset="0"/>
                <a:ea typeface="Avenir Book" charset="0"/>
                <a:cs typeface="Avenir Book" charset="0"/>
              </a:rPr>
              <a:t>strategies, as well as the on-sky location of sampled clusters.</a:t>
            </a:r>
            <a:endParaRPr lang="en-US" sz="3436" dirty="0">
              <a:solidFill>
                <a:schemeClr val="tx1"/>
              </a:solidFill>
              <a:latin typeface="Avenir Book" charset="0"/>
              <a:ea typeface="Avenir Book" charset="0"/>
              <a:cs typeface="Avenir Book" charset="0"/>
            </a:endParaRPr>
          </a:p>
        </p:txBody>
      </p:sp>
      <p:sp>
        <p:nvSpPr>
          <p:cNvPr id="18" name="TextBox 17"/>
          <p:cNvSpPr txBox="1"/>
          <p:nvPr/>
        </p:nvSpPr>
        <p:spPr>
          <a:xfrm>
            <a:off x="4084757" y="16595189"/>
            <a:ext cx="31991350" cy="1032334"/>
          </a:xfrm>
          <a:prstGeom prst="rect">
            <a:avLst/>
          </a:prstGeom>
          <a:noFill/>
        </p:spPr>
        <p:txBody>
          <a:bodyPr wrap="square" rtlCol="0">
            <a:spAutoFit/>
          </a:bodyPr>
          <a:lstStyle/>
          <a:p>
            <a:pPr algn="ctr"/>
            <a:r>
              <a:rPr lang="en-US" sz="3054" b="1" dirty="0">
                <a:latin typeface="Avenir Book" charset="0"/>
                <a:ea typeface="Avenir Book" charset="0"/>
                <a:cs typeface="Avenir Book" charset="0"/>
              </a:rPr>
              <a:t>Fig 1</a:t>
            </a:r>
            <a:r>
              <a:rPr lang="en-US" sz="3054" dirty="0">
                <a:latin typeface="Avenir Book" charset="0"/>
                <a:ea typeface="Avenir Book" charset="0"/>
                <a:cs typeface="Avenir Book" charset="0"/>
              </a:rPr>
              <a:t>. </a:t>
            </a:r>
            <a:r>
              <a:rPr lang="en-US" sz="3054" dirty="0" err="1">
                <a:latin typeface="Avenir Book" charset="0"/>
                <a:ea typeface="Avenir Book" charset="0"/>
                <a:cs typeface="Avenir Book" charset="0"/>
              </a:rPr>
              <a:t>Mollweide</a:t>
            </a:r>
            <a:r>
              <a:rPr lang="en-US" sz="3054" dirty="0">
                <a:latin typeface="Avenir Book" charset="0"/>
                <a:ea typeface="Avenir Book" charset="0"/>
                <a:cs typeface="Avenir Book" charset="0"/>
              </a:rPr>
              <a:t> projection plot of 157 </a:t>
            </a:r>
            <a:r>
              <a:rPr lang="en-US" sz="3054" dirty="0">
                <a:solidFill>
                  <a:srgbClr val="5687A6"/>
                </a:solidFill>
                <a:latin typeface="Avenir Book" charset="0"/>
                <a:ea typeface="Avenir Book" charset="0"/>
                <a:cs typeface="Avenir Book" charset="0"/>
              </a:rPr>
              <a:t>globular</a:t>
            </a:r>
            <a:r>
              <a:rPr lang="en-US" sz="3054" dirty="0">
                <a:latin typeface="Avenir Book" charset="0"/>
                <a:ea typeface="Avenir Book" charset="0"/>
                <a:cs typeface="Avenir Book" charset="0"/>
              </a:rPr>
              <a:t> and 1811 </a:t>
            </a:r>
            <a:r>
              <a:rPr lang="en-US" sz="3054" dirty="0">
                <a:solidFill>
                  <a:srgbClr val="A62B1F"/>
                </a:solidFill>
                <a:latin typeface="Avenir Book" charset="0"/>
                <a:ea typeface="Avenir Book" charset="0"/>
                <a:cs typeface="Avenir Book" charset="0"/>
              </a:rPr>
              <a:t>open</a:t>
            </a:r>
            <a:r>
              <a:rPr lang="en-US" sz="3054" dirty="0">
                <a:latin typeface="Avenir Book" charset="0"/>
                <a:ea typeface="Avenir Book" charset="0"/>
                <a:cs typeface="Avenir Book" charset="0"/>
              </a:rPr>
              <a:t> clusters  </a:t>
            </a:r>
            <a:r>
              <a:rPr lang="en-US" sz="3054" i="1" dirty="0">
                <a:latin typeface="Avenir Book" charset="0"/>
                <a:ea typeface="Avenir Book" charset="0"/>
                <a:cs typeface="Avenir Book" charset="0"/>
              </a:rPr>
              <a:t>Left</a:t>
            </a:r>
            <a:r>
              <a:rPr lang="en-US" sz="3054" dirty="0">
                <a:latin typeface="Avenir Book" charset="0"/>
                <a:ea typeface="Avenir Book" charset="0"/>
                <a:cs typeface="Avenir Book" charset="0"/>
              </a:rPr>
              <a:t>: observing fields with N</a:t>
            </a:r>
            <a:r>
              <a:rPr lang="en-US" sz="3054" baseline="-25000" dirty="0">
                <a:latin typeface="Avenir Book" charset="0"/>
                <a:ea typeface="Avenir Book" charset="0"/>
                <a:cs typeface="Avenir Book" charset="0"/>
              </a:rPr>
              <a:t>obs</a:t>
            </a:r>
            <a:r>
              <a:rPr lang="en-US" sz="3054" dirty="0">
                <a:latin typeface="Avenir Book" charset="0"/>
                <a:ea typeface="Avenir Book" charset="0"/>
                <a:cs typeface="Avenir Book" charset="0"/>
              </a:rPr>
              <a:t> &gt; 0 for the </a:t>
            </a:r>
            <a:r>
              <a:rPr lang="en-US" sz="3054" i="1" dirty="0">
                <a:latin typeface="Avenir Book" charset="0"/>
                <a:ea typeface="Avenir Book" charset="0"/>
                <a:cs typeface="Avenir Book" charset="0"/>
              </a:rPr>
              <a:t>baseline</a:t>
            </a:r>
            <a:r>
              <a:rPr lang="en-US" sz="3054" dirty="0">
                <a:latin typeface="Avenir Book" charset="0"/>
                <a:ea typeface="Avenir Book" charset="0"/>
                <a:cs typeface="Avenir Book" charset="0"/>
              </a:rPr>
              <a:t> observing strategy. </a:t>
            </a:r>
            <a:r>
              <a:rPr lang="en-US" sz="3054" i="1" dirty="0">
                <a:latin typeface="Avenir Book" charset="0"/>
                <a:ea typeface="Avenir Book" charset="0"/>
                <a:cs typeface="Avenir Book" charset="0"/>
              </a:rPr>
              <a:t>Center:</a:t>
            </a:r>
            <a:r>
              <a:rPr lang="en-US" sz="3054" dirty="0">
                <a:latin typeface="Avenir Book" charset="0"/>
                <a:ea typeface="Avenir Book" charset="0"/>
                <a:cs typeface="Avenir Book" charset="0"/>
              </a:rPr>
              <a:t> </a:t>
            </a:r>
            <a:r>
              <a:rPr lang="en-US" sz="3054" dirty="0" err="1">
                <a:latin typeface="Avenir Book" charset="0"/>
                <a:ea typeface="Avenir Book" charset="0"/>
                <a:cs typeface="Avenir Book" charset="0"/>
              </a:rPr>
              <a:t>mollweide</a:t>
            </a:r>
            <a:r>
              <a:rPr lang="en-US" sz="3054" dirty="0">
                <a:latin typeface="Avenir Book" charset="0"/>
                <a:ea typeface="Avenir Book" charset="0"/>
                <a:cs typeface="Avenir Book" charset="0"/>
              </a:rPr>
              <a:t> projection plot showing on-sky locations of globular (triangle) and open </a:t>
            </a:r>
            <a:r>
              <a:rPr lang="en-US" sz="3054">
                <a:latin typeface="Avenir Book" charset="0"/>
                <a:ea typeface="Avenir Book" charset="0"/>
                <a:cs typeface="Avenir Book" charset="0"/>
              </a:rPr>
              <a:t>(circle) </a:t>
            </a:r>
            <a:r>
              <a:rPr lang="en-US" sz="3054" dirty="0">
                <a:latin typeface="Avenir Book" charset="0"/>
                <a:ea typeface="Avenir Book" charset="0"/>
                <a:cs typeface="Avenir Book" charset="0"/>
              </a:rPr>
              <a:t>clusters surveyed. </a:t>
            </a:r>
            <a:r>
              <a:rPr lang="en-US" sz="3054" i="1" dirty="0">
                <a:latin typeface="Avenir Book" charset="0"/>
                <a:ea typeface="Avenir Book" charset="0"/>
                <a:cs typeface="Avenir Book" charset="0"/>
              </a:rPr>
              <a:t>Right</a:t>
            </a:r>
            <a:r>
              <a:rPr lang="en-US" sz="3054" dirty="0">
                <a:latin typeface="Avenir Book" charset="0"/>
                <a:ea typeface="Avenir Book" charset="0"/>
                <a:cs typeface="Avenir Book" charset="0"/>
              </a:rPr>
              <a:t>: observing fields with N</a:t>
            </a:r>
            <a:r>
              <a:rPr lang="en-US" sz="3054" baseline="-25000" dirty="0">
                <a:latin typeface="Avenir Book" charset="0"/>
                <a:ea typeface="Avenir Book" charset="0"/>
                <a:cs typeface="Avenir Book" charset="0"/>
              </a:rPr>
              <a:t>obs</a:t>
            </a:r>
            <a:r>
              <a:rPr lang="en-US" sz="3054" dirty="0">
                <a:latin typeface="Avenir Book" charset="0"/>
                <a:ea typeface="Avenir Book" charset="0"/>
                <a:cs typeface="Avenir Book" charset="0"/>
              </a:rPr>
              <a:t> &gt; 0 for the </a:t>
            </a:r>
            <a:r>
              <a:rPr lang="en-US" sz="3054" i="1" dirty="0">
                <a:latin typeface="Avenir Book" charset="0"/>
                <a:ea typeface="Avenir Book" charset="0"/>
                <a:cs typeface="Avenir Book" charset="0"/>
              </a:rPr>
              <a:t>colossus</a:t>
            </a:r>
            <a:r>
              <a:rPr lang="en-US" sz="3054" dirty="0">
                <a:latin typeface="Avenir Book" charset="0"/>
                <a:ea typeface="Avenir Book" charset="0"/>
                <a:cs typeface="Avenir Book" charset="0"/>
              </a:rPr>
              <a:t> observing strategy. </a:t>
            </a:r>
            <a:endParaRPr lang="en-US" sz="3054" b="1" i="1" dirty="0">
              <a:latin typeface="Avenir Book" charset="0"/>
              <a:ea typeface="Avenir Book" charset="0"/>
              <a:cs typeface="Avenir Book" charset="0"/>
            </a:endParaRPr>
          </a:p>
        </p:txBody>
      </p:sp>
      <p:sp>
        <p:nvSpPr>
          <p:cNvPr id="2" name="Rectangle 1"/>
          <p:cNvSpPr/>
          <p:nvPr/>
        </p:nvSpPr>
        <p:spPr>
          <a:xfrm>
            <a:off x="669700" y="22445190"/>
            <a:ext cx="27753593" cy="12017823"/>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Population and Cluster Statistics</a:t>
            </a:r>
          </a:p>
        </p:txBody>
      </p:sp>
      <p:sp>
        <p:nvSpPr>
          <p:cNvPr id="5" name="Rectangle 4"/>
          <p:cNvSpPr/>
          <p:nvPr/>
        </p:nvSpPr>
        <p:spPr>
          <a:xfrm>
            <a:off x="30363119" y="26076692"/>
            <a:ext cx="6741456" cy="5747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57" dirty="0"/>
              <a:t>Crowding Plot here</a:t>
            </a:r>
          </a:p>
        </p:txBody>
      </p:sp>
      <p:sp>
        <p:nvSpPr>
          <p:cNvPr id="7" name="Rectangle 6"/>
          <p:cNvSpPr/>
          <p:nvPr/>
        </p:nvSpPr>
        <p:spPr>
          <a:xfrm>
            <a:off x="28932446" y="22445191"/>
            <a:ext cx="10691554" cy="12017822"/>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Crowding</a:t>
            </a:r>
            <a:endParaRPr lang="en-US" sz="4391" dirty="0">
              <a:solidFill>
                <a:schemeClr val="tx1"/>
              </a:solidFill>
              <a:latin typeface="Avenir Book" charset="0"/>
              <a:ea typeface="Avenir Book" charset="0"/>
              <a:cs typeface="Avenir Book" charset="0"/>
            </a:endParaRPr>
          </a:p>
          <a:p>
            <a:r>
              <a:rPr lang="en-US" sz="3436" dirty="0">
                <a:solidFill>
                  <a:schemeClr val="tx1"/>
                </a:solidFill>
                <a:latin typeface="Avenir Book" charset="0"/>
                <a:ea typeface="Avenir Book" charset="0"/>
                <a:cs typeface="Avenir Book" charset="0"/>
              </a:rPr>
              <a:t>One consideration that must be taken into account with </a:t>
            </a:r>
            <a:r>
              <a:rPr lang="en-US" sz="3436" dirty="0" smtClean="0">
                <a:solidFill>
                  <a:schemeClr val="tx1"/>
                </a:solidFill>
                <a:latin typeface="Avenir Book" charset="0"/>
                <a:ea typeface="Avenir Book" charset="0"/>
                <a:cs typeface="Avenir Book" charset="0"/>
              </a:rPr>
              <a:t>clusters </a:t>
            </a:r>
            <a:r>
              <a:rPr lang="en-US" sz="3436" dirty="0">
                <a:solidFill>
                  <a:schemeClr val="tx1"/>
                </a:solidFill>
                <a:latin typeface="Avenir Book" charset="0"/>
                <a:ea typeface="Avenir Book" charset="0"/>
                <a:cs typeface="Avenir Book" charset="0"/>
              </a:rPr>
              <a:t>is the effect of crowding sources in LSST’s viewing field. We are currently adding this </a:t>
            </a:r>
            <a:r>
              <a:rPr lang="en-US" sz="3436" dirty="0" smtClean="0">
                <a:solidFill>
                  <a:schemeClr val="tx1"/>
                </a:solidFill>
                <a:latin typeface="Avenir Book" charset="0"/>
                <a:ea typeface="Avenir Book" charset="0"/>
                <a:cs typeface="Avenir Book" charset="0"/>
              </a:rPr>
              <a:t>into </a:t>
            </a:r>
            <a:r>
              <a:rPr lang="en-US" sz="3436" dirty="0">
                <a:solidFill>
                  <a:schemeClr val="tx1"/>
                </a:solidFill>
                <a:latin typeface="Avenir Book" charset="0"/>
                <a:ea typeface="Avenir Book" charset="0"/>
                <a:cs typeface="Avenir Book" charset="0"/>
              </a:rPr>
              <a:t>our analysis to see how these effects would alter the period recovery </a:t>
            </a:r>
            <a:r>
              <a:rPr lang="en-US" sz="3436" dirty="0" smtClean="0">
                <a:solidFill>
                  <a:schemeClr val="tx1"/>
                </a:solidFill>
                <a:latin typeface="Avenir Book" charset="0"/>
                <a:ea typeface="Avenir Book" charset="0"/>
                <a:cs typeface="Avenir Book" charset="0"/>
              </a:rPr>
              <a:t>rate for both LSST observing strategies. </a:t>
            </a:r>
            <a:r>
              <a:rPr lang="en-US" sz="3436" dirty="0">
                <a:solidFill>
                  <a:schemeClr val="tx1"/>
                </a:solidFill>
                <a:latin typeface="Avenir Book" charset="0"/>
                <a:ea typeface="Avenir Book" charset="0"/>
                <a:cs typeface="Avenir Book" charset="0"/>
              </a:rPr>
              <a:t>This is done with the 3</a:t>
            </a:r>
            <a:r>
              <a:rPr lang="en-US" sz="3436" baseline="30000" dirty="0">
                <a:solidFill>
                  <a:schemeClr val="tx1"/>
                </a:solidFill>
                <a:latin typeface="Avenir Book" charset="0"/>
                <a:ea typeface="Avenir Book" charset="0"/>
                <a:cs typeface="Avenir Book" charset="0"/>
              </a:rPr>
              <a:t>rd</a:t>
            </a:r>
            <a:r>
              <a:rPr lang="en-US" sz="3436" dirty="0">
                <a:solidFill>
                  <a:schemeClr val="tx1"/>
                </a:solidFill>
                <a:latin typeface="Avenir Book" charset="0"/>
                <a:ea typeface="Avenir Book" charset="0"/>
                <a:cs typeface="Avenir Book" charset="0"/>
              </a:rPr>
              <a:t> light parameter in </a:t>
            </a:r>
            <a:r>
              <a:rPr lang="en-US" sz="3436" dirty="0" err="1">
                <a:solidFill>
                  <a:schemeClr val="tx1"/>
                </a:solidFill>
                <a:latin typeface="Avenir Book" charset="0"/>
                <a:ea typeface="Avenir Book" charset="0"/>
                <a:cs typeface="Avenir Book" charset="0"/>
              </a:rPr>
              <a:t>ellc’s</a:t>
            </a:r>
            <a:r>
              <a:rPr lang="en-US" sz="3436" dirty="0">
                <a:solidFill>
                  <a:schemeClr val="tx1"/>
                </a:solidFill>
                <a:latin typeface="Avenir Book" charset="0"/>
                <a:ea typeface="Avenir Book" charset="0"/>
                <a:cs typeface="Avenir Book" charset="0"/>
              </a:rPr>
              <a:t> light curve software.</a:t>
            </a:r>
          </a:p>
        </p:txBody>
      </p:sp>
      <p:sp>
        <p:nvSpPr>
          <p:cNvPr id="19" name="Rectangle 18"/>
          <p:cNvSpPr/>
          <p:nvPr/>
        </p:nvSpPr>
        <p:spPr>
          <a:xfrm>
            <a:off x="669700" y="3140137"/>
            <a:ext cx="38954300" cy="5083035"/>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Abstract</a:t>
            </a:r>
          </a:p>
          <a:p>
            <a:r>
              <a:rPr lang="en-US" sz="3436" dirty="0">
                <a:solidFill>
                  <a:schemeClr val="tx1"/>
                </a:solidFill>
                <a:latin typeface="Avenir Book" charset="0"/>
                <a:ea typeface="Avenir Book" charset="0"/>
                <a:cs typeface="Avenir Book" charset="0"/>
              </a:rPr>
              <a:t>We present a study of the period-recovery capability of the Large Synoptic Survey Telescope (</a:t>
            </a:r>
            <a:r>
              <a:rPr lang="en-US" sz="3436" i="1" dirty="0">
                <a:solidFill>
                  <a:schemeClr val="tx1"/>
                </a:solidFill>
                <a:latin typeface="Avenir Book" charset="0"/>
                <a:ea typeface="Avenir Book" charset="0"/>
                <a:cs typeface="Avenir Book" charset="0"/>
              </a:rPr>
              <a:t>LSST</a:t>
            </a:r>
            <a:r>
              <a:rPr lang="en-US" sz="3436" dirty="0">
                <a:solidFill>
                  <a:schemeClr val="tx1"/>
                </a:solidFill>
                <a:latin typeface="Avenir Book" charset="0"/>
                <a:ea typeface="Avenir Book" charset="0"/>
                <a:cs typeface="Avenir Book" charset="0"/>
              </a:rPr>
              <a:t>) for eclipsing binary stars in star clusters. Unlike binaries in the galactic field, dynamical encounters within the dense environment of a star cluster can modify the orbital parameters of binaries </a:t>
            </a:r>
            <a:r>
              <a:rPr lang="en-US" sz="3436" dirty="0" smtClean="0">
                <a:solidFill>
                  <a:schemeClr val="tx1"/>
                </a:solidFill>
                <a:latin typeface="Avenir Book" charset="0"/>
                <a:ea typeface="Avenir Book" charset="0"/>
                <a:cs typeface="Avenir Book" charset="0"/>
              </a:rPr>
              <a:t>stars </a:t>
            </a:r>
            <a:r>
              <a:rPr lang="en-US" sz="3436" dirty="0">
                <a:solidFill>
                  <a:schemeClr val="tx1"/>
                </a:solidFill>
                <a:latin typeface="Avenir Book" charset="0"/>
                <a:ea typeface="Avenir Book" charset="0"/>
                <a:cs typeface="Avenir Book" charset="0"/>
              </a:rPr>
              <a:t>by changing the periods and eccentricities and exchanging in different companions. Therefore, eclipsing binaries in star clusters may allow for insights into both the intrinsic properties of the binary’s component stars, as well as the dynamical histories of the binary population. For our simulations, we use </a:t>
            </a:r>
            <a:r>
              <a:rPr lang="en-US" sz="3436" dirty="0" smtClean="0">
                <a:solidFill>
                  <a:schemeClr val="tx1"/>
                </a:solidFill>
                <a:latin typeface="Avenir Book" charset="0"/>
                <a:ea typeface="Avenir Book" charset="0"/>
                <a:cs typeface="Avenir Book" charset="0"/>
              </a:rPr>
              <a:t>COSMIC</a:t>
            </a:r>
            <a:r>
              <a:rPr lang="en-US" sz="3436" dirty="0" smtClean="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[1] </a:t>
            </a:r>
            <a:r>
              <a:rPr lang="en-US" sz="3436" dirty="0">
                <a:solidFill>
                  <a:schemeClr val="tx1"/>
                </a:solidFill>
                <a:latin typeface="Avenir Book" charset="0"/>
                <a:ea typeface="Avenir Book" charset="0"/>
                <a:cs typeface="Avenir Book" charset="0"/>
              </a:rPr>
              <a:t>to generate and evolve populations of binaries specifically catered to each of the thousands of galactic open and globular clusters (e.g., matching the cluster ages, metallicities, periods at the hard-soft boundary, etc.). We generate light curves, in the LSST filters and expected cadence and accounting for the expected photometric precision of LSST, for each observable eclipsing binary, using the </a:t>
            </a:r>
            <a:r>
              <a:rPr lang="en-US" sz="3436" dirty="0" err="1" smtClean="0">
                <a:solidFill>
                  <a:schemeClr val="tx1"/>
                </a:solidFill>
                <a:latin typeface="Avenir Book" charset="0"/>
                <a:ea typeface="Avenir Book" charset="0"/>
                <a:cs typeface="Avenir Book" charset="0"/>
              </a:rPr>
              <a:t>ellc</a:t>
            </a:r>
            <a:r>
              <a:rPr lang="en-US" sz="3436" dirty="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[2]</a:t>
            </a:r>
            <a:r>
              <a:rPr lang="en-US" sz="3436" dirty="0" smtClean="0">
                <a:solidFill>
                  <a:schemeClr val="tx1"/>
                </a:solidFill>
                <a:latin typeface="Avenir Book" charset="0"/>
                <a:ea typeface="Avenir Book" charset="0"/>
                <a:cs typeface="Avenir Book" charset="0"/>
              </a:rPr>
              <a:t> </a:t>
            </a:r>
            <a:r>
              <a:rPr lang="en-US" sz="3436" dirty="0">
                <a:solidFill>
                  <a:schemeClr val="tx1"/>
                </a:solidFill>
                <a:latin typeface="Avenir Book" charset="0"/>
                <a:ea typeface="Avenir Book" charset="0"/>
                <a:cs typeface="Avenir Book" charset="0"/>
              </a:rPr>
              <a:t>code. We then attempt to recover the orbital period for each observed binary through a Lomb-</a:t>
            </a:r>
            <a:r>
              <a:rPr lang="en-US" sz="3436" dirty="0" err="1">
                <a:solidFill>
                  <a:schemeClr val="tx1"/>
                </a:solidFill>
                <a:latin typeface="Avenir Book" charset="0"/>
                <a:ea typeface="Avenir Book" charset="0"/>
                <a:cs typeface="Avenir Book" charset="0"/>
              </a:rPr>
              <a:t>Scargle</a:t>
            </a:r>
            <a:r>
              <a:rPr lang="en-US" sz="3436" dirty="0">
                <a:solidFill>
                  <a:schemeClr val="tx1"/>
                </a:solidFill>
                <a:latin typeface="Avenir Book" charset="0"/>
                <a:ea typeface="Avenir Book" charset="0"/>
                <a:cs typeface="Avenir Book" charset="0"/>
              </a:rPr>
              <a:t> </a:t>
            </a:r>
            <a:r>
              <a:rPr lang="en-US" sz="3436" dirty="0" err="1">
                <a:solidFill>
                  <a:schemeClr val="tx1"/>
                </a:solidFill>
                <a:latin typeface="Avenir Book" charset="0"/>
                <a:ea typeface="Avenir Book" charset="0"/>
                <a:cs typeface="Avenir Book" charset="0"/>
              </a:rPr>
              <a:t>periodogram</a:t>
            </a:r>
            <a:r>
              <a:rPr lang="en-US" sz="3436" dirty="0">
                <a:solidFill>
                  <a:schemeClr val="tx1"/>
                </a:solidFill>
                <a:latin typeface="Avenir Book" charset="0"/>
                <a:ea typeface="Avenir Book" charset="0"/>
                <a:cs typeface="Avenir Book" charset="0"/>
              </a:rPr>
              <a:t>, using </a:t>
            </a:r>
            <a:r>
              <a:rPr lang="en-US" sz="3436" dirty="0" err="1" smtClean="0">
                <a:solidFill>
                  <a:schemeClr val="tx1"/>
                </a:solidFill>
                <a:latin typeface="Avenir Book" charset="0"/>
                <a:ea typeface="Avenir Book" charset="0"/>
                <a:cs typeface="Avenir Book" charset="0"/>
              </a:rPr>
              <a:t>gatspy</a:t>
            </a:r>
            <a:r>
              <a:rPr lang="en-US" sz="3436" dirty="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[3]</a:t>
            </a:r>
            <a:r>
              <a:rPr lang="en-US" sz="3436" dirty="0" smtClean="0">
                <a:solidFill>
                  <a:schemeClr val="tx1"/>
                </a:solidFill>
                <a:latin typeface="Avenir Book" charset="0"/>
                <a:ea typeface="Avenir Book" charset="0"/>
                <a:cs typeface="Avenir Book" charset="0"/>
              </a:rPr>
              <a:t> </a:t>
            </a:r>
            <a:r>
              <a:rPr lang="en-US" sz="3436" dirty="0">
                <a:solidFill>
                  <a:schemeClr val="tx1"/>
                </a:solidFill>
                <a:latin typeface="Avenir Book" charset="0"/>
                <a:ea typeface="Avenir Book" charset="0"/>
                <a:cs typeface="Avenir Book" charset="0"/>
              </a:rPr>
              <a:t>software. We compare the baseline cadence proposed for LSST to a cadence that samples the galactic plane (where most open clusters reside) more evenly. In this poster, we present </a:t>
            </a:r>
            <a:r>
              <a:rPr lang="en-US" sz="3436" dirty="0" smtClean="0">
                <a:solidFill>
                  <a:schemeClr val="tx1"/>
                </a:solidFill>
                <a:latin typeface="Avenir Book" charset="0"/>
                <a:ea typeface="Avenir Book" charset="0"/>
                <a:cs typeface="Avenir Book" charset="0"/>
              </a:rPr>
              <a:t>expected recovery </a:t>
            </a:r>
            <a:r>
              <a:rPr lang="en-US" sz="3436" dirty="0">
                <a:solidFill>
                  <a:schemeClr val="tx1"/>
                </a:solidFill>
                <a:latin typeface="Avenir Book" charset="0"/>
                <a:ea typeface="Avenir Book" charset="0"/>
                <a:cs typeface="Avenir Book" charset="0"/>
              </a:rPr>
              <a:t>statistics for eclipsing binary stars in the galactic open and globular star clusters for both of these proposed observing strategies. </a:t>
            </a:r>
            <a:r>
              <a:rPr lang="en-US" sz="4009" dirty="0">
                <a:solidFill>
                  <a:schemeClr val="tx1"/>
                </a:solidFill>
                <a:latin typeface="Avenir Book" charset="0"/>
                <a:ea typeface="Avenir Book" charset="0"/>
                <a:cs typeface="Avenir Book" charset="0"/>
              </a:rPr>
              <a:t> </a:t>
            </a:r>
          </a:p>
        </p:txBody>
      </p:sp>
      <p:sp>
        <p:nvSpPr>
          <p:cNvPr id="25" name="Rectangle 24"/>
          <p:cNvSpPr/>
          <p:nvPr/>
        </p:nvSpPr>
        <p:spPr>
          <a:xfrm>
            <a:off x="669700" y="18428565"/>
            <a:ext cx="38954300" cy="3719530"/>
          </a:xfrm>
          <a:prstGeom prst="rect">
            <a:avLst/>
          </a:prstGeom>
          <a:solidFill>
            <a:srgbClr val="5687A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454" b="1" dirty="0">
                <a:ln>
                  <a:solidFill>
                    <a:srgbClr val="A62B1F"/>
                  </a:solidFill>
                </a:ln>
                <a:latin typeface="Avenir Book" charset="0"/>
                <a:ea typeface="Avenir Book" charset="0"/>
                <a:cs typeface="Avenir Book" charset="0"/>
              </a:rPr>
              <a:t>LSST will re</a:t>
            </a:r>
            <a:r>
              <a:rPr lang="en-US" sz="11454" b="1" dirty="0">
                <a:ln>
                  <a:solidFill>
                    <a:srgbClr val="A62B1F"/>
                  </a:solidFill>
                </a:ln>
                <a:solidFill>
                  <a:schemeClr val="bg1"/>
                </a:solidFill>
                <a:latin typeface="Avenir Book" charset="0"/>
                <a:ea typeface="Avenir Book" charset="0"/>
                <a:cs typeface="Avenir Book" charset="0"/>
              </a:rPr>
              <a:t>cover </a:t>
            </a:r>
            <a:r>
              <a:rPr lang="en-US" sz="11454" b="1" dirty="0">
                <a:ln>
                  <a:solidFill>
                    <a:srgbClr val="A62B1F"/>
                  </a:solidFill>
                </a:ln>
                <a:latin typeface="Avenir Book" charset="0"/>
                <a:ea typeface="Avenir Book" charset="0"/>
                <a:cs typeface="Avenir Book" charset="0"/>
              </a:rPr>
              <a:t>thousands of eclipsing binaries in Milky Way star clusters.</a:t>
            </a: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40" y="35153984"/>
            <a:ext cx="2079300" cy="2501045"/>
          </a:xfrm>
          <a:prstGeom prst="rect">
            <a:avLst/>
          </a:prstGeom>
        </p:spPr>
      </p:pic>
      <p:sp>
        <p:nvSpPr>
          <p:cNvPr id="36" name="TextBox 35"/>
          <p:cNvSpPr txBox="1"/>
          <p:nvPr/>
        </p:nvSpPr>
        <p:spPr>
          <a:xfrm>
            <a:off x="29339424" y="32799480"/>
            <a:ext cx="9877597" cy="1502334"/>
          </a:xfrm>
          <a:prstGeom prst="rect">
            <a:avLst/>
          </a:prstGeom>
          <a:noFill/>
        </p:spPr>
        <p:txBody>
          <a:bodyPr wrap="square" rtlCol="0" anchor="t">
            <a:spAutoFit/>
          </a:bodyPr>
          <a:lstStyle/>
          <a:p>
            <a:pPr algn="ctr"/>
            <a:r>
              <a:rPr lang="en-US" sz="3054" b="1" dirty="0"/>
              <a:t>Fig 3.</a:t>
            </a:r>
            <a:r>
              <a:rPr lang="en-US" sz="3054" dirty="0"/>
              <a:t> Light curves of a sampled binary with and without crowding light added. The difference between the two light curves plotted </a:t>
            </a:r>
            <a:r>
              <a:rPr lang="en-US" sz="3054" dirty="0" smtClean="0"/>
              <a:t>underneath</a:t>
            </a:r>
            <a:endParaRPr lang="en-US" sz="3054" b="1" dirty="0"/>
          </a:p>
        </p:txBody>
      </p:sp>
      <p:sp>
        <p:nvSpPr>
          <p:cNvPr id="37" name="TextBox 36"/>
          <p:cNvSpPr txBox="1"/>
          <p:nvPr/>
        </p:nvSpPr>
        <p:spPr>
          <a:xfrm>
            <a:off x="1604800" y="32889194"/>
            <a:ext cx="26685773" cy="1502334"/>
          </a:xfrm>
          <a:prstGeom prst="rect">
            <a:avLst/>
          </a:prstGeom>
          <a:noFill/>
        </p:spPr>
        <p:txBody>
          <a:bodyPr wrap="square" rtlCol="0" anchor="t">
            <a:spAutoFit/>
          </a:bodyPr>
          <a:lstStyle/>
          <a:p>
            <a:pPr algn="ctr"/>
            <a:r>
              <a:rPr lang="en-US" sz="3054" b="1" dirty="0"/>
              <a:t>Fig 2.</a:t>
            </a:r>
            <a:r>
              <a:rPr lang="en-US" sz="3054" dirty="0"/>
              <a:t> Binary population statistics for (in order from left to right): All 157 globular clusters surveyed, M10, M67, All 1811 open clusters surveyed. </a:t>
            </a:r>
          </a:p>
          <a:p>
            <a:pPr algn="ctr"/>
            <a:r>
              <a:rPr lang="en-US" sz="3054" i="1" dirty="0"/>
              <a:t>Top row: </a:t>
            </a:r>
            <a:r>
              <a:rPr lang="en-US" sz="3054" dirty="0"/>
              <a:t>log-period (log-days</a:t>
            </a:r>
            <a:r>
              <a:rPr lang="en-US" sz="3054" dirty="0" smtClean="0"/>
              <a:t>) for </a:t>
            </a:r>
            <a:r>
              <a:rPr lang="en-US" sz="3054" i="1" dirty="0" smtClean="0"/>
              <a:t>baseline </a:t>
            </a:r>
            <a:r>
              <a:rPr lang="en-US" sz="3054" dirty="0" smtClean="0"/>
              <a:t>strategy, </a:t>
            </a:r>
            <a:r>
              <a:rPr lang="en-US" sz="3054" i="1" dirty="0"/>
              <a:t>Bottom row</a:t>
            </a:r>
            <a:r>
              <a:rPr lang="en-US" sz="3054" dirty="0"/>
              <a:t>: </a:t>
            </a:r>
            <a:r>
              <a:rPr lang="en-US" sz="3054" dirty="0" smtClean="0"/>
              <a:t>period recovery for </a:t>
            </a:r>
            <a:r>
              <a:rPr lang="en-US" sz="3054" i="1" dirty="0" smtClean="0"/>
              <a:t>colossus</a:t>
            </a:r>
            <a:r>
              <a:rPr lang="en-US" sz="3054" dirty="0" smtClean="0"/>
              <a:t>. </a:t>
            </a:r>
            <a:r>
              <a:rPr lang="en-US" sz="3054" dirty="0"/>
              <a:t>The binary period distribution was cut at the hard-soft boundary for each cluster. Color indicates binary subpopulation: </a:t>
            </a:r>
            <a:r>
              <a:rPr lang="en-US" sz="3054" dirty="0">
                <a:solidFill>
                  <a:srgbClr val="5687A6"/>
                </a:solidFill>
              </a:rPr>
              <a:t>All Binaries</a:t>
            </a:r>
            <a:r>
              <a:rPr lang="en-US" sz="3054" dirty="0"/>
              <a:t>,</a:t>
            </a:r>
            <a:r>
              <a:rPr lang="en-US" sz="3054" dirty="0">
                <a:solidFill>
                  <a:srgbClr val="5687A6"/>
                </a:solidFill>
              </a:rPr>
              <a:t> </a:t>
            </a:r>
            <a:r>
              <a:rPr lang="en-US" sz="3054" dirty="0">
                <a:solidFill>
                  <a:srgbClr val="A62B1F"/>
                </a:solidFill>
              </a:rPr>
              <a:t>Observable Binaries</a:t>
            </a:r>
            <a:r>
              <a:rPr lang="en-US" sz="3054" dirty="0"/>
              <a:t>, </a:t>
            </a:r>
            <a:r>
              <a:rPr lang="en-US" sz="3054" dirty="0">
                <a:solidFill>
                  <a:srgbClr val="BF8A26"/>
                </a:solidFill>
              </a:rPr>
              <a:t>Recovered Binaries</a:t>
            </a:r>
            <a:endParaRPr lang="en-US" sz="3054" b="1" dirty="0"/>
          </a:p>
        </p:txBody>
      </p:sp>
      <p:cxnSp>
        <p:nvCxnSpPr>
          <p:cNvPr id="14" name="Straight Connector 13"/>
          <p:cNvCxnSpPr/>
          <p:nvPr/>
        </p:nvCxnSpPr>
        <p:spPr>
          <a:xfrm>
            <a:off x="14695714" y="23121044"/>
            <a:ext cx="0" cy="9703410"/>
          </a:xfrm>
          <a:prstGeom prst="line">
            <a:avLst/>
          </a:prstGeom>
          <a:ln>
            <a:solidFill>
              <a:srgbClr val="A62B1F"/>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9520" y="10633185"/>
            <a:ext cx="9481668" cy="513279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692" y="10798673"/>
            <a:ext cx="8796412" cy="4761837"/>
          </a:xfrm>
          <a:prstGeom prst="rect">
            <a:avLst/>
          </a:prstGeom>
        </p:spPr>
      </p:pic>
      <p:graphicFrame>
        <p:nvGraphicFramePr>
          <p:cNvPr id="30" name="Table 29"/>
          <p:cNvGraphicFramePr>
            <a:graphicFrameLocks noGrp="1"/>
          </p:cNvGraphicFramePr>
          <p:nvPr>
            <p:extLst>
              <p:ext uri="{D42A27DB-BD31-4B8C-83A1-F6EECF244321}">
                <p14:modId xmlns:p14="http://schemas.microsoft.com/office/powerpoint/2010/main" val="177236730"/>
              </p:ext>
            </p:extLst>
          </p:nvPr>
        </p:nvGraphicFramePr>
        <p:xfrm>
          <a:off x="30523851" y="10633185"/>
          <a:ext cx="8795349" cy="5339069"/>
        </p:xfrm>
        <a:graphic>
          <a:graphicData uri="http://schemas.openxmlformats.org/drawingml/2006/table">
            <a:tbl>
              <a:tblPr firstRow="1" bandRow="1">
                <a:tableStyleId>{5C22544A-7EE6-4342-B048-85BDC9FD1C3A}</a:tableStyleId>
              </a:tblPr>
              <a:tblGrid>
                <a:gridCol w="2931783"/>
                <a:gridCol w="2931783"/>
                <a:gridCol w="2931783"/>
              </a:tblGrid>
              <a:tr h="1425633">
                <a:tc>
                  <a:txBody>
                    <a:bodyPr/>
                    <a:lstStyle/>
                    <a:p>
                      <a:pPr algn="ctr"/>
                      <a:r>
                        <a:rPr lang="en-US" sz="4400" b="1" dirty="0" smtClean="0">
                          <a:ln>
                            <a:noFill/>
                          </a:ln>
                          <a:solidFill>
                            <a:schemeClr val="tx1"/>
                          </a:solidFill>
                          <a:latin typeface="Avenir Book" charset="0"/>
                          <a:ea typeface="Avenir Book" charset="0"/>
                          <a:cs typeface="Avenir Book" charset="0"/>
                        </a:rPr>
                        <a:t>Binary</a:t>
                      </a:r>
                      <a:r>
                        <a:rPr lang="en-US" sz="4400" b="1" baseline="0" dirty="0" smtClean="0">
                          <a:ln>
                            <a:noFill/>
                          </a:ln>
                          <a:solidFill>
                            <a:schemeClr val="tx1"/>
                          </a:solidFill>
                          <a:latin typeface="Avenir Book" charset="0"/>
                          <a:ea typeface="Avenir Book" charset="0"/>
                          <a:cs typeface="Avenir Book" charset="0"/>
                        </a:rPr>
                        <a:t> Population</a:t>
                      </a:r>
                      <a:endParaRPr lang="en-US" sz="44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smtClean="0">
                          <a:ln>
                            <a:noFill/>
                          </a:ln>
                          <a:solidFill>
                            <a:schemeClr val="tx1"/>
                          </a:solidFill>
                          <a:latin typeface="Avenir Book" charset="0"/>
                          <a:ea typeface="Avenir Book" charset="0"/>
                          <a:cs typeface="Avenir Book" charset="0"/>
                        </a:rPr>
                        <a:t>Baseline</a:t>
                      </a:r>
                    </a:p>
                    <a:p>
                      <a:pPr algn="ctr"/>
                      <a:r>
                        <a:rPr lang="en-US" sz="3600" b="1" dirty="0" smtClean="0">
                          <a:ln>
                            <a:noFill/>
                          </a:ln>
                          <a:solidFill>
                            <a:schemeClr val="tx1"/>
                          </a:solidFill>
                          <a:latin typeface="Avenir Book" charset="0"/>
                          <a:ea typeface="Avenir Book" charset="0"/>
                          <a:cs typeface="Avenir Book" charset="0"/>
                        </a:rPr>
                        <a:t>(</a:t>
                      </a:r>
                      <a:r>
                        <a:rPr lang="en-US" sz="3600" b="1" dirty="0" err="1" smtClean="0">
                          <a:ln>
                            <a:noFill/>
                          </a:ln>
                          <a:solidFill>
                            <a:schemeClr val="tx1"/>
                          </a:solidFill>
                          <a:latin typeface="Avenir Book" charset="0"/>
                          <a:ea typeface="Avenir Book" charset="0"/>
                          <a:cs typeface="Avenir Book" charset="0"/>
                        </a:rPr>
                        <a:t>N</a:t>
                      </a:r>
                      <a:r>
                        <a:rPr lang="en-US" sz="3600" b="1" baseline="-25000" dirty="0" err="1" smtClean="0">
                          <a:ln>
                            <a:noFill/>
                          </a:ln>
                          <a:solidFill>
                            <a:schemeClr val="tx1"/>
                          </a:solidFill>
                          <a:latin typeface="Avenir Book" charset="0"/>
                          <a:ea typeface="Avenir Book" charset="0"/>
                          <a:cs typeface="Avenir Book" charset="0"/>
                        </a:rPr>
                        <a:t>bin</a:t>
                      </a:r>
                      <a:r>
                        <a:rPr lang="en-US" sz="3600" b="1" dirty="0" smtClean="0">
                          <a:ln>
                            <a:noFill/>
                          </a:ln>
                          <a:solidFill>
                            <a:schemeClr val="tx1"/>
                          </a:solidFill>
                          <a:latin typeface="Avenir Book" charset="0"/>
                          <a:ea typeface="Avenir Book" charset="0"/>
                          <a:cs typeface="Avenir Book" charset="0"/>
                        </a:rPr>
                        <a:t>)</a:t>
                      </a:r>
                      <a:endParaRPr lang="en-US" sz="36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smtClean="0">
                          <a:ln>
                            <a:noFill/>
                          </a:ln>
                          <a:solidFill>
                            <a:schemeClr val="tx1"/>
                          </a:solidFill>
                          <a:latin typeface="Avenir Book" charset="0"/>
                          <a:ea typeface="Avenir Book" charset="0"/>
                          <a:cs typeface="Avenir Book" charset="0"/>
                        </a:rPr>
                        <a:t>Colossus</a:t>
                      </a:r>
                    </a:p>
                    <a:p>
                      <a:pPr algn="ctr"/>
                      <a:r>
                        <a:rPr lang="en-US" sz="3600" b="1" dirty="0" smtClean="0">
                          <a:ln>
                            <a:noFill/>
                          </a:ln>
                          <a:solidFill>
                            <a:schemeClr val="tx1"/>
                          </a:solidFill>
                          <a:latin typeface="Avenir Book" charset="0"/>
                          <a:ea typeface="Avenir Book" charset="0"/>
                          <a:cs typeface="Avenir Book" charset="0"/>
                        </a:rPr>
                        <a:t>(</a:t>
                      </a:r>
                      <a:r>
                        <a:rPr lang="en-US" sz="3600" b="1" dirty="0" err="1" smtClean="0">
                          <a:ln>
                            <a:noFill/>
                          </a:ln>
                          <a:solidFill>
                            <a:schemeClr val="tx1"/>
                          </a:solidFill>
                          <a:latin typeface="Avenir Book" charset="0"/>
                          <a:ea typeface="Avenir Book" charset="0"/>
                          <a:cs typeface="Avenir Book" charset="0"/>
                        </a:rPr>
                        <a:t>N</a:t>
                      </a:r>
                      <a:r>
                        <a:rPr lang="en-US" sz="3600" b="1" baseline="-25000" dirty="0" err="1" smtClean="0">
                          <a:ln>
                            <a:noFill/>
                          </a:ln>
                          <a:solidFill>
                            <a:schemeClr val="tx1"/>
                          </a:solidFill>
                          <a:latin typeface="Avenir Book" charset="0"/>
                          <a:ea typeface="Avenir Book" charset="0"/>
                          <a:cs typeface="Avenir Book" charset="0"/>
                        </a:rPr>
                        <a:t>bin</a:t>
                      </a:r>
                      <a:r>
                        <a:rPr lang="en-US" sz="3600" b="1" dirty="0" smtClean="0">
                          <a:ln>
                            <a:noFill/>
                          </a:ln>
                          <a:solidFill>
                            <a:schemeClr val="tx1"/>
                          </a:solidFill>
                          <a:latin typeface="Avenir Book" charset="0"/>
                          <a:ea typeface="Avenir Book" charset="0"/>
                          <a:cs typeface="Avenir Book" charset="0"/>
                        </a:rPr>
                        <a:t>)</a:t>
                      </a:r>
                      <a:endParaRPr lang="en-US" sz="36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5687A6"/>
                          </a:solidFill>
                          <a:latin typeface="Avenir Book" charset="0"/>
                          <a:ea typeface="Avenir Book" charset="0"/>
                          <a:cs typeface="Avenir Book" charset="0"/>
                        </a:rPr>
                        <a:t>All</a:t>
                      </a:r>
                      <a:endParaRPr lang="en-US" sz="4000" b="0" dirty="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5687A6"/>
                          </a:solidFill>
                          <a:latin typeface="Avenir Book" charset="0"/>
                          <a:ea typeface="Avenir Book" charset="0"/>
                          <a:cs typeface="Avenir Book" charset="0"/>
                        </a:rPr>
                        <a:t>~6 x 10</a:t>
                      </a:r>
                      <a:r>
                        <a:rPr lang="en-US" sz="4000" baseline="30000" dirty="0" smtClean="0">
                          <a:solidFill>
                            <a:srgbClr val="5687A6"/>
                          </a:solidFill>
                          <a:latin typeface="Avenir Book" charset="0"/>
                          <a:ea typeface="Avenir Book" charset="0"/>
                          <a:cs typeface="Avenir Book" charset="0"/>
                        </a:rPr>
                        <a:t>6</a:t>
                      </a:r>
                      <a:endParaRPr lang="en-US" sz="4000" dirty="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023360" rtl="0" eaLnBrk="1" fontAlgn="auto" latinLnBrk="0" hangingPunct="1">
                        <a:lnSpc>
                          <a:spcPct val="100000"/>
                        </a:lnSpc>
                        <a:spcBef>
                          <a:spcPts val="0"/>
                        </a:spcBef>
                        <a:spcAft>
                          <a:spcPts val="0"/>
                        </a:spcAft>
                        <a:buClrTx/>
                        <a:buSzTx/>
                        <a:buFontTx/>
                        <a:buNone/>
                        <a:tabLst/>
                        <a:defRPr/>
                      </a:pPr>
                      <a:r>
                        <a:rPr lang="en-US" sz="4000" dirty="0" smtClean="0">
                          <a:solidFill>
                            <a:srgbClr val="5687A6"/>
                          </a:solidFill>
                          <a:latin typeface="Avenir Book" charset="0"/>
                          <a:ea typeface="Avenir Book" charset="0"/>
                          <a:cs typeface="Avenir Book" charset="0"/>
                        </a:rPr>
                        <a:t>~6 x 10</a:t>
                      </a:r>
                      <a:r>
                        <a:rPr lang="en-US" sz="4000" baseline="30000" dirty="0" smtClean="0">
                          <a:solidFill>
                            <a:srgbClr val="5687A6"/>
                          </a:solidFill>
                          <a:latin typeface="Avenir Book" charset="0"/>
                          <a:ea typeface="Avenir Book" charset="0"/>
                          <a:cs typeface="Avenir Book" charset="0"/>
                        </a:rPr>
                        <a:t>6</a:t>
                      </a:r>
                      <a:endParaRPr lang="en-US" sz="4000" dirty="0" smtClean="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A62B1F"/>
                          </a:solidFill>
                          <a:latin typeface="Avenir Book" charset="0"/>
                          <a:ea typeface="Avenir Book" charset="0"/>
                          <a:cs typeface="Avenir Book" charset="0"/>
                        </a:rPr>
                        <a:t>Observable</a:t>
                      </a:r>
                      <a:endParaRPr lang="en-US" sz="4000" b="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A62B1F"/>
                          </a:solidFill>
                          <a:latin typeface="Avenir Book" charset="0"/>
                          <a:ea typeface="Avenir Book" charset="0"/>
                          <a:cs typeface="Avenir Book" charset="0"/>
                        </a:rPr>
                        <a:t>5762</a:t>
                      </a:r>
                      <a:endParaRPr lang="en-US" sz="400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A62B1F"/>
                          </a:solidFill>
                          <a:latin typeface="Avenir Book" charset="0"/>
                          <a:ea typeface="Avenir Book" charset="0"/>
                          <a:cs typeface="Avenir Book" charset="0"/>
                        </a:rPr>
                        <a:t>7132</a:t>
                      </a:r>
                      <a:endParaRPr lang="en-US" sz="400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BF8A26"/>
                          </a:solidFill>
                          <a:latin typeface="Avenir Book" charset="0"/>
                          <a:ea typeface="Avenir Book" charset="0"/>
                          <a:cs typeface="Avenir Book" charset="0"/>
                        </a:rPr>
                        <a:t>Recovered</a:t>
                      </a:r>
                      <a:endParaRPr lang="en-US" sz="4000" b="0"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5500" b="1" dirty="0" smtClean="0">
                          <a:solidFill>
                            <a:srgbClr val="BF8A26"/>
                          </a:solidFill>
                          <a:latin typeface="Avenir Book" charset="0"/>
                          <a:ea typeface="Avenir Book" charset="0"/>
                          <a:cs typeface="Avenir Book" charset="0"/>
                        </a:rPr>
                        <a:t>3315</a:t>
                      </a:r>
                      <a:endParaRPr lang="en-US" sz="5500" b="1"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5500" b="1" dirty="0" smtClean="0">
                          <a:solidFill>
                            <a:srgbClr val="BF8A26"/>
                          </a:solidFill>
                          <a:latin typeface="Avenir Book" charset="0"/>
                          <a:ea typeface="Avenir Book" charset="0"/>
                          <a:cs typeface="Avenir Book" charset="0"/>
                        </a:rPr>
                        <a:t>3729</a:t>
                      </a:r>
                      <a:endParaRPr lang="en-US" sz="5500" b="1"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64091" y="10711747"/>
            <a:ext cx="10962671" cy="5178685"/>
          </a:xfrm>
          <a:prstGeom prst="rect">
            <a:avLst/>
          </a:prstGeom>
        </p:spPr>
      </p:pic>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400" y="23061605"/>
            <a:ext cx="6175717" cy="4804683"/>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400" y="27860965"/>
            <a:ext cx="6303437" cy="490405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39808" y="35497692"/>
            <a:ext cx="1800939" cy="1800939"/>
          </a:xfrm>
          <a:prstGeom prst="rect">
            <a:avLst/>
          </a:prstGeom>
        </p:spPr>
      </p:pic>
      <p:sp>
        <p:nvSpPr>
          <p:cNvPr id="8" name="TextBox 7"/>
          <p:cNvSpPr txBox="1"/>
          <p:nvPr/>
        </p:nvSpPr>
        <p:spPr>
          <a:xfrm>
            <a:off x="872468" y="35613332"/>
            <a:ext cx="4318137" cy="1569660"/>
          </a:xfrm>
          <a:prstGeom prst="rect">
            <a:avLst/>
          </a:prstGeom>
          <a:noFill/>
        </p:spPr>
        <p:txBody>
          <a:bodyPr wrap="square" rtlCol="0">
            <a:spAutoFit/>
          </a:bodyPr>
          <a:lstStyle/>
          <a:p>
            <a:r>
              <a:rPr lang="en-US" sz="3200" dirty="0" smtClean="0">
                <a:solidFill>
                  <a:schemeClr val="bg1"/>
                </a:solidFill>
                <a:latin typeface="Avenir Book" charset="0"/>
                <a:ea typeface="Avenir Book" charset="0"/>
                <a:cs typeface="Avenir Book" charset="0"/>
              </a:rPr>
              <a:t>For a look at the code for this </a:t>
            </a:r>
            <a:r>
              <a:rPr lang="en-US" sz="3200" dirty="0" err="1" smtClean="0">
                <a:solidFill>
                  <a:schemeClr val="bg1"/>
                </a:solidFill>
                <a:latin typeface="Avenir Book" charset="0"/>
                <a:ea typeface="Avenir Book" charset="0"/>
                <a:cs typeface="Avenir Book" charset="0"/>
              </a:rPr>
              <a:t>project,visit</a:t>
            </a:r>
            <a:r>
              <a:rPr lang="en-US" sz="3200" dirty="0" smtClean="0">
                <a:solidFill>
                  <a:schemeClr val="bg1"/>
                </a:solidFill>
                <a:latin typeface="Avenir Book" charset="0"/>
                <a:ea typeface="Avenir Book" charset="0"/>
                <a:cs typeface="Avenir Book" charset="0"/>
              </a:rPr>
              <a:t> our GitHub at:</a:t>
            </a:r>
            <a:endParaRPr lang="en-US" sz="3200" dirty="0">
              <a:solidFill>
                <a:schemeClr val="bg1"/>
              </a:solidFill>
              <a:latin typeface="Avenir Book" charset="0"/>
              <a:ea typeface="Avenir Book" charset="0"/>
              <a:cs typeface="Avenir Book" charset="0"/>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17837" y="22980853"/>
            <a:ext cx="6275128" cy="4882025"/>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3647" y="27903320"/>
            <a:ext cx="6275128" cy="4882025"/>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427722" y="22943549"/>
            <a:ext cx="6464300" cy="5029200"/>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53059" y="27905022"/>
            <a:ext cx="6464300" cy="5029200"/>
          </a:xfrm>
          <a:prstGeom prst="rect">
            <a:avLst/>
          </a:prstGeom>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09300" y="22948442"/>
            <a:ext cx="6464300" cy="5029200"/>
          </a:xfrm>
          <a:prstGeom prst="rect">
            <a:avLst/>
          </a:prstGeom>
        </p:spPr>
      </p:pic>
      <p:pic>
        <p:nvPicPr>
          <p:cNvPr id="24" name="Picture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826273" y="27900129"/>
            <a:ext cx="6464300" cy="5029200"/>
          </a:xfrm>
          <a:prstGeom prst="rect">
            <a:avLst/>
          </a:prstGeom>
        </p:spPr>
      </p:pic>
      <p:pic>
        <p:nvPicPr>
          <p:cNvPr id="32" name="Picture 3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740986" y="26987608"/>
            <a:ext cx="8689207" cy="5941721"/>
          </a:xfrm>
          <a:prstGeom prst="rect">
            <a:avLst/>
          </a:prstGeom>
        </p:spPr>
      </p:pic>
    </p:spTree>
    <p:extLst>
      <p:ext uri="{BB962C8B-B14F-4D97-AF65-F5344CB8AC3E}">
        <p14:creationId xmlns:p14="http://schemas.microsoft.com/office/powerpoint/2010/main" val="547823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4971</TotalTime>
  <Words>1019</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Avenir Book</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Bowen</dc:creator>
  <cp:lastModifiedBy>Andrew Bowen</cp:lastModifiedBy>
  <cp:revision>62</cp:revision>
  <cp:lastPrinted>2019-12-12T03:45:56Z</cp:lastPrinted>
  <dcterms:created xsi:type="dcterms:W3CDTF">2019-12-02T18:01:52Z</dcterms:created>
  <dcterms:modified xsi:type="dcterms:W3CDTF">2019-12-12T15:56:50Z</dcterms:modified>
</cp:coreProperties>
</file>