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7432000" cy="41148000"/>
  <p:notesSz cx="6858000" cy="9144000"/>
  <p:defaultText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87A6"/>
    <a:srgbClr val="8EB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154"/>
    <p:restoredTop sz="94658"/>
  </p:normalViewPr>
  <p:slideViewPr>
    <p:cSldViewPr snapToGrid="0" snapToObjects="1">
      <p:cViewPr>
        <p:scale>
          <a:sx n="81" d="100"/>
          <a:sy n="81" d="100"/>
        </p:scale>
        <p:origin x="-528" y="-4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734178"/>
            <a:ext cx="23317200" cy="1432560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21612228"/>
            <a:ext cx="20574000" cy="9934572"/>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E87377-67E2-CF46-BEC1-C11F20588C20}" type="datetimeFigureOut">
              <a:rPr lang="en-US" smtClean="0"/>
              <a:t>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E87377-67E2-CF46-BEC1-C11F20588C20}" type="datetimeFigureOut">
              <a:rPr lang="en-US" smtClean="0"/>
              <a:t>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190750"/>
            <a:ext cx="5915025" cy="3487102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2190750"/>
            <a:ext cx="17402175" cy="348710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E87377-67E2-CF46-BEC1-C11F20588C20}" type="datetimeFigureOut">
              <a:rPr lang="en-US" smtClean="0"/>
              <a:t>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E87377-67E2-CF46-BEC1-C11F20588C20}" type="datetimeFigureOut">
              <a:rPr lang="en-US" smtClean="0"/>
              <a:t>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258437"/>
            <a:ext cx="23660100" cy="17116422"/>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7536787"/>
            <a:ext cx="23660100" cy="9001122"/>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E87377-67E2-CF46-BEC1-C11F20588C20}" type="datetimeFigureOut">
              <a:rPr lang="en-US" smtClean="0"/>
              <a:t>7/30/19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10953750"/>
            <a:ext cx="11658600" cy="2610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10953750"/>
            <a:ext cx="11658600" cy="2610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E87377-67E2-CF46-BEC1-C11F20588C20}" type="datetimeFigureOut">
              <a:rPr lang="en-US" smtClean="0"/>
              <a:t>7/30/19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190759"/>
            <a:ext cx="23660100" cy="79533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10086978"/>
            <a:ext cx="11605020" cy="4943472"/>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5030450"/>
            <a:ext cx="11605020" cy="22107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10086978"/>
            <a:ext cx="11662173" cy="4943472"/>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5030450"/>
            <a:ext cx="11662173" cy="22107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E87377-67E2-CF46-BEC1-C11F20588C20}" type="datetimeFigureOut">
              <a:rPr lang="en-US" smtClean="0"/>
              <a:t>7/30/19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E87377-67E2-CF46-BEC1-C11F20588C20}" type="datetimeFigureOut">
              <a:rPr lang="en-US" smtClean="0"/>
              <a:t>7/30/19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87377-67E2-CF46-BEC1-C11F20588C20}" type="datetimeFigureOut">
              <a:rPr lang="en-US" smtClean="0"/>
              <a:t>7/30/19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743200"/>
            <a:ext cx="8847534" cy="96012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924559"/>
            <a:ext cx="13887450" cy="2924175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2344400"/>
            <a:ext cx="8847534" cy="22869528"/>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E87377-67E2-CF46-BEC1-C11F20588C20}" type="datetimeFigureOut">
              <a:rPr lang="en-US" smtClean="0"/>
              <a:t>7/30/19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743200"/>
            <a:ext cx="8847534" cy="96012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924559"/>
            <a:ext cx="13887450" cy="2924175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889523" y="12344400"/>
            <a:ext cx="8847534" cy="22869528"/>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E87377-67E2-CF46-BEC1-C11F20588C20}" type="datetimeFigureOut">
              <a:rPr lang="en-US" smtClean="0"/>
              <a:t>7/30/19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A1266-71B0-DC4D-8202-65EB9B3581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190759"/>
            <a:ext cx="23660100" cy="79533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10953750"/>
            <a:ext cx="23660100" cy="261080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8138109"/>
            <a:ext cx="6172200" cy="2190750"/>
          </a:xfrm>
          <a:prstGeom prst="rect">
            <a:avLst/>
          </a:prstGeom>
        </p:spPr>
        <p:txBody>
          <a:bodyPr vert="horz" lIns="91440" tIns="45720" rIns="91440" bIns="45720" rtlCol="0" anchor="ctr"/>
          <a:lstStyle>
            <a:lvl1pPr algn="l">
              <a:defRPr sz="3600">
                <a:solidFill>
                  <a:schemeClr val="tx1">
                    <a:tint val="75000"/>
                  </a:schemeClr>
                </a:solidFill>
              </a:defRPr>
            </a:lvl1pPr>
          </a:lstStyle>
          <a:p>
            <a:fld id="{88E87377-67E2-CF46-BEC1-C11F20588C20}" type="datetimeFigureOut">
              <a:rPr lang="en-US" smtClean="0"/>
              <a:t>7/30/19</a:t>
            </a:fld>
            <a:endParaRPr lang="en-US"/>
          </a:p>
        </p:txBody>
      </p:sp>
      <p:sp>
        <p:nvSpPr>
          <p:cNvPr id="5" name="Footer Placeholder 4"/>
          <p:cNvSpPr>
            <a:spLocks noGrp="1"/>
          </p:cNvSpPr>
          <p:nvPr>
            <p:ph type="ftr" sz="quarter" idx="3"/>
          </p:nvPr>
        </p:nvSpPr>
        <p:spPr>
          <a:xfrm>
            <a:off x="9086850" y="38138109"/>
            <a:ext cx="9258300" cy="219075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8138109"/>
            <a:ext cx="6172200" cy="2190750"/>
          </a:xfrm>
          <a:prstGeom prst="rect">
            <a:avLst/>
          </a:prstGeom>
        </p:spPr>
        <p:txBody>
          <a:bodyPr vert="horz" lIns="91440" tIns="45720" rIns="91440" bIns="45720" rtlCol="0" anchor="ctr"/>
          <a:lstStyle>
            <a:lvl1pPr algn="r">
              <a:defRPr sz="3600">
                <a:solidFill>
                  <a:schemeClr val="tx1">
                    <a:tint val="75000"/>
                  </a:schemeClr>
                </a:solidFill>
              </a:defRPr>
            </a:lvl1pPr>
          </a:lstStyle>
          <a:p>
            <a:fld id="{E11A1266-71B0-DC4D-8202-65EB9B358142}" type="slidenum">
              <a:rPr lang="en-US" smtClean="0"/>
              <a:t>‹#›</a:t>
            </a:fld>
            <a:endParaRPr lang="en-US"/>
          </a:p>
        </p:txBody>
      </p:sp>
    </p:spTree>
    <p:extLst>
      <p:ext uri="{BB962C8B-B14F-4D97-AF65-F5344CB8AC3E}">
        <p14:creationId xmlns:p14="http://schemas.microsoft.com/office/powerpoint/2010/main" val="154685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 Id="rId11"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432000" cy="41148000"/>
          </a:xfrm>
          <a:prstGeom prst="rect">
            <a:avLst/>
          </a:prstGeom>
          <a:solidFill>
            <a:srgbClr val="5687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ounded Rectangle 8"/>
              <p:cNvSpPr/>
              <p:nvPr/>
            </p:nvSpPr>
            <p:spPr>
              <a:xfrm>
                <a:off x="19083746" y="4466756"/>
                <a:ext cx="7805056" cy="17734877"/>
              </a:xfrm>
              <a:prstGeom prst="roundRect">
                <a:avLst>
                  <a:gd name="adj" fmla="val 5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smtClean="0">
                    <a:solidFill>
                      <a:schemeClr val="tx1"/>
                    </a:solidFill>
                    <a:latin typeface="Avenir Book" charset="0"/>
                    <a:ea typeface="Avenir Book" charset="0"/>
                    <a:cs typeface="Avenir Book" charset="0"/>
                  </a:rPr>
                  <a:t>Hard-soft period boundary</a:t>
                </a:r>
              </a:p>
              <a:p>
                <a:r>
                  <a:rPr lang="en-US" sz="2400" dirty="0" smtClean="0">
                    <a:solidFill>
                      <a:schemeClr val="tx1"/>
                    </a:solidFill>
                    <a:latin typeface="Avenir Book" charset="0"/>
                    <a:ea typeface="Avenir Book" charset="0"/>
                    <a:cs typeface="Avenir Book" charset="0"/>
                  </a:rPr>
                  <a:t>Binary stars in clusters will be subject to gravitational disruptions from other cluster stars. Binary stars that are tightly bound with short orbital periods are considered ‘hard’ by </a:t>
                </a:r>
                <a:r>
                  <a:rPr lang="en-US" sz="2400" dirty="0" err="1" smtClean="0">
                    <a:solidFill>
                      <a:schemeClr val="tx1"/>
                    </a:solidFill>
                    <a:latin typeface="Avenir Book" charset="0"/>
                    <a:ea typeface="Avenir Book" charset="0"/>
                    <a:cs typeface="Avenir Book" charset="0"/>
                  </a:rPr>
                  <a:t>Eq</a:t>
                </a:r>
                <a:r>
                  <a:rPr lang="en-US" sz="2400" dirty="0" smtClean="0">
                    <a:solidFill>
                      <a:schemeClr val="tx1"/>
                    </a:solidFill>
                    <a:latin typeface="Avenir Book" charset="0"/>
                    <a:ea typeface="Avenir Book" charset="0"/>
                    <a:cs typeface="Avenir Book" charset="0"/>
                  </a:rPr>
                  <a:t> 1 of </a:t>
                </a:r>
                <a:r>
                  <a:rPr lang="en-US" sz="2400" i="1" dirty="0" smtClean="0">
                    <a:solidFill>
                      <a:schemeClr val="tx1"/>
                    </a:solidFill>
                    <a:latin typeface="Avenir Book" charset="0"/>
                    <a:ea typeface="Avenir Book" charset="0"/>
                    <a:cs typeface="Avenir Book" charset="0"/>
                  </a:rPr>
                  <a:t>Geller 2015</a:t>
                </a:r>
                <a:r>
                  <a:rPr lang="en-US" sz="2400" dirty="0" smtClean="0">
                    <a:solidFill>
                      <a:schemeClr val="tx1"/>
                    </a:solidFill>
                    <a:latin typeface="Avenir Book" charset="0"/>
                    <a:ea typeface="Avenir Book" charset="0"/>
                    <a:cs typeface="Avenir Book" charset="0"/>
                  </a:rPr>
                  <a:t>:</a:t>
                </a:r>
              </a:p>
              <a:p>
                <a:endParaRPr lang="en-US" sz="2400" dirty="0">
                  <a:solidFill>
                    <a:schemeClr val="tx1"/>
                  </a:solidFill>
                  <a:latin typeface="Avenir Book" charset="0"/>
                  <a:ea typeface="Avenir Book" charset="0"/>
                  <a:cs typeface="Avenir Book"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𝑃</m:t>
                          </m:r>
                        </m:e>
                        <m:sub>
                          <m:r>
                            <a:rPr lang="en-US" sz="2400" b="0" i="1" smtClean="0">
                              <a:solidFill>
                                <a:schemeClr val="tx1"/>
                              </a:solidFill>
                              <a:latin typeface="Cambria Math" charset="0"/>
                              <a:ea typeface="Avenir Book" charset="0"/>
                              <a:cs typeface="Avenir Book" charset="0"/>
                            </a:rPr>
                            <m:t>h𝑠</m:t>
                          </m:r>
                        </m:sub>
                      </m:sSub>
                      <m:r>
                        <a:rPr lang="en-US" sz="2400" b="0" i="1" smtClean="0">
                          <a:solidFill>
                            <a:schemeClr val="tx1"/>
                          </a:solidFill>
                          <a:latin typeface="Cambria Math" charset="0"/>
                          <a:ea typeface="Avenir Book" charset="0"/>
                          <a:cs typeface="Avenir Book" charset="0"/>
                        </a:rPr>
                        <m:t>= </m:t>
                      </m:r>
                      <m:f>
                        <m:fPr>
                          <m:ctrlPr>
                            <a:rPr lang="mr-IN" sz="2400" b="0" i="1" smtClean="0">
                              <a:solidFill>
                                <a:schemeClr val="tx1"/>
                              </a:solidFill>
                              <a:latin typeface="Cambria Math" charset="0"/>
                              <a:ea typeface="Avenir Book" charset="0"/>
                              <a:cs typeface="Avenir Book" charset="0"/>
                            </a:rPr>
                          </m:ctrlPr>
                        </m:fPr>
                        <m:num>
                          <m:r>
                            <a:rPr lang="en-US" sz="2400" b="0" i="1" smtClean="0">
                              <a:solidFill>
                                <a:schemeClr val="tx1"/>
                              </a:solidFill>
                              <a:latin typeface="Cambria Math" charset="0"/>
                              <a:ea typeface="Avenir Book" charset="0"/>
                              <a:cs typeface="Avenir Book" charset="0"/>
                            </a:rPr>
                            <m:t>3</m:t>
                          </m:r>
                          <m:r>
                            <a:rPr lang="en-US" sz="2400" b="0" i="1" smtClean="0">
                              <a:solidFill>
                                <a:schemeClr val="tx1"/>
                              </a:solidFill>
                              <a:latin typeface="Cambria Math" charset="0"/>
                              <a:ea typeface="Cambria Math" charset="0"/>
                              <a:cs typeface="Cambria Math" charset="0"/>
                            </a:rPr>
                            <m:t>𝜋</m:t>
                          </m:r>
                          <m:r>
                            <a:rPr lang="en-US" sz="2400" b="0" i="1" smtClean="0">
                              <a:solidFill>
                                <a:schemeClr val="tx1"/>
                              </a:solidFill>
                              <a:latin typeface="Cambria Math" charset="0"/>
                              <a:ea typeface="Cambria Math" charset="0"/>
                              <a:cs typeface="Cambria Math" charset="0"/>
                            </a:rPr>
                            <m:t>𝐺</m:t>
                          </m:r>
                        </m:num>
                        <m:den>
                          <m:r>
                            <a:rPr lang="en-US" sz="2400" b="0" i="1" smtClean="0">
                              <a:solidFill>
                                <a:schemeClr val="tx1"/>
                              </a:solidFill>
                              <a:latin typeface="Cambria Math" charset="0"/>
                              <a:ea typeface="Avenir Book" charset="0"/>
                              <a:cs typeface="Avenir Book" charset="0"/>
                            </a:rPr>
                            <m:t>64</m:t>
                          </m:r>
                        </m:den>
                      </m:f>
                      <m:sSup>
                        <m:sSupPr>
                          <m:ctrlPr>
                            <a:rPr lang="mr-IN" sz="2400" b="0" i="1" smtClean="0">
                              <a:solidFill>
                                <a:schemeClr val="tx1"/>
                              </a:solidFill>
                              <a:latin typeface="Cambria Math" charset="0"/>
                              <a:ea typeface="Avenir Book" charset="0"/>
                              <a:cs typeface="Avenir Book" charset="0"/>
                            </a:rPr>
                          </m:ctrlPr>
                        </m:sSupPr>
                        <m:e>
                          <m:d>
                            <m:dPr>
                              <m:ctrlPr>
                                <a:rPr lang="mr-IN" sz="2400" b="0" i="1" smtClean="0">
                                  <a:solidFill>
                                    <a:schemeClr val="tx1"/>
                                  </a:solidFill>
                                  <a:latin typeface="Cambria Math" charset="0"/>
                                  <a:ea typeface="Avenir Book" charset="0"/>
                                  <a:cs typeface="Avenir Book" charset="0"/>
                                </a:rPr>
                              </m:ctrlPr>
                            </m:dPr>
                            <m:e>
                              <m:f>
                                <m:fPr>
                                  <m:ctrlPr>
                                    <a:rPr lang="mr-IN" sz="2400" b="0" i="1" smtClean="0">
                                      <a:solidFill>
                                        <a:schemeClr val="tx1"/>
                                      </a:solidFill>
                                      <a:latin typeface="Cambria Math" charset="0"/>
                                      <a:ea typeface="Avenir Book" charset="0"/>
                                      <a:cs typeface="Avenir Book" charset="0"/>
                                    </a:rPr>
                                  </m:ctrlPr>
                                </m:fPr>
                                <m:num>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m:t>
                                      </m:r>
                                      <m:r>
                                        <a:rPr lang="en-US" sz="2400" b="0" i="1" smtClean="0">
                                          <a:solidFill>
                                            <a:schemeClr val="tx1"/>
                                          </a:solidFill>
                                          <a:latin typeface="Cambria Math" charset="0"/>
                                          <a:ea typeface="Avenir Book" charset="0"/>
                                          <a:cs typeface="Avenir Book" charset="0"/>
                                        </a:rPr>
                                        <m:t>𝑚</m:t>
                                      </m:r>
                                    </m:e>
                                    <m:sub>
                                      <m:r>
                                        <a:rPr lang="en-US" sz="2400" b="0" i="1" smtClean="0">
                                          <a:solidFill>
                                            <a:schemeClr val="tx1"/>
                                          </a:solidFill>
                                          <a:latin typeface="Cambria Math" charset="0"/>
                                          <a:ea typeface="Avenir Book" charset="0"/>
                                          <a:cs typeface="Avenir Book" charset="0"/>
                                        </a:rPr>
                                        <m:t>1</m:t>
                                      </m:r>
                                    </m:sub>
                                  </m:sSub>
                                  <m:r>
                                    <a:rPr lang="en-US" sz="2400" b="0" i="1" smtClean="0">
                                      <a:solidFill>
                                        <a:schemeClr val="tx1"/>
                                      </a:solidFill>
                                      <a:latin typeface="Cambria Math" charset="0"/>
                                      <a:ea typeface="Avenir Book" charset="0"/>
                                      <a:cs typeface="Avenir Book" charset="0"/>
                                    </a:rPr>
                                    <m:t>+ </m:t>
                                  </m:r>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𝑚</m:t>
                                      </m:r>
                                    </m:e>
                                    <m:sub>
                                      <m:r>
                                        <a:rPr lang="en-US" sz="2400" b="0" i="1" smtClean="0">
                                          <a:solidFill>
                                            <a:schemeClr val="tx1"/>
                                          </a:solidFill>
                                          <a:latin typeface="Cambria Math" charset="0"/>
                                          <a:ea typeface="Avenir Book" charset="0"/>
                                          <a:cs typeface="Avenir Book" charset="0"/>
                                        </a:rPr>
                                        <m:t>2</m:t>
                                      </m:r>
                                    </m:sub>
                                  </m:sSub>
                                </m:num>
                                <m:den>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𝑚</m:t>
                                      </m:r>
                                    </m:e>
                                    <m:sub>
                                      <m:r>
                                        <a:rPr lang="en-US" sz="2400" b="0" i="1" smtClean="0">
                                          <a:solidFill>
                                            <a:schemeClr val="tx1"/>
                                          </a:solidFill>
                                          <a:latin typeface="Cambria Math" charset="0"/>
                                          <a:ea typeface="Avenir Book" charset="0"/>
                                          <a:cs typeface="Avenir Book" charset="0"/>
                                        </a:rPr>
                                        <m:t>3</m:t>
                                      </m:r>
                                    </m:sub>
                                  </m:sSub>
                                </m:den>
                              </m:f>
                            </m:e>
                          </m:d>
                        </m:e>
                        <m:sup>
                          <m:f>
                            <m:fPr>
                              <m:type m:val="lin"/>
                              <m:ctrlPr>
                                <a:rPr lang="mr-IN" sz="2400" b="0" i="1" smtClean="0">
                                  <a:solidFill>
                                    <a:schemeClr val="tx1"/>
                                  </a:solidFill>
                                  <a:latin typeface="Cambria Math" charset="0"/>
                                  <a:ea typeface="Avenir Book" charset="0"/>
                                  <a:cs typeface="Avenir Book" charset="0"/>
                                </a:rPr>
                              </m:ctrlPr>
                            </m:fPr>
                            <m:num>
                              <m:r>
                                <a:rPr lang="en-US" sz="2400" b="0" i="1" smtClean="0">
                                  <a:solidFill>
                                    <a:schemeClr val="tx1"/>
                                  </a:solidFill>
                                  <a:latin typeface="Cambria Math" charset="0"/>
                                  <a:ea typeface="Avenir Book" charset="0"/>
                                  <a:cs typeface="Avenir Book" charset="0"/>
                                </a:rPr>
                                <m:t>3</m:t>
                              </m:r>
                            </m:num>
                            <m:den>
                              <m:r>
                                <a:rPr lang="en-US" sz="2400" b="0" i="1" smtClean="0">
                                  <a:solidFill>
                                    <a:schemeClr val="tx1"/>
                                  </a:solidFill>
                                  <a:latin typeface="Cambria Math" charset="0"/>
                                  <a:ea typeface="Avenir Book" charset="0"/>
                                  <a:cs typeface="Avenir Book" charset="0"/>
                                </a:rPr>
                                <m:t>2</m:t>
                              </m:r>
                            </m:den>
                          </m:f>
                        </m:sup>
                      </m:sSup>
                      <m:sSup>
                        <m:sSupPr>
                          <m:ctrlPr>
                            <a:rPr lang="mr-IN" sz="2400" b="0" i="1" smtClean="0">
                              <a:solidFill>
                                <a:schemeClr val="tx1"/>
                              </a:solidFill>
                              <a:latin typeface="Cambria Math" charset="0"/>
                              <a:ea typeface="Avenir Book" charset="0"/>
                              <a:cs typeface="Avenir Book" charset="0"/>
                            </a:rPr>
                          </m:ctrlPr>
                        </m:sSupPr>
                        <m:e>
                          <m:d>
                            <m:dPr>
                              <m:ctrlPr>
                                <a:rPr lang="mr-IN" sz="2400" b="0" i="1" smtClean="0">
                                  <a:solidFill>
                                    <a:schemeClr val="tx1"/>
                                  </a:solidFill>
                                  <a:latin typeface="Cambria Math" charset="0"/>
                                  <a:ea typeface="Avenir Book" charset="0"/>
                                  <a:cs typeface="Avenir Book" charset="0"/>
                                </a:rPr>
                              </m:ctrlPr>
                            </m:dPr>
                            <m:e>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𝑚</m:t>
                                  </m:r>
                                </m:e>
                                <m:sub>
                                  <m:r>
                                    <a:rPr lang="en-US" sz="2400" b="0" i="1" smtClean="0">
                                      <a:solidFill>
                                        <a:schemeClr val="tx1"/>
                                      </a:solidFill>
                                      <a:latin typeface="Cambria Math" charset="0"/>
                                      <a:ea typeface="Avenir Book" charset="0"/>
                                      <a:cs typeface="Avenir Book" charset="0"/>
                                    </a:rPr>
                                    <m:t>1</m:t>
                                  </m:r>
                                </m:sub>
                              </m:sSub>
                              <m:r>
                                <a:rPr lang="en-US" sz="2400" b="0" i="1" smtClean="0">
                                  <a:solidFill>
                                    <a:schemeClr val="tx1"/>
                                  </a:solidFill>
                                  <a:latin typeface="Cambria Math" charset="0"/>
                                  <a:ea typeface="Avenir Book" charset="0"/>
                                  <a:cs typeface="Avenir Book" charset="0"/>
                                </a:rPr>
                                <m:t>+ </m:t>
                              </m:r>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𝑚</m:t>
                                  </m:r>
                                </m:e>
                                <m:sub>
                                  <m:r>
                                    <a:rPr lang="en-US" sz="2400" b="0" i="1" smtClean="0">
                                      <a:solidFill>
                                        <a:schemeClr val="tx1"/>
                                      </a:solidFill>
                                      <a:latin typeface="Cambria Math" charset="0"/>
                                      <a:ea typeface="Avenir Book" charset="0"/>
                                      <a:cs typeface="Avenir Book" charset="0"/>
                                    </a:rPr>
                                    <m:t>2</m:t>
                                  </m:r>
                                </m:sub>
                              </m:sSub>
                            </m:e>
                          </m:d>
                        </m:e>
                        <m:sup>
                          <m:f>
                            <m:fPr>
                              <m:type m:val="lin"/>
                              <m:ctrlPr>
                                <a:rPr lang="mr-IN" sz="2400" b="0" i="1" smtClean="0">
                                  <a:solidFill>
                                    <a:schemeClr val="tx1"/>
                                  </a:solidFill>
                                  <a:latin typeface="Cambria Math" charset="0"/>
                                  <a:ea typeface="Avenir Book" charset="0"/>
                                  <a:cs typeface="Avenir Book" charset="0"/>
                                </a:rPr>
                              </m:ctrlPr>
                            </m:fPr>
                            <m:num>
                              <m:r>
                                <a:rPr lang="en-US" sz="2400" b="0" i="1" smtClean="0">
                                  <a:solidFill>
                                    <a:schemeClr val="tx1"/>
                                  </a:solidFill>
                                  <a:latin typeface="Cambria Math" charset="0"/>
                                  <a:ea typeface="Avenir Book" charset="0"/>
                                  <a:cs typeface="Avenir Book" charset="0"/>
                                </a:rPr>
                                <m:t>−1</m:t>
                              </m:r>
                            </m:num>
                            <m:den>
                              <m:r>
                                <a:rPr lang="en-US" sz="2400" b="0" i="1" smtClean="0">
                                  <a:solidFill>
                                    <a:schemeClr val="tx1"/>
                                  </a:solidFill>
                                  <a:latin typeface="Cambria Math" charset="0"/>
                                  <a:ea typeface="Avenir Book" charset="0"/>
                                  <a:cs typeface="Avenir Book" charset="0"/>
                                </a:rPr>
                                <m:t>2</m:t>
                              </m:r>
                            </m:den>
                          </m:f>
                        </m:sup>
                      </m:sSup>
                      <m:sSup>
                        <m:sSupPr>
                          <m:ctrlPr>
                            <a:rPr lang="mr-IN" sz="2400" b="0" i="1" smtClean="0">
                              <a:solidFill>
                                <a:schemeClr val="tx1"/>
                              </a:solidFill>
                              <a:latin typeface="Cambria Math" charset="0"/>
                              <a:ea typeface="Avenir Book" charset="0"/>
                              <a:cs typeface="Avenir Book" charset="0"/>
                            </a:rPr>
                          </m:ctrlPr>
                        </m:sSupPr>
                        <m:e>
                          <m:r>
                            <a:rPr lang="mr-IN" sz="2400" b="0" i="1" smtClean="0">
                              <a:solidFill>
                                <a:schemeClr val="tx1"/>
                              </a:solidFill>
                              <a:latin typeface="Cambria Math" charset="0"/>
                              <a:ea typeface="Cambria Math" charset="0"/>
                              <a:cs typeface="Cambria Math" charset="0"/>
                            </a:rPr>
                            <m:t>𝜎</m:t>
                          </m:r>
                        </m:e>
                        <m:sup>
                          <m:r>
                            <a:rPr lang="en-US" sz="2400" b="0" i="1" smtClean="0">
                              <a:solidFill>
                                <a:schemeClr val="tx1"/>
                              </a:solidFill>
                              <a:latin typeface="Cambria Math" charset="0"/>
                              <a:ea typeface="Avenir Book" charset="0"/>
                              <a:cs typeface="Avenir Book" charset="0"/>
                            </a:rPr>
                            <m:t>−3</m:t>
                          </m:r>
                        </m:sup>
                      </m:sSup>
                    </m:oMath>
                  </m:oMathPara>
                </a14:m>
                <a:endParaRPr lang="en-US" sz="2400" dirty="0" smtClean="0">
                  <a:solidFill>
                    <a:schemeClr val="tx1"/>
                  </a:solidFill>
                  <a:latin typeface="Avenir Book" charset="0"/>
                  <a:ea typeface="Avenir Book" charset="0"/>
                  <a:cs typeface="Avenir Book" charset="0"/>
                </a:endParaRPr>
              </a:p>
              <a:p>
                <a:endParaRPr lang="en-US" sz="2400" dirty="0" smtClean="0">
                  <a:solidFill>
                    <a:schemeClr val="tx1"/>
                  </a:solidFill>
                  <a:latin typeface="Avenir Book" charset="0"/>
                  <a:ea typeface="Avenir Book" charset="0"/>
                  <a:cs typeface="Avenir Book" charset="0"/>
                </a:endParaRPr>
              </a:p>
              <a:p>
                <a:r>
                  <a:rPr lang="en-US" sz="2400" dirty="0" smtClean="0">
                    <a:solidFill>
                      <a:schemeClr val="tx1"/>
                    </a:solidFill>
                    <a:latin typeface="Avenir Book" charset="0"/>
                    <a:ea typeface="Avenir Book" charset="0"/>
                    <a:cs typeface="Avenir Book" charset="0"/>
                  </a:rPr>
                  <a:t>where m</a:t>
                </a:r>
                <a:r>
                  <a:rPr lang="en-US" sz="2400" baseline="-25000" dirty="0" smtClean="0">
                    <a:solidFill>
                      <a:schemeClr val="tx1"/>
                    </a:solidFill>
                    <a:latin typeface="Avenir Book" charset="0"/>
                    <a:ea typeface="Avenir Book" charset="0"/>
                    <a:cs typeface="Avenir Book" charset="0"/>
                  </a:rPr>
                  <a:t>1</a:t>
                </a:r>
                <a:r>
                  <a:rPr lang="en-US" sz="2400" dirty="0" smtClean="0">
                    <a:solidFill>
                      <a:schemeClr val="tx1"/>
                    </a:solidFill>
                    <a:latin typeface="Avenir Book" charset="0"/>
                    <a:ea typeface="Avenir Book" charset="0"/>
                    <a:cs typeface="Avenir Book" charset="0"/>
                  </a:rPr>
                  <a:t> and m</a:t>
                </a:r>
                <a:r>
                  <a:rPr lang="en-US" sz="2400" baseline="-25000" dirty="0" smtClean="0">
                    <a:solidFill>
                      <a:schemeClr val="tx1"/>
                    </a:solidFill>
                    <a:latin typeface="Avenir Book" charset="0"/>
                    <a:ea typeface="Avenir Book" charset="0"/>
                    <a:cs typeface="Avenir Book" charset="0"/>
                  </a:rPr>
                  <a:t>2</a:t>
                </a:r>
                <a:r>
                  <a:rPr lang="en-US" sz="2400" dirty="0" smtClean="0">
                    <a:solidFill>
                      <a:schemeClr val="tx1"/>
                    </a:solidFill>
                    <a:latin typeface="Avenir Book" charset="0"/>
                    <a:ea typeface="Avenir Book" charset="0"/>
                    <a:cs typeface="Avenir Book" charset="0"/>
                  </a:rPr>
                  <a:t> are the binary component masses, m</a:t>
                </a:r>
                <a:r>
                  <a:rPr lang="en-US" sz="2400" baseline="-25000" dirty="0" smtClean="0">
                    <a:solidFill>
                      <a:schemeClr val="tx1"/>
                    </a:solidFill>
                    <a:latin typeface="Avenir Book" charset="0"/>
                    <a:ea typeface="Avenir Book" charset="0"/>
                    <a:cs typeface="Avenir Book" charset="0"/>
                  </a:rPr>
                  <a:t>3</a:t>
                </a:r>
                <a:r>
                  <a:rPr lang="en-US" sz="2400" dirty="0" smtClean="0">
                    <a:solidFill>
                      <a:schemeClr val="tx1"/>
                    </a:solidFill>
                    <a:latin typeface="Avenir Book" charset="0"/>
                    <a:ea typeface="Avenir Book" charset="0"/>
                    <a:cs typeface="Avenir Book" charset="0"/>
                  </a:rPr>
                  <a:t> is the mass of the incoming/disrupting object, and </a:t>
                </a:r>
                <a:r>
                  <a:rPr lang="en-US" sz="2400" dirty="0" err="1" smtClean="0">
                    <a:solidFill>
                      <a:schemeClr val="tx1"/>
                    </a:solidFill>
                    <a:latin typeface="Avenir Book" charset="0"/>
                    <a:ea typeface="Avenir Book" charset="0"/>
                    <a:cs typeface="Avenir Book" charset="0"/>
                  </a:rPr>
                  <a:t>σ</a:t>
                </a:r>
                <a:r>
                  <a:rPr lang="en-US" sz="2400" dirty="0" smtClean="0">
                    <a:solidFill>
                      <a:schemeClr val="tx1"/>
                    </a:solidFill>
                    <a:latin typeface="Avenir Book" charset="0"/>
                    <a:ea typeface="Avenir Book" charset="0"/>
                    <a:cs typeface="Avenir Book" charset="0"/>
                  </a:rPr>
                  <a:t> is the cluster velocity dispersion in km/s. </a:t>
                </a:r>
              </a:p>
              <a:p>
                <a:r>
                  <a:rPr lang="en-US" sz="2400" dirty="0" smtClean="0">
                    <a:solidFill>
                      <a:schemeClr val="tx1"/>
                    </a:solidFill>
                    <a:latin typeface="Avenir Book" charset="0"/>
                    <a:ea typeface="Avenir Book" charset="0"/>
                    <a:cs typeface="Avenir Book" charset="0"/>
                  </a:rPr>
                  <a:t>In our data tables, the velocity dispersion is not listed for every cluster. We utilize the Plummer model</a:t>
                </a:r>
              </a:p>
              <a:p>
                <a:r>
                  <a:rPr lang="en-US" sz="2400" dirty="0" smtClean="0">
                    <a:solidFill>
                      <a:schemeClr val="tx1"/>
                    </a:solidFill>
                    <a:latin typeface="Avenir Book" charset="0"/>
                    <a:ea typeface="Avenir Book" charset="0"/>
                    <a:cs typeface="Avenir Book" charset="0"/>
                  </a:rPr>
                  <a:t>in calculating the velocity dispersion for a cluster given by the formula: </a:t>
                </a:r>
              </a:p>
              <a:p>
                <a:endParaRPr lang="en-US" sz="2400" dirty="0" smtClean="0">
                  <a:solidFill>
                    <a:schemeClr val="tx1"/>
                  </a:solidFill>
                  <a:latin typeface="Avenir Book" charset="0"/>
                  <a:ea typeface="Avenir Book" charset="0"/>
                  <a:cs typeface="Avenir Book" charset="0"/>
                </a:endParaRPr>
              </a:p>
              <a:p>
                <a:pPr/>
                <a14:m>
                  <m:oMathPara xmlns:m="http://schemas.openxmlformats.org/officeDocument/2006/math">
                    <m:oMathParaPr>
                      <m:jc m:val="center"/>
                    </m:oMathParaPr>
                    <m:oMath xmlns:m="http://schemas.openxmlformats.org/officeDocument/2006/math">
                      <m:sSubSup>
                        <m:sSubSupPr>
                          <m:ctrlPr>
                            <a:rPr lang="en-US" sz="2400" i="1" smtClean="0">
                              <a:solidFill>
                                <a:schemeClr val="tx1"/>
                              </a:solidFill>
                              <a:latin typeface="Cambria Math" charset="0"/>
                              <a:ea typeface="Avenir Book" charset="0"/>
                              <a:cs typeface="Avenir Book" charset="0"/>
                            </a:rPr>
                          </m:ctrlPr>
                        </m:sSubSupPr>
                        <m:e>
                          <m:r>
                            <a:rPr lang="en-US" sz="2400" i="1" smtClean="0">
                              <a:solidFill>
                                <a:schemeClr val="tx1"/>
                              </a:solidFill>
                              <a:latin typeface="Cambria Math" charset="0"/>
                              <a:ea typeface="Cambria Math" charset="0"/>
                              <a:cs typeface="Cambria Math" charset="0"/>
                            </a:rPr>
                            <m:t>𝜎</m:t>
                          </m:r>
                        </m:e>
                        <m:sub>
                          <m:r>
                            <a:rPr lang="en-US" sz="2400" b="0" i="1" smtClean="0">
                              <a:solidFill>
                                <a:schemeClr val="tx1"/>
                              </a:solidFill>
                              <a:latin typeface="Cambria Math" charset="0"/>
                              <a:ea typeface="Avenir Book" charset="0"/>
                              <a:cs typeface="Avenir Book" charset="0"/>
                            </a:rPr>
                            <m:t>𝑧</m:t>
                          </m:r>
                        </m:sub>
                        <m:sup>
                          <m:r>
                            <a:rPr lang="en-US" sz="2400" b="0" i="1" smtClean="0">
                              <a:solidFill>
                                <a:schemeClr val="tx1"/>
                              </a:solidFill>
                              <a:latin typeface="Cambria Math" charset="0"/>
                              <a:ea typeface="Avenir Book" charset="0"/>
                              <a:cs typeface="Avenir Book" charset="0"/>
                            </a:rPr>
                            <m:t>2</m:t>
                          </m:r>
                        </m:sup>
                      </m:sSubSup>
                      <m:r>
                        <a:rPr lang="en-US" sz="2400" b="0" i="1" smtClean="0">
                          <a:solidFill>
                            <a:schemeClr val="tx1"/>
                          </a:solidFill>
                          <a:latin typeface="Cambria Math" charset="0"/>
                          <a:ea typeface="Avenir Book" charset="0"/>
                          <a:cs typeface="Avenir Book" charset="0"/>
                        </a:rPr>
                        <m:t>=</m:t>
                      </m:r>
                      <m:f>
                        <m:fPr>
                          <m:ctrlPr>
                            <a:rPr lang="mr-IN" sz="2400" b="0" i="1" smtClean="0">
                              <a:solidFill>
                                <a:schemeClr val="tx1"/>
                              </a:solidFill>
                              <a:latin typeface="Cambria Math" charset="0"/>
                              <a:ea typeface="Avenir Book" charset="0"/>
                              <a:cs typeface="Avenir Book" charset="0"/>
                            </a:rPr>
                          </m:ctrlPr>
                        </m:fPr>
                        <m:num>
                          <m:r>
                            <a:rPr lang="en-US" sz="2400" b="0" i="1" smtClean="0">
                              <a:solidFill>
                                <a:schemeClr val="tx1"/>
                              </a:solidFill>
                              <a:latin typeface="Cambria Math" charset="0"/>
                              <a:ea typeface="Avenir Book" charset="0"/>
                              <a:cs typeface="Avenir Book" charset="0"/>
                            </a:rPr>
                            <m:t>3</m:t>
                          </m:r>
                          <m:r>
                            <a:rPr lang="en-US" sz="2400" b="0" i="1" smtClean="0">
                              <a:solidFill>
                                <a:schemeClr val="tx1"/>
                              </a:solidFill>
                              <a:latin typeface="Cambria Math" charset="0"/>
                              <a:ea typeface="Cambria Math" charset="0"/>
                              <a:cs typeface="Cambria Math" charset="0"/>
                            </a:rPr>
                            <m:t>𝜋</m:t>
                          </m:r>
                        </m:num>
                        <m:den>
                          <m:r>
                            <a:rPr lang="en-US" sz="2400" b="0" i="1" smtClean="0">
                              <a:solidFill>
                                <a:schemeClr val="tx1"/>
                              </a:solidFill>
                              <a:latin typeface="Cambria Math" charset="0"/>
                              <a:ea typeface="Avenir Book" charset="0"/>
                              <a:cs typeface="Avenir Book" charset="0"/>
                            </a:rPr>
                            <m:t>64</m:t>
                          </m:r>
                        </m:den>
                      </m:f>
                      <m:f>
                        <m:fPr>
                          <m:ctrlPr>
                            <a:rPr lang="mr-IN" sz="2400" b="0" i="1" smtClean="0">
                              <a:solidFill>
                                <a:schemeClr val="tx1"/>
                              </a:solidFill>
                              <a:latin typeface="Cambria Math" charset="0"/>
                              <a:ea typeface="Avenir Book" charset="0"/>
                              <a:cs typeface="Avenir Book" charset="0"/>
                            </a:rPr>
                          </m:ctrlPr>
                        </m:fPr>
                        <m:num>
                          <m:r>
                            <a:rPr lang="en-US" sz="2400" b="0" i="1" smtClean="0">
                              <a:solidFill>
                                <a:schemeClr val="tx1"/>
                              </a:solidFill>
                              <a:latin typeface="Cambria Math" charset="0"/>
                              <a:ea typeface="Avenir Book" charset="0"/>
                              <a:cs typeface="Avenir Book" charset="0"/>
                            </a:rPr>
                            <m:t>𝐺𝑀</m:t>
                          </m:r>
                        </m:num>
                        <m:den>
                          <m:r>
                            <a:rPr lang="en-US" sz="2400" b="0" i="1" smtClean="0">
                              <a:solidFill>
                                <a:schemeClr val="tx1"/>
                              </a:solidFill>
                              <a:latin typeface="Cambria Math" charset="0"/>
                              <a:ea typeface="Avenir Book" charset="0"/>
                              <a:cs typeface="Avenir Book" charset="0"/>
                            </a:rPr>
                            <m:t>𝑎</m:t>
                          </m:r>
                        </m:den>
                      </m:f>
                    </m:oMath>
                  </m:oMathPara>
                </a14:m>
                <a:endParaRPr lang="en-US" sz="2400" b="0" dirty="0" smtClean="0">
                  <a:solidFill>
                    <a:schemeClr val="tx1"/>
                  </a:solidFill>
                  <a:latin typeface="Avenir Book" charset="0"/>
                  <a:ea typeface="Avenir Book" charset="0"/>
                  <a:cs typeface="Avenir Book" charset="0"/>
                </a:endParaRPr>
              </a:p>
              <a:p>
                <a:endParaRPr lang="en-US" sz="2400" b="0" dirty="0" smtClean="0">
                  <a:solidFill>
                    <a:schemeClr val="tx1"/>
                  </a:solidFill>
                  <a:latin typeface="Avenir Book" charset="0"/>
                  <a:ea typeface="Avenir Book" charset="0"/>
                  <a:cs typeface="Avenir Book" charset="0"/>
                </a:endParaRPr>
              </a:p>
              <a:p>
                <a:r>
                  <a:rPr lang="en-US" sz="2400" dirty="0" smtClean="0">
                    <a:solidFill>
                      <a:schemeClr val="tx1"/>
                    </a:solidFill>
                    <a:latin typeface="Avenir Book" charset="0"/>
                    <a:ea typeface="Avenir Book" charset="0"/>
                    <a:cs typeface="Avenir Book" charset="0"/>
                  </a:rPr>
                  <a:t>Where a is a parameter than can be found via either the half-mass radius or core radius of the cluster:</a:t>
                </a:r>
              </a:p>
              <a:p>
                <a:endParaRPr lang="en-US" sz="2400" dirty="0" smtClean="0">
                  <a:solidFill>
                    <a:schemeClr val="tx1"/>
                  </a:solidFill>
                  <a:latin typeface="Avenir Book" charset="0"/>
                  <a:ea typeface="Avenir Book" charset="0"/>
                  <a:cs typeface="Avenir Book" charset="0"/>
                </a:endParaRPr>
              </a:p>
              <a:p>
                <a:pPr algn="ctr"/>
                <a14:m>
                  <m:oMath xmlns:m="http://schemas.openxmlformats.org/officeDocument/2006/math">
                    <m:sSub>
                      <m:sSubPr>
                        <m:ctrlPr>
                          <a:rPr lang="en-US" sz="2400" b="0" i="1" smtClean="0">
                            <a:solidFill>
                              <a:schemeClr val="tx1"/>
                            </a:solidFill>
                            <a:latin typeface="Cambria Math" charset="0"/>
                            <a:ea typeface="Avenir Book" charset="0"/>
                            <a:cs typeface="Avenir Book" charset="0"/>
                          </a:rPr>
                        </m:ctrlPr>
                      </m:sSubPr>
                      <m:e>
                        <m:r>
                          <a:rPr lang="en-US" sz="2400" b="0" i="1" smtClean="0">
                            <a:solidFill>
                              <a:schemeClr val="tx1"/>
                            </a:solidFill>
                            <a:latin typeface="Cambria Math" charset="0"/>
                            <a:ea typeface="Avenir Book" charset="0"/>
                            <a:cs typeface="Avenir Book" charset="0"/>
                          </a:rPr>
                          <m:t>𝑅</m:t>
                        </m:r>
                      </m:e>
                      <m:sub>
                        <m:r>
                          <a:rPr lang="en-US" sz="2400" b="0" i="1" smtClean="0">
                            <a:solidFill>
                              <a:schemeClr val="tx1"/>
                            </a:solidFill>
                            <a:latin typeface="Cambria Math" charset="0"/>
                            <a:ea typeface="Avenir Book" charset="0"/>
                            <a:cs typeface="Avenir Book" charset="0"/>
                          </a:rPr>
                          <m:t>h</m:t>
                        </m:r>
                      </m:sub>
                    </m:sSub>
                    <m:r>
                      <a:rPr lang="en-US" sz="2400" b="0" i="1" smtClean="0">
                        <a:solidFill>
                          <a:schemeClr val="tx1"/>
                        </a:solidFill>
                        <a:latin typeface="Cambria Math" charset="0"/>
                        <a:ea typeface="Avenir Book" charset="0"/>
                        <a:cs typeface="Avenir Book" charset="0"/>
                      </a:rPr>
                      <m:t> </m:t>
                    </m:r>
                    <m:r>
                      <a:rPr lang="en-US" sz="2400" b="0" i="1" smtClean="0">
                        <a:solidFill>
                          <a:schemeClr val="tx1"/>
                        </a:solidFill>
                        <a:latin typeface="Cambria Math" charset="0"/>
                        <a:ea typeface="Cambria Math" charset="0"/>
                        <a:cs typeface="Cambria Math" charset="0"/>
                      </a:rPr>
                      <m:t>⋍ </m:t>
                    </m:r>
                    <m:f>
                      <m:fPr>
                        <m:ctrlPr>
                          <a:rPr lang="mr-IN" sz="2400" b="0" i="1" smtClean="0">
                            <a:solidFill>
                              <a:schemeClr val="tx1"/>
                            </a:solidFill>
                            <a:latin typeface="Cambria Math" charset="0"/>
                            <a:ea typeface="Cambria Math" charset="0"/>
                            <a:cs typeface="Cambria Math" charset="0"/>
                          </a:rPr>
                        </m:ctrlPr>
                      </m:fPr>
                      <m:num>
                        <m:r>
                          <a:rPr lang="en-US" sz="2400" b="0" i="1" smtClean="0">
                            <a:solidFill>
                              <a:schemeClr val="tx1"/>
                            </a:solidFill>
                            <a:latin typeface="Cambria Math" charset="0"/>
                            <a:ea typeface="Cambria Math" charset="0"/>
                            <a:cs typeface="Cambria Math" charset="0"/>
                          </a:rPr>
                          <m:t>𝑎</m:t>
                        </m:r>
                      </m:num>
                      <m:den>
                        <m:rad>
                          <m:radPr>
                            <m:degHide m:val="on"/>
                            <m:ctrlPr>
                              <a:rPr lang="mr-IN" sz="2400" b="0" i="1" smtClean="0">
                                <a:solidFill>
                                  <a:schemeClr val="tx1"/>
                                </a:solidFill>
                                <a:latin typeface="Cambria Math" charset="0"/>
                                <a:ea typeface="Cambria Math" charset="0"/>
                                <a:cs typeface="Cambria Math" charset="0"/>
                              </a:rPr>
                            </m:ctrlPr>
                          </m:radPr>
                          <m:deg/>
                          <m:e>
                            <m:sSup>
                              <m:sSupPr>
                                <m:ctrlPr>
                                  <a:rPr lang="mr-IN" sz="2400" b="0" i="1" smtClean="0">
                                    <a:solidFill>
                                      <a:schemeClr val="tx1"/>
                                    </a:solidFill>
                                    <a:latin typeface="Cambria Math" charset="0"/>
                                    <a:ea typeface="Cambria Math" charset="0"/>
                                    <a:cs typeface="Cambria Math" charset="0"/>
                                  </a:rPr>
                                </m:ctrlPr>
                              </m:sSupPr>
                              <m:e>
                                <m:r>
                                  <a:rPr lang="en-US" sz="2400" b="0" i="1" smtClean="0">
                                    <a:solidFill>
                                      <a:schemeClr val="tx1"/>
                                    </a:solidFill>
                                    <a:latin typeface="Cambria Math" charset="0"/>
                                    <a:ea typeface="Cambria Math" charset="0"/>
                                    <a:cs typeface="Cambria Math" charset="0"/>
                                  </a:rPr>
                                  <m:t>2</m:t>
                                </m:r>
                              </m:e>
                              <m:sup>
                                <m:f>
                                  <m:fPr>
                                    <m:type m:val="lin"/>
                                    <m:ctrlPr>
                                      <a:rPr lang="mr-IN" sz="2400" b="0" i="1" smtClean="0">
                                        <a:solidFill>
                                          <a:schemeClr val="tx1"/>
                                        </a:solidFill>
                                        <a:latin typeface="Cambria Math" charset="0"/>
                                        <a:ea typeface="Cambria Math" charset="0"/>
                                        <a:cs typeface="Cambria Math" charset="0"/>
                                      </a:rPr>
                                    </m:ctrlPr>
                                  </m:fPr>
                                  <m:num>
                                    <m:r>
                                      <a:rPr lang="en-US" sz="2400" b="0" i="1" smtClean="0">
                                        <a:solidFill>
                                          <a:schemeClr val="tx1"/>
                                        </a:solidFill>
                                        <a:latin typeface="Cambria Math" charset="0"/>
                                        <a:ea typeface="Cambria Math" charset="0"/>
                                        <a:cs typeface="Cambria Math" charset="0"/>
                                      </a:rPr>
                                      <m:t>2</m:t>
                                    </m:r>
                                  </m:num>
                                  <m:den>
                                    <m:r>
                                      <a:rPr lang="en-US" sz="2400" b="0" i="1" smtClean="0">
                                        <a:solidFill>
                                          <a:schemeClr val="tx1"/>
                                        </a:solidFill>
                                        <a:latin typeface="Cambria Math" charset="0"/>
                                        <a:ea typeface="Cambria Math" charset="0"/>
                                        <a:cs typeface="Cambria Math" charset="0"/>
                                      </a:rPr>
                                      <m:t>3</m:t>
                                    </m:r>
                                  </m:den>
                                </m:f>
                              </m:sup>
                            </m:sSup>
                            <m:r>
                              <a:rPr lang="en-US" sz="2400" b="0" i="1" smtClean="0">
                                <a:solidFill>
                                  <a:schemeClr val="tx1"/>
                                </a:solidFill>
                                <a:latin typeface="Cambria Math" charset="0"/>
                                <a:ea typeface="Cambria Math" charset="0"/>
                                <a:cs typeface="Cambria Math" charset="0"/>
                              </a:rPr>
                              <m:t>−1</m:t>
                            </m:r>
                          </m:e>
                        </m:rad>
                      </m:den>
                    </m:f>
                    <m:r>
                      <a:rPr lang="en-US" sz="2400" b="0" i="1" smtClean="0">
                        <a:solidFill>
                          <a:schemeClr val="tx1"/>
                        </a:solidFill>
                        <a:latin typeface="Cambria Math" charset="0"/>
                        <a:ea typeface="Cambria Math" charset="0"/>
                        <a:cs typeface="Cambria Math" charset="0"/>
                      </a:rPr>
                      <m:t> ⋍1.305</m:t>
                    </m:r>
                    <m:r>
                      <a:rPr lang="en-US" sz="2400" b="0" i="1" smtClean="0">
                        <a:solidFill>
                          <a:schemeClr val="tx1"/>
                        </a:solidFill>
                        <a:latin typeface="Cambria Math" charset="0"/>
                        <a:ea typeface="Cambria Math" charset="0"/>
                        <a:cs typeface="Cambria Math" charset="0"/>
                      </a:rPr>
                      <m:t>𝑎</m:t>
                    </m:r>
                    <m:r>
                      <a:rPr lang="en-US" sz="2400" b="0" i="1" smtClean="0">
                        <a:solidFill>
                          <a:schemeClr val="tx1"/>
                        </a:solidFill>
                        <a:latin typeface="Cambria Math" charset="0"/>
                        <a:ea typeface="Cambria Math" charset="0"/>
                        <a:cs typeface="Cambria Math" charset="0"/>
                      </a:rPr>
                      <m:t> </m:t>
                    </m:r>
                  </m:oMath>
                </a14:m>
                <a:r>
                  <a:rPr lang="en-US" sz="2400" b="0" dirty="0" smtClean="0">
                    <a:solidFill>
                      <a:schemeClr val="tx1"/>
                    </a:solidFill>
                    <a:latin typeface="Avenir Book" charset="0"/>
                    <a:ea typeface="Cambria Math" charset="0"/>
                    <a:cs typeface="Cambria Math" charset="0"/>
                  </a:rPr>
                  <a:t>	</a:t>
                </a:r>
              </a:p>
              <a:p>
                <a:pPr algn="ctr"/>
                <a:endParaRPr lang="en-US" sz="2400" dirty="0">
                  <a:solidFill>
                    <a:schemeClr val="tx1"/>
                  </a:solidFill>
                  <a:latin typeface="Avenir Book" charset="0"/>
                  <a:ea typeface="Cambria Math" charset="0"/>
                  <a:cs typeface="Cambria Math" charset="0"/>
                </a:endParaRPr>
              </a:p>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charset="0"/>
                              <a:ea typeface="Cambria Math" charset="0"/>
                              <a:cs typeface="Cambria Math" charset="0"/>
                            </a:rPr>
                          </m:ctrlPr>
                        </m:sSubPr>
                        <m:e>
                          <m:r>
                            <a:rPr lang="en-US" sz="2400" b="0" i="1" smtClean="0">
                              <a:solidFill>
                                <a:schemeClr val="tx1"/>
                              </a:solidFill>
                              <a:latin typeface="Cambria Math" charset="0"/>
                              <a:ea typeface="Cambria Math" charset="0"/>
                              <a:cs typeface="Cambria Math" charset="0"/>
                            </a:rPr>
                            <m:t>𝑟</m:t>
                          </m:r>
                        </m:e>
                        <m:sub>
                          <m:r>
                            <a:rPr lang="en-US" sz="2400" b="0" i="1" smtClean="0">
                              <a:solidFill>
                                <a:schemeClr val="tx1"/>
                              </a:solidFill>
                              <a:latin typeface="Cambria Math" charset="0"/>
                              <a:ea typeface="Cambria Math" charset="0"/>
                              <a:cs typeface="Cambria Math" charset="0"/>
                            </a:rPr>
                            <m:t>𝑐</m:t>
                          </m:r>
                        </m:sub>
                      </m:sSub>
                      <m:r>
                        <a:rPr lang="en-US" sz="2400" b="0" i="1" smtClean="0">
                          <a:solidFill>
                            <a:schemeClr val="tx1"/>
                          </a:solidFill>
                          <a:latin typeface="Cambria Math" charset="0"/>
                          <a:ea typeface="Cambria Math" charset="0"/>
                          <a:cs typeface="Cambria Math" charset="0"/>
                        </a:rPr>
                        <m:t>= </m:t>
                      </m:r>
                      <m:f>
                        <m:fPr>
                          <m:ctrlPr>
                            <a:rPr lang="mr-IN" sz="2400" b="0" i="1" smtClean="0">
                              <a:solidFill>
                                <a:schemeClr val="tx1"/>
                              </a:solidFill>
                              <a:latin typeface="Cambria Math" charset="0"/>
                              <a:ea typeface="Cambria Math" charset="0"/>
                              <a:cs typeface="Cambria Math" charset="0"/>
                            </a:rPr>
                          </m:ctrlPr>
                        </m:fPr>
                        <m:num>
                          <m:r>
                            <a:rPr lang="en-US" sz="2400" b="0" i="1" smtClean="0">
                              <a:solidFill>
                                <a:schemeClr val="tx1"/>
                              </a:solidFill>
                              <a:latin typeface="Cambria Math" charset="0"/>
                              <a:ea typeface="Cambria Math" charset="0"/>
                              <a:cs typeface="Cambria Math" charset="0"/>
                            </a:rPr>
                            <m:t>𝑎</m:t>
                          </m:r>
                        </m:num>
                        <m:den>
                          <m:rad>
                            <m:radPr>
                              <m:degHide m:val="on"/>
                              <m:ctrlPr>
                                <a:rPr lang="mr-IN" sz="2400" b="0" i="1" smtClean="0">
                                  <a:solidFill>
                                    <a:schemeClr val="tx1"/>
                                  </a:solidFill>
                                  <a:latin typeface="Cambria Math" charset="0"/>
                                  <a:ea typeface="Cambria Math" charset="0"/>
                                  <a:cs typeface="Cambria Math" charset="0"/>
                                </a:rPr>
                              </m:ctrlPr>
                            </m:radPr>
                            <m:deg/>
                            <m:e>
                              <m:r>
                                <a:rPr lang="en-US" sz="2400" b="0" i="1" smtClean="0">
                                  <a:solidFill>
                                    <a:schemeClr val="tx1"/>
                                  </a:solidFill>
                                  <a:latin typeface="Cambria Math" charset="0"/>
                                  <a:ea typeface="Cambria Math" charset="0"/>
                                  <a:cs typeface="Cambria Math" charset="0"/>
                                </a:rPr>
                                <m:t>2</m:t>
                              </m:r>
                            </m:e>
                          </m:rad>
                        </m:den>
                      </m:f>
                    </m:oMath>
                  </m:oMathPara>
                </a14:m>
                <a:endParaRPr lang="en-US" sz="2400" b="0" dirty="0" smtClean="0">
                  <a:solidFill>
                    <a:schemeClr val="tx1"/>
                  </a:solidFill>
                  <a:latin typeface="Avenir Book" charset="0"/>
                  <a:ea typeface="Cambria Math" charset="0"/>
                  <a:cs typeface="Cambria Math" charset="0"/>
                </a:endParaRPr>
              </a:p>
              <a:p>
                <a:pPr algn="ctr"/>
                <a:endParaRPr lang="en-US" sz="2400" dirty="0" smtClean="0">
                  <a:solidFill>
                    <a:schemeClr val="tx1"/>
                  </a:solidFill>
                  <a:latin typeface="Avenir Book" charset="0"/>
                  <a:ea typeface="Cambria Math" charset="0"/>
                  <a:cs typeface="Cambria Math" charset="0"/>
                </a:endParaRPr>
              </a:p>
              <a:p>
                <a:endParaRPr lang="en-US" sz="2400" b="0" dirty="0" smtClean="0">
                  <a:solidFill>
                    <a:schemeClr val="tx1"/>
                  </a:solidFill>
                  <a:latin typeface="Avenir Book" charset="0"/>
                  <a:ea typeface="Cambria Math" charset="0"/>
                  <a:cs typeface="Cambria Math" charset="0"/>
                </a:endParaRPr>
              </a:p>
              <a:p>
                <a:endParaRPr lang="en-US" sz="2400" dirty="0" smtClean="0">
                  <a:solidFill>
                    <a:schemeClr val="tx1"/>
                  </a:solidFill>
                  <a:latin typeface="Avenir Book" charset="0"/>
                  <a:ea typeface="Avenir Book" charset="0"/>
                  <a:cs typeface="Avenir Book" charset="0"/>
                </a:endParaRPr>
              </a:p>
              <a:p>
                <a:endParaRPr lang="en-US" sz="2400" dirty="0">
                  <a:solidFill>
                    <a:schemeClr val="tx1"/>
                  </a:solidFill>
                  <a:latin typeface="Avenir Book" charset="0"/>
                  <a:ea typeface="Avenir Book" charset="0"/>
                  <a:cs typeface="Avenir Book" charset="0"/>
                </a:endParaRPr>
              </a:p>
              <a:p>
                <a:endParaRPr lang="en-US" sz="2400" dirty="0">
                  <a:solidFill>
                    <a:schemeClr val="tx1"/>
                  </a:solidFill>
                  <a:latin typeface="Avenir Book" charset="0"/>
                  <a:ea typeface="Avenir Book" charset="0"/>
                  <a:cs typeface="Avenir Book" charset="0"/>
                </a:endParaRPr>
              </a:p>
            </p:txBody>
          </p:sp>
        </mc:Choice>
        <mc:Fallback>
          <p:sp>
            <p:nvSpPr>
              <p:cNvPr id="9" name="Rounded Rectangle 8"/>
              <p:cNvSpPr>
                <a:spLocks noRot="1" noChangeAspect="1" noMove="1" noResize="1" noEditPoints="1" noAdjustHandles="1" noChangeArrowheads="1" noChangeShapeType="1" noTextEdit="1"/>
              </p:cNvSpPr>
              <p:nvPr/>
            </p:nvSpPr>
            <p:spPr>
              <a:xfrm>
                <a:off x="19083746" y="4466756"/>
                <a:ext cx="7805056" cy="17734877"/>
              </a:xfrm>
              <a:prstGeom prst="roundRect">
                <a:avLst>
                  <a:gd name="adj" fmla="val 5510"/>
                </a:avLst>
              </a:prstGeom>
              <a:blipFill rotWithShape="0">
                <a:blip r:embed="rId2"/>
                <a:stretch>
                  <a:fillRect l="-702"/>
                </a:stretch>
              </a:blipFill>
            </p:spPr>
            <p:txBody>
              <a:bodyPr/>
              <a:lstStyle/>
              <a:p>
                <a:r>
                  <a:rPr lang="en-US">
                    <a:noFill/>
                  </a:rPr>
                  <a:t> </a:t>
                </a:r>
              </a:p>
            </p:txBody>
          </p:sp>
        </mc:Fallback>
      </mc:AlternateContent>
      <p:sp>
        <p:nvSpPr>
          <p:cNvPr id="10" name="Rounded Rectangle 9"/>
          <p:cNvSpPr/>
          <p:nvPr/>
        </p:nvSpPr>
        <p:spPr>
          <a:xfrm>
            <a:off x="518160" y="4466756"/>
            <a:ext cx="18022388" cy="20070516"/>
          </a:xfrm>
          <a:prstGeom prst="roundRect">
            <a:avLst>
              <a:gd name="adj" fmla="val 232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400" b="1" dirty="0" smtClean="0">
                <a:solidFill>
                  <a:schemeClr val="tx1"/>
                </a:solidFill>
                <a:latin typeface="Avenir Book" charset="0"/>
                <a:ea typeface="Avenir Book" charset="0"/>
                <a:cs typeface="Avenir Book" charset="0"/>
              </a:rPr>
              <a:t>Cluster Eclipsing Binaries in the LSST Era</a:t>
            </a:r>
          </a:p>
          <a:p>
            <a:r>
              <a:rPr lang="en-US" sz="3600" dirty="0" smtClean="0">
                <a:solidFill>
                  <a:schemeClr val="tx1"/>
                </a:solidFill>
                <a:latin typeface="Avenir Book" charset="0"/>
                <a:ea typeface="Avenir Book" charset="0"/>
                <a:cs typeface="Avenir Book" charset="0"/>
              </a:rPr>
              <a:t>Andrew Bowen</a:t>
            </a:r>
            <a:r>
              <a:rPr lang="en-US" sz="3600" baseline="30000" dirty="0" smtClean="0">
                <a:solidFill>
                  <a:schemeClr val="tx1"/>
                </a:solidFill>
                <a:latin typeface="Avenir Book" charset="0"/>
                <a:ea typeface="Avenir Book" charset="0"/>
                <a:cs typeface="Avenir Book" charset="0"/>
              </a:rPr>
              <a:t>1</a:t>
            </a:r>
            <a:r>
              <a:rPr lang="en-US" sz="3600" dirty="0" smtClean="0">
                <a:solidFill>
                  <a:schemeClr val="tx1"/>
                </a:solidFill>
                <a:latin typeface="Avenir Book" charset="0"/>
                <a:ea typeface="Avenir Book" charset="0"/>
                <a:cs typeface="Avenir Book" charset="0"/>
              </a:rPr>
              <a:t>, Aaron M. </a:t>
            </a:r>
            <a:r>
              <a:rPr lang="en-US" sz="3600" dirty="0" smtClean="0">
                <a:solidFill>
                  <a:schemeClr val="tx1"/>
                </a:solidFill>
                <a:latin typeface="Avenir Book" charset="0"/>
                <a:ea typeface="Avenir Book" charset="0"/>
                <a:cs typeface="Avenir Book" charset="0"/>
              </a:rPr>
              <a:t>Geller</a:t>
            </a:r>
            <a:r>
              <a:rPr lang="en-US" sz="3600" baseline="30000" dirty="0" smtClean="0">
                <a:solidFill>
                  <a:schemeClr val="tx1"/>
                </a:solidFill>
                <a:latin typeface="Avenir Book" charset="0"/>
                <a:ea typeface="Avenir Book" charset="0"/>
                <a:cs typeface="Avenir Book" charset="0"/>
              </a:rPr>
              <a:t>1,2</a:t>
            </a:r>
            <a:endParaRPr lang="en-US" sz="3600" dirty="0" smtClean="0">
              <a:solidFill>
                <a:schemeClr val="tx1"/>
              </a:solidFill>
              <a:latin typeface="Avenir Book" charset="0"/>
              <a:ea typeface="Avenir Book" charset="0"/>
              <a:cs typeface="Avenir Book" charset="0"/>
            </a:endParaRPr>
          </a:p>
          <a:p>
            <a:pPr marL="742950" indent="-742950">
              <a:buAutoNum type="arabicPeriod"/>
            </a:pPr>
            <a:r>
              <a:rPr lang="en-US" sz="3600" dirty="0" smtClean="0">
                <a:solidFill>
                  <a:schemeClr val="tx1"/>
                </a:solidFill>
                <a:latin typeface="Avenir Book" charset="0"/>
                <a:ea typeface="Avenir Book" charset="0"/>
                <a:cs typeface="Avenir Book" charset="0"/>
              </a:rPr>
              <a:t>Northwestern (input addresses)</a:t>
            </a:r>
          </a:p>
          <a:p>
            <a:pPr marL="742950" indent="-742950">
              <a:buAutoNum type="arabicPeriod"/>
            </a:pPr>
            <a:r>
              <a:rPr lang="en-US" sz="3600" dirty="0" smtClean="0">
                <a:solidFill>
                  <a:schemeClr val="tx1"/>
                </a:solidFill>
                <a:latin typeface="Avenir Book" charset="0"/>
                <a:ea typeface="Avenir Book" charset="0"/>
                <a:cs typeface="Avenir Book" charset="0"/>
              </a:rPr>
              <a:t>Adler </a:t>
            </a:r>
            <a:r>
              <a:rPr lang="en-US" sz="3600" dirty="0" smtClean="0">
                <a:solidFill>
                  <a:schemeClr val="tx1"/>
                </a:solidFill>
                <a:latin typeface="Avenir Book" charset="0"/>
                <a:ea typeface="Avenir Book" charset="0"/>
                <a:cs typeface="Avenir Book" charset="0"/>
              </a:rPr>
              <a:t>Planetarium (input addresses)</a:t>
            </a:r>
          </a:p>
          <a:p>
            <a:pPr marL="742950" indent="-742950">
              <a:buAutoNum type="arabicPeriod"/>
            </a:pPr>
            <a:endParaRPr lang="en-US" sz="3600" dirty="0" smtClean="0">
              <a:solidFill>
                <a:schemeClr val="tx1"/>
              </a:solidFill>
              <a:latin typeface="Avenir Book" charset="0"/>
              <a:ea typeface="Avenir Book" charset="0"/>
              <a:cs typeface="Avenir Book" charset="0"/>
            </a:endParaRPr>
          </a:p>
          <a:p>
            <a:r>
              <a:rPr lang="en-US" sz="3600" b="1" dirty="0" smtClean="0">
                <a:solidFill>
                  <a:schemeClr val="tx1"/>
                </a:solidFill>
                <a:latin typeface="Avenir Book" charset="0"/>
                <a:ea typeface="Avenir Book" charset="0"/>
                <a:cs typeface="Avenir Book" charset="0"/>
              </a:rPr>
              <a:t>Background</a:t>
            </a:r>
          </a:p>
          <a:p>
            <a:r>
              <a:rPr lang="en-US" sz="2400" b="1" dirty="0" smtClean="0">
                <a:solidFill>
                  <a:schemeClr val="tx1"/>
                </a:solidFill>
                <a:latin typeface="Avenir Book" charset="0"/>
                <a:ea typeface="Avenir Book" charset="0"/>
                <a:cs typeface="Avenir Book" charset="0"/>
              </a:rPr>
              <a:t>When the Large Synoptic Survey Telescope (LSST) becomes operational in the early 2020s, it will provide us with unprecedented datasets on  galactic eclipsing binary stars. We present a study on the period recovery of LSST with eclipsing binaries in 1957 open and globular clusters in the Milky Way. </a:t>
            </a:r>
            <a:endParaRPr lang="en-US" sz="3600" dirty="0" smtClean="0">
              <a:solidFill>
                <a:schemeClr val="tx1"/>
              </a:solidFill>
              <a:latin typeface="Avenir Book" charset="0"/>
              <a:ea typeface="Avenir Book" charset="0"/>
              <a:cs typeface="Avenir Book" charset="0"/>
            </a:endParaRPr>
          </a:p>
          <a:p>
            <a:endParaRPr lang="en-US" sz="3600" dirty="0">
              <a:solidFill>
                <a:schemeClr val="tx1"/>
              </a:solidFill>
              <a:latin typeface="Avenir Book" charset="0"/>
              <a:ea typeface="Avenir Book" charset="0"/>
              <a:cs typeface="Avenir Book" charset="0"/>
            </a:endParaRPr>
          </a:p>
        </p:txBody>
      </p:sp>
      <p:sp>
        <p:nvSpPr>
          <p:cNvPr id="11" name="TextBox 10"/>
          <p:cNvSpPr txBox="1"/>
          <p:nvPr/>
        </p:nvSpPr>
        <p:spPr>
          <a:xfrm>
            <a:off x="5300133" y="450272"/>
            <a:ext cx="16831734" cy="4016484"/>
          </a:xfrm>
          <a:prstGeom prst="rect">
            <a:avLst/>
          </a:prstGeom>
          <a:noFill/>
        </p:spPr>
        <p:txBody>
          <a:bodyPr wrap="square" rtlCol="0">
            <a:spAutoFit/>
          </a:bodyPr>
          <a:lstStyle/>
          <a:p>
            <a:pPr algn="ctr"/>
            <a:r>
              <a:rPr lang="en-US" sz="8500" dirty="0" smtClean="0">
                <a:solidFill>
                  <a:schemeClr val="bg1"/>
                </a:solidFill>
                <a:latin typeface="Avenir Book" charset="0"/>
                <a:ea typeface="Avenir Book" charset="0"/>
                <a:cs typeface="Avenir Book" charset="0"/>
              </a:rPr>
              <a:t>With our method, we are able to recover X% of binary periods with LSST</a:t>
            </a:r>
            <a:endParaRPr lang="en-US" sz="8500" dirty="0">
              <a:solidFill>
                <a:schemeClr val="bg1"/>
              </a:solidFill>
              <a:latin typeface="Avenir Book" charset="0"/>
              <a:ea typeface="Avenir Book" charset="0"/>
              <a:cs typeface="Avenir Book" charset="0"/>
            </a:endParaRPr>
          </a:p>
        </p:txBody>
      </p:sp>
      <p:sp>
        <p:nvSpPr>
          <p:cNvPr id="12" name="Rounded Rectangle 11"/>
          <p:cNvSpPr/>
          <p:nvPr/>
        </p:nvSpPr>
        <p:spPr>
          <a:xfrm>
            <a:off x="493122" y="24981408"/>
            <a:ext cx="18047426" cy="12304368"/>
          </a:xfrm>
          <a:prstGeom prst="roundRect">
            <a:avLst>
              <a:gd name="adj" fmla="val 36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smtClean="0">
                <a:solidFill>
                  <a:schemeClr val="tx1"/>
                </a:solidFill>
                <a:latin typeface="Avenir Book" charset="0"/>
                <a:ea typeface="Avenir Book" charset="0"/>
                <a:cs typeface="Avenir Book" charset="0"/>
              </a:rPr>
              <a:t>Choosing a LSST Cadence</a:t>
            </a:r>
          </a:p>
          <a:p>
            <a:r>
              <a:rPr lang="en-US" sz="2400" dirty="0" smtClean="0">
                <a:solidFill>
                  <a:schemeClr val="tx1"/>
                </a:solidFill>
                <a:latin typeface="Avenir Book" charset="0"/>
                <a:ea typeface="Avenir Book" charset="0"/>
                <a:cs typeface="Avenir Book" charset="0"/>
              </a:rPr>
              <a:t>When simulating LSST viewing conditions with </a:t>
            </a:r>
            <a:r>
              <a:rPr lang="en-US" sz="2400" dirty="0" err="1" smtClean="0">
                <a:solidFill>
                  <a:schemeClr val="tx1"/>
                </a:solidFill>
                <a:latin typeface="Avenir Book" charset="0"/>
                <a:ea typeface="Avenir Book" charset="0"/>
                <a:cs typeface="Avenir Book" charset="0"/>
              </a:rPr>
              <a:t>OpSim</a:t>
            </a:r>
            <a:r>
              <a:rPr lang="en-US" sz="2400" dirty="0" smtClean="0">
                <a:solidFill>
                  <a:schemeClr val="tx1"/>
                </a:solidFill>
                <a:latin typeface="Avenir Book" charset="0"/>
                <a:ea typeface="Avenir Book" charset="0"/>
                <a:cs typeface="Avenir Book" charset="0"/>
              </a:rPr>
              <a:t>, clusters may overlap with multiple </a:t>
            </a:r>
            <a:r>
              <a:rPr lang="en-US" sz="2400" dirty="0" err="1" smtClean="0">
                <a:solidFill>
                  <a:schemeClr val="tx1"/>
                </a:solidFill>
                <a:latin typeface="Avenir Book" charset="0"/>
                <a:ea typeface="Avenir Book" charset="0"/>
                <a:cs typeface="Avenir Book" charset="0"/>
              </a:rPr>
              <a:t>OpSim</a:t>
            </a:r>
            <a:r>
              <a:rPr lang="en-US" sz="2400" dirty="0" smtClean="0">
                <a:solidFill>
                  <a:schemeClr val="tx1"/>
                </a:solidFill>
                <a:latin typeface="Avenir Book" charset="0"/>
                <a:ea typeface="Avenir Book" charset="0"/>
                <a:cs typeface="Avenir Book" charset="0"/>
              </a:rPr>
              <a:t> fields. </a:t>
            </a:r>
          </a:p>
          <a:p>
            <a:r>
              <a:rPr lang="en-US" sz="2400" dirty="0" smtClean="0">
                <a:solidFill>
                  <a:schemeClr val="tx1"/>
                </a:solidFill>
                <a:latin typeface="Avenir Book" charset="0"/>
                <a:ea typeface="Avenir Book" charset="0"/>
                <a:cs typeface="Avenir Book" charset="0"/>
              </a:rPr>
              <a:t>However as a check only 8% of open clusters and 30% of globular clusters overlap with multiple </a:t>
            </a:r>
            <a:r>
              <a:rPr lang="en-US" sz="2400" dirty="0" err="1" smtClean="0">
                <a:solidFill>
                  <a:schemeClr val="tx1"/>
                </a:solidFill>
                <a:latin typeface="Avenir Book" charset="0"/>
                <a:ea typeface="Avenir Book" charset="0"/>
                <a:cs typeface="Avenir Book" charset="0"/>
              </a:rPr>
              <a:t>OpSim</a:t>
            </a:r>
            <a:r>
              <a:rPr lang="en-US" sz="2400" dirty="0" smtClean="0">
                <a:solidFill>
                  <a:schemeClr val="tx1"/>
                </a:solidFill>
                <a:latin typeface="Avenir Book" charset="0"/>
                <a:ea typeface="Avenir Book" charset="0"/>
                <a:cs typeface="Avenir Book" charset="0"/>
              </a:rPr>
              <a:t> fields. </a:t>
            </a:r>
            <a:endParaRPr lang="en-US" sz="2400" dirty="0">
              <a:solidFill>
                <a:schemeClr val="tx1"/>
              </a:solidFill>
              <a:latin typeface="Avenir Book" charset="0"/>
              <a:ea typeface="Avenir Book" charset="0"/>
              <a:cs typeface="Avenir Book" charset="0"/>
            </a:endParaRPr>
          </a:p>
        </p:txBody>
      </p:sp>
      <p:sp>
        <p:nvSpPr>
          <p:cNvPr id="13" name="Rounded Rectangle 12"/>
          <p:cNvSpPr/>
          <p:nvPr/>
        </p:nvSpPr>
        <p:spPr>
          <a:xfrm>
            <a:off x="19083746" y="22651904"/>
            <a:ext cx="7805056" cy="14633872"/>
          </a:xfrm>
          <a:prstGeom prst="roundRect">
            <a:avLst>
              <a:gd name="adj" fmla="val 5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smtClean="0">
                <a:solidFill>
                  <a:schemeClr val="tx1"/>
                </a:solidFill>
                <a:latin typeface="Avenir Book" charset="0"/>
                <a:ea typeface="Avenir Book" charset="0"/>
                <a:cs typeface="Avenir Book" charset="0"/>
              </a:rPr>
              <a:t>Eclipsing Binary Future with LSST</a:t>
            </a:r>
          </a:p>
          <a:p>
            <a:endParaRPr lang="en-US" sz="3600" b="1" dirty="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a:solidFill>
                <a:schemeClr val="tx1"/>
              </a:solidFill>
              <a:latin typeface="Avenir Book" charset="0"/>
              <a:ea typeface="Avenir Book" charset="0"/>
              <a:cs typeface="Avenir Book" charset="0"/>
            </a:endParaRPr>
          </a:p>
          <a:p>
            <a:endParaRPr lang="en-US" sz="3600" b="1" dirty="0" smtClean="0">
              <a:solidFill>
                <a:schemeClr val="tx1"/>
              </a:solidFill>
              <a:latin typeface="Avenir Book" charset="0"/>
              <a:ea typeface="Avenir Book" charset="0"/>
              <a:cs typeface="Avenir Book" charset="0"/>
            </a:endParaRPr>
          </a:p>
          <a:p>
            <a:endParaRPr lang="en-US" sz="3600" b="1" dirty="0">
              <a:solidFill>
                <a:schemeClr val="tx1"/>
              </a:solidFill>
              <a:latin typeface="Avenir Book" charset="0"/>
              <a:ea typeface="Avenir Book" charset="0"/>
              <a:cs typeface="Avenir Book" charset="0"/>
            </a:endParaRPr>
          </a:p>
          <a:p>
            <a:r>
              <a:rPr lang="en-US" sz="3600" b="1" dirty="0" smtClean="0">
                <a:solidFill>
                  <a:schemeClr val="tx1"/>
                </a:solidFill>
                <a:latin typeface="Avenir Book" charset="0"/>
                <a:ea typeface="Avenir Book" charset="0"/>
                <a:cs typeface="Avenir Book" charset="0"/>
              </a:rPr>
              <a:t>Acknowledgements</a:t>
            </a:r>
            <a:endParaRPr lang="en-US" sz="3600" b="1" dirty="0">
              <a:solidFill>
                <a:schemeClr val="tx1"/>
              </a:solidFill>
              <a:latin typeface="Avenir Book" charset="0"/>
              <a:ea typeface="Avenir Book" charset="0"/>
              <a:cs typeface="Avenir Book" charset="0"/>
            </a:endParaRPr>
          </a:p>
          <a:p>
            <a:r>
              <a:rPr lang="en-US" sz="1800" dirty="0" smtClean="0">
                <a:solidFill>
                  <a:schemeClr val="tx1"/>
                </a:solidFill>
              </a:rPr>
              <a:t>The </a:t>
            </a:r>
            <a:r>
              <a:rPr lang="en-US" sz="1800" dirty="0">
                <a:solidFill>
                  <a:schemeClr val="tx1"/>
                </a:solidFill>
              </a:rPr>
              <a:t>study resulting in this publication [or presentation] was assisted by a grant from the WCAS Undergraduate Research Grant Program which is administered by Northwestern University's Weinberg College of Arts and Sciences. However, the conclusions, opinions, and other statements in this publication [or presentation] are the author's and not necessarily those of the sponsoring institution</a:t>
            </a:r>
            <a:r>
              <a:rPr lang="en-US" sz="1800" dirty="0" smtClean="0">
                <a:solidFill>
                  <a:schemeClr val="tx1"/>
                </a:solidFill>
              </a:rPr>
              <a:t>.</a:t>
            </a:r>
          </a:p>
          <a:p>
            <a:endParaRPr lang="en-US" sz="1800" b="1" dirty="0">
              <a:solidFill>
                <a:schemeClr val="tx1"/>
              </a:solidFill>
              <a:latin typeface="Avenir Book" charset="0"/>
              <a:ea typeface="Avenir Book" charset="0"/>
              <a:cs typeface="Avenir Book" charset="0"/>
            </a:endParaRPr>
          </a:p>
          <a:p>
            <a:r>
              <a:rPr lang="en-US" sz="1800" dirty="0">
                <a:solidFill>
                  <a:schemeClr val="tx1"/>
                </a:solidFill>
              </a:rPr>
              <a:t>This research has made use of the WEBDA database, operated at the Department of Theoretical Physics and Astrophysics of the Masaryk </a:t>
            </a:r>
            <a:r>
              <a:rPr lang="en-US" sz="1800" dirty="0" smtClean="0">
                <a:solidFill>
                  <a:schemeClr val="tx1"/>
                </a:solidFill>
              </a:rPr>
              <a:t>University</a:t>
            </a:r>
          </a:p>
          <a:p>
            <a:r>
              <a:rPr lang="en-US" sz="1800" dirty="0">
                <a:solidFill>
                  <a:schemeClr val="tx1"/>
                </a:solidFill>
              </a:rPr>
              <a:t>This research was supported in part through the computational resources and staff contributions provided for the Quest high performance computing facility at Northwestern University which is jointly supported by the Office of the Provost, the Office for Research, and Northwestern University Information Technology.</a:t>
            </a:r>
          </a:p>
          <a:p>
            <a:r>
              <a:rPr lang="en-US" sz="1800" dirty="0">
                <a:solidFill>
                  <a:schemeClr val="tx1"/>
                </a:solidFill>
              </a:rPr>
              <a:t/>
            </a:r>
            <a:br>
              <a:rPr lang="en-US" sz="1800" dirty="0">
                <a:solidFill>
                  <a:schemeClr val="tx1"/>
                </a:solidFill>
              </a:rPr>
            </a:br>
            <a:r>
              <a:rPr lang="en-US" sz="1800" dirty="0">
                <a:solidFill>
                  <a:schemeClr val="tx1"/>
                </a:solidFill>
              </a:rPr>
              <a:t>This material is based upon work supported by the LSST Corporation (LSSTC), through an Enabling Science Grant #2019‐UG01, award to CIERA at Northwestern University. Any opinions, findings, and conclusions or recommendations expressed in this material are those of the author(s) and do not necessarily reflect the views of the LSSTC</a:t>
            </a:r>
            <a:r>
              <a:rPr lang="en-US" sz="1800" dirty="0" smtClean="0">
                <a:solidFill>
                  <a:schemeClr val="tx1"/>
                </a:solidFill>
              </a:rPr>
              <a:t>.</a:t>
            </a:r>
            <a:endParaRPr lang="en-US" sz="1800" b="1" dirty="0" smtClean="0">
              <a:solidFill>
                <a:schemeClr val="tx1"/>
              </a:solidFill>
              <a:latin typeface="Avenir Book" charset="0"/>
              <a:ea typeface="Avenir Book" charset="0"/>
              <a:cs typeface="Avenir Book" charset="0"/>
            </a:endParaRPr>
          </a:p>
          <a:p>
            <a:endParaRPr lang="en-US" sz="2400" dirty="0">
              <a:solidFill>
                <a:schemeClr val="tx1"/>
              </a:solidFill>
              <a:latin typeface="Avenir Book" charset="0"/>
              <a:ea typeface="Avenir Book" charset="0"/>
              <a:cs typeface="Avenir Book"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080" y="39599231"/>
            <a:ext cx="3759861" cy="11963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883" y="37617713"/>
            <a:ext cx="3759861" cy="1594104"/>
          </a:xfrm>
          <a:prstGeom prst="rect">
            <a:avLst/>
          </a:prstGeom>
        </p:spPr>
      </p:pic>
      <p:sp>
        <p:nvSpPr>
          <p:cNvPr id="18" name="TextBox 17"/>
          <p:cNvSpPr txBox="1"/>
          <p:nvPr/>
        </p:nvSpPr>
        <p:spPr>
          <a:xfrm>
            <a:off x="518160" y="37583768"/>
            <a:ext cx="6093654" cy="830997"/>
          </a:xfrm>
          <a:prstGeom prst="rect">
            <a:avLst/>
          </a:prstGeom>
          <a:noFill/>
        </p:spPr>
        <p:txBody>
          <a:bodyPr wrap="square" rtlCol="0">
            <a:spAutoFit/>
          </a:bodyPr>
          <a:lstStyle/>
          <a:p>
            <a:r>
              <a:rPr lang="en-US" sz="2400" dirty="0" smtClean="0">
                <a:solidFill>
                  <a:schemeClr val="bg1"/>
                </a:solidFill>
                <a:latin typeface="Avenir Book" charset="0"/>
                <a:ea typeface="Avenir Book" charset="0"/>
                <a:cs typeface="Avenir Book" charset="0"/>
              </a:rPr>
              <a:t>For a look at our full </a:t>
            </a:r>
            <a:r>
              <a:rPr lang="en-US" sz="2400" smtClean="0">
                <a:solidFill>
                  <a:schemeClr val="bg1"/>
                </a:solidFill>
                <a:latin typeface="Avenir Book" charset="0"/>
                <a:ea typeface="Avenir Book" charset="0"/>
                <a:cs typeface="Avenir Book" charset="0"/>
              </a:rPr>
              <a:t>paper,</a:t>
            </a:r>
          </a:p>
          <a:p>
            <a:r>
              <a:rPr lang="en-US" sz="2400" dirty="0" smtClean="0">
                <a:solidFill>
                  <a:schemeClr val="bg1"/>
                </a:solidFill>
                <a:latin typeface="Avenir Book" charset="0"/>
                <a:ea typeface="Avenir Book" charset="0"/>
                <a:cs typeface="Avenir Book" charset="0"/>
              </a:rPr>
              <a:t> visit us at</a:t>
            </a:r>
            <a:endParaRPr lang="en-US" sz="2400" dirty="0">
              <a:solidFill>
                <a:schemeClr val="bg1"/>
              </a:solidFill>
              <a:latin typeface="Avenir Book" charset="0"/>
              <a:ea typeface="Avenir Book" charset="0"/>
              <a:cs typeface="Avenir Book"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 y="38421438"/>
            <a:ext cx="2355586" cy="2355586"/>
          </a:xfrm>
          <a:prstGeom prst="rect">
            <a:avLst/>
          </a:prstGeom>
        </p:spPr>
      </p:pic>
      <p:sp>
        <p:nvSpPr>
          <p:cNvPr id="20" name="Rounded Rectangle 19"/>
          <p:cNvSpPr/>
          <p:nvPr/>
        </p:nvSpPr>
        <p:spPr>
          <a:xfrm>
            <a:off x="19083746" y="37583768"/>
            <a:ext cx="7805056" cy="3159311"/>
          </a:xfrm>
          <a:prstGeom prst="roundRect">
            <a:avLst>
              <a:gd name="adj" fmla="val 142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b="1" dirty="0" smtClean="0">
                <a:solidFill>
                  <a:schemeClr val="tx1"/>
                </a:solidFill>
                <a:latin typeface="Avenir Book" charset="0"/>
                <a:ea typeface="Avenir Book" charset="0"/>
                <a:cs typeface="Avenir Book" charset="0"/>
              </a:rPr>
              <a:t>References</a:t>
            </a:r>
            <a:endParaRPr lang="en-US" sz="1800" b="1" dirty="0">
              <a:solidFill>
                <a:schemeClr val="tx1"/>
              </a:solidFill>
              <a:latin typeface="Avenir Book" charset="0"/>
              <a:ea typeface="Avenir Book" charset="0"/>
              <a:cs typeface="Avenir Book" charset="0"/>
            </a:endParaRPr>
          </a:p>
        </p:txBody>
      </p:sp>
      <p:sp>
        <p:nvSpPr>
          <p:cNvPr id="5" name="TextBox 4"/>
          <p:cNvSpPr txBox="1"/>
          <p:nvPr/>
        </p:nvSpPr>
        <p:spPr>
          <a:xfrm>
            <a:off x="2346960" y="34027725"/>
            <a:ext cx="14782800" cy="1200329"/>
          </a:xfrm>
          <a:prstGeom prst="rect">
            <a:avLst/>
          </a:prstGeom>
          <a:noFill/>
        </p:spPr>
        <p:txBody>
          <a:bodyPr wrap="square" rtlCol="0">
            <a:spAutoFit/>
          </a:bodyPr>
          <a:lstStyle/>
          <a:p>
            <a:r>
              <a:rPr lang="en-US" sz="2400" b="1" dirty="0" smtClean="0">
                <a:latin typeface="Avenir Book" charset="0"/>
                <a:ea typeface="Avenir Book" charset="0"/>
                <a:cs typeface="Avenir Book" charset="0"/>
              </a:rPr>
              <a:t>Fig 1</a:t>
            </a:r>
            <a:r>
              <a:rPr lang="en-US" sz="2400" dirty="0" smtClean="0">
                <a:latin typeface="Avenir Book" charset="0"/>
                <a:ea typeface="Avenir Book" charset="0"/>
                <a:cs typeface="Avenir Book" charset="0"/>
              </a:rPr>
              <a:t>. </a:t>
            </a:r>
            <a:r>
              <a:rPr lang="en-US" sz="2400" dirty="0" err="1" smtClean="0">
                <a:latin typeface="Avenir Book" charset="0"/>
                <a:ea typeface="Avenir Book" charset="0"/>
                <a:cs typeface="Avenir Book" charset="0"/>
              </a:rPr>
              <a:t>Mollweide</a:t>
            </a:r>
            <a:r>
              <a:rPr lang="en-US" sz="2400" dirty="0" smtClean="0">
                <a:latin typeface="Avenir Book" charset="0"/>
                <a:ea typeface="Avenir Book" charset="0"/>
                <a:cs typeface="Avenir Book" charset="0"/>
              </a:rPr>
              <a:t> projection plots of Globular clusters (left) and Open Clusters (right), overlaid on </a:t>
            </a:r>
            <a:r>
              <a:rPr lang="en-US" sz="2400" dirty="0" err="1" smtClean="0">
                <a:latin typeface="Avenir Book" charset="0"/>
                <a:ea typeface="Avenir Book" charset="0"/>
                <a:cs typeface="Avenir Book" charset="0"/>
              </a:rPr>
              <a:t>OpSim</a:t>
            </a:r>
            <a:r>
              <a:rPr lang="en-US" sz="2400" dirty="0" smtClean="0">
                <a:latin typeface="Avenir Book" charset="0"/>
                <a:ea typeface="Avenir Book" charset="0"/>
                <a:cs typeface="Avenir Book" charset="0"/>
              </a:rPr>
              <a:t> viewing fields, colored by number of observations in that field. Clusters are scaled by their angular size on the sky</a:t>
            </a:r>
            <a:endParaRPr lang="en-US" sz="2400" b="1" dirty="0">
              <a:latin typeface="Avenir Book" charset="0"/>
              <a:ea typeface="Avenir Book" charset="0"/>
              <a:cs typeface="Avenir Book" charset="0"/>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03" y="28956017"/>
            <a:ext cx="8800779" cy="471925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6663" y="28956017"/>
            <a:ext cx="8800778" cy="471925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683" y="10271760"/>
            <a:ext cx="3312397" cy="4765203"/>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080" y="10240876"/>
            <a:ext cx="3365143" cy="4826969"/>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62283" y="10271760"/>
            <a:ext cx="3337637" cy="4801512"/>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34661" y="10271760"/>
            <a:ext cx="3391241" cy="4878628"/>
          </a:xfrm>
          <a:prstGeom prst="rect">
            <a:avLst/>
          </a:prstGeom>
        </p:spPr>
      </p:pic>
    </p:spTree>
    <p:extLst>
      <p:ext uri="{BB962C8B-B14F-4D97-AF65-F5344CB8AC3E}">
        <p14:creationId xmlns:p14="http://schemas.microsoft.com/office/powerpoint/2010/main" val="118005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TotalTime>
  <Words>372</Words>
  <Application>Microsoft Macintosh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Avenir Book</vt:lpstr>
      <vt:lpstr>Calibri</vt:lpstr>
      <vt:lpstr>Calibri Light</vt:lpstr>
      <vt:lpstr>Cambria Math</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Bowen</dc:creator>
  <cp:lastModifiedBy>Andrew Bowen</cp:lastModifiedBy>
  <cp:revision>14</cp:revision>
  <dcterms:created xsi:type="dcterms:W3CDTF">2019-07-29T15:31:41Z</dcterms:created>
  <dcterms:modified xsi:type="dcterms:W3CDTF">2019-07-30T20:51:51Z</dcterms:modified>
</cp:coreProperties>
</file>