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8" r:id="rId2"/>
  </p:sldIdLst>
  <p:sldSz cx="27432000" cy="438912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B1F"/>
    <a:srgbClr val="5687A6"/>
    <a:srgbClr val="BF8A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07"/>
    <p:restoredTop sz="94575"/>
  </p:normalViewPr>
  <p:slideViewPr>
    <p:cSldViewPr snapToGrid="0" snapToObjects="1">
      <p:cViewPr>
        <p:scale>
          <a:sx n="17" d="100"/>
          <a:sy n="17" d="100"/>
        </p:scale>
        <p:origin x="368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B1280-EAB5-9A40-BBC2-C315BBEF0F44}" type="datetimeFigureOut">
              <a:rPr lang="en-US" smtClean="0"/>
              <a:t>12/3/19</a:t>
            </a:fld>
            <a:endParaRPr lang="en-US"/>
          </a:p>
        </p:txBody>
      </p:sp>
      <p:sp>
        <p:nvSpPr>
          <p:cNvPr id="4" name="Slide Image Placeholder 3"/>
          <p:cNvSpPr>
            <a:spLocks noGrp="1" noRot="1" noChangeAspect="1"/>
          </p:cNvSpPr>
          <p:nvPr>
            <p:ph type="sldImg" idx="2"/>
          </p:nvPr>
        </p:nvSpPr>
        <p:spPr>
          <a:xfrm>
            <a:off x="2463800" y="1143000"/>
            <a:ext cx="1930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4BC80-A95A-8342-AB01-796636F8B9D9}" type="slidenum">
              <a:rPr lang="en-US" smtClean="0"/>
              <a:t>‹#›</a:t>
            </a:fld>
            <a:endParaRPr lang="en-US"/>
          </a:p>
        </p:txBody>
      </p:sp>
    </p:spTree>
    <p:extLst>
      <p:ext uri="{BB962C8B-B14F-4D97-AF65-F5344CB8AC3E}">
        <p14:creationId xmlns:p14="http://schemas.microsoft.com/office/powerpoint/2010/main" val="6974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34BC80-A95A-8342-AB01-796636F8B9D9}" type="slidenum">
              <a:rPr lang="en-US" smtClean="0"/>
              <a:t>1</a:t>
            </a:fld>
            <a:endParaRPr lang="en-US"/>
          </a:p>
        </p:txBody>
      </p:sp>
    </p:spTree>
    <p:extLst>
      <p:ext uri="{BB962C8B-B14F-4D97-AF65-F5344CB8AC3E}">
        <p14:creationId xmlns:p14="http://schemas.microsoft.com/office/powerpoint/2010/main" val="1763222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183123"/>
            <a:ext cx="23317200" cy="15280640"/>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23053043"/>
            <a:ext cx="20574000" cy="10596877"/>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028815-C02E-5E4E-B1E2-B2DDB4F990B9}"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028815-C02E-5E4E-B1E2-B2DDB4F990B9}"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2336800"/>
            <a:ext cx="5915025"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2336800"/>
            <a:ext cx="17402175"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028815-C02E-5E4E-B1E2-B2DDB4F990B9}"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028815-C02E-5E4E-B1E2-B2DDB4F990B9}"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10942333"/>
            <a:ext cx="23660100" cy="1825751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9372573"/>
            <a:ext cx="23660100" cy="96011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028815-C02E-5E4E-B1E2-B2DDB4F990B9}"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11684000"/>
            <a:ext cx="1165860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11684000"/>
            <a:ext cx="1165860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028815-C02E-5E4E-B1E2-B2DDB4F990B9}"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336810"/>
            <a:ext cx="2366010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10759443"/>
            <a:ext cx="11605020"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1889526" y="16032480"/>
            <a:ext cx="11605020"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10759443"/>
            <a:ext cx="11662173"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887452" y="16032480"/>
            <a:ext cx="11662173"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028815-C02E-5E4E-B1E2-B2DDB4F990B9}"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028815-C02E-5E4E-B1E2-B2DDB4F990B9}"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28815-C02E-5E4E-B1E2-B2DDB4F990B9}"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6319530"/>
            <a:ext cx="13887450" cy="311912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28815-C02E-5E4E-B1E2-B2DDB4F990B9}"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6319530"/>
            <a:ext cx="13887450" cy="311912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28815-C02E-5E4E-B1E2-B2DDB4F990B9}"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85C1-0C03-0540-91D8-E82FA444E1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336810"/>
            <a:ext cx="2366010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11684000"/>
            <a:ext cx="2366010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40680650"/>
            <a:ext cx="6172200" cy="2336800"/>
          </a:xfrm>
          <a:prstGeom prst="rect">
            <a:avLst/>
          </a:prstGeom>
        </p:spPr>
        <p:txBody>
          <a:bodyPr vert="horz" lIns="91440" tIns="45720" rIns="91440" bIns="45720" rtlCol="0" anchor="ctr"/>
          <a:lstStyle>
            <a:lvl1pPr algn="l">
              <a:defRPr sz="3600">
                <a:solidFill>
                  <a:schemeClr val="tx1">
                    <a:tint val="75000"/>
                  </a:schemeClr>
                </a:solidFill>
              </a:defRPr>
            </a:lvl1pPr>
          </a:lstStyle>
          <a:p>
            <a:fld id="{7A028815-C02E-5E4E-B1E2-B2DDB4F990B9}" type="datetimeFigureOut">
              <a:rPr lang="en-US" smtClean="0"/>
              <a:t>12/3/19</a:t>
            </a:fld>
            <a:endParaRPr lang="en-US"/>
          </a:p>
        </p:txBody>
      </p:sp>
      <p:sp>
        <p:nvSpPr>
          <p:cNvPr id="5" name="Footer Placeholder 4"/>
          <p:cNvSpPr>
            <a:spLocks noGrp="1"/>
          </p:cNvSpPr>
          <p:nvPr>
            <p:ph type="ftr" sz="quarter" idx="3"/>
          </p:nvPr>
        </p:nvSpPr>
        <p:spPr>
          <a:xfrm>
            <a:off x="9086850" y="40680650"/>
            <a:ext cx="9258300" cy="23368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40680650"/>
            <a:ext cx="6172200" cy="2336800"/>
          </a:xfrm>
          <a:prstGeom prst="rect">
            <a:avLst/>
          </a:prstGeom>
        </p:spPr>
        <p:txBody>
          <a:bodyPr vert="horz" lIns="91440" tIns="45720" rIns="91440" bIns="45720" rtlCol="0" anchor="ctr"/>
          <a:lstStyle>
            <a:lvl1pPr algn="r">
              <a:defRPr sz="3600">
                <a:solidFill>
                  <a:schemeClr val="tx1">
                    <a:tint val="75000"/>
                  </a:schemeClr>
                </a:solidFill>
              </a:defRPr>
            </a:lvl1pPr>
          </a:lstStyle>
          <a:p>
            <a:fld id="{365485C1-0C03-0540-91D8-E82FA444E183}" type="slidenum">
              <a:rPr lang="en-US" smtClean="0"/>
              <a:t>‹#›</a:t>
            </a:fld>
            <a:endParaRPr lang="en-US"/>
          </a:p>
        </p:txBody>
      </p:sp>
    </p:spTree>
    <p:extLst>
      <p:ext uri="{BB962C8B-B14F-4D97-AF65-F5344CB8AC3E}">
        <p14:creationId xmlns:p14="http://schemas.microsoft.com/office/powerpoint/2010/main" val="1116012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emf"/><Relationship Id="rId7" Type="http://schemas.openxmlformats.org/officeDocument/2006/relationships/image" Target="../media/image5.png"/><Relationship Id="rId8" Type="http://schemas.openxmlformats.org/officeDocument/2006/relationships/image" Target="../media/image6.emf"/><Relationship Id="rId9" Type="http://schemas.openxmlformats.org/officeDocument/2006/relationships/image" Target="../media/image7.emf"/><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432001" cy="43891200"/>
          </a:xfrm>
          <a:prstGeom prst="rect">
            <a:avLst/>
          </a:prstGeom>
          <a:solidFill>
            <a:srgbClr val="5687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912"/>
          </a:p>
        </p:txBody>
      </p:sp>
      <mc:AlternateContent xmlns:mc="http://schemas.openxmlformats.org/markup-compatibility/2006" xmlns:a14="http://schemas.microsoft.com/office/drawing/2010/main">
        <mc:Choice Requires="a14">
          <p:sp>
            <p:nvSpPr>
              <p:cNvPr id="9" name="Rounded Rectangle 8"/>
              <p:cNvSpPr/>
              <p:nvPr/>
            </p:nvSpPr>
            <p:spPr>
              <a:xfrm>
                <a:off x="19336704" y="4764540"/>
                <a:ext cx="7888971" cy="14358545"/>
              </a:xfrm>
              <a:prstGeom prst="roundRect">
                <a:avLst>
                  <a:gd name="adj" fmla="val 4205"/>
                </a:avLst>
              </a:prstGeom>
              <a:solidFill>
                <a:schemeClr val="bg1"/>
              </a:solidFill>
              <a:ln w="6350">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800" b="1" dirty="0" smtClean="0">
                    <a:solidFill>
                      <a:schemeClr val="tx1"/>
                    </a:solidFill>
                    <a:latin typeface="Avenir Book" charset="0"/>
                    <a:ea typeface="Avenir Book" charset="0"/>
                    <a:cs typeface="Avenir Book" charset="0"/>
                  </a:rPr>
                  <a:t>Hard-soft period boundary</a:t>
                </a:r>
              </a:p>
              <a:p>
                <a:r>
                  <a:rPr lang="en-US" sz="3200" dirty="0" smtClean="0">
                    <a:solidFill>
                      <a:schemeClr val="tx1"/>
                    </a:solidFill>
                    <a:latin typeface="Avenir Book" charset="0"/>
                    <a:ea typeface="Avenir Book" charset="0"/>
                    <a:cs typeface="Avenir Book" charset="0"/>
                  </a:rPr>
                  <a:t>Cluster binaries will be affected by the gravity of other cluster members. Tightly bound binaries </a:t>
                </a:r>
                <a:r>
                  <a:rPr lang="en-US" sz="3200" dirty="0">
                    <a:solidFill>
                      <a:schemeClr val="tx1"/>
                    </a:solidFill>
                    <a:latin typeface="Avenir Book" charset="0"/>
                    <a:ea typeface="Avenir Book" charset="0"/>
                    <a:cs typeface="Avenir Book" charset="0"/>
                  </a:rPr>
                  <a:t>with short orbital periods are </a:t>
                </a:r>
                <a:r>
                  <a:rPr lang="en-US" sz="3200" dirty="0" smtClean="0">
                    <a:solidFill>
                      <a:schemeClr val="tx1"/>
                    </a:solidFill>
                    <a:latin typeface="Avenir Book" charset="0"/>
                    <a:ea typeface="Avenir Book" charset="0"/>
                    <a:cs typeface="Avenir Book" charset="0"/>
                  </a:rPr>
                  <a:t>defined as </a:t>
                </a:r>
                <a:r>
                  <a:rPr lang="en-US" sz="3200" dirty="0">
                    <a:solidFill>
                      <a:schemeClr val="tx1"/>
                    </a:solidFill>
                    <a:latin typeface="Avenir Book" charset="0"/>
                    <a:ea typeface="Avenir Book" charset="0"/>
                    <a:cs typeface="Avenir Book" charset="0"/>
                  </a:rPr>
                  <a:t>‘hard’ by </a:t>
                </a:r>
                <a:r>
                  <a:rPr lang="en-US" sz="3200" b="1" dirty="0" err="1">
                    <a:solidFill>
                      <a:schemeClr val="tx1"/>
                    </a:solidFill>
                    <a:latin typeface="Avenir Book" charset="0"/>
                    <a:ea typeface="Avenir Book" charset="0"/>
                    <a:cs typeface="Avenir Book" charset="0"/>
                  </a:rPr>
                  <a:t>Eq</a:t>
                </a:r>
                <a:r>
                  <a:rPr lang="en-US" sz="3200" b="1" dirty="0">
                    <a:solidFill>
                      <a:schemeClr val="tx1"/>
                    </a:solidFill>
                    <a:latin typeface="Avenir Book" charset="0"/>
                    <a:ea typeface="Avenir Book" charset="0"/>
                    <a:cs typeface="Avenir Book" charset="0"/>
                  </a:rPr>
                  <a:t> 1 </a:t>
                </a:r>
                <a:r>
                  <a:rPr lang="en-US" sz="3200" dirty="0" smtClean="0">
                    <a:solidFill>
                      <a:schemeClr val="tx1"/>
                    </a:solidFill>
                    <a:latin typeface="Avenir Book" charset="0"/>
                    <a:ea typeface="Avenir Book" charset="0"/>
                    <a:cs typeface="Avenir Book" charset="0"/>
                  </a:rPr>
                  <a:t>in </a:t>
                </a:r>
                <a:r>
                  <a:rPr lang="en-US" sz="3200" i="1" dirty="0">
                    <a:solidFill>
                      <a:schemeClr val="tx1"/>
                    </a:solidFill>
                    <a:latin typeface="Avenir Book" charset="0"/>
                    <a:ea typeface="Avenir Book" charset="0"/>
                    <a:cs typeface="Avenir Book" charset="0"/>
                  </a:rPr>
                  <a:t>Geller </a:t>
                </a:r>
                <a:r>
                  <a:rPr lang="en-US" sz="3200" i="1" dirty="0" smtClean="0">
                    <a:solidFill>
                      <a:schemeClr val="tx1"/>
                    </a:solidFill>
                    <a:latin typeface="Avenir Book" charset="0"/>
                    <a:ea typeface="Avenir Book" charset="0"/>
                    <a:cs typeface="Avenir Book" charset="0"/>
                  </a:rPr>
                  <a:t>(2015)</a:t>
                </a:r>
                <a:r>
                  <a:rPr lang="en-US" sz="3200" dirty="0" smtClean="0">
                    <a:solidFill>
                      <a:schemeClr val="tx1"/>
                    </a:solidFill>
                    <a:latin typeface="Avenir Book" charset="0"/>
                    <a:ea typeface="Avenir Book" charset="0"/>
                    <a:cs typeface="Avenir Book" charset="0"/>
                  </a:rPr>
                  <a:t>:</a:t>
                </a:r>
                <a:endParaRPr lang="en-US" sz="3200" dirty="0">
                  <a:solidFill>
                    <a:schemeClr val="tx1"/>
                  </a:solidFill>
                  <a:latin typeface="Avenir Book" charset="0"/>
                  <a:ea typeface="Avenir Book" charset="0"/>
                  <a:cs typeface="Avenir Book" charset="0"/>
                </a:endParaRPr>
              </a:p>
              <a:p>
                <a:pPr/>
                <a14:m>
                  <m:oMathPara xmlns:m="http://schemas.openxmlformats.org/officeDocument/2006/math">
                    <m:oMathParaPr>
                      <m:jc m:val="centerGroup"/>
                    </m:oMathParaPr>
                    <m:oMath xmlns:m="http://schemas.openxmlformats.org/officeDocument/2006/math">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𝑃</m:t>
                          </m:r>
                        </m:e>
                        <m:sub>
                          <m:r>
                            <a:rPr lang="en-US" sz="2800" i="1">
                              <a:solidFill>
                                <a:schemeClr val="tx1"/>
                              </a:solidFill>
                              <a:latin typeface="Cambria Math" charset="0"/>
                              <a:ea typeface="Baskerville" charset="0"/>
                              <a:cs typeface="Baskerville" charset="0"/>
                            </a:rPr>
                            <m:t>h𝑠</m:t>
                          </m:r>
                        </m:sub>
                      </m:sSub>
                      <m:r>
                        <a:rPr lang="en-US" sz="2800" i="1">
                          <a:solidFill>
                            <a:schemeClr val="tx1"/>
                          </a:solidFill>
                          <a:latin typeface="Cambria Math" charset="0"/>
                          <a:ea typeface="Baskerville" charset="0"/>
                          <a:cs typeface="Baskerville" charset="0"/>
                        </a:rPr>
                        <m:t>= </m:t>
                      </m:r>
                      <m:f>
                        <m:fPr>
                          <m:ctrlPr>
                            <a:rPr lang="mr-IN" sz="2800" i="1">
                              <a:solidFill>
                                <a:schemeClr val="tx1"/>
                              </a:solidFill>
                              <a:latin typeface="Cambria Math" charset="0"/>
                              <a:ea typeface="Baskerville" charset="0"/>
                              <a:cs typeface="Baskerville" charset="0"/>
                            </a:rPr>
                          </m:ctrlPr>
                        </m:fPr>
                        <m:num>
                          <m:r>
                            <a:rPr lang="en-US" sz="2800" i="1">
                              <a:solidFill>
                                <a:schemeClr val="tx1"/>
                              </a:solidFill>
                              <a:latin typeface="Cambria Math" charset="0"/>
                              <a:ea typeface="Baskerville" charset="0"/>
                              <a:cs typeface="Baskerville" charset="0"/>
                            </a:rPr>
                            <m:t>3</m:t>
                          </m:r>
                          <m:r>
                            <a:rPr lang="en-US" sz="2800" i="1">
                              <a:solidFill>
                                <a:schemeClr val="tx1"/>
                              </a:solidFill>
                              <a:latin typeface="Cambria Math" charset="0"/>
                              <a:ea typeface="Baskerville" charset="0"/>
                              <a:cs typeface="Baskerville" charset="0"/>
                            </a:rPr>
                            <m:t>𝜋</m:t>
                          </m:r>
                          <m:r>
                            <a:rPr lang="en-US" sz="2800" i="1">
                              <a:solidFill>
                                <a:schemeClr val="tx1"/>
                              </a:solidFill>
                              <a:latin typeface="Cambria Math" charset="0"/>
                              <a:ea typeface="Baskerville" charset="0"/>
                              <a:cs typeface="Baskerville" charset="0"/>
                            </a:rPr>
                            <m:t>𝐺</m:t>
                          </m:r>
                        </m:num>
                        <m:den>
                          <m:r>
                            <a:rPr lang="en-US" sz="2800" i="1">
                              <a:solidFill>
                                <a:schemeClr val="tx1"/>
                              </a:solidFill>
                              <a:latin typeface="Cambria Math" charset="0"/>
                              <a:ea typeface="Baskerville" charset="0"/>
                              <a:cs typeface="Baskerville" charset="0"/>
                            </a:rPr>
                            <m:t>64</m:t>
                          </m:r>
                        </m:den>
                      </m:f>
                      <m:sSup>
                        <m:sSupPr>
                          <m:ctrlPr>
                            <a:rPr lang="mr-IN" sz="2800" i="1">
                              <a:solidFill>
                                <a:schemeClr val="tx1"/>
                              </a:solidFill>
                              <a:latin typeface="Cambria Math" charset="0"/>
                              <a:ea typeface="Baskerville" charset="0"/>
                              <a:cs typeface="Baskerville" charset="0"/>
                            </a:rPr>
                          </m:ctrlPr>
                        </m:sSupPr>
                        <m:e>
                          <m:d>
                            <m:dPr>
                              <m:ctrlPr>
                                <a:rPr lang="mr-IN" sz="2800" i="1">
                                  <a:solidFill>
                                    <a:schemeClr val="tx1"/>
                                  </a:solidFill>
                                  <a:latin typeface="Cambria Math" charset="0"/>
                                  <a:ea typeface="Baskerville" charset="0"/>
                                  <a:cs typeface="Baskerville" charset="0"/>
                                </a:rPr>
                              </m:ctrlPr>
                            </m:dPr>
                            <m:e>
                              <m:f>
                                <m:fPr>
                                  <m:ctrlPr>
                                    <a:rPr lang="mr-IN" sz="2800" i="1">
                                      <a:solidFill>
                                        <a:schemeClr val="tx1"/>
                                      </a:solidFill>
                                      <a:latin typeface="Cambria Math" charset="0"/>
                                      <a:ea typeface="Baskerville" charset="0"/>
                                      <a:cs typeface="Baskerville" charset="0"/>
                                    </a:rPr>
                                  </m:ctrlPr>
                                </m:fPr>
                                <m:num>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𝑚</m:t>
                                      </m:r>
                                    </m:e>
                                    <m:sub>
                                      <m:r>
                                        <a:rPr lang="en-US" sz="2800" i="1">
                                          <a:solidFill>
                                            <a:schemeClr val="tx1"/>
                                          </a:solidFill>
                                          <a:latin typeface="Cambria Math" charset="0"/>
                                          <a:ea typeface="Baskerville" charset="0"/>
                                          <a:cs typeface="Baskerville" charset="0"/>
                                        </a:rPr>
                                        <m:t>1</m:t>
                                      </m:r>
                                    </m:sub>
                                  </m:sSub>
                                  <m:r>
                                    <a:rPr lang="en-US" sz="2800" i="1">
                                      <a:solidFill>
                                        <a:schemeClr val="tx1"/>
                                      </a:solidFill>
                                      <a:latin typeface="Cambria Math" charset="0"/>
                                      <a:ea typeface="Baskerville" charset="0"/>
                                      <a:cs typeface="Baskerville" charset="0"/>
                                    </a:rPr>
                                    <m:t>+ </m:t>
                                  </m:r>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𝑚</m:t>
                                      </m:r>
                                    </m:e>
                                    <m:sub>
                                      <m:r>
                                        <a:rPr lang="en-US" sz="2800" i="1">
                                          <a:solidFill>
                                            <a:schemeClr val="tx1"/>
                                          </a:solidFill>
                                          <a:latin typeface="Cambria Math" charset="0"/>
                                          <a:ea typeface="Baskerville" charset="0"/>
                                          <a:cs typeface="Baskerville" charset="0"/>
                                        </a:rPr>
                                        <m:t>2</m:t>
                                      </m:r>
                                    </m:sub>
                                  </m:sSub>
                                </m:num>
                                <m:den>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𝑚</m:t>
                                      </m:r>
                                    </m:e>
                                    <m:sub>
                                      <m:r>
                                        <a:rPr lang="en-US" sz="2800" i="1">
                                          <a:solidFill>
                                            <a:schemeClr val="tx1"/>
                                          </a:solidFill>
                                          <a:latin typeface="Cambria Math" charset="0"/>
                                          <a:ea typeface="Baskerville" charset="0"/>
                                          <a:cs typeface="Baskerville" charset="0"/>
                                        </a:rPr>
                                        <m:t>3</m:t>
                                      </m:r>
                                    </m:sub>
                                  </m:sSub>
                                </m:den>
                              </m:f>
                            </m:e>
                          </m:d>
                        </m:e>
                        <m:sup>
                          <m:f>
                            <m:fPr>
                              <m:type m:val="lin"/>
                              <m:ctrlPr>
                                <a:rPr lang="mr-IN" sz="2800" i="1">
                                  <a:solidFill>
                                    <a:schemeClr val="tx1"/>
                                  </a:solidFill>
                                  <a:latin typeface="Cambria Math" charset="0"/>
                                  <a:ea typeface="Baskerville" charset="0"/>
                                  <a:cs typeface="Baskerville" charset="0"/>
                                </a:rPr>
                              </m:ctrlPr>
                            </m:fPr>
                            <m:num>
                              <m:r>
                                <a:rPr lang="en-US" sz="2800" i="1">
                                  <a:solidFill>
                                    <a:schemeClr val="tx1"/>
                                  </a:solidFill>
                                  <a:latin typeface="Cambria Math" charset="0"/>
                                  <a:ea typeface="Baskerville" charset="0"/>
                                  <a:cs typeface="Baskerville" charset="0"/>
                                </a:rPr>
                                <m:t>3</m:t>
                              </m:r>
                            </m:num>
                            <m:den>
                              <m:r>
                                <a:rPr lang="en-US" sz="2800" i="1">
                                  <a:solidFill>
                                    <a:schemeClr val="tx1"/>
                                  </a:solidFill>
                                  <a:latin typeface="Cambria Math" charset="0"/>
                                  <a:ea typeface="Baskerville" charset="0"/>
                                  <a:cs typeface="Baskerville" charset="0"/>
                                </a:rPr>
                                <m:t>2</m:t>
                              </m:r>
                            </m:den>
                          </m:f>
                        </m:sup>
                      </m:sSup>
                      <m:sSup>
                        <m:sSupPr>
                          <m:ctrlPr>
                            <a:rPr lang="mr-IN" sz="2800" i="1">
                              <a:solidFill>
                                <a:schemeClr val="tx1"/>
                              </a:solidFill>
                              <a:latin typeface="Cambria Math" charset="0"/>
                              <a:ea typeface="Baskerville" charset="0"/>
                              <a:cs typeface="Baskerville" charset="0"/>
                            </a:rPr>
                          </m:ctrlPr>
                        </m:sSupPr>
                        <m:e>
                          <m:d>
                            <m:dPr>
                              <m:ctrlPr>
                                <a:rPr lang="mr-IN" sz="2800" i="1">
                                  <a:solidFill>
                                    <a:schemeClr val="tx1"/>
                                  </a:solidFill>
                                  <a:latin typeface="Cambria Math" charset="0"/>
                                  <a:ea typeface="Baskerville" charset="0"/>
                                  <a:cs typeface="Baskerville" charset="0"/>
                                </a:rPr>
                              </m:ctrlPr>
                            </m:dPr>
                            <m:e>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𝑚</m:t>
                                  </m:r>
                                </m:e>
                                <m:sub>
                                  <m:r>
                                    <a:rPr lang="en-US" sz="2800" i="1">
                                      <a:solidFill>
                                        <a:schemeClr val="tx1"/>
                                      </a:solidFill>
                                      <a:latin typeface="Cambria Math" charset="0"/>
                                      <a:ea typeface="Baskerville" charset="0"/>
                                      <a:cs typeface="Baskerville" charset="0"/>
                                    </a:rPr>
                                    <m:t>1</m:t>
                                  </m:r>
                                </m:sub>
                              </m:sSub>
                              <m:r>
                                <a:rPr lang="en-US" sz="2800" i="1">
                                  <a:solidFill>
                                    <a:schemeClr val="tx1"/>
                                  </a:solidFill>
                                  <a:latin typeface="Cambria Math" charset="0"/>
                                  <a:ea typeface="Baskerville" charset="0"/>
                                  <a:cs typeface="Baskerville" charset="0"/>
                                </a:rPr>
                                <m:t>+ </m:t>
                              </m:r>
                              <m:sSub>
                                <m:sSubPr>
                                  <m:ctrlPr>
                                    <a:rPr lang="en-US" sz="2800" i="1">
                                      <a:solidFill>
                                        <a:schemeClr val="tx1"/>
                                      </a:solidFill>
                                      <a:latin typeface="Cambria Math" charset="0"/>
                                      <a:ea typeface="Baskerville" charset="0"/>
                                      <a:cs typeface="Baskerville" charset="0"/>
                                    </a:rPr>
                                  </m:ctrlPr>
                                </m:sSubPr>
                                <m:e>
                                  <m:r>
                                    <a:rPr lang="en-US" sz="2800" i="1">
                                      <a:solidFill>
                                        <a:schemeClr val="tx1"/>
                                      </a:solidFill>
                                      <a:latin typeface="Cambria Math" charset="0"/>
                                      <a:ea typeface="Baskerville" charset="0"/>
                                      <a:cs typeface="Baskerville" charset="0"/>
                                    </a:rPr>
                                    <m:t>𝑚</m:t>
                                  </m:r>
                                </m:e>
                                <m:sub>
                                  <m:r>
                                    <a:rPr lang="en-US" sz="2800" i="1">
                                      <a:solidFill>
                                        <a:schemeClr val="tx1"/>
                                      </a:solidFill>
                                      <a:latin typeface="Cambria Math" charset="0"/>
                                      <a:ea typeface="Baskerville" charset="0"/>
                                      <a:cs typeface="Baskerville" charset="0"/>
                                    </a:rPr>
                                    <m:t>2</m:t>
                                  </m:r>
                                </m:sub>
                              </m:sSub>
                            </m:e>
                          </m:d>
                        </m:e>
                        <m:sup>
                          <m:f>
                            <m:fPr>
                              <m:type m:val="lin"/>
                              <m:ctrlPr>
                                <a:rPr lang="mr-IN" sz="2800" i="1">
                                  <a:solidFill>
                                    <a:schemeClr val="tx1"/>
                                  </a:solidFill>
                                  <a:latin typeface="Cambria Math" charset="0"/>
                                  <a:ea typeface="Baskerville" charset="0"/>
                                  <a:cs typeface="Baskerville" charset="0"/>
                                </a:rPr>
                              </m:ctrlPr>
                            </m:fPr>
                            <m:num>
                              <m:r>
                                <a:rPr lang="en-US" sz="2800" i="1">
                                  <a:solidFill>
                                    <a:schemeClr val="tx1"/>
                                  </a:solidFill>
                                  <a:latin typeface="Cambria Math" charset="0"/>
                                  <a:ea typeface="Baskerville" charset="0"/>
                                  <a:cs typeface="Baskerville" charset="0"/>
                                </a:rPr>
                                <m:t>−1</m:t>
                              </m:r>
                            </m:num>
                            <m:den>
                              <m:r>
                                <a:rPr lang="en-US" sz="2800" i="1">
                                  <a:solidFill>
                                    <a:schemeClr val="tx1"/>
                                  </a:solidFill>
                                  <a:latin typeface="Cambria Math" charset="0"/>
                                  <a:ea typeface="Baskerville" charset="0"/>
                                  <a:cs typeface="Baskerville" charset="0"/>
                                </a:rPr>
                                <m:t>2</m:t>
                              </m:r>
                            </m:den>
                          </m:f>
                        </m:sup>
                      </m:sSup>
                      <m:sSup>
                        <m:sSupPr>
                          <m:ctrlPr>
                            <a:rPr lang="mr-IN" sz="2800" i="1">
                              <a:solidFill>
                                <a:schemeClr val="tx1"/>
                              </a:solidFill>
                              <a:latin typeface="Cambria Math" charset="0"/>
                              <a:ea typeface="Baskerville" charset="0"/>
                              <a:cs typeface="Baskerville" charset="0"/>
                            </a:rPr>
                          </m:ctrlPr>
                        </m:sSupPr>
                        <m:e>
                          <m:r>
                            <a:rPr lang="mr-IN" sz="2800" i="1">
                              <a:solidFill>
                                <a:schemeClr val="tx1"/>
                              </a:solidFill>
                              <a:latin typeface="Cambria Math" charset="0"/>
                              <a:ea typeface="Baskerville" charset="0"/>
                              <a:cs typeface="Baskerville" charset="0"/>
                            </a:rPr>
                            <m:t>𝜎</m:t>
                          </m:r>
                        </m:e>
                        <m:sup>
                          <m:r>
                            <a:rPr lang="en-US" sz="2800" i="1">
                              <a:solidFill>
                                <a:schemeClr val="tx1"/>
                              </a:solidFill>
                              <a:latin typeface="Cambria Math" charset="0"/>
                              <a:ea typeface="Baskerville" charset="0"/>
                              <a:cs typeface="Baskerville" charset="0"/>
                            </a:rPr>
                            <m:t>−3</m:t>
                          </m:r>
                        </m:sup>
                      </m:sSup>
                    </m:oMath>
                  </m:oMathPara>
                </a14:m>
                <a:endParaRPr lang="en-US" sz="2800" dirty="0" smtClean="0">
                  <a:solidFill>
                    <a:schemeClr val="tx1"/>
                  </a:solidFill>
                  <a:latin typeface="Avenir Book" charset="0"/>
                  <a:ea typeface="Baskerville" charset="0"/>
                  <a:cs typeface="Baskerville" charset="0"/>
                </a:endParaRPr>
              </a:p>
              <a:p>
                <a:endParaRPr lang="en-US" sz="3200" dirty="0" smtClean="0">
                  <a:solidFill>
                    <a:schemeClr val="tx1"/>
                  </a:solidFill>
                  <a:latin typeface="Avenir Book" charset="0"/>
                  <a:ea typeface="Avenir Book" charset="0"/>
                  <a:cs typeface="Avenir Book" charset="0"/>
                </a:endParaRPr>
              </a:p>
              <a:p>
                <a:pPr marL="457200" indent="-457200">
                  <a:buFont typeface="Arial" charset="0"/>
                  <a:buChar char="•"/>
                </a:pPr>
                <a:r>
                  <a:rPr lang="en-US" sz="3200" dirty="0" smtClean="0">
                    <a:solidFill>
                      <a:schemeClr val="tx1"/>
                    </a:solidFill>
                    <a:latin typeface="Avenir Book" charset="0"/>
                    <a:ea typeface="Avenir Book" charset="0"/>
                    <a:cs typeface="Avenir Book" charset="0"/>
                  </a:rPr>
                  <a:t>m</a:t>
                </a:r>
                <a:r>
                  <a:rPr lang="en-US" sz="3200" baseline="-25000" dirty="0" smtClean="0">
                    <a:solidFill>
                      <a:schemeClr val="tx1"/>
                    </a:solidFill>
                    <a:latin typeface="Avenir Book" charset="0"/>
                    <a:ea typeface="Avenir Book" charset="0"/>
                    <a:cs typeface="Avenir Book" charset="0"/>
                  </a:rPr>
                  <a:t>1</a:t>
                </a:r>
                <a:r>
                  <a:rPr lang="en-US" sz="3200" dirty="0" smtClean="0">
                    <a:solidFill>
                      <a:schemeClr val="tx1"/>
                    </a:solidFill>
                    <a:latin typeface="Avenir Book" charset="0"/>
                    <a:ea typeface="Avenir Book" charset="0"/>
                    <a:cs typeface="Avenir Book" charset="0"/>
                  </a:rPr>
                  <a:t>, m</a:t>
                </a:r>
                <a:r>
                  <a:rPr lang="en-US" sz="3200" baseline="-25000" dirty="0" smtClean="0">
                    <a:solidFill>
                      <a:schemeClr val="tx1"/>
                    </a:solidFill>
                    <a:latin typeface="Avenir Book" charset="0"/>
                    <a:ea typeface="Avenir Book" charset="0"/>
                    <a:cs typeface="Avenir Book" charset="0"/>
                  </a:rPr>
                  <a:t>2</a:t>
                </a:r>
                <a:r>
                  <a:rPr lang="en-US" sz="3200" dirty="0" smtClean="0">
                    <a:solidFill>
                      <a:schemeClr val="tx1"/>
                    </a:solidFill>
                    <a:latin typeface="Avenir Book" charset="0"/>
                    <a:ea typeface="Avenir Book" charset="0"/>
                    <a:cs typeface="Avenir Book" charset="0"/>
                  </a:rPr>
                  <a:t> - binary component masses</a:t>
                </a:r>
              </a:p>
              <a:p>
                <a:pPr marL="457200" indent="-457200">
                  <a:buFont typeface="Arial" charset="0"/>
                  <a:buChar char="•"/>
                </a:pPr>
                <a:r>
                  <a:rPr lang="en-US" sz="3200" dirty="0">
                    <a:solidFill>
                      <a:schemeClr val="tx1"/>
                    </a:solidFill>
                    <a:latin typeface="Avenir Book" charset="0"/>
                    <a:ea typeface="Avenir Book" charset="0"/>
                    <a:cs typeface="Avenir Book" charset="0"/>
                  </a:rPr>
                  <a:t>m</a:t>
                </a:r>
                <a:r>
                  <a:rPr lang="en-US" sz="3200" baseline="-25000" dirty="0" smtClean="0">
                    <a:solidFill>
                      <a:schemeClr val="tx1"/>
                    </a:solidFill>
                    <a:latin typeface="Avenir Book" charset="0"/>
                    <a:ea typeface="Avenir Book" charset="0"/>
                    <a:cs typeface="Avenir Book" charset="0"/>
                  </a:rPr>
                  <a:t>3 </a:t>
                </a:r>
                <a:r>
                  <a:rPr lang="en-US" sz="3200" dirty="0" smtClean="0">
                    <a:solidFill>
                      <a:schemeClr val="tx1"/>
                    </a:solidFill>
                    <a:latin typeface="Avenir Book" charset="0"/>
                    <a:ea typeface="Avenir Book" charset="0"/>
                    <a:cs typeface="Avenir Book" charset="0"/>
                  </a:rPr>
                  <a:t>- disrupting object mass</a:t>
                </a:r>
              </a:p>
              <a:p>
                <a:pPr marL="457200" indent="-457200">
                  <a:buFont typeface="Arial" charset="0"/>
                  <a:buChar char="•"/>
                </a:pPr>
                <a:r>
                  <a:rPr lang="en-US" sz="3200" dirty="0" err="1" smtClean="0">
                    <a:solidFill>
                      <a:schemeClr val="tx1"/>
                    </a:solidFill>
                    <a:latin typeface="Avenir Book" charset="0"/>
                    <a:ea typeface="Avenir Book" charset="0"/>
                    <a:cs typeface="Avenir Book" charset="0"/>
                  </a:rPr>
                  <a:t>σ</a:t>
                </a:r>
                <a:r>
                  <a:rPr lang="en-US" sz="3200" dirty="0" smtClean="0">
                    <a:solidFill>
                      <a:schemeClr val="tx1"/>
                    </a:solidFill>
                    <a:latin typeface="Avenir Book" charset="0"/>
                    <a:ea typeface="Avenir Book" charset="0"/>
                    <a:cs typeface="Avenir Book" charset="0"/>
                  </a:rPr>
                  <a:t> - cluster velocity dispersion</a:t>
                </a:r>
              </a:p>
              <a:p>
                <a:r>
                  <a:rPr lang="en-US" sz="3200" dirty="0" smtClean="0">
                    <a:solidFill>
                      <a:schemeClr val="tx1"/>
                    </a:solidFill>
                    <a:latin typeface="Avenir Book" charset="0"/>
                    <a:ea typeface="Avenir Book" charset="0"/>
                    <a:cs typeface="Avenir Book" charset="0"/>
                  </a:rPr>
                  <a:t>The hard-soft boundary limits the period distribution for a cluster. We use </a:t>
                </a:r>
                <a:r>
                  <a:rPr lang="en-US" sz="3200" dirty="0">
                    <a:solidFill>
                      <a:schemeClr val="tx1"/>
                    </a:solidFill>
                    <a:latin typeface="Avenir Book" charset="0"/>
                    <a:ea typeface="Avenir Book" charset="0"/>
                    <a:cs typeface="Avenir Book" charset="0"/>
                  </a:rPr>
                  <a:t>the model </a:t>
                </a:r>
                <a:r>
                  <a:rPr lang="en-US" sz="3200" dirty="0" smtClean="0">
                    <a:solidFill>
                      <a:schemeClr val="tx1"/>
                    </a:solidFill>
                    <a:latin typeface="Avenir Book" charset="0"/>
                    <a:ea typeface="Avenir Book" charset="0"/>
                    <a:cs typeface="Avenir Book" charset="0"/>
                  </a:rPr>
                  <a:t>from </a:t>
                </a:r>
                <a:r>
                  <a:rPr lang="en-US" sz="3200" i="1" dirty="0" smtClean="0">
                    <a:solidFill>
                      <a:schemeClr val="tx1"/>
                    </a:solidFill>
                    <a:latin typeface="Avenir Book" charset="0"/>
                    <a:ea typeface="Avenir Book" charset="0"/>
                    <a:cs typeface="Avenir Book" charset="0"/>
                  </a:rPr>
                  <a:t>Plummer (1911) </a:t>
                </a:r>
                <a:r>
                  <a:rPr lang="en-US" sz="3200" dirty="0">
                    <a:solidFill>
                      <a:schemeClr val="tx1"/>
                    </a:solidFill>
                    <a:latin typeface="Avenir Book" charset="0"/>
                    <a:ea typeface="Avenir Book" charset="0"/>
                    <a:cs typeface="Avenir Book" charset="0"/>
                  </a:rPr>
                  <a:t>to estimate </a:t>
                </a:r>
                <a:r>
                  <a:rPr lang="en-US" sz="3200" dirty="0" smtClean="0">
                    <a:solidFill>
                      <a:schemeClr val="tx1"/>
                    </a:solidFill>
                    <a:latin typeface="Avenir Book" charset="0"/>
                    <a:ea typeface="Avenir Book" charset="0"/>
                    <a:cs typeface="Avenir Book" charset="0"/>
                  </a:rPr>
                  <a:t>cluster velocity dispersions not listed.</a:t>
                </a:r>
              </a:p>
              <a:p>
                <a:endParaRPr lang="en-US" sz="1200" dirty="0" smtClean="0">
                  <a:solidFill>
                    <a:schemeClr val="tx1"/>
                  </a:solidFill>
                  <a:latin typeface="Avenir Book" charset="0"/>
                  <a:ea typeface="Avenir Book" charset="0"/>
                  <a:cs typeface="Avenir Book" charset="0"/>
                </a:endParaRPr>
              </a:p>
              <a:p>
                <a:r>
                  <a:rPr lang="en-US" sz="3800" b="1" dirty="0" smtClean="0">
                    <a:solidFill>
                      <a:schemeClr val="tx1"/>
                    </a:solidFill>
                    <a:latin typeface="Avenir Book" charset="0"/>
                    <a:ea typeface="Avenir Book" charset="0"/>
                    <a:cs typeface="Avenir Book" charset="0"/>
                  </a:rPr>
                  <a:t>Period </a:t>
                </a:r>
                <a:r>
                  <a:rPr lang="en-US" sz="3800" b="1" dirty="0">
                    <a:solidFill>
                      <a:schemeClr val="tx1"/>
                    </a:solidFill>
                    <a:latin typeface="Avenir Book" charset="0"/>
                    <a:ea typeface="Avenir Book" charset="0"/>
                    <a:cs typeface="Avenir Book" charset="0"/>
                  </a:rPr>
                  <a:t>Recovery</a:t>
                </a:r>
                <a:endParaRPr lang="en-US" sz="3800" dirty="0">
                  <a:solidFill>
                    <a:schemeClr val="tx1"/>
                  </a:solidFill>
                  <a:latin typeface="Avenir Book" charset="0"/>
                  <a:ea typeface="Avenir Book" charset="0"/>
                  <a:cs typeface="Avenir Book" charset="0"/>
                </a:endParaRPr>
              </a:p>
              <a:p>
                <a:r>
                  <a:rPr lang="en-US" sz="3200" dirty="0" smtClean="0">
                    <a:solidFill>
                      <a:schemeClr val="tx1"/>
                    </a:solidFill>
                    <a:latin typeface="Avenir Book" charset="0"/>
                    <a:ea typeface="Avenir Book" charset="0"/>
                    <a:cs typeface="Avenir Book" charset="0"/>
                  </a:rPr>
                  <a:t>For each cluster, we sample and evolve a population of 40,000 binaries to the age of the cluster using COSMIC (</a:t>
                </a:r>
                <a:r>
                  <a:rPr lang="en-US" sz="3200" i="1" dirty="0" smtClean="0">
                    <a:solidFill>
                      <a:schemeClr val="tx1"/>
                    </a:solidFill>
                    <a:latin typeface="Avenir Book" charset="0"/>
                    <a:ea typeface="Avenir Book" charset="0"/>
                    <a:cs typeface="Avenir Book" charset="0"/>
                  </a:rPr>
                  <a:t>Breivik 2018)</a:t>
                </a:r>
                <a:r>
                  <a:rPr lang="en-US" sz="3200" dirty="0" smtClean="0">
                    <a:solidFill>
                      <a:schemeClr val="tx1"/>
                    </a:solidFill>
                    <a:latin typeface="Avenir Book" charset="0"/>
                    <a:ea typeface="Avenir Book" charset="0"/>
                    <a:cs typeface="Avenir Book" charset="0"/>
                  </a:rPr>
                  <a:t>. We use </a:t>
                </a:r>
                <a:r>
                  <a:rPr lang="en-US" sz="3200" i="1" dirty="0" err="1">
                    <a:solidFill>
                      <a:schemeClr val="tx1"/>
                    </a:solidFill>
                    <a:latin typeface="Avenir Book" charset="0"/>
                    <a:ea typeface="Avenir Book" charset="0"/>
                    <a:cs typeface="Avenir Book" charset="0"/>
                  </a:rPr>
                  <a:t>e</a:t>
                </a:r>
                <a:r>
                  <a:rPr lang="en-US" sz="3200" i="1" dirty="0" err="1" smtClean="0">
                    <a:solidFill>
                      <a:schemeClr val="tx1"/>
                    </a:solidFill>
                    <a:latin typeface="Avenir Book" charset="0"/>
                    <a:ea typeface="Avenir Book" charset="0"/>
                    <a:cs typeface="Avenir Book" charset="0"/>
                  </a:rPr>
                  <a:t>llc</a:t>
                </a:r>
                <a:r>
                  <a:rPr lang="en-US" sz="3200" i="1" dirty="0" smtClean="0">
                    <a:solidFill>
                      <a:schemeClr val="tx1"/>
                    </a:solidFill>
                    <a:latin typeface="Avenir Book" charset="0"/>
                    <a:ea typeface="Avenir Book" charset="0"/>
                    <a:cs typeface="Avenir Book" charset="0"/>
                  </a:rPr>
                  <a:t> </a:t>
                </a:r>
                <a:r>
                  <a:rPr lang="en-US" sz="3200" dirty="0">
                    <a:solidFill>
                      <a:schemeClr val="tx1"/>
                    </a:solidFill>
                    <a:latin typeface="Avenir Book" charset="0"/>
                    <a:ea typeface="Avenir Book" charset="0"/>
                    <a:cs typeface="Avenir Book" charset="0"/>
                  </a:rPr>
                  <a:t>(</a:t>
                </a:r>
                <a:r>
                  <a:rPr lang="en-US" sz="3200" i="1" dirty="0" err="1" smtClean="0">
                    <a:solidFill>
                      <a:schemeClr val="tx1"/>
                    </a:solidFill>
                    <a:latin typeface="Avenir Book" charset="0"/>
                    <a:ea typeface="Avenir Book" charset="0"/>
                    <a:cs typeface="Avenir Book" charset="0"/>
                  </a:rPr>
                  <a:t>Maxted</a:t>
                </a:r>
                <a:r>
                  <a:rPr lang="en-US" sz="3200" i="1" dirty="0" smtClean="0">
                    <a:solidFill>
                      <a:schemeClr val="tx1"/>
                    </a:solidFill>
                    <a:latin typeface="Avenir Book" charset="0"/>
                    <a:ea typeface="Avenir Book" charset="0"/>
                    <a:cs typeface="Avenir Book" charset="0"/>
                  </a:rPr>
                  <a:t> </a:t>
                </a:r>
                <a:r>
                  <a:rPr lang="en-US" sz="3200" i="1" dirty="0">
                    <a:solidFill>
                      <a:schemeClr val="tx1"/>
                    </a:solidFill>
                    <a:latin typeface="Avenir Book" charset="0"/>
                    <a:ea typeface="Avenir Book" charset="0"/>
                    <a:cs typeface="Avenir Book" charset="0"/>
                  </a:rPr>
                  <a:t>2016</a:t>
                </a:r>
                <a:r>
                  <a:rPr lang="en-US" sz="3200" i="1" dirty="0" smtClean="0">
                    <a:solidFill>
                      <a:schemeClr val="tx1"/>
                    </a:solidFill>
                    <a:latin typeface="Avenir Book" charset="0"/>
                    <a:ea typeface="Avenir Book" charset="0"/>
                    <a:cs typeface="Avenir Book" charset="0"/>
                  </a:rPr>
                  <a:t>) to </a:t>
                </a:r>
                <a:r>
                  <a:rPr lang="en-US" sz="3200" dirty="0" smtClean="0">
                    <a:solidFill>
                      <a:schemeClr val="tx1"/>
                    </a:solidFill>
                    <a:latin typeface="Avenir Book" charset="0"/>
                    <a:ea typeface="Avenir Book" charset="0"/>
                    <a:cs typeface="Avenir Book" charset="0"/>
                  </a:rPr>
                  <a:t>generate a light curve for each binary, </a:t>
                </a:r>
                <a:r>
                  <a:rPr lang="en-US" sz="3200" dirty="0">
                    <a:solidFill>
                      <a:schemeClr val="tx1"/>
                    </a:solidFill>
                    <a:latin typeface="Avenir Book" charset="0"/>
                    <a:ea typeface="Avenir Book" charset="0"/>
                    <a:cs typeface="Avenir Book" charset="0"/>
                  </a:rPr>
                  <a:t>a</a:t>
                </a:r>
                <a:r>
                  <a:rPr lang="en-US" sz="3200" dirty="0" smtClean="0">
                    <a:solidFill>
                      <a:schemeClr val="tx1"/>
                    </a:solidFill>
                    <a:latin typeface="Avenir Book" charset="0"/>
                    <a:ea typeface="Avenir Book" charset="0"/>
                    <a:cs typeface="Avenir Book" charset="0"/>
                  </a:rPr>
                  <a:t>nd </a:t>
                </a:r>
                <a:r>
                  <a:rPr lang="en-US" sz="3200" i="1" dirty="0" err="1" smtClean="0">
                    <a:solidFill>
                      <a:schemeClr val="tx1"/>
                    </a:solidFill>
                    <a:latin typeface="Avenir Book" charset="0"/>
                    <a:ea typeface="Avenir Book" charset="0"/>
                    <a:cs typeface="Avenir Book" charset="0"/>
                  </a:rPr>
                  <a:t>gatspy</a:t>
                </a:r>
                <a:r>
                  <a:rPr lang="en-US" sz="3200" i="1" dirty="0" smtClean="0">
                    <a:solidFill>
                      <a:schemeClr val="tx1"/>
                    </a:solidFill>
                    <a:latin typeface="Avenir Book" charset="0"/>
                    <a:ea typeface="Avenir Book" charset="0"/>
                    <a:cs typeface="Avenir Book" charset="0"/>
                  </a:rPr>
                  <a:t> </a:t>
                </a:r>
                <a:r>
                  <a:rPr lang="en-US" sz="3200" dirty="0">
                    <a:solidFill>
                      <a:schemeClr val="tx1"/>
                    </a:solidFill>
                    <a:latin typeface="Avenir Book" charset="0"/>
                    <a:ea typeface="Avenir Book" charset="0"/>
                    <a:cs typeface="Avenir Book" charset="0"/>
                  </a:rPr>
                  <a:t>(</a:t>
                </a:r>
                <a:r>
                  <a:rPr lang="en-US" sz="3200" dirty="0" err="1">
                    <a:solidFill>
                      <a:schemeClr val="tx1"/>
                    </a:solidFill>
                    <a:latin typeface="Avenir Book" charset="0"/>
                    <a:ea typeface="Avenir Book" charset="0"/>
                    <a:cs typeface="Avenir Book" charset="0"/>
                  </a:rPr>
                  <a:t>VanderPlas</a:t>
                </a:r>
                <a:r>
                  <a:rPr lang="en-US" sz="3200" i="1" dirty="0">
                    <a:solidFill>
                      <a:schemeClr val="tx1"/>
                    </a:solidFill>
                    <a:latin typeface="Avenir Book" charset="0"/>
                    <a:ea typeface="Avenir Book" charset="0"/>
                    <a:cs typeface="Avenir Book" charset="0"/>
                  </a:rPr>
                  <a:t> </a:t>
                </a:r>
                <a:r>
                  <a:rPr lang="en-US" sz="3200" i="1" dirty="0" smtClean="0">
                    <a:solidFill>
                      <a:schemeClr val="tx1"/>
                    </a:solidFill>
                    <a:latin typeface="Avenir Book" charset="0"/>
                    <a:ea typeface="Avenir Book" charset="0"/>
                    <a:cs typeface="Avenir Book" charset="0"/>
                  </a:rPr>
                  <a:t>2016) </a:t>
                </a:r>
                <a:r>
                  <a:rPr lang="en-US" sz="3200" dirty="0" smtClean="0">
                    <a:solidFill>
                      <a:schemeClr val="tx1"/>
                    </a:solidFill>
                    <a:latin typeface="Avenir Book" charset="0"/>
                    <a:ea typeface="Avenir Book" charset="0"/>
                    <a:cs typeface="Avenir Book" charset="0"/>
                  </a:rPr>
                  <a:t>to analyze the light curve across all filters. We then compare the period returned from </a:t>
                </a:r>
                <a:r>
                  <a:rPr lang="en-US" sz="3200" i="1" dirty="0" err="1" smtClean="0">
                    <a:solidFill>
                      <a:schemeClr val="tx1"/>
                    </a:solidFill>
                    <a:latin typeface="Avenir Book" charset="0"/>
                    <a:ea typeface="Avenir Book" charset="0"/>
                    <a:cs typeface="Avenir Book" charset="0"/>
                  </a:rPr>
                  <a:t>gatspy</a:t>
                </a:r>
                <a:r>
                  <a:rPr lang="en-US" sz="3200" dirty="0" smtClean="0">
                    <a:solidFill>
                      <a:schemeClr val="tx1"/>
                    </a:solidFill>
                    <a:latin typeface="Avenir Book" charset="0"/>
                    <a:ea typeface="Avenir Book" charset="0"/>
                    <a:cs typeface="Avenir Book" charset="0"/>
                  </a:rPr>
                  <a:t> to the input period to check the recovery rate of the Lomb-</a:t>
                </a:r>
                <a:r>
                  <a:rPr lang="en-US" sz="3200" dirty="0" err="1" smtClean="0">
                    <a:solidFill>
                      <a:schemeClr val="tx1"/>
                    </a:solidFill>
                    <a:latin typeface="Avenir Book" charset="0"/>
                    <a:ea typeface="Avenir Book" charset="0"/>
                    <a:cs typeface="Avenir Book" charset="0"/>
                  </a:rPr>
                  <a:t>Scargle</a:t>
                </a:r>
                <a:r>
                  <a:rPr lang="en-US" sz="3200" dirty="0" smtClean="0">
                    <a:solidFill>
                      <a:schemeClr val="tx1"/>
                    </a:solidFill>
                    <a:latin typeface="Avenir Book" charset="0"/>
                    <a:ea typeface="Avenir Book" charset="0"/>
                    <a:cs typeface="Avenir Book" charset="0"/>
                  </a:rPr>
                  <a:t> </a:t>
                </a:r>
                <a:r>
                  <a:rPr lang="en-US" sz="3200" dirty="0" err="1" smtClean="0">
                    <a:solidFill>
                      <a:schemeClr val="tx1"/>
                    </a:solidFill>
                    <a:latin typeface="Avenir Book" charset="0"/>
                    <a:ea typeface="Avenir Book" charset="0"/>
                    <a:cs typeface="Avenir Book" charset="0"/>
                  </a:rPr>
                  <a:t>periodogram</a:t>
                </a:r>
                <a:r>
                  <a:rPr lang="en-US" sz="3200" dirty="0" smtClean="0">
                    <a:solidFill>
                      <a:schemeClr val="tx1"/>
                    </a:solidFill>
                    <a:latin typeface="Avenir Book" charset="0"/>
                    <a:ea typeface="Avenir Book" charset="0"/>
                    <a:cs typeface="Avenir Book" charset="0"/>
                  </a:rPr>
                  <a:t>.</a:t>
                </a:r>
                <a:endParaRPr lang="en-US" sz="3200" dirty="0">
                  <a:solidFill>
                    <a:schemeClr val="tx1"/>
                  </a:solidFill>
                  <a:latin typeface="Avenir Book" charset="0"/>
                  <a:ea typeface="Avenir Book" charset="0"/>
                  <a:cs typeface="Avenir Book" charset="0"/>
                </a:endParaRPr>
              </a:p>
            </p:txBody>
          </p:sp>
        </mc:Choice>
        <mc:Fallback xmlns="">
          <p:sp>
            <p:nvSpPr>
              <p:cNvPr id="9" name="Rounded Rectangle 8"/>
              <p:cNvSpPr>
                <a:spLocks noRot="1" noChangeAspect="1" noMove="1" noResize="1" noEditPoints="1" noAdjustHandles="1" noChangeArrowheads="1" noChangeShapeType="1" noTextEdit="1"/>
              </p:cNvSpPr>
              <p:nvPr/>
            </p:nvSpPr>
            <p:spPr>
              <a:xfrm>
                <a:off x="19336704" y="4764540"/>
                <a:ext cx="7888971" cy="14358545"/>
              </a:xfrm>
              <a:prstGeom prst="roundRect">
                <a:avLst>
                  <a:gd name="adj" fmla="val 4205"/>
                </a:avLst>
              </a:prstGeom>
              <a:blipFill rotWithShape="0">
                <a:blip r:embed="rId3"/>
                <a:stretch>
                  <a:fillRect l="-1313" r="-695" b="-255"/>
                </a:stretch>
              </a:blipFill>
              <a:ln w="6350">
                <a:solidFill>
                  <a:srgbClr val="A62B1F"/>
                </a:solidFill>
              </a:ln>
            </p:spPr>
            <p:txBody>
              <a:bodyPr/>
              <a:lstStyle/>
              <a:p>
                <a:r>
                  <a:rPr lang="en-US">
                    <a:noFill/>
                  </a:rPr>
                  <a:t> </a:t>
                </a:r>
              </a:p>
            </p:txBody>
          </p:sp>
        </mc:Fallback>
      </mc:AlternateContent>
      <p:sp>
        <p:nvSpPr>
          <p:cNvPr id="10" name="Rounded Rectangle 9"/>
          <p:cNvSpPr/>
          <p:nvPr/>
        </p:nvSpPr>
        <p:spPr>
          <a:xfrm>
            <a:off x="206325" y="4764540"/>
            <a:ext cx="18841388" cy="14357903"/>
          </a:xfrm>
          <a:prstGeom prst="roundRect">
            <a:avLst>
              <a:gd name="adj" fmla="val 2322"/>
            </a:avLst>
          </a:prstGeom>
          <a:solidFill>
            <a:schemeClr val="bg1"/>
          </a:solidFill>
          <a:ln w="6350">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800" b="1" dirty="0" smtClean="0">
                <a:solidFill>
                  <a:schemeClr val="tx1"/>
                </a:solidFill>
                <a:latin typeface="Avenir Book" charset="0"/>
                <a:ea typeface="Avenir Book" charset="0"/>
                <a:cs typeface="Avenir Book" charset="0"/>
              </a:rPr>
              <a:t>Background</a:t>
            </a:r>
            <a:endParaRPr lang="en-US" sz="3800" b="1" dirty="0">
              <a:solidFill>
                <a:schemeClr val="tx1"/>
              </a:solidFill>
              <a:latin typeface="Avenir Book" charset="0"/>
              <a:ea typeface="Avenir Book" charset="0"/>
              <a:cs typeface="Avenir Book" charset="0"/>
            </a:endParaRPr>
          </a:p>
          <a:p>
            <a:r>
              <a:rPr lang="en-US" sz="3200" dirty="0">
                <a:solidFill>
                  <a:schemeClr val="tx1"/>
                </a:solidFill>
                <a:latin typeface="Avenir Book" charset="0"/>
                <a:ea typeface="Avenir Book" charset="0"/>
                <a:cs typeface="Avenir Book" charset="0"/>
              </a:rPr>
              <a:t>When the Large Synoptic Survey Telescope (LSST) becomes operational in the early 2020s, it will </a:t>
            </a:r>
            <a:r>
              <a:rPr lang="en-US" sz="3200" dirty="0" smtClean="0">
                <a:solidFill>
                  <a:schemeClr val="tx1"/>
                </a:solidFill>
                <a:latin typeface="Avenir Book" charset="0"/>
                <a:ea typeface="Avenir Book" charset="0"/>
                <a:cs typeface="Avenir Book" charset="0"/>
              </a:rPr>
              <a:t>provide unprecedented </a:t>
            </a:r>
            <a:r>
              <a:rPr lang="en-US" sz="3200" dirty="0">
                <a:solidFill>
                  <a:schemeClr val="tx1"/>
                </a:solidFill>
                <a:latin typeface="Avenir Book" charset="0"/>
                <a:ea typeface="Avenir Book" charset="0"/>
                <a:cs typeface="Avenir Book" charset="0"/>
              </a:rPr>
              <a:t>datasets </a:t>
            </a:r>
            <a:r>
              <a:rPr lang="en-US" sz="3200" dirty="0" smtClean="0">
                <a:solidFill>
                  <a:schemeClr val="tx1"/>
                </a:solidFill>
                <a:latin typeface="Avenir Book" charset="0"/>
                <a:ea typeface="Avenir Book" charset="0"/>
                <a:cs typeface="Avenir Book" charset="0"/>
              </a:rPr>
              <a:t>on </a:t>
            </a:r>
            <a:r>
              <a:rPr lang="en-US" sz="3200" dirty="0">
                <a:solidFill>
                  <a:schemeClr val="tx1"/>
                </a:solidFill>
                <a:latin typeface="Avenir Book" charset="0"/>
                <a:ea typeface="Avenir Book" charset="0"/>
                <a:cs typeface="Avenir Book" charset="0"/>
              </a:rPr>
              <a:t>galactic eclipsing binary stars. We present a study on the period recovery of LSST with eclipsing binaries in </a:t>
            </a:r>
            <a:r>
              <a:rPr lang="en-US" sz="3200" dirty="0" smtClean="0">
                <a:solidFill>
                  <a:schemeClr val="tx1"/>
                </a:solidFill>
                <a:latin typeface="Avenir Book" charset="0"/>
                <a:ea typeface="Avenir Book" charset="0"/>
                <a:cs typeface="Avenir Book" charset="0"/>
              </a:rPr>
              <a:t>157 globular clusters and 1811 open clusters </a:t>
            </a:r>
            <a:r>
              <a:rPr lang="en-US" sz="3200" dirty="0">
                <a:solidFill>
                  <a:schemeClr val="tx1"/>
                </a:solidFill>
                <a:latin typeface="Avenir Book" charset="0"/>
                <a:ea typeface="Avenir Book" charset="0"/>
                <a:cs typeface="Avenir Book" charset="0"/>
              </a:rPr>
              <a:t>in the Milky Way. </a:t>
            </a:r>
          </a:p>
          <a:p>
            <a:endParaRPr lang="en-US" sz="2560" b="1" dirty="0">
              <a:solidFill>
                <a:schemeClr val="tx1"/>
              </a:solidFill>
              <a:latin typeface="Avenir Book" charset="0"/>
              <a:ea typeface="Avenir Book" charset="0"/>
              <a:cs typeface="Avenir Book" charset="0"/>
            </a:endParaRPr>
          </a:p>
          <a:p>
            <a:r>
              <a:rPr lang="en-US" sz="3800" b="1" dirty="0">
                <a:solidFill>
                  <a:schemeClr val="tx1"/>
                </a:solidFill>
                <a:latin typeface="Avenir Book" charset="0"/>
                <a:ea typeface="Avenir Book" charset="0"/>
                <a:cs typeface="Avenir Book" charset="0"/>
              </a:rPr>
              <a:t>Choosing </a:t>
            </a:r>
            <a:r>
              <a:rPr lang="en-US" sz="3800" b="1" dirty="0" smtClean="0">
                <a:solidFill>
                  <a:schemeClr val="tx1"/>
                </a:solidFill>
                <a:latin typeface="Avenir Book" charset="0"/>
                <a:ea typeface="Avenir Book" charset="0"/>
                <a:cs typeface="Avenir Book" charset="0"/>
              </a:rPr>
              <a:t>an </a:t>
            </a:r>
            <a:r>
              <a:rPr lang="en-US" sz="3800" b="1" dirty="0">
                <a:solidFill>
                  <a:schemeClr val="tx1"/>
                </a:solidFill>
                <a:latin typeface="Avenir Book" charset="0"/>
                <a:ea typeface="Avenir Book" charset="0"/>
                <a:cs typeface="Avenir Book" charset="0"/>
              </a:rPr>
              <a:t>LSST Cadence</a:t>
            </a:r>
          </a:p>
          <a:p>
            <a:r>
              <a:rPr lang="en-US" sz="3200" dirty="0" smtClean="0">
                <a:solidFill>
                  <a:schemeClr val="tx1"/>
                </a:solidFill>
                <a:latin typeface="Avenir Book" charset="0"/>
                <a:ea typeface="Avenir Book" charset="0"/>
                <a:cs typeface="Avenir Book" charset="0"/>
              </a:rPr>
              <a:t>We simulate </a:t>
            </a:r>
            <a:r>
              <a:rPr lang="en-US" sz="3200" dirty="0">
                <a:solidFill>
                  <a:schemeClr val="tx1"/>
                </a:solidFill>
                <a:latin typeface="Avenir Book" charset="0"/>
                <a:ea typeface="Avenir Book" charset="0"/>
                <a:cs typeface="Avenir Book" charset="0"/>
              </a:rPr>
              <a:t>LSST viewing conditions with </a:t>
            </a:r>
            <a:r>
              <a:rPr lang="en-US" sz="3200" dirty="0" smtClean="0">
                <a:solidFill>
                  <a:schemeClr val="tx1"/>
                </a:solidFill>
                <a:latin typeface="Avenir Book" charset="0"/>
                <a:ea typeface="Avenir Book" charset="0"/>
                <a:cs typeface="Avenir Book" charset="0"/>
              </a:rPr>
              <a:t>the Operations Simulator (</a:t>
            </a:r>
            <a:r>
              <a:rPr lang="en-US" sz="3200" dirty="0" err="1" smtClean="0">
                <a:solidFill>
                  <a:schemeClr val="tx1"/>
                </a:solidFill>
                <a:latin typeface="Avenir Book" charset="0"/>
                <a:ea typeface="Avenir Book" charset="0"/>
                <a:cs typeface="Avenir Book" charset="0"/>
              </a:rPr>
              <a:t>OpSim</a:t>
            </a:r>
            <a:r>
              <a:rPr lang="en-US" sz="3200" dirty="0">
                <a:solidFill>
                  <a:schemeClr val="tx1"/>
                </a:solidFill>
                <a:latin typeface="Avenir Book" charset="0"/>
                <a:ea typeface="Avenir Book" charset="0"/>
                <a:cs typeface="Avenir Book" charset="0"/>
              </a:rPr>
              <a:t>) to </a:t>
            </a:r>
            <a:r>
              <a:rPr lang="en-US" sz="3200" dirty="0" smtClean="0">
                <a:solidFill>
                  <a:schemeClr val="tx1"/>
                </a:solidFill>
                <a:latin typeface="Avenir Book" charset="0"/>
                <a:ea typeface="Avenir Book" charset="0"/>
                <a:cs typeface="Avenir Book" charset="0"/>
              </a:rPr>
              <a:t>generate </a:t>
            </a:r>
            <a:r>
              <a:rPr lang="en-US" sz="3200" dirty="0">
                <a:solidFill>
                  <a:schemeClr val="tx1"/>
                </a:solidFill>
                <a:latin typeface="Avenir Book" charset="0"/>
                <a:ea typeface="Avenir Book" charset="0"/>
                <a:cs typeface="Avenir Book" charset="0"/>
              </a:rPr>
              <a:t>observation dates and </a:t>
            </a:r>
            <a:r>
              <a:rPr lang="en-US" sz="3200" dirty="0" smtClean="0">
                <a:solidFill>
                  <a:schemeClr val="tx1"/>
                </a:solidFill>
                <a:latin typeface="Avenir Book" charset="0"/>
                <a:ea typeface="Avenir Book" charset="0"/>
                <a:cs typeface="Avenir Book" charset="0"/>
              </a:rPr>
              <a:t>fields</a:t>
            </a:r>
            <a:r>
              <a:rPr lang="en-US" sz="3200" dirty="0">
                <a:solidFill>
                  <a:schemeClr val="tx1"/>
                </a:solidFill>
                <a:latin typeface="Avenir Book" charset="0"/>
                <a:ea typeface="Avenir Book" charset="0"/>
                <a:cs typeface="Avenir Book" charset="0"/>
              </a:rPr>
              <a:t>. </a:t>
            </a:r>
            <a:r>
              <a:rPr lang="en-US" sz="3200" dirty="0" smtClean="0">
                <a:solidFill>
                  <a:schemeClr val="tx1"/>
                </a:solidFill>
                <a:latin typeface="Avenir Book" charset="0"/>
                <a:ea typeface="Avenir Book" charset="0"/>
                <a:cs typeface="Avenir Book" charset="0"/>
              </a:rPr>
              <a:t>89.8% of globular clusters and 74.8% of open clusters will reside in </a:t>
            </a:r>
            <a:r>
              <a:rPr lang="en-US" sz="3200" dirty="0" err="1" smtClean="0">
                <a:solidFill>
                  <a:schemeClr val="tx1"/>
                </a:solidFill>
                <a:latin typeface="Avenir Book" charset="0"/>
                <a:ea typeface="Avenir Book" charset="0"/>
                <a:cs typeface="Avenir Book" charset="0"/>
              </a:rPr>
              <a:t>OpSim</a:t>
            </a:r>
            <a:r>
              <a:rPr lang="en-US" sz="3200" dirty="0" smtClean="0">
                <a:solidFill>
                  <a:schemeClr val="tx1"/>
                </a:solidFill>
                <a:latin typeface="Avenir Book" charset="0"/>
                <a:ea typeface="Avenir Book" charset="0"/>
                <a:cs typeface="Avenir Book" charset="0"/>
              </a:rPr>
              <a:t> fields that will have observations (N</a:t>
            </a:r>
            <a:r>
              <a:rPr lang="en-US" sz="3200" baseline="-25000" dirty="0" smtClean="0">
                <a:solidFill>
                  <a:schemeClr val="tx1"/>
                </a:solidFill>
                <a:latin typeface="Avenir Book" charset="0"/>
                <a:ea typeface="Avenir Book" charset="0"/>
                <a:cs typeface="Avenir Book" charset="0"/>
              </a:rPr>
              <a:t>obs</a:t>
            </a:r>
            <a:r>
              <a:rPr lang="en-US" sz="3200" dirty="0" smtClean="0">
                <a:solidFill>
                  <a:schemeClr val="tx1"/>
                </a:solidFill>
                <a:latin typeface="Avenir Book" charset="0"/>
                <a:ea typeface="Avenir Book" charset="0"/>
                <a:cs typeface="Avenir Book" charset="0"/>
              </a:rPr>
              <a:t> &gt; 0).</a:t>
            </a:r>
            <a:endParaRPr lang="en-US" sz="3200" dirty="0">
              <a:solidFill>
                <a:schemeClr val="tx1"/>
              </a:solidFill>
              <a:latin typeface="Avenir Book" charset="0"/>
              <a:ea typeface="Avenir Book" charset="0"/>
              <a:cs typeface="Avenir Book" charset="0"/>
            </a:endParaRPr>
          </a:p>
          <a:p>
            <a:endParaRPr lang="en-US" sz="3840" dirty="0">
              <a:solidFill>
                <a:schemeClr val="tx1"/>
              </a:solidFill>
              <a:latin typeface="Avenir Book" charset="0"/>
              <a:ea typeface="Avenir Book" charset="0"/>
              <a:cs typeface="Avenir Book" charset="0"/>
            </a:endParaRPr>
          </a:p>
          <a:p>
            <a:endParaRPr lang="en-US" sz="3840" dirty="0">
              <a:solidFill>
                <a:schemeClr val="tx1"/>
              </a:solidFill>
              <a:latin typeface="Avenir Book" charset="0"/>
              <a:ea typeface="Avenir Book" charset="0"/>
              <a:cs typeface="Avenir Book" charset="0"/>
            </a:endParaRPr>
          </a:p>
        </p:txBody>
      </p:sp>
      <p:sp>
        <p:nvSpPr>
          <p:cNvPr id="12" name="Rounded Rectangle 11"/>
          <p:cNvSpPr/>
          <p:nvPr/>
        </p:nvSpPr>
        <p:spPr>
          <a:xfrm>
            <a:off x="206325" y="23581650"/>
            <a:ext cx="18841388" cy="16189844"/>
          </a:xfrm>
          <a:prstGeom prst="roundRect">
            <a:avLst>
              <a:gd name="adj" fmla="val 3674"/>
            </a:avLst>
          </a:prstGeom>
          <a:solidFill>
            <a:schemeClr val="bg1"/>
          </a:solidFill>
          <a:ln w="6350">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200" b="1" dirty="0">
                <a:solidFill>
                  <a:schemeClr val="tx1"/>
                </a:solidFill>
                <a:latin typeface="Avenir Book" charset="0"/>
                <a:ea typeface="Avenir Book" charset="0"/>
                <a:cs typeface="Avenir Book" charset="0"/>
              </a:rPr>
              <a:t>Population and Cluster Statistics</a:t>
            </a:r>
          </a:p>
          <a:p>
            <a:pPr marL="457200" indent="-457200">
              <a:buFont typeface="Arial" charset="0"/>
              <a:buChar char="•"/>
            </a:pPr>
            <a:r>
              <a:rPr lang="en-US" sz="3200" dirty="0" smtClean="0">
                <a:solidFill>
                  <a:srgbClr val="5687A6"/>
                </a:solidFill>
                <a:latin typeface="Avenir Book" charset="0"/>
                <a:ea typeface="Avenir Book" charset="0"/>
                <a:cs typeface="Avenir Book" charset="0"/>
              </a:rPr>
              <a:t>‘All’ Binaries:</a:t>
            </a:r>
            <a:r>
              <a:rPr lang="en-US" sz="3200" dirty="0" smtClean="0">
                <a:solidFill>
                  <a:schemeClr val="tx1"/>
                </a:solidFill>
                <a:latin typeface="Avenir Book" charset="0"/>
                <a:ea typeface="Avenir Book" charset="0"/>
                <a:cs typeface="Avenir Book" charset="0"/>
              </a:rPr>
              <a:t> all binary stars within clusters; most binaries will not meet the requirements for an eclipsing event to be detected with LSST.</a:t>
            </a:r>
          </a:p>
          <a:p>
            <a:pPr marL="457200" indent="-457200">
              <a:buFont typeface="Arial" charset="0"/>
              <a:buChar char="•"/>
            </a:pPr>
            <a:r>
              <a:rPr lang="en-US" sz="3200" dirty="0" smtClean="0">
                <a:solidFill>
                  <a:schemeClr val="tx1"/>
                </a:solidFill>
                <a:latin typeface="Avenir Book" charset="0"/>
                <a:ea typeface="Avenir Book" charset="0"/>
                <a:cs typeface="Avenir Book" charset="0"/>
              </a:rPr>
              <a:t> </a:t>
            </a:r>
            <a:r>
              <a:rPr lang="en-US" sz="3200" dirty="0" smtClean="0">
                <a:solidFill>
                  <a:srgbClr val="BF8A26"/>
                </a:solidFill>
                <a:latin typeface="Avenir Book" charset="0"/>
                <a:ea typeface="Avenir Book" charset="0"/>
                <a:cs typeface="Avenir Book" charset="0"/>
              </a:rPr>
              <a:t>’Observable</a:t>
            </a:r>
            <a:r>
              <a:rPr lang="en-US" sz="3200" dirty="0">
                <a:solidFill>
                  <a:srgbClr val="BF8A26"/>
                </a:solidFill>
                <a:latin typeface="Avenir Book" charset="0"/>
                <a:ea typeface="Avenir Book" charset="0"/>
                <a:cs typeface="Avenir Book" charset="0"/>
              </a:rPr>
              <a:t>’ </a:t>
            </a:r>
            <a:r>
              <a:rPr lang="en-US" sz="3200" dirty="0" smtClean="0">
                <a:solidFill>
                  <a:srgbClr val="BF8A26"/>
                </a:solidFill>
                <a:latin typeface="Avenir Book" charset="0"/>
                <a:ea typeface="Avenir Book" charset="0"/>
                <a:cs typeface="Avenir Book" charset="0"/>
              </a:rPr>
              <a:t>binaries: </a:t>
            </a:r>
            <a:r>
              <a:rPr lang="en-US" sz="3200" dirty="0">
                <a:solidFill>
                  <a:schemeClr val="tx1"/>
                </a:solidFill>
                <a:latin typeface="Avenir Book" charset="0"/>
                <a:ea typeface="Avenir Book" charset="0"/>
                <a:cs typeface="Avenir Book" charset="0"/>
              </a:rPr>
              <a:t>meet </a:t>
            </a:r>
            <a:r>
              <a:rPr lang="en-US" sz="3200" dirty="0" smtClean="0">
                <a:solidFill>
                  <a:schemeClr val="tx1"/>
                </a:solidFill>
                <a:latin typeface="Avenir Book" charset="0"/>
                <a:ea typeface="Avenir Book" charset="0"/>
                <a:cs typeface="Avenir Book" charset="0"/>
              </a:rPr>
              <a:t>the requirements for an eclipse to be detected by LSST. </a:t>
            </a:r>
          </a:p>
          <a:p>
            <a:pPr marL="457200" indent="-457200">
              <a:buFont typeface="Arial" charset="0"/>
              <a:buChar char="•"/>
            </a:pPr>
            <a:r>
              <a:rPr lang="en-US" sz="3200" dirty="0" smtClean="0">
                <a:solidFill>
                  <a:srgbClr val="A62B1F"/>
                </a:solidFill>
                <a:latin typeface="Avenir Book" charset="0"/>
                <a:ea typeface="Avenir Book" charset="0"/>
                <a:cs typeface="Avenir Book" charset="0"/>
              </a:rPr>
              <a:t>‘Recovered’ binaries: </a:t>
            </a:r>
            <a:r>
              <a:rPr lang="en-US" sz="3200" dirty="0" smtClean="0">
                <a:solidFill>
                  <a:schemeClr val="tx1"/>
                </a:solidFill>
                <a:latin typeface="Avenir Book" charset="0"/>
                <a:ea typeface="Avenir Book" charset="0"/>
                <a:cs typeface="Avenir Book" charset="0"/>
              </a:rPr>
              <a:t>binaries with a period recovered by </a:t>
            </a:r>
            <a:r>
              <a:rPr lang="en-US" sz="3200" i="1" dirty="0" err="1" smtClean="0">
                <a:solidFill>
                  <a:schemeClr val="tx1"/>
                </a:solidFill>
                <a:latin typeface="Avenir Book" charset="0"/>
                <a:ea typeface="Avenir Book" charset="0"/>
                <a:cs typeface="Avenir Book" charset="0"/>
              </a:rPr>
              <a:t>gatspy</a:t>
            </a:r>
            <a:r>
              <a:rPr lang="en-US" sz="3200" i="1" dirty="0" smtClean="0">
                <a:solidFill>
                  <a:schemeClr val="tx1"/>
                </a:solidFill>
                <a:latin typeface="Avenir Book" charset="0"/>
                <a:ea typeface="Avenir Book" charset="0"/>
                <a:cs typeface="Avenir Book" charset="0"/>
              </a:rPr>
              <a:t> (</a:t>
            </a:r>
            <a:r>
              <a:rPr lang="en-US" sz="3200" i="1" dirty="0" err="1" smtClean="0">
                <a:solidFill>
                  <a:schemeClr val="tx1"/>
                </a:solidFill>
                <a:latin typeface="Avenir Book" charset="0"/>
                <a:ea typeface="Avenir Book" charset="0"/>
                <a:cs typeface="Avenir Book" charset="0"/>
              </a:rPr>
              <a:t>VanderPlas</a:t>
            </a:r>
            <a:r>
              <a:rPr lang="en-US" sz="3200" i="1" dirty="0" smtClean="0">
                <a:solidFill>
                  <a:schemeClr val="tx1"/>
                </a:solidFill>
                <a:latin typeface="Avenir Book" charset="0"/>
                <a:ea typeface="Avenir Book" charset="0"/>
                <a:cs typeface="Avenir Book" charset="0"/>
              </a:rPr>
              <a:t> 2016)</a:t>
            </a:r>
            <a:r>
              <a:rPr lang="en-US" sz="3200" dirty="0" smtClean="0">
                <a:solidFill>
                  <a:schemeClr val="tx1"/>
                </a:solidFill>
                <a:latin typeface="Avenir Book" charset="0"/>
                <a:ea typeface="Avenir Book" charset="0"/>
                <a:cs typeface="Avenir Book" charset="0"/>
              </a:rPr>
              <a:t> within 10% of the input period. </a:t>
            </a:r>
          </a:p>
          <a:p>
            <a:r>
              <a:rPr lang="en-US" sz="3200" dirty="0" smtClean="0">
                <a:solidFill>
                  <a:schemeClr val="tx1"/>
                </a:solidFill>
                <a:latin typeface="Avenir Book" charset="0"/>
                <a:ea typeface="Avenir Book" charset="0"/>
                <a:cs typeface="Avenir Book" charset="0"/>
              </a:rPr>
              <a:t>Our simulation was able to successfully recover the period of ~10,000 binaries in clusters. </a:t>
            </a:r>
          </a:p>
          <a:p>
            <a:endParaRPr lang="en-US" sz="3200" dirty="0">
              <a:solidFill>
                <a:schemeClr val="tx1"/>
              </a:solidFill>
              <a:latin typeface="Avenir Book" charset="0"/>
              <a:ea typeface="Avenir Book" charset="0"/>
              <a:cs typeface="Avenir Book" charset="0"/>
            </a:endParaRPr>
          </a:p>
        </p:txBody>
      </p:sp>
      <p:sp>
        <p:nvSpPr>
          <p:cNvPr id="13" name="Rounded Rectangle 12"/>
          <p:cNvSpPr/>
          <p:nvPr/>
        </p:nvSpPr>
        <p:spPr>
          <a:xfrm>
            <a:off x="19336703" y="23581650"/>
            <a:ext cx="7888971" cy="16189844"/>
          </a:xfrm>
          <a:prstGeom prst="roundRect">
            <a:avLst>
              <a:gd name="adj" fmla="val 6626"/>
            </a:avLst>
          </a:prstGeom>
          <a:solidFill>
            <a:schemeClr val="bg1"/>
          </a:solidFill>
          <a:ln w="6350">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200" b="1" dirty="0" smtClean="0">
                <a:solidFill>
                  <a:schemeClr val="tx1"/>
                </a:solidFill>
                <a:latin typeface="Avenir Book" charset="0"/>
                <a:ea typeface="Avenir Book" charset="0"/>
                <a:cs typeface="Avenir Book" charset="0"/>
              </a:rPr>
              <a:t>Recovery Rates</a:t>
            </a:r>
            <a:endParaRPr lang="en-US" sz="4200" b="1" dirty="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smtClean="0">
              <a:solidFill>
                <a:schemeClr val="tx1"/>
              </a:solidFill>
              <a:latin typeface="Avenir Book" charset="0"/>
              <a:ea typeface="Avenir Book" charset="0"/>
              <a:cs typeface="Avenir Book" charset="0"/>
            </a:endParaRPr>
          </a:p>
          <a:p>
            <a:endParaRPr lang="en-US" sz="2600" dirty="0">
              <a:solidFill>
                <a:schemeClr val="tx1"/>
              </a:solidFill>
              <a:latin typeface="Avenir Book" charset="0"/>
              <a:ea typeface="Avenir Book" charset="0"/>
              <a:cs typeface="Avenir Book" charset="0"/>
            </a:endParaRPr>
          </a:p>
          <a:p>
            <a:r>
              <a:rPr lang="en-US" sz="3200" dirty="0" smtClean="0">
                <a:solidFill>
                  <a:schemeClr val="tx1"/>
                </a:solidFill>
                <a:latin typeface="Avenir Book" charset="0"/>
                <a:ea typeface="Avenir Book" charset="0"/>
                <a:cs typeface="Avenir Book" charset="0"/>
              </a:rPr>
              <a:t>Our </a:t>
            </a:r>
            <a:r>
              <a:rPr lang="en-US" sz="3200" dirty="0">
                <a:solidFill>
                  <a:schemeClr val="tx1"/>
                </a:solidFill>
                <a:latin typeface="Avenir Book" charset="0"/>
                <a:ea typeface="Avenir Book" charset="0"/>
                <a:cs typeface="Avenir Book" charset="0"/>
              </a:rPr>
              <a:t>period recovery rate of </a:t>
            </a:r>
            <a:r>
              <a:rPr lang="en-US" sz="3200" b="1" dirty="0" smtClean="0">
                <a:solidFill>
                  <a:schemeClr val="tx1"/>
                </a:solidFill>
                <a:latin typeface="Avenir Book" charset="0"/>
                <a:ea typeface="Avenir Book" charset="0"/>
                <a:cs typeface="Avenir Book" charset="0"/>
              </a:rPr>
              <a:t>17</a:t>
            </a:r>
            <a:r>
              <a:rPr lang="en-US" sz="3200" dirty="0" smtClean="0">
                <a:solidFill>
                  <a:schemeClr val="tx1"/>
                </a:solidFill>
                <a:latin typeface="Avenir Book" charset="0"/>
                <a:ea typeface="Avenir Book" charset="0"/>
                <a:cs typeface="Avenir Book" charset="0"/>
              </a:rPr>
              <a:t>% (Recovered/Observed) for cluster binaries, normalized by the inferred cluster mass, is similar to recovery rates for galactic field eclipsing binaries (</a:t>
            </a:r>
            <a:r>
              <a:rPr lang="en-US" sz="3200" i="1" dirty="0" err="1" smtClean="0">
                <a:solidFill>
                  <a:schemeClr val="tx1"/>
                </a:solidFill>
                <a:latin typeface="Avenir Book" charset="0"/>
                <a:ea typeface="Avenir Book" charset="0"/>
                <a:cs typeface="Avenir Book" charset="0"/>
              </a:rPr>
              <a:t>Prša</a:t>
            </a:r>
            <a:r>
              <a:rPr lang="en-US" sz="3200" i="1" dirty="0" smtClean="0">
                <a:solidFill>
                  <a:schemeClr val="tx1"/>
                </a:solidFill>
                <a:latin typeface="Avenir Book" charset="0"/>
                <a:ea typeface="Avenir Book" charset="0"/>
                <a:cs typeface="Avenir Book" charset="0"/>
              </a:rPr>
              <a:t> 2011)</a:t>
            </a:r>
            <a:r>
              <a:rPr lang="en-US" sz="3200" dirty="0" smtClean="0">
                <a:solidFill>
                  <a:schemeClr val="tx1"/>
                </a:solidFill>
                <a:latin typeface="Avenir Book" charset="0"/>
                <a:ea typeface="Avenir Book" charset="0"/>
                <a:cs typeface="Avenir Book" charset="0"/>
              </a:rPr>
              <a:t>.</a:t>
            </a:r>
          </a:p>
          <a:p>
            <a:r>
              <a:rPr lang="en-US" sz="4200" b="1" dirty="0" smtClean="0">
                <a:solidFill>
                  <a:schemeClr val="tx1"/>
                </a:solidFill>
                <a:latin typeface="Avenir Book" charset="0"/>
                <a:ea typeface="Avenir Book" charset="0"/>
                <a:cs typeface="Avenir Book" charset="0"/>
              </a:rPr>
              <a:t>Next Steps</a:t>
            </a:r>
          </a:p>
          <a:p>
            <a:r>
              <a:rPr lang="en-US" sz="3200" dirty="0" smtClean="0">
                <a:solidFill>
                  <a:schemeClr val="tx1"/>
                </a:solidFill>
                <a:latin typeface="Avenir Book" charset="0"/>
                <a:ea typeface="Avenir Book" charset="0"/>
                <a:cs typeface="Avenir Book" charset="0"/>
              </a:rPr>
              <a:t>The next phase of this project will include cluster </a:t>
            </a:r>
            <a:r>
              <a:rPr lang="en-US" sz="3200" smtClean="0">
                <a:solidFill>
                  <a:schemeClr val="tx1"/>
                </a:solidFill>
                <a:latin typeface="Avenir Book" charset="0"/>
                <a:ea typeface="Avenir Book" charset="0"/>
                <a:cs typeface="Avenir Book" charset="0"/>
              </a:rPr>
              <a:t>crowding in </a:t>
            </a:r>
            <a:r>
              <a:rPr lang="en-US" sz="3200" dirty="0" smtClean="0">
                <a:solidFill>
                  <a:schemeClr val="tx1"/>
                </a:solidFill>
                <a:latin typeface="Avenir Book" charset="0"/>
                <a:ea typeface="Avenir Book" charset="0"/>
                <a:cs typeface="Avenir Book" charset="0"/>
              </a:rPr>
              <a:t>our analysis. Given the dense nature of star clusters, crowding of binaries and objects in the same viewing field can have an impact on binary light curves that would alter period recovery.</a:t>
            </a:r>
          </a:p>
          <a:p>
            <a:endParaRPr lang="en-US" sz="1600" b="1" dirty="0" smtClean="0">
              <a:solidFill>
                <a:schemeClr val="tx1"/>
              </a:solidFill>
              <a:latin typeface="Avenir Book" charset="0"/>
              <a:ea typeface="Avenir Book" charset="0"/>
              <a:cs typeface="Avenir Book" charset="0"/>
            </a:endParaRPr>
          </a:p>
          <a:p>
            <a:pPr algn="just"/>
            <a:r>
              <a:rPr lang="en-US" sz="3800" b="1" dirty="0" smtClean="0">
                <a:solidFill>
                  <a:schemeClr val="tx1"/>
                </a:solidFill>
                <a:latin typeface="Avenir Book" charset="0"/>
                <a:ea typeface="Avenir Book" charset="0"/>
                <a:cs typeface="Avenir Book" charset="0"/>
              </a:rPr>
              <a:t>Acknowledgements</a:t>
            </a:r>
            <a:endParaRPr lang="en-US" sz="3800" b="1" dirty="0">
              <a:solidFill>
                <a:schemeClr val="tx1"/>
              </a:solidFill>
              <a:latin typeface="Avenir Book" charset="0"/>
              <a:ea typeface="Avenir Book" charset="0"/>
              <a:cs typeface="Avenir Book" charset="0"/>
            </a:endParaRPr>
          </a:p>
          <a:p>
            <a:pPr algn="just"/>
            <a:r>
              <a:rPr lang="en-US" sz="1800" dirty="0">
                <a:solidFill>
                  <a:schemeClr val="tx1"/>
                </a:solidFill>
              </a:rPr>
              <a:t>The study resulting in this publication [or presentation] was assisted by a grant from the WCAS Undergraduate Research Grant Program which is administered by Northwestern University's Weinberg College of Arts and Sciences. </a:t>
            </a:r>
            <a:r>
              <a:rPr lang="en-US" sz="1800" dirty="0" smtClean="0">
                <a:solidFill>
                  <a:schemeClr val="tx1"/>
                </a:solidFill>
              </a:rPr>
              <a:t>This </a:t>
            </a:r>
            <a:r>
              <a:rPr lang="en-US" sz="1800" dirty="0">
                <a:solidFill>
                  <a:schemeClr val="tx1"/>
                </a:solidFill>
              </a:rPr>
              <a:t>research has made use of the WEBDA database, operated at the Department of Theoretical Physics and Astrophysics of the Masaryk </a:t>
            </a:r>
            <a:r>
              <a:rPr lang="en-US" sz="1800" dirty="0" smtClean="0">
                <a:solidFill>
                  <a:schemeClr val="tx1"/>
                </a:solidFill>
              </a:rPr>
              <a:t>University. This </a:t>
            </a:r>
            <a:r>
              <a:rPr lang="en-US" sz="1800" dirty="0">
                <a:solidFill>
                  <a:schemeClr val="tx1"/>
                </a:solidFill>
              </a:rPr>
              <a:t>research was supported in part through the computational resources and staff contributions provided for the Quest high performance computing facility at Northwestern University which is jointly supported by the Office of the Provost, the Office for Research, and Northwestern University Information Technology. This material is based upon work supported by the LSST Corporation (LSSTC), through an Enabling Science Grant #2019‐UG01, award to CIERA at Northwestern University. However, the conclusions, opinions, and other statements in this publication [or presentation] are the author's and not necessarily those of the sponsoring institution or LSSTC.</a:t>
            </a:r>
          </a:p>
          <a:p>
            <a:endParaRPr lang="en-US" sz="2560" dirty="0">
              <a:solidFill>
                <a:schemeClr val="tx1"/>
              </a:solidFill>
              <a:latin typeface="Avenir Book" charset="0"/>
              <a:ea typeface="Avenir Book" charset="0"/>
              <a:cs typeface="Avenir Book" charset="0"/>
            </a:endParaRPr>
          </a:p>
        </p:txBody>
      </p:sp>
      <p:sp>
        <p:nvSpPr>
          <p:cNvPr id="18" name="TextBox 17"/>
          <p:cNvSpPr txBox="1"/>
          <p:nvPr/>
        </p:nvSpPr>
        <p:spPr>
          <a:xfrm>
            <a:off x="206325" y="40026536"/>
            <a:ext cx="3891353" cy="1384995"/>
          </a:xfrm>
          <a:prstGeom prst="rect">
            <a:avLst/>
          </a:prstGeom>
          <a:noFill/>
        </p:spPr>
        <p:txBody>
          <a:bodyPr wrap="square" rtlCol="0">
            <a:spAutoFit/>
          </a:bodyPr>
          <a:lstStyle/>
          <a:p>
            <a:r>
              <a:rPr lang="en-US" sz="2800" dirty="0">
                <a:solidFill>
                  <a:schemeClr val="bg1"/>
                </a:solidFill>
                <a:latin typeface="Avenir Book" charset="0"/>
                <a:ea typeface="Avenir Book" charset="0"/>
                <a:cs typeface="Avenir Book" charset="0"/>
              </a:rPr>
              <a:t>For a </a:t>
            </a:r>
            <a:r>
              <a:rPr lang="en-US" sz="2800" dirty="0" smtClean="0">
                <a:solidFill>
                  <a:schemeClr val="bg1"/>
                </a:solidFill>
                <a:latin typeface="Avenir Book" charset="0"/>
                <a:ea typeface="Avenir Book" charset="0"/>
                <a:cs typeface="Avenir Book" charset="0"/>
              </a:rPr>
              <a:t>look into the code that made this project possible, </a:t>
            </a:r>
            <a:r>
              <a:rPr lang="en-US" sz="2800" dirty="0">
                <a:solidFill>
                  <a:schemeClr val="bg1"/>
                </a:solidFill>
                <a:latin typeface="Avenir Book" charset="0"/>
                <a:ea typeface="Avenir Book" charset="0"/>
                <a:cs typeface="Avenir Book" charset="0"/>
              </a:rPr>
              <a:t>go to:</a:t>
            </a:r>
          </a:p>
        </p:txBody>
      </p:sp>
      <p:sp>
        <p:nvSpPr>
          <p:cNvPr id="20" name="Rounded Rectangle 19"/>
          <p:cNvSpPr/>
          <p:nvPr/>
        </p:nvSpPr>
        <p:spPr>
          <a:xfrm>
            <a:off x="19441596" y="40026536"/>
            <a:ext cx="7675093" cy="3508671"/>
          </a:xfrm>
          <a:prstGeom prst="roundRect">
            <a:avLst>
              <a:gd name="adj" fmla="val 14265"/>
            </a:avLst>
          </a:prstGeom>
          <a:solidFill>
            <a:schemeClr val="bg1"/>
          </a:solidFill>
          <a:ln w="6350">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3600" b="1" dirty="0">
                <a:solidFill>
                  <a:schemeClr val="tx1"/>
                </a:solidFill>
                <a:latin typeface="Avenir Book" charset="0"/>
                <a:ea typeface="Avenir Book" charset="0"/>
                <a:cs typeface="Avenir Book" charset="0"/>
              </a:rPr>
              <a:t>References</a:t>
            </a:r>
          </a:p>
          <a:p>
            <a:pPr marL="304810" indent="-304810">
              <a:buFont typeface="Arial" charset="0"/>
              <a:buChar char="•"/>
            </a:pPr>
            <a:r>
              <a:rPr lang="en-US" sz="1800" dirty="0">
                <a:solidFill>
                  <a:schemeClr val="tx1"/>
                </a:solidFill>
              </a:rPr>
              <a:t>Breivik, K. 2018 </a:t>
            </a:r>
          </a:p>
          <a:p>
            <a:pPr marL="304810" indent="-304810">
              <a:buFont typeface="Arial" charset="0"/>
              <a:buChar char="•"/>
            </a:pPr>
            <a:r>
              <a:rPr lang="it-IT" sz="1800" dirty="0" err="1">
                <a:solidFill>
                  <a:schemeClr val="tx1"/>
                </a:solidFill>
              </a:rPr>
              <a:t>Geller</a:t>
            </a:r>
            <a:r>
              <a:rPr lang="it-IT" sz="1800" dirty="0">
                <a:solidFill>
                  <a:schemeClr val="tx1"/>
                </a:solidFill>
              </a:rPr>
              <a:t>, A. M., &amp; Leigh, N. </a:t>
            </a:r>
            <a:r>
              <a:rPr lang="it-IT" sz="1800" dirty="0" err="1">
                <a:solidFill>
                  <a:schemeClr val="tx1"/>
                </a:solidFill>
              </a:rPr>
              <a:t>W</a:t>
            </a:r>
            <a:r>
              <a:rPr lang="it-IT" sz="1800" dirty="0">
                <a:solidFill>
                  <a:schemeClr val="tx1"/>
                </a:solidFill>
              </a:rPr>
              <a:t>. C. 2015</a:t>
            </a:r>
          </a:p>
          <a:p>
            <a:pPr marL="304810" indent="-304810">
              <a:buFont typeface="Arial" charset="0"/>
              <a:buChar char="•"/>
            </a:pPr>
            <a:r>
              <a:rPr lang="it-IT" sz="1800" dirty="0" err="1">
                <a:solidFill>
                  <a:schemeClr val="tx1"/>
                </a:solidFill>
              </a:rPr>
              <a:t>Kharchenko</a:t>
            </a:r>
            <a:r>
              <a:rPr lang="it-IT" sz="1800" dirty="0">
                <a:solidFill>
                  <a:schemeClr val="tx1"/>
                </a:solidFill>
              </a:rPr>
              <a:t>, N. V., </a:t>
            </a:r>
            <a:r>
              <a:rPr lang="it-IT" sz="1800" dirty="0" err="1">
                <a:solidFill>
                  <a:schemeClr val="tx1"/>
                </a:solidFill>
              </a:rPr>
              <a:t>Piskunov</a:t>
            </a:r>
            <a:r>
              <a:rPr lang="it-IT" sz="1800" dirty="0">
                <a:solidFill>
                  <a:schemeClr val="tx1"/>
                </a:solidFill>
              </a:rPr>
              <a:t>, A. E., </a:t>
            </a:r>
            <a:r>
              <a:rPr lang="it-IT" sz="1800" dirty="0" err="1">
                <a:solidFill>
                  <a:schemeClr val="tx1"/>
                </a:solidFill>
              </a:rPr>
              <a:t>Schilbach</a:t>
            </a:r>
            <a:r>
              <a:rPr lang="it-IT" sz="1800" dirty="0">
                <a:solidFill>
                  <a:schemeClr val="tx1"/>
                </a:solidFill>
              </a:rPr>
              <a:t>, E., Ro ̈ser, S., &amp; </a:t>
            </a:r>
            <a:r>
              <a:rPr lang="it-IT" sz="1800" dirty="0" err="1">
                <a:solidFill>
                  <a:schemeClr val="tx1"/>
                </a:solidFill>
              </a:rPr>
              <a:t>Scholz</a:t>
            </a:r>
            <a:r>
              <a:rPr lang="it-IT" sz="1800" dirty="0">
                <a:solidFill>
                  <a:schemeClr val="tx1"/>
                </a:solidFill>
              </a:rPr>
              <a:t>, R.-D. 2013</a:t>
            </a:r>
          </a:p>
          <a:p>
            <a:pPr marL="304810" indent="-304810">
              <a:buFont typeface="Arial" charset="0"/>
              <a:buChar char="•"/>
            </a:pPr>
            <a:r>
              <a:rPr lang="it-IT" sz="1800" dirty="0" err="1">
                <a:solidFill>
                  <a:schemeClr val="tx1"/>
                </a:solidFill>
              </a:rPr>
              <a:t>Maxted</a:t>
            </a:r>
            <a:r>
              <a:rPr lang="it-IT" sz="1800" dirty="0">
                <a:solidFill>
                  <a:schemeClr val="tx1"/>
                </a:solidFill>
              </a:rPr>
              <a:t>, P.F.L. 2016 </a:t>
            </a:r>
          </a:p>
          <a:p>
            <a:pPr marL="304810" indent="-304810">
              <a:buFont typeface="Arial" charset="0"/>
              <a:buChar char="•"/>
            </a:pPr>
            <a:r>
              <a:rPr lang="it-IT" sz="1800" dirty="0" err="1">
                <a:solidFill>
                  <a:schemeClr val="tx1"/>
                </a:solidFill>
              </a:rPr>
              <a:t>Piskunov</a:t>
            </a:r>
            <a:r>
              <a:rPr lang="it-IT" sz="1800" dirty="0">
                <a:solidFill>
                  <a:schemeClr val="tx1"/>
                </a:solidFill>
              </a:rPr>
              <a:t>, A. E., </a:t>
            </a:r>
            <a:r>
              <a:rPr lang="it-IT" sz="1800" dirty="0" err="1">
                <a:solidFill>
                  <a:schemeClr val="tx1"/>
                </a:solidFill>
              </a:rPr>
              <a:t>Schilbach</a:t>
            </a:r>
            <a:r>
              <a:rPr lang="it-IT" sz="1800" dirty="0">
                <a:solidFill>
                  <a:schemeClr val="tx1"/>
                </a:solidFill>
              </a:rPr>
              <a:t>, E., </a:t>
            </a:r>
            <a:r>
              <a:rPr lang="it-IT" sz="1800" dirty="0" err="1">
                <a:solidFill>
                  <a:schemeClr val="tx1"/>
                </a:solidFill>
              </a:rPr>
              <a:t>Kharchenko</a:t>
            </a:r>
            <a:r>
              <a:rPr lang="it-IT" sz="1800" dirty="0">
                <a:solidFill>
                  <a:schemeClr val="tx1"/>
                </a:solidFill>
              </a:rPr>
              <a:t>, N. V., Ro ̈ser, S., &amp; </a:t>
            </a:r>
            <a:r>
              <a:rPr lang="it-IT" sz="1800" dirty="0" err="1">
                <a:solidFill>
                  <a:schemeClr val="tx1"/>
                </a:solidFill>
              </a:rPr>
              <a:t>Scholz</a:t>
            </a:r>
            <a:r>
              <a:rPr lang="it-IT" sz="1800" dirty="0">
                <a:solidFill>
                  <a:schemeClr val="tx1"/>
                </a:solidFill>
              </a:rPr>
              <a:t>, R.-D. 2008 </a:t>
            </a:r>
          </a:p>
          <a:p>
            <a:endParaRPr lang="it-IT" sz="1800" dirty="0">
              <a:solidFill>
                <a:schemeClr val="tx1"/>
              </a:solidFill>
            </a:endParaRPr>
          </a:p>
          <a:p>
            <a:pPr marL="304810" indent="-304810">
              <a:buFont typeface="Arial" charset="0"/>
              <a:buChar char="•"/>
            </a:pPr>
            <a:endParaRPr lang="it-IT" sz="1800" dirty="0">
              <a:solidFill>
                <a:schemeClr val="tx1"/>
              </a:solidFill>
            </a:endParaRPr>
          </a:p>
          <a:p>
            <a:pPr marL="304810" indent="-304810">
              <a:buFont typeface="Arial" charset="0"/>
              <a:buChar char="•"/>
            </a:pPr>
            <a:endParaRPr lang="it-IT" sz="1800" dirty="0">
              <a:solidFill>
                <a:schemeClr val="tx1"/>
              </a:solidFill>
            </a:endParaRPr>
          </a:p>
          <a:p>
            <a:pPr marL="304810" indent="-304810">
              <a:buFont typeface="Arial" charset="0"/>
              <a:buChar char="•"/>
            </a:pPr>
            <a:r>
              <a:rPr lang="it-IT" sz="1800" dirty="0" err="1">
                <a:solidFill>
                  <a:schemeClr val="tx1"/>
                </a:solidFill>
              </a:rPr>
              <a:t>Polzin</a:t>
            </a:r>
            <a:r>
              <a:rPr lang="it-IT" sz="1800" dirty="0">
                <a:solidFill>
                  <a:schemeClr val="tx1"/>
                </a:solidFill>
              </a:rPr>
              <a:t>, A., </a:t>
            </a:r>
            <a:r>
              <a:rPr lang="it-IT" sz="1800" dirty="0" err="1">
                <a:solidFill>
                  <a:schemeClr val="tx1"/>
                </a:solidFill>
              </a:rPr>
              <a:t>Geller</a:t>
            </a:r>
            <a:r>
              <a:rPr lang="it-IT" sz="1800" dirty="0">
                <a:solidFill>
                  <a:schemeClr val="tx1"/>
                </a:solidFill>
              </a:rPr>
              <a:t>, A., Miller, A., &amp; </a:t>
            </a:r>
            <a:r>
              <a:rPr lang="it-IT" sz="1800" dirty="0" err="1">
                <a:solidFill>
                  <a:schemeClr val="tx1"/>
                </a:solidFill>
              </a:rPr>
              <a:t>Breivik</a:t>
            </a:r>
            <a:r>
              <a:rPr lang="it-IT" sz="1800" dirty="0">
                <a:solidFill>
                  <a:schemeClr val="tx1"/>
                </a:solidFill>
              </a:rPr>
              <a:t>, K. 2019 </a:t>
            </a:r>
          </a:p>
          <a:p>
            <a:pPr marL="304810" indent="-304810">
              <a:buFont typeface="Arial" charset="0"/>
              <a:buChar char="•"/>
            </a:pPr>
            <a:r>
              <a:rPr lang="it-IT" sz="1800" dirty="0" err="1">
                <a:solidFill>
                  <a:schemeClr val="tx1"/>
                </a:solidFill>
              </a:rPr>
              <a:t>Prša</a:t>
            </a:r>
            <a:r>
              <a:rPr lang="it-IT" sz="1800" dirty="0">
                <a:solidFill>
                  <a:schemeClr val="tx1"/>
                </a:solidFill>
              </a:rPr>
              <a:t>, A., </a:t>
            </a:r>
            <a:r>
              <a:rPr lang="it-IT" sz="1800" dirty="0" err="1">
                <a:solidFill>
                  <a:schemeClr val="tx1"/>
                </a:solidFill>
              </a:rPr>
              <a:t>Pepper</a:t>
            </a:r>
            <a:r>
              <a:rPr lang="it-IT" sz="1800" dirty="0">
                <a:solidFill>
                  <a:schemeClr val="tx1"/>
                </a:solidFill>
              </a:rPr>
              <a:t>, </a:t>
            </a:r>
            <a:r>
              <a:rPr lang="it-IT" sz="1800" dirty="0" err="1">
                <a:solidFill>
                  <a:schemeClr val="tx1"/>
                </a:solidFill>
              </a:rPr>
              <a:t>J</a:t>
            </a:r>
            <a:r>
              <a:rPr lang="it-IT" sz="1800" dirty="0">
                <a:solidFill>
                  <a:schemeClr val="tx1"/>
                </a:solidFill>
              </a:rPr>
              <a:t>., &amp; </a:t>
            </a:r>
            <a:r>
              <a:rPr lang="it-IT" sz="1800" dirty="0" err="1">
                <a:solidFill>
                  <a:schemeClr val="tx1"/>
                </a:solidFill>
              </a:rPr>
              <a:t>Stassun</a:t>
            </a:r>
            <a:r>
              <a:rPr lang="it-IT" sz="1800" dirty="0">
                <a:solidFill>
                  <a:schemeClr val="tx1"/>
                </a:solidFill>
              </a:rPr>
              <a:t>, K. G. 2011</a:t>
            </a:r>
          </a:p>
          <a:p>
            <a:pPr marL="304810" indent="-304810">
              <a:buFont typeface="Arial" charset="0"/>
              <a:buChar char="•"/>
            </a:pPr>
            <a:r>
              <a:rPr lang="nl-NL" sz="1800" dirty="0">
                <a:solidFill>
                  <a:schemeClr val="tx1"/>
                </a:solidFill>
              </a:rPr>
              <a:t>van den Bergh, S. 2006</a:t>
            </a:r>
          </a:p>
          <a:p>
            <a:pPr marL="304810" indent="-304810">
              <a:buFont typeface="Arial" charset="0"/>
              <a:buChar char="•"/>
            </a:pPr>
            <a:r>
              <a:rPr lang="it-IT" sz="1800" dirty="0" err="1">
                <a:solidFill>
                  <a:schemeClr val="tx1"/>
                </a:solidFill>
              </a:rPr>
              <a:t>VanderPlas</a:t>
            </a:r>
            <a:r>
              <a:rPr lang="it-IT" sz="1800" dirty="0">
                <a:solidFill>
                  <a:schemeClr val="tx1"/>
                </a:solidFill>
              </a:rPr>
              <a:t>, </a:t>
            </a:r>
            <a:r>
              <a:rPr lang="it-IT" sz="1800" dirty="0" err="1">
                <a:solidFill>
                  <a:schemeClr val="tx1"/>
                </a:solidFill>
              </a:rPr>
              <a:t>J</a:t>
            </a:r>
            <a:r>
              <a:rPr lang="it-IT" sz="1800" dirty="0">
                <a:solidFill>
                  <a:schemeClr val="tx1"/>
                </a:solidFill>
              </a:rPr>
              <a:t>. 2016 </a:t>
            </a:r>
          </a:p>
          <a:p>
            <a:pPr marL="304810" indent="-304810">
              <a:buFont typeface="Arial" charset="0"/>
              <a:buChar char="•"/>
            </a:pPr>
            <a:r>
              <a:rPr lang="hr-HR" sz="1800" dirty="0" err="1">
                <a:solidFill>
                  <a:schemeClr val="tx1"/>
                </a:solidFill>
              </a:rPr>
              <a:t>VanderPlas</a:t>
            </a:r>
            <a:r>
              <a:rPr lang="hr-HR" sz="1800" dirty="0">
                <a:solidFill>
                  <a:schemeClr val="tx1"/>
                </a:solidFill>
              </a:rPr>
              <a:t>, J. T., &amp; </a:t>
            </a:r>
            <a:r>
              <a:rPr lang="hr-HR" sz="1800" dirty="0" err="1">
                <a:solidFill>
                  <a:schemeClr val="tx1"/>
                </a:solidFill>
              </a:rPr>
              <a:t>Ivezi</a:t>
            </a:r>
            <a:r>
              <a:rPr lang="hr-HR" sz="1800" dirty="0">
                <a:solidFill>
                  <a:schemeClr val="tx1"/>
                </a:solidFill>
              </a:rPr>
              <a:t> ́c, Zˇ. 2015</a:t>
            </a:r>
          </a:p>
          <a:p>
            <a:pPr marL="304810" indent="-304810">
              <a:buFont typeface="Arial" charset="0"/>
              <a:buChar char="•"/>
            </a:pPr>
            <a:r>
              <a:rPr lang="en-US" sz="1800" dirty="0">
                <a:solidFill>
                  <a:schemeClr val="tx1"/>
                </a:solidFill>
              </a:rPr>
              <a:t>Wells, M., </a:t>
            </a:r>
            <a:r>
              <a:rPr lang="en-US" sz="1800" dirty="0" err="1">
                <a:solidFill>
                  <a:schemeClr val="tx1"/>
                </a:solidFill>
              </a:rPr>
              <a:t>Prˇsa</a:t>
            </a:r>
            <a:r>
              <a:rPr lang="en-US" sz="1800" dirty="0">
                <a:solidFill>
                  <a:schemeClr val="tx1"/>
                </a:solidFill>
              </a:rPr>
              <a:t>, A., Jones, L., &amp; </a:t>
            </a:r>
            <a:r>
              <a:rPr lang="en-US" sz="1800" dirty="0" err="1">
                <a:solidFill>
                  <a:schemeClr val="tx1"/>
                </a:solidFill>
              </a:rPr>
              <a:t>Yoachim</a:t>
            </a:r>
            <a:r>
              <a:rPr lang="en-US" sz="1800" dirty="0">
                <a:solidFill>
                  <a:schemeClr val="tx1"/>
                </a:solidFill>
              </a:rPr>
              <a:t>, P. 2017 </a:t>
            </a:r>
          </a:p>
          <a:p>
            <a:pPr marL="304810" indent="-304810">
              <a:buFont typeface="Arial" charset="0"/>
              <a:buChar char="•"/>
            </a:pPr>
            <a:endParaRPr lang="it-IT" sz="1920" dirty="0">
              <a:solidFill>
                <a:schemeClr val="tx1"/>
              </a:solidFill>
            </a:endParaRPr>
          </a:p>
          <a:p>
            <a:pPr marL="304810" indent="-304810">
              <a:buFont typeface="Arial" charset="0"/>
              <a:buChar char="•"/>
            </a:pPr>
            <a:endParaRPr lang="it-IT" sz="1920" dirty="0">
              <a:solidFill>
                <a:schemeClr val="tx1"/>
              </a:solidFill>
            </a:endParaRPr>
          </a:p>
          <a:p>
            <a:pPr marL="304810" indent="-304810">
              <a:buFont typeface="Arial" charset="0"/>
              <a:buChar char="•"/>
            </a:pPr>
            <a:endParaRPr lang="en-US" sz="1920" b="1" dirty="0">
              <a:solidFill>
                <a:schemeClr val="tx1"/>
              </a:solidFill>
              <a:latin typeface="Avenir Book" charset="0"/>
              <a:ea typeface="Avenir Book" charset="0"/>
              <a:cs typeface="Avenir Book" charset="0"/>
            </a:endParaRPr>
          </a:p>
        </p:txBody>
      </p:sp>
      <p:sp>
        <p:nvSpPr>
          <p:cNvPr id="5" name="TextBox 4"/>
          <p:cNvSpPr txBox="1"/>
          <p:nvPr/>
        </p:nvSpPr>
        <p:spPr>
          <a:xfrm>
            <a:off x="206325" y="17332680"/>
            <a:ext cx="18841387" cy="1569660"/>
          </a:xfrm>
          <a:prstGeom prst="rect">
            <a:avLst/>
          </a:prstGeom>
          <a:noFill/>
        </p:spPr>
        <p:txBody>
          <a:bodyPr wrap="square" rtlCol="0">
            <a:spAutoFit/>
          </a:bodyPr>
          <a:lstStyle/>
          <a:p>
            <a:pPr algn="ctr"/>
            <a:r>
              <a:rPr lang="en-US" sz="3200" b="1" dirty="0">
                <a:latin typeface="Avenir Book" charset="0"/>
                <a:ea typeface="Avenir Book" charset="0"/>
                <a:cs typeface="Avenir Book" charset="0"/>
              </a:rPr>
              <a:t>Fig 1</a:t>
            </a:r>
            <a:r>
              <a:rPr lang="en-US" sz="3200" dirty="0">
                <a:latin typeface="Avenir Book" charset="0"/>
                <a:ea typeface="Avenir Book" charset="0"/>
                <a:cs typeface="Avenir Book" charset="0"/>
              </a:rPr>
              <a:t>. </a:t>
            </a:r>
            <a:r>
              <a:rPr lang="en-US" sz="3200" dirty="0" err="1">
                <a:latin typeface="Avenir Book" charset="0"/>
                <a:ea typeface="Avenir Book" charset="0"/>
                <a:cs typeface="Avenir Book" charset="0"/>
              </a:rPr>
              <a:t>Mollweide</a:t>
            </a:r>
            <a:r>
              <a:rPr lang="en-US" sz="3200" dirty="0">
                <a:latin typeface="Avenir Book" charset="0"/>
                <a:ea typeface="Avenir Book" charset="0"/>
                <a:cs typeface="Avenir Book" charset="0"/>
              </a:rPr>
              <a:t> </a:t>
            </a:r>
            <a:r>
              <a:rPr lang="en-US" sz="3200" dirty="0" smtClean="0">
                <a:latin typeface="Avenir Book" charset="0"/>
                <a:ea typeface="Avenir Book" charset="0"/>
                <a:cs typeface="Avenir Book" charset="0"/>
              </a:rPr>
              <a:t>projection plot </a:t>
            </a:r>
            <a:r>
              <a:rPr lang="en-US" sz="3200" dirty="0">
                <a:latin typeface="Avenir Book" charset="0"/>
                <a:ea typeface="Avenir Book" charset="0"/>
                <a:cs typeface="Avenir Book" charset="0"/>
              </a:rPr>
              <a:t>of </a:t>
            </a:r>
            <a:r>
              <a:rPr lang="en-US" sz="3200" dirty="0">
                <a:solidFill>
                  <a:srgbClr val="5687A6"/>
                </a:solidFill>
                <a:latin typeface="Avenir Book" charset="0"/>
                <a:ea typeface="Avenir Book" charset="0"/>
                <a:cs typeface="Avenir Book" charset="0"/>
              </a:rPr>
              <a:t>g</a:t>
            </a:r>
            <a:r>
              <a:rPr lang="en-US" sz="3200" dirty="0" smtClean="0">
                <a:solidFill>
                  <a:srgbClr val="5687A6"/>
                </a:solidFill>
                <a:latin typeface="Avenir Book" charset="0"/>
                <a:ea typeface="Avenir Book" charset="0"/>
                <a:cs typeface="Avenir Book" charset="0"/>
              </a:rPr>
              <a:t>lobular</a:t>
            </a:r>
            <a:r>
              <a:rPr lang="en-US" sz="3200" dirty="0" smtClean="0">
                <a:latin typeface="Avenir Book" charset="0"/>
                <a:ea typeface="Avenir Book" charset="0"/>
                <a:cs typeface="Avenir Book" charset="0"/>
              </a:rPr>
              <a:t> and </a:t>
            </a:r>
            <a:r>
              <a:rPr lang="en-US" sz="3200" dirty="0">
                <a:solidFill>
                  <a:srgbClr val="A62B1F"/>
                </a:solidFill>
                <a:latin typeface="Avenir Book" charset="0"/>
                <a:ea typeface="Avenir Book" charset="0"/>
                <a:cs typeface="Avenir Book" charset="0"/>
              </a:rPr>
              <a:t>o</a:t>
            </a:r>
            <a:r>
              <a:rPr lang="en-US" sz="3200" dirty="0" smtClean="0">
                <a:solidFill>
                  <a:srgbClr val="A62B1F"/>
                </a:solidFill>
                <a:latin typeface="Avenir Book" charset="0"/>
                <a:ea typeface="Avenir Book" charset="0"/>
                <a:cs typeface="Avenir Book" charset="0"/>
              </a:rPr>
              <a:t>pen</a:t>
            </a:r>
            <a:r>
              <a:rPr lang="en-US" sz="3200" dirty="0" smtClean="0">
                <a:latin typeface="Avenir Book" charset="0"/>
                <a:ea typeface="Avenir Book" charset="0"/>
                <a:cs typeface="Avenir Book" charset="0"/>
              </a:rPr>
              <a:t> clusters (colored triangles) overlaid </a:t>
            </a:r>
            <a:r>
              <a:rPr lang="en-US" sz="3200" dirty="0">
                <a:latin typeface="Avenir Book" charset="0"/>
                <a:ea typeface="Avenir Book" charset="0"/>
                <a:cs typeface="Avenir Book" charset="0"/>
              </a:rPr>
              <a:t>on </a:t>
            </a:r>
            <a:r>
              <a:rPr lang="en-US" sz="3200" dirty="0" err="1">
                <a:latin typeface="Avenir Book" charset="0"/>
                <a:ea typeface="Avenir Book" charset="0"/>
                <a:cs typeface="Avenir Book" charset="0"/>
              </a:rPr>
              <a:t>OpSim</a:t>
            </a:r>
            <a:r>
              <a:rPr lang="en-US" sz="3200" dirty="0">
                <a:latin typeface="Avenir Book" charset="0"/>
                <a:ea typeface="Avenir Book" charset="0"/>
                <a:cs typeface="Avenir Book" charset="0"/>
              </a:rPr>
              <a:t> </a:t>
            </a:r>
            <a:r>
              <a:rPr lang="en-US" sz="3200" dirty="0" smtClean="0">
                <a:latin typeface="Avenir Book" charset="0"/>
                <a:ea typeface="Avenir Book" charset="0"/>
                <a:cs typeface="Avenir Book" charset="0"/>
              </a:rPr>
              <a:t>fields (grayscale circles). Unfilled triangles indicate clusters not observed by LSST. </a:t>
            </a:r>
            <a:r>
              <a:rPr lang="en-US" sz="3200" dirty="0">
                <a:latin typeface="Avenir Book" charset="0"/>
                <a:ea typeface="Avenir Book" charset="0"/>
                <a:cs typeface="Avenir Book" charset="0"/>
              </a:rPr>
              <a:t>M</a:t>
            </a:r>
            <a:r>
              <a:rPr lang="en-US" sz="3200" dirty="0" smtClean="0">
                <a:latin typeface="Avenir Book" charset="0"/>
                <a:ea typeface="Avenir Book" charset="0"/>
                <a:cs typeface="Avenir Book" charset="0"/>
              </a:rPr>
              <a:t>ore darkly colored circles indicate a higher </a:t>
            </a:r>
            <a:r>
              <a:rPr lang="en-US" sz="3200" dirty="0" err="1" smtClean="0">
                <a:latin typeface="Avenir Book" charset="0"/>
                <a:ea typeface="Avenir Book" charset="0"/>
                <a:cs typeface="Avenir Book" charset="0"/>
              </a:rPr>
              <a:t>OpSim</a:t>
            </a:r>
            <a:r>
              <a:rPr lang="en-US" sz="3200" dirty="0" smtClean="0">
                <a:latin typeface="Avenir Book" charset="0"/>
                <a:ea typeface="Avenir Book" charset="0"/>
                <a:cs typeface="Avenir Book" charset="0"/>
              </a:rPr>
              <a:t> N</a:t>
            </a:r>
            <a:r>
              <a:rPr lang="en-US" sz="3200" baseline="-25000" dirty="0" smtClean="0">
                <a:latin typeface="Avenir Book" charset="0"/>
                <a:ea typeface="Avenir Book" charset="0"/>
                <a:cs typeface="Avenir Book" charset="0"/>
              </a:rPr>
              <a:t>obs</a:t>
            </a:r>
            <a:r>
              <a:rPr lang="en-US" sz="3200" dirty="0" smtClean="0">
                <a:latin typeface="Avenir Book" charset="0"/>
                <a:ea typeface="Avenir Book" charset="0"/>
                <a:cs typeface="Avenir Book" charset="0"/>
              </a:rPr>
              <a:t>.</a:t>
            </a:r>
            <a:endParaRPr lang="en-US" sz="3200" b="1" dirty="0">
              <a:latin typeface="Avenir Book" charset="0"/>
              <a:ea typeface="Avenir Book" charset="0"/>
              <a:cs typeface="Avenir Book" charset="0"/>
            </a:endParaRPr>
          </a:p>
        </p:txBody>
      </p:sp>
      <p:sp>
        <p:nvSpPr>
          <p:cNvPr id="29" name="TextBox 28"/>
          <p:cNvSpPr txBox="1"/>
          <p:nvPr/>
        </p:nvSpPr>
        <p:spPr>
          <a:xfrm>
            <a:off x="694494" y="38122103"/>
            <a:ext cx="17580269" cy="1569660"/>
          </a:xfrm>
          <a:prstGeom prst="rect">
            <a:avLst/>
          </a:prstGeom>
          <a:noFill/>
        </p:spPr>
        <p:txBody>
          <a:bodyPr wrap="square" rtlCol="0">
            <a:spAutoFit/>
          </a:bodyPr>
          <a:lstStyle/>
          <a:p>
            <a:pPr algn="ctr"/>
            <a:r>
              <a:rPr lang="en-US" sz="3200" b="1" dirty="0" smtClean="0">
                <a:latin typeface="Avenir Book" charset="0"/>
                <a:ea typeface="Avenir Book" charset="0"/>
                <a:cs typeface="Avenir Book" charset="0"/>
              </a:rPr>
              <a:t>Fig 2. </a:t>
            </a:r>
            <a:r>
              <a:rPr lang="en-US" sz="3200" dirty="0" smtClean="0">
                <a:latin typeface="Avenir Book" charset="0"/>
                <a:ea typeface="Avenir Book" charset="0"/>
                <a:cs typeface="Avenir Book" charset="0"/>
              </a:rPr>
              <a:t>PDF histograms </a:t>
            </a:r>
            <a:r>
              <a:rPr lang="en-US" sz="3200" dirty="0">
                <a:latin typeface="Avenir Book" charset="0"/>
                <a:ea typeface="Avenir Book" charset="0"/>
                <a:cs typeface="Avenir Book" charset="0"/>
              </a:rPr>
              <a:t>depicting binary </a:t>
            </a:r>
            <a:r>
              <a:rPr lang="en-US" sz="3200" dirty="0" smtClean="0">
                <a:latin typeface="Avenir Book" charset="0"/>
                <a:ea typeface="Avenir Book" charset="0"/>
                <a:cs typeface="Avenir Book" charset="0"/>
              </a:rPr>
              <a:t>log-periods </a:t>
            </a:r>
            <a:r>
              <a:rPr lang="en-US" sz="3200" dirty="0">
                <a:latin typeface="Avenir Book" charset="0"/>
                <a:ea typeface="Avenir Book" charset="0"/>
                <a:cs typeface="Avenir Book" charset="0"/>
              </a:rPr>
              <a:t>(top row) and binary mass </a:t>
            </a:r>
            <a:r>
              <a:rPr lang="en-US" sz="3200" dirty="0" smtClean="0">
                <a:latin typeface="Avenir Book" charset="0"/>
                <a:ea typeface="Avenir Book" charset="0"/>
                <a:cs typeface="Avenir Book" charset="0"/>
              </a:rPr>
              <a:t>ratios (q, bottom </a:t>
            </a:r>
            <a:r>
              <a:rPr lang="en-US" sz="3200" dirty="0">
                <a:latin typeface="Avenir Book" charset="0"/>
                <a:ea typeface="Avenir Book" charset="0"/>
                <a:cs typeface="Avenir Book" charset="0"/>
              </a:rPr>
              <a:t>row). From left to right: </a:t>
            </a:r>
            <a:r>
              <a:rPr lang="en-US" sz="3200" dirty="0" smtClean="0">
                <a:latin typeface="Avenir Book" charset="0"/>
                <a:ea typeface="Avenir Book" charset="0"/>
                <a:cs typeface="Avenir Book" charset="0"/>
              </a:rPr>
              <a:t>overall </a:t>
            </a:r>
            <a:r>
              <a:rPr lang="en-US" sz="3200" dirty="0">
                <a:latin typeface="Avenir Book" charset="0"/>
                <a:ea typeface="Avenir Book" charset="0"/>
                <a:cs typeface="Avenir Book" charset="0"/>
              </a:rPr>
              <a:t>binary population statistics, statistics for the open cluster </a:t>
            </a:r>
            <a:r>
              <a:rPr lang="en-US" sz="3200" dirty="0" smtClean="0">
                <a:latin typeface="Avenir Book" charset="0"/>
                <a:ea typeface="Avenir Book" charset="0"/>
                <a:cs typeface="Avenir Book" charset="0"/>
              </a:rPr>
              <a:t>M67, </a:t>
            </a:r>
            <a:r>
              <a:rPr lang="en-US" sz="3200" dirty="0">
                <a:latin typeface="Avenir Book" charset="0"/>
                <a:ea typeface="Avenir Book" charset="0"/>
                <a:cs typeface="Avenir Book" charset="0"/>
              </a:rPr>
              <a:t>and the globular cluster </a:t>
            </a:r>
            <a:r>
              <a:rPr lang="en-US" sz="3200" dirty="0" smtClean="0">
                <a:latin typeface="Avenir Book" charset="0"/>
                <a:ea typeface="Avenir Book" charset="0"/>
                <a:cs typeface="Avenir Book" charset="0"/>
              </a:rPr>
              <a:t>M10.</a:t>
            </a:r>
            <a:endParaRPr lang="en-US" sz="3200" dirty="0">
              <a:latin typeface="Avenir Book" charset="0"/>
              <a:ea typeface="Avenir Book" charset="0"/>
              <a:cs typeface="Avenir Book" charset="0"/>
            </a:endParaRPr>
          </a:p>
        </p:txBody>
      </p:sp>
      <p:sp>
        <p:nvSpPr>
          <p:cNvPr id="31" name="TextBox 30"/>
          <p:cNvSpPr txBox="1"/>
          <p:nvPr/>
        </p:nvSpPr>
        <p:spPr>
          <a:xfrm>
            <a:off x="12492293" y="40587813"/>
            <a:ext cx="6224086" cy="492443"/>
          </a:xfrm>
          <a:prstGeom prst="rect">
            <a:avLst/>
          </a:prstGeom>
          <a:noFill/>
        </p:spPr>
        <p:txBody>
          <a:bodyPr wrap="square" rtlCol="0">
            <a:spAutoFit/>
          </a:bodyPr>
          <a:lstStyle/>
          <a:p>
            <a:r>
              <a:rPr lang="en-US" sz="2600" dirty="0">
                <a:solidFill>
                  <a:schemeClr val="bg1"/>
                </a:solidFill>
              </a:rPr>
              <a:t>https://</a:t>
            </a:r>
            <a:r>
              <a:rPr lang="en-US" sz="2600" dirty="0" err="1">
                <a:solidFill>
                  <a:schemeClr val="bg1"/>
                </a:solidFill>
              </a:rPr>
              <a:t>github.com</a:t>
            </a:r>
            <a:r>
              <a:rPr lang="en-US" sz="2600" dirty="0">
                <a:solidFill>
                  <a:schemeClr val="bg1"/>
                </a:solidFill>
              </a:rPr>
              <a:t>/andrewbowen19</a:t>
            </a:r>
          </a:p>
        </p:txBody>
      </p:sp>
      <p:sp>
        <p:nvSpPr>
          <p:cNvPr id="34" name="TextBox 33"/>
          <p:cNvSpPr txBox="1"/>
          <p:nvPr/>
        </p:nvSpPr>
        <p:spPr>
          <a:xfrm>
            <a:off x="12561565" y="41896576"/>
            <a:ext cx="6609992" cy="492443"/>
          </a:xfrm>
          <a:prstGeom prst="rect">
            <a:avLst/>
          </a:prstGeom>
          <a:noFill/>
        </p:spPr>
        <p:txBody>
          <a:bodyPr wrap="square" rtlCol="0">
            <a:spAutoFit/>
          </a:bodyPr>
          <a:lstStyle/>
          <a:p>
            <a:r>
              <a:rPr lang="en-US" sz="2560" dirty="0">
                <a:solidFill>
                  <a:schemeClr val="bg1"/>
                </a:solidFill>
              </a:rPr>
              <a:t>https://</a:t>
            </a:r>
            <a:r>
              <a:rPr lang="en-US" sz="2600" dirty="0" err="1">
                <a:solidFill>
                  <a:schemeClr val="bg1"/>
                </a:solidFill>
              </a:rPr>
              <a:t>www.linkedin.com</a:t>
            </a:r>
            <a:r>
              <a:rPr lang="en-US" sz="2600" dirty="0">
                <a:solidFill>
                  <a:schemeClr val="bg1"/>
                </a:solidFill>
              </a:rPr>
              <a:t>/in/</a:t>
            </a:r>
            <a:r>
              <a:rPr lang="en-US" sz="2600" dirty="0" err="1">
                <a:solidFill>
                  <a:schemeClr val="bg1"/>
                </a:solidFill>
              </a:rPr>
              <a:t>andrew-bowen</a:t>
            </a:r>
            <a:r>
              <a:rPr lang="en-US" sz="2600" dirty="0">
                <a:solidFill>
                  <a:schemeClr val="bg1"/>
                </a:solidFill>
              </a:rPr>
              <a:t>-</a:t>
            </a:r>
            <a:r>
              <a:rPr lang="en-US" sz="2560" dirty="0">
                <a:solidFill>
                  <a:schemeClr val="bg1"/>
                </a:solidFill>
              </a:rPr>
              <a:t>/</a:t>
            </a:r>
          </a:p>
        </p:txBody>
      </p:sp>
      <p:sp>
        <p:nvSpPr>
          <p:cNvPr id="2" name="TextBox 1"/>
          <p:cNvSpPr txBox="1"/>
          <p:nvPr/>
        </p:nvSpPr>
        <p:spPr>
          <a:xfrm>
            <a:off x="0" y="788276"/>
            <a:ext cx="27766988" cy="3662541"/>
          </a:xfrm>
          <a:prstGeom prst="rect">
            <a:avLst/>
          </a:prstGeom>
          <a:noFill/>
        </p:spPr>
        <p:txBody>
          <a:bodyPr wrap="square" rtlCol="0">
            <a:spAutoFit/>
          </a:bodyPr>
          <a:lstStyle/>
          <a:p>
            <a:pPr algn="ctr"/>
            <a:r>
              <a:rPr lang="en-US" sz="7600" b="1" dirty="0" smtClean="0">
                <a:ln w="9525">
                  <a:noFill/>
                </a:ln>
                <a:solidFill>
                  <a:schemeClr val="bg1"/>
                </a:solidFill>
                <a:latin typeface="Avenir Book" charset="0"/>
                <a:ea typeface="Avenir Book" charset="0"/>
                <a:cs typeface="Avenir Book" charset="0"/>
              </a:rPr>
              <a:t>Eclipsing Binaries in Star Clusters from LSST</a:t>
            </a:r>
          </a:p>
          <a:p>
            <a:pPr algn="ctr"/>
            <a:r>
              <a:rPr lang="en-US" sz="4200" dirty="0" smtClean="0">
                <a:ln w="9525">
                  <a:noFill/>
                </a:ln>
                <a:solidFill>
                  <a:schemeClr val="bg1"/>
                </a:solidFill>
                <a:latin typeface="Avenir Book" charset="0"/>
                <a:ea typeface="Avenir Book" charset="0"/>
                <a:cs typeface="Avenir Book" charset="0"/>
              </a:rPr>
              <a:t>Andrew Bowen</a:t>
            </a:r>
            <a:r>
              <a:rPr lang="en-US" sz="4200" baseline="30000" dirty="0" smtClean="0">
                <a:ln w="9525">
                  <a:noFill/>
                </a:ln>
                <a:solidFill>
                  <a:schemeClr val="bg1"/>
                </a:solidFill>
                <a:latin typeface="Avenir Book" charset="0"/>
                <a:ea typeface="Avenir Book" charset="0"/>
                <a:cs typeface="Avenir Book" charset="0"/>
              </a:rPr>
              <a:t>1</a:t>
            </a:r>
            <a:r>
              <a:rPr lang="en-US" sz="4200" dirty="0" smtClean="0">
                <a:ln w="9525">
                  <a:noFill/>
                </a:ln>
                <a:solidFill>
                  <a:schemeClr val="bg1"/>
                </a:solidFill>
                <a:latin typeface="Avenir Book" charset="0"/>
                <a:ea typeface="Avenir Book" charset="0"/>
                <a:cs typeface="Avenir Book" charset="0"/>
              </a:rPr>
              <a:t>, Aaron M. Geller</a:t>
            </a:r>
            <a:r>
              <a:rPr lang="en-US" sz="4200" baseline="30000" dirty="0" smtClean="0">
                <a:ln w="9525">
                  <a:noFill/>
                </a:ln>
                <a:solidFill>
                  <a:schemeClr val="bg1"/>
                </a:solidFill>
                <a:latin typeface="Avenir Book" charset="0"/>
                <a:ea typeface="Avenir Book" charset="0"/>
                <a:cs typeface="Avenir Book" charset="0"/>
              </a:rPr>
              <a:t>1,2</a:t>
            </a:r>
            <a:endParaRPr lang="en-US" sz="4200" dirty="0" smtClean="0">
              <a:ln w="9525">
                <a:noFill/>
              </a:ln>
              <a:solidFill>
                <a:schemeClr val="bg1"/>
              </a:solidFill>
              <a:latin typeface="Avenir Book" charset="0"/>
              <a:ea typeface="Avenir Book" charset="0"/>
              <a:cs typeface="Avenir Book" charset="0"/>
            </a:endParaRPr>
          </a:p>
          <a:p>
            <a:pPr marL="792505" indent="-792505" algn="ctr">
              <a:buAutoNum type="arabicPeriod"/>
            </a:pPr>
            <a:r>
              <a:rPr lang="en-US" sz="3800" dirty="0" smtClean="0">
                <a:ln w="9525">
                  <a:noFill/>
                </a:ln>
                <a:solidFill>
                  <a:schemeClr val="bg1"/>
                </a:solidFill>
                <a:latin typeface="Avenir Book" charset="0"/>
                <a:ea typeface="Avenir Book" charset="0"/>
                <a:cs typeface="Avenir Book" charset="0"/>
              </a:rPr>
              <a:t>Center for Interdisciplinary Exploration and Research in Astrophysics (CIERA) and Department of Physics and Astronomy, Northwestern University, 2145 Sheridan Road, Evanston, IL 60201, USA </a:t>
            </a:r>
          </a:p>
          <a:p>
            <a:pPr marL="792505" indent="-792505" algn="ctr">
              <a:buAutoNum type="arabicPeriod"/>
            </a:pPr>
            <a:r>
              <a:rPr lang="en-US" sz="3800" dirty="0" smtClean="0">
                <a:ln w="9525">
                  <a:noFill/>
                </a:ln>
                <a:solidFill>
                  <a:schemeClr val="bg1"/>
                </a:solidFill>
                <a:latin typeface="Avenir Book" charset="0"/>
                <a:ea typeface="Avenir Book" charset="0"/>
                <a:cs typeface="Avenir Book" charset="0"/>
              </a:rPr>
              <a:t> Adler Planetarium, Department of Astronomy, 1300 S. Lake Shore Drive, Chicago, IL 60605, USA</a:t>
            </a:r>
            <a:endParaRPr lang="en-US" sz="3800" dirty="0">
              <a:ln w="9525">
                <a:noFill/>
              </a:ln>
              <a:solidFill>
                <a:schemeClr val="bg1"/>
              </a:solidFill>
              <a:latin typeface="Avenir Book" charset="0"/>
              <a:ea typeface="Avenir Book" charset="0"/>
              <a:cs typeface="Avenir Book" charset="0"/>
            </a:endParaRPr>
          </a:p>
        </p:txBody>
      </p:sp>
      <p:sp>
        <p:nvSpPr>
          <p:cNvPr id="24" name="TextBox 23"/>
          <p:cNvSpPr txBox="1"/>
          <p:nvPr/>
        </p:nvSpPr>
        <p:spPr>
          <a:xfrm>
            <a:off x="2177439" y="37226784"/>
            <a:ext cx="15755815" cy="584775"/>
          </a:xfrm>
          <a:prstGeom prst="rect">
            <a:avLst/>
          </a:prstGeom>
          <a:noFill/>
        </p:spPr>
        <p:txBody>
          <a:bodyPr wrap="square" rtlCol="0">
            <a:spAutoFit/>
          </a:bodyPr>
          <a:lstStyle/>
          <a:p>
            <a:pPr algn="ctr"/>
            <a:r>
              <a:rPr lang="en-US" sz="3200" dirty="0" smtClean="0">
                <a:solidFill>
                  <a:srgbClr val="5687A6"/>
                </a:solidFill>
              </a:rPr>
              <a:t>● All Binaries	 </a:t>
            </a:r>
            <a:r>
              <a:rPr lang="en-US" sz="3200" dirty="0" smtClean="0">
                <a:solidFill>
                  <a:srgbClr val="BF8A26"/>
                </a:solidFill>
              </a:rPr>
              <a:t>● Observed Binaries</a:t>
            </a:r>
            <a:r>
              <a:rPr lang="en-US" sz="3200" dirty="0" smtClean="0">
                <a:solidFill>
                  <a:srgbClr val="5687A6"/>
                </a:solidFill>
              </a:rPr>
              <a:t>              </a:t>
            </a:r>
            <a:r>
              <a:rPr lang="en-US" sz="3200" dirty="0" smtClean="0">
                <a:solidFill>
                  <a:srgbClr val="A62B1F"/>
                </a:solidFill>
              </a:rPr>
              <a:t>●</a:t>
            </a:r>
            <a:r>
              <a:rPr lang="en-US" sz="3200" dirty="0" smtClean="0">
                <a:solidFill>
                  <a:srgbClr val="5687A6"/>
                </a:solidFill>
              </a:rPr>
              <a:t> </a:t>
            </a:r>
            <a:r>
              <a:rPr lang="en-US" sz="3200" dirty="0" smtClean="0">
                <a:solidFill>
                  <a:srgbClr val="A62B1F"/>
                </a:solidFill>
              </a:rPr>
              <a:t>Recovered Binaries</a:t>
            </a:r>
            <a:r>
              <a:rPr lang="en-US" sz="3200" dirty="0" smtClean="0">
                <a:solidFill>
                  <a:srgbClr val="5687A6"/>
                </a:solidFill>
              </a:rPr>
              <a:t> </a:t>
            </a:r>
            <a:endParaRPr lang="en-US" sz="3200" dirty="0">
              <a:solidFill>
                <a:srgbClr val="5687A6"/>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869799860"/>
              </p:ext>
            </p:extLst>
          </p:nvPr>
        </p:nvGraphicFramePr>
        <p:xfrm>
          <a:off x="19826493" y="24587783"/>
          <a:ext cx="6905298" cy="3321945"/>
        </p:xfrm>
        <a:graphic>
          <a:graphicData uri="http://schemas.openxmlformats.org/drawingml/2006/table">
            <a:tbl>
              <a:tblPr firstRow="1" bandRow="1">
                <a:tableStyleId>{5C22544A-7EE6-4342-B048-85BDC9FD1C3A}</a:tableStyleId>
              </a:tblPr>
              <a:tblGrid>
                <a:gridCol w="3452649"/>
                <a:gridCol w="3452649"/>
              </a:tblGrid>
              <a:tr h="1099771">
                <a:tc>
                  <a:txBody>
                    <a:bodyPr/>
                    <a:lstStyle/>
                    <a:p>
                      <a:pPr algn="ctr"/>
                      <a:r>
                        <a:rPr lang="en-US" sz="3600" b="1" dirty="0" smtClean="0">
                          <a:solidFill>
                            <a:schemeClr val="tx1"/>
                          </a:solidFill>
                          <a:latin typeface="Avenir Book" charset="0"/>
                          <a:ea typeface="Avenir Book" charset="0"/>
                          <a:cs typeface="Avenir Book" charset="0"/>
                        </a:rPr>
                        <a:t>Binary Population</a:t>
                      </a:r>
                      <a:endParaRPr lang="en-US" sz="3600" b="1"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1" dirty="0" smtClean="0">
                          <a:solidFill>
                            <a:schemeClr val="tx1"/>
                          </a:solidFill>
                          <a:latin typeface="Avenir Book" charset="0"/>
                          <a:ea typeface="Avenir Book" charset="0"/>
                          <a:cs typeface="Avenir Book" charset="0"/>
                        </a:rPr>
                        <a:t>Number</a:t>
                      </a:r>
                      <a:r>
                        <a:rPr lang="en-US" sz="3600" b="1" baseline="0" dirty="0" smtClean="0">
                          <a:solidFill>
                            <a:schemeClr val="tx1"/>
                          </a:solidFill>
                          <a:latin typeface="Avenir Book" charset="0"/>
                          <a:ea typeface="Avenir Book" charset="0"/>
                          <a:cs typeface="Avenir Book" charset="0"/>
                        </a:rPr>
                        <a:t> of Binaries</a:t>
                      </a:r>
                      <a:endParaRPr lang="en-US" sz="3600" b="1" dirty="0">
                        <a:solidFill>
                          <a:schemeClr val="tx1"/>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1075">
                <a:tc>
                  <a:txBody>
                    <a:bodyPr/>
                    <a:lstStyle/>
                    <a:p>
                      <a:pPr algn="ctr"/>
                      <a:r>
                        <a:rPr lang="en-US" sz="3600" b="1" dirty="0" smtClean="0">
                          <a:solidFill>
                            <a:srgbClr val="5687A6"/>
                          </a:solidFill>
                          <a:latin typeface="Avenir Book" charset="0"/>
                          <a:ea typeface="Avenir Book" charset="0"/>
                          <a:cs typeface="Avenir Book" charset="0"/>
                        </a:rPr>
                        <a:t>All</a:t>
                      </a:r>
                      <a:endParaRPr lang="en-US" sz="3600" b="1" dirty="0">
                        <a:solidFill>
                          <a:srgbClr val="5687A6"/>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1" dirty="0" smtClean="0">
                          <a:solidFill>
                            <a:srgbClr val="5687A6"/>
                          </a:solidFill>
                          <a:latin typeface="Avenir Book" charset="0"/>
                          <a:ea typeface="Avenir Book" charset="0"/>
                          <a:cs typeface="Avenir Book" charset="0"/>
                        </a:rPr>
                        <a:t>4.5 x 10</a:t>
                      </a:r>
                      <a:r>
                        <a:rPr lang="en-US" sz="3600" b="1" baseline="30000" dirty="0" smtClean="0">
                          <a:solidFill>
                            <a:srgbClr val="5687A6"/>
                          </a:solidFill>
                          <a:latin typeface="Avenir Book" charset="0"/>
                          <a:ea typeface="Avenir Book" charset="0"/>
                          <a:cs typeface="Avenir Book" charset="0"/>
                        </a:rPr>
                        <a:t>7</a:t>
                      </a:r>
                      <a:endParaRPr lang="en-US" sz="3600" b="1" dirty="0">
                        <a:solidFill>
                          <a:srgbClr val="5687A6"/>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1075">
                <a:tc>
                  <a:txBody>
                    <a:bodyPr/>
                    <a:lstStyle/>
                    <a:p>
                      <a:pPr algn="ctr"/>
                      <a:r>
                        <a:rPr lang="en-US" sz="3600" b="1" dirty="0" smtClean="0">
                          <a:solidFill>
                            <a:srgbClr val="BF8A26"/>
                          </a:solidFill>
                          <a:latin typeface="Avenir Book" charset="0"/>
                          <a:ea typeface="Avenir Book" charset="0"/>
                          <a:cs typeface="Avenir Book" charset="0"/>
                        </a:rPr>
                        <a:t>Observed</a:t>
                      </a:r>
                      <a:endParaRPr lang="en-US" sz="3600" b="1" dirty="0">
                        <a:solidFill>
                          <a:srgbClr val="BF8A26"/>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1" dirty="0" smtClean="0">
                          <a:solidFill>
                            <a:srgbClr val="BF8A26"/>
                          </a:solidFill>
                          <a:latin typeface="Avenir Book" charset="0"/>
                          <a:ea typeface="Avenir Book" charset="0"/>
                          <a:cs typeface="Avenir Book" charset="0"/>
                        </a:rPr>
                        <a:t>60,343</a:t>
                      </a:r>
                      <a:endParaRPr lang="en-US" sz="3600" b="1" dirty="0">
                        <a:solidFill>
                          <a:srgbClr val="BF8A26"/>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1075">
                <a:tc>
                  <a:txBody>
                    <a:bodyPr/>
                    <a:lstStyle/>
                    <a:p>
                      <a:pPr algn="ctr"/>
                      <a:r>
                        <a:rPr lang="en-US" sz="3600" b="1" dirty="0" smtClean="0">
                          <a:solidFill>
                            <a:srgbClr val="A62B1F"/>
                          </a:solidFill>
                          <a:latin typeface="Avenir Book" charset="0"/>
                          <a:ea typeface="Avenir Book" charset="0"/>
                          <a:cs typeface="Avenir Book" charset="0"/>
                        </a:rPr>
                        <a:t>Recovered</a:t>
                      </a:r>
                      <a:endParaRPr lang="en-US" sz="3600" b="1" dirty="0">
                        <a:solidFill>
                          <a:srgbClr val="A62B1F"/>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1" dirty="0" smtClean="0">
                          <a:solidFill>
                            <a:srgbClr val="A62B1F"/>
                          </a:solidFill>
                          <a:latin typeface="Avenir Book" charset="0"/>
                          <a:ea typeface="Avenir Book" charset="0"/>
                          <a:cs typeface="Avenir Book" charset="0"/>
                        </a:rPr>
                        <a:t>10,657</a:t>
                      </a:r>
                      <a:endParaRPr lang="en-US" sz="3600" b="1" dirty="0">
                        <a:solidFill>
                          <a:srgbClr val="A62B1F"/>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3" name="Rounded Rectangle 42"/>
          <p:cNvSpPr/>
          <p:nvPr/>
        </p:nvSpPr>
        <p:spPr>
          <a:xfrm>
            <a:off x="260818" y="19378127"/>
            <a:ext cx="26910364" cy="3948481"/>
          </a:xfrm>
          <a:prstGeom prst="roundRect">
            <a:avLst>
              <a:gd name="adj" fmla="val 7131"/>
            </a:avLst>
          </a:prstGeom>
          <a:solidFill>
            <a:srgbClr val="5687A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600" b="1" dirty="0">
                <a:ln w="6350">
                  <a:solidFill>
                    <a:srgbClr val="A62B1F"/>
                  </a:solidFill>
                </a:ln>
                <a:solidFill>
                  <a:schemeClr val="bg1"/>
                </a:solidFill>
                <a:latin typeface="Avenir Heavy" charset="0"/>
                <a:ea typeface="Avenir Heavy" charset="0"/>
                <a:cs typeface="Avenir Heavy" charset="0"/>
              </a:rPr>
              <a:t>LSST will recover ~</a:t>
            </a:r>
            <a:r>
              <a:rPr lang="is-IS" sz="12600" b="1" dirty="0">
                <a:ln w="6350">
                  <a:solidFill>
                    <a:srgbClr val="A62B1F"/>
                  </a:solidFill>
                </a:ln>
                <a:solidFill>
                  <a:schemeClr val="bg1"/>
                </a:solidFill>
                <a:latin typeface="Avenir Heavy" charset="0"/>
                <a:ea typeface="Avenir Heavy" charset="0"/>
                <a:cs typeface="Avenir Heavy" charset="0"/>
              </a:rPr>
              <a:t>10,000 binaries </a:t>
            </a:r>
            <a:endParaRPr lang="is-IS" sz="12600" b="1" dirty="0" smtClean="0">
              <a:ln w="6350">
                <a:solidFill>
                  <a:srgbClr val="A62B1F"/>
                </a:solidFill>
              </a:ln>
              <a:solidFill>
                <a:schemeClr val="bg1"/>
              </a:solidFill>
              <a:latin typeface="Avenir Heavy" charset="0"/>
              <a:ea typeface="Avenir Heavy" charset="0"/>
              <a:cs typeface="Avenir Heavy" charset="0"/>
            </a:endParaRPr>
          </a:p>
          <a:p>
            <a:pPr algn="ctr"/>
            <a:r>
              <a:rPr lang="is-IS" sz="12600" b="1" dirty="0" smtClean="0">
                <a:ln w="6350">
                  <a:solidFill>
                    <a:srgbClr val="A62B1F"/>
                  </a:solidFill>
                </a:ln>
                <a:solidFill>
                  <a:schemeClr val="bg1"/>
                </a:solidFill>
                <a:latin typeface="Avenir Heavy" charset="0"/>
                <a:ea typeface="Avenir Heavy" charset="0"/>
                <a:cs typeface="Avenir Heavy" charset="0"/>
              </a:rPr>
              <a:t>in </a:t>
            </a:r>
            <a:r>
              <a:rPr lang="is-IS" sz="12600" b="1" dirty="0">
                <a:ln w="6350">
                  <a:solidFill>
                    <a:srgbClr val="A62B1F"/>
                  </a:solidFill>
                </a:ln>
                <a:solidFill>
                  <a:schemeClr val="bg1"/>
                </a:solidFill>
                <a:latin typeface="Avenir Heavy" charset="0"/>
                <a:ea typeface="Avenir Heavy" charset="0"/>
                <a:cs typeface="Avenir Heavy" charset="0"/>
              </a:rPr>
              <a:t>Milky Way star clusters</a:t>
            </a:r>
            <a:endParaRPr lang="en-US" sz="12600" b="1" dirty="0">
              <a:ln w="6350">
                <a:solidFill>
                  <a:srgbClr val="A62B1F"/>
                </a:solidFill>
              </a:ln>
              <a:solidFill>
                <a:schemeClr val="bg1"/>
              </a:solidFill>
              <a:latin typeface="Avenir Heavy" charset="0"/>
              <a:ea typeface="Avenir Heavy" charset="0"/>
              <a:cs typeface="Avenir Heavy"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920" y="36193686"/>
            <a:ext cx="7288811" cy="943257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961" y="40180671"/>
            <a:ext cx="2667000" cy="320040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1604" y="40330116"/>
            <a:ext cx="1165702" cy="113037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00564" y="38712080"/>
            <a:ext cx="5572747" cy="7211790"/>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97678" y="41418146"/>
            <a:ext cx="3387297" cy="2117061"/>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4345" y="41613686"/>
            <a:ext cx="1765331" cy="1765331"/>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83955" y="10097021"/>
            <a:ext cx="13886125" cy="7259340"/>
          </a:xfrm>
          <a:prstGeom prst="rect">
            <a:avLst/>
          </a:prstGeom>
        </p:spPr>
      </p:pic>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63132" y="32394415"/>
            <a:ext cx="5709016" cy="4671013"/>
          </a:xfrm>
          <a:prstGeom prst="rect">
            <a:avLst/>
          </a:prstGeom>
        </p:spPr>
      </p:pic>
      <p:pic>
        <p:nvPicPr>
          <p:cNvPr id="30" name="Picture 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974727" y="32380598"/>
            <a:ext cx="5712456" cy="4673828"/>
          </a:xfrm>
          <a:prstGeom prst="rect">
            <a:avLst/>
          </a:prstGeom>
        </p:spPr>
      </p:pic>
      <p:pic>
        <p:nvPicPr>
          <p:cNvPr id="32" name="Picture 3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961138" y="27796864"/>
            <a:ext cx="5663817" cy="4634032"/>
          </a:xfrm>
          <a:prstGeom prst="rect">
            <a:avLst/>
          </a:prstGeom>
        </p:spPr>
      </p:pic>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76676" y="27808598"/>
            <a:ext cx="5649475" cy="4622298"/>
          </a:xfrm>
          <a:prstGeom prst="rect">
            <a:avLst/>
          </a:prstGeom>
        </p:spPr>
      </p:pic>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7337" y="27789212"/>
            <a:ext cx="5930900" cy="4572000"/>
          </a:xfrm>
          <a:prstGeom prst="rect">
            <a:avLst/>
          </a:prstGeom>
        </p:spPr>
      </p:pic>
      <p:pic>
        <p:nvPicPr>
          <p:cNvPr id="37" name="Picture 3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66698" y="32430896"/>
            <a:ext cx="5930900" cy="4572000"/>
          </a:xfrm>
          <a:prstGeom prst="rect">
            <a:avLst/>
          </a:prstGeom>
        </p:spPr>
      </p:pic>
    </p:spTree>
    <p:extLst>
      <p:ext uri="{BB962C8B-B14F-4D97-AF65-F5344CB8AC3E}">
        <p14:creationId xmlns:p14="http://schemas.microsoft.com/office/powerpoint/2010/main" val="1058774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2603</TotalTime>
  <Words>849</Words>
  <Application>Microsoft Macintosh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Avenir Book</vt:lpstr>
      <vt:lpstr>Avenir Heavy</vt:lpstr>
      <vt:lpstr>Baskerville</vt:lpstr>
      <vt:lpstr>Calibri</vt:lpstr>
      <vt:lpstr>Calibri Light</vt:lpstr>
      <vt:lpstr>Cambria Math</vt:lpstr>
      <vt:lpstr>Arial</vt:lpstr>
      <vt:lpstr>Office Theme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Bowen</dc:creator>
  <cp:lastModifiedBy>Andrew Bowen</cp:lastModifiedBy>
  <cp:revision>58</cp:revision>
  <cp:lastPrinted>2019-08-08T17:02:48Z</cp:lastPrinted>
  <dcterms:created xsi:type="dcterms:W3CDTF">2019-08-01T15:09:19Z</dcterms:created>
  <dcterms:modified xsi:type="dcterms:W3CDTF">2019-12-03T20:27:32Z</dcterms:modified>
</cp:coreProperties>
</file>