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8" r:id="rId2"/>
  </p:sldIdLst>
  <p:sldSz cx="27432000" cy="43891200"/>
  <p:notesSz cx="6858000" cy="9144000"/>
  <p:defaultTextStyle>
    <a:defPPr>
      <a:defRPr lang="en-US"/>
    </a:defPPr>
    <a:lvl1pPr marL="0" algn="l" defTabSz="3423514" rtl="0" eaLnBrk="1" latinLnBrk="0" hangingPunct="1">
      <a:defRPr sz="6739" kern="1200">
        <a:solidFill>
          <a:schemeClr val="tx1"/>
        </a:solidFill>
        <a:latin typeface="+mn-lt"/>
        <a:ea typeface="+mn-ea"/>
        <a:cs typeface="+mn-cs"/>
      </a:defRPr>
    </a:lvl1pPr>
    <a:lvl2pPr marL="1711757" algn="l" defTabSz="3423514" rtl="0" eaLnBrk="1" latinLnBrk="0" hangingPunct="1">
      <a:defRPr sz="6739" kern="1200">
        <a:solidFill>
          <a:schemeClr val="tx1"/>
        </a:solidFill>
        <a:latin typeface="+mn-lt"/>
        <a:ea typeface="+mn-ea"/>
        <a:cs typeface="+mn-cs"/>
      </a:defRPr>
    </a:lvl2pPr>
    <a:lvl3pPr marL="3423514" algn="l" defTabSz="3423514" rtl="0" eaLnBrk="1" latinLnBrk="0" hangingPunct="1">
      <a:defRPr sz="6739" kern="1200">
        <a:solidFill>
          <a:schemeClr val="tx1"/>
        </a:solidFill>
        <a:latin typeface="+mn-lt"/>
        <a:ea typeface="+mn-ea"/>
        <a:cs typeface="+mn-cs"/>
      </a:defRPr>
    </a:lvl3pPr>
    <a:lvl4pPr marL="5135270" algn="l" defTabSz="3423514" rtl="0" eaLnBrk="1" latinLnBrk="0" hangingPunct="1">
      <a:defRPr sz="6739" kern="1200">
        <a:solidFill>
          <a:schemeClr val="tx1"/>
        </a:solidFill>
        <a:latin typeface="+mn-lt"/>
        <a:ea typeface="+mn-ea"/>
        <a:cs typeface="+mn-cs"/>
      </a:defRPr>
    </a:lvl4pPr>
    <a:lvl5pPr marL="6847027" algn="l" defTabSz="3423514" rtl="0" eaLnBrk="1" latinLnBrk="0" hangingPunct="1">
      <a:defRPr sz="6739" kern="1200">
        <a:solidFill>
          <a:schemeClr val="tx1"/>
        </a:solidFill>
        <a:latin typeface="+mn-lt"/>
        <a:ea typeface="+mn-ea"/>
        <a:cs typeface="+mn-cs"/>
      </a:defRPr>
    </a:lvl5pPr>
    <a:lvl6pPr marL="8558784" algn="l" defTabSz="3423514" rtl="0" eaLnBrk="1" latinLnBrk="0" hangingPunct="1">
      <a:defRPr sz="6739" kern="1200">
        <a:solidFill>
          <a:schemeClr val="tx1"/>
        </a:solidFill>
        <a:latin typeface="+mn-lt"/>
        <a:ea typeface="+mn-ea"/>
        <a:cs typeface="+mn-cs"/>
      </a:defRPr>
    </a:lvl6pPr>
    <a:lvl7pPr marL="10270541" algn="l" defTabSz="3423514" rtl="0" eaLnBrk="1" latinLnBrk="0" hangingPunct="1">
      <a:defRPr sz="6739" kern="1200">
        <a:solidFill>
          <a:schemeClr val="tx1"/>
        </a:solidFill>
        <a:latin typeface="+mn-lt"/>
        <a:ea typeface="+mn-ea"/>
        <a:cs typeface="+mn-cs"/>
      </a:defRPr>
    </a:lvl7pPr>
    <a:lvl8pPr marL="11982298" algn="l" defTabSz="3423514" rtl="0" eaLnBrk="1" latinLnBrk="0" hangingPunct="1">
      <a:defRPr sz="6739" kern="1200">
        <a:solidFill>
          <a:schemeClr val="tx1"/>
        </a:solidFill>
        <a:latin typeface="+mn-lt"/>
        <a:ea typeface="+mn-ea"/>
        <a:cs typeface="+mn-cs"/>
      </a:defRPr>
    </a:lvl8pPr>
    <a:lvl9pPr marL="13694054" algn="l" defTabSz="3423514" rtl="0" eaLnBrk="1" latinLnBrk="0" hangingPunct="1">
      <a:defRPr sz="6739"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687A6"/>
    <a:srgbClr val="A62B1F"/>
    <a:srgbClr val="BF8A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7807"/>
    <p:restoredTop sz="94575"/>
  </p:normalViewPr>
  <p:slideViewPr>
    <p:cSldViewPr snapToGrid="0" snapToObjects="1">
      <p:cViewPr>
        <p:scale>
          <a:sx n="10" d="100"/>
          <a:sy n="10" d="100"/>
        </p:scale>
        <p:origin x="3736" y="12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7B1280-EAB5-9A40-BBC2-C315BBEF0F44}" type="datetimeFigureOut">
              <a:rPr lang="en-US" smtClean="0"/>
              <a:t>8/7/19</a:t>
            </a:fld>
            <a:endParaRPr lang="en-US"/>
          </a:p>
        </p:txBody>
      </p:sp>
      <p:sp>
        <p:nvSpPr>
          <p:cNvPr id="4" name="Slide Image Placeholder 3"/>
          <p:cNvSpPr>
            <a:spLocks noGrp="1" noRot="1" noChangeAspect="1"/>
          </p:cNvSpPr>
          <p:nvPr>
            <p:ph type="sldImg" idx="2"/>
          </p:nvPr>
        </p:nvSpPr>
        <p:spPr>
          <a:xfrm>
            <a:off x="2463800" y="1143000"/>
            <a:ext cx="1930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34BC80-A95A-8342-AB01-796636F8B9D9}" type="slidenum">
              <a:rPr lang="en-US" smtClean="0"/>
              <a:t>‹#›</a:t>
            </a:fld>
            <a:endParaRPr lang="en-US"/>
          </a:p>
        </p:txBody>
      </p:sp>
    </p:spTree>
    <p:extLst>
      <p:ext uri="{BB962C8B-B14F-4D97-AF65-F5344CB8AC3E}">
        <p14:creationId xmlns:p14="http://schemas.microsoft.com/office/powerpoint/2010/main" val="697490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F34BC80-A95A-8342-AB01-796636F8B9D9}" type="slidenum">
              <a:rPr lang="en-US" smtClean="0"/>
              <a:t>1</a:t>
            </a:fld>
            <a:endParaRPr lang="en-US"/>
          </a:p>
        </p:txBody>
      </p:sp>
    </p:spTree>
    <p:extLst>
      <p:ext uri="{BB962C8B-B14F-4D97-AF65-F5344CB8AC3E}">
        <p14:creationId xmlns:p14="http://schemas.microsoft.com/office/powerpoint/2010/main" val="1763222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7183123"/>
            <a:ext cx="23317200" cy="15280640"/>
          </a:xfrm>
        </p:spPr>
        <p:txBody>
          <a:bodyPr anchor="b"/>
          <a:lstStyle>
            <a:lvl1pPr algn="ctr">
              <a:defRPr sz="18000"/>
            </a:lvl1pPr>
          </a:lstStyle>
          <a:p>
            <a:r>
              <a:rPr lang="en-US" smtClean="0"/>
              <a:t>Click to edit Master title style</a:t>
            </a:r>
            <a:endParaRPr lang="en-US" dirty="0"/>
          </a:p>
        </p:txBody>
      </p:sp>
      <p:sp>
        <p:nvSpPr>
          <p:cNvPr id="3" name="Subtitle 2"/>
          <p:cNvSpPr>
            <a:spLocks noGrp="1"/>
          </p:cNvSpPr>
          <p:nvPr>
            <p:ph type="subTitle" idx="1"/>
          </p:nvPr>
        </p:nvSpPr>
        <p:spPr>
          <a:xfrm>
            <a:off x="3429000" y="23053043"/>
            <a:ext cx="20574000" cy="10596877"/>
          </a:xfrm>
        </p:spPr>
        <p:txBody>
          <a:bodyPr/>
          <a:lstStyle>
            <a:lvl1pPr marL="0" indent="0" algn="ctr">
              <a:buNone/>
              <a:defRPr sz="7200"/>
            </a:lvl1pPr>
            <a:lvl2pPr marL="1371600" indent="0" algn="ctr">
              <a:buNone/>
              <a:defRPr sz="6000"/>
            </a:lvl2pPr>
            <a:lvl3pPr marL="2743200" indent="0" algn="ctr">
              <a:buNone/>
              <a:defRPr sz="5400"/>
            </a:lvl3pPr>
            <a:lvl4pPr marL="4114800" indent="0" algn="ctr">
              <a:buNone/>
              <a:defRPr sz="4800"/>
            </a:lvl4pPr>
            <a:lvl5pPr marL="5486400" indent="0" algn="ctr">
              <a:buNone/>
              <a:defRPr sz="4800"/>
            </a:lvl5pPr>
            <a:lvl6pPr marL="6858000" indent="0" algn="ctr">
              <a:buNone/>
              <a:defRPr sz="4800"/>
            </a:lvl6pPr>
            <a:lvl7pPr marL="8229600" indent="0" algn="ctr">
              <a:buNone/>
              <a:defRPr sz="4800"/>
            </a:lvl7pPr>
            <a:lvl8pPr marL="9601200" indent="0" algn="ctr">
              <a:buNone/>
              <a:defRPr sz="4800"/>
            </a:lvl8pPr>
            <a:lvl9pPr marL="10972800" indent="0" algn="ctr">
              <a:buNone/>
              <a:defRPr sz="4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A028815-C02E-5E4E-B1E2-B2DDB4F990B9}" type="datetimeFigureOut">
              <a:rPr lang="en-US" smtClean="0"/>
              <a:t>8/7/19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5485C1-0C03-0540-91D8-E82FA444E18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028815-C02E-5E4E-B1E2-B2DDB4F990B9}" type="datetimeFigureOut">
              <a:rPr lang="en-US" smtClean="0"/>
              <a:t>8/7/19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5485C1-0C03-0540-91D8-E82FA444E18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631027" y="2336800"/>
            <a:ext cx="5915025" cy="3719576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885952" y="2336800"/>
            <a:ext cx="17402175" cy="37195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028815-C02E-5E4E-B1E2-B2DDB4F990B9}" type="datetimeFigureOut">
              <a:rPr lang="en-US" smtClean="0"/>
              <a:t>8/7/19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5485C1-0C03-0540-91D8-E82FA444E18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028815-C02E-5E4E-B1E2-B2DDB4F990B9}" type="datetimeFigureOut">
              <a:rPr lang="en-US" smtClean="0"/>
              <a:t>8/7/19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5485C1-0C03-0540-91D8-E82FA444E18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71664" y="10942333"/>
            <a:ext cx="23660100" cy="18257517"/>
          </a:xfrm>
        </p:spPr>
        <p:txBody>
          <a:bodyPr anchor="b"/>
          <a:lstStyle>
            <a:lvl1pPr>
              <a:defRPr sz="18000"/>
            </a:lvl1pPr>
          </a:lstStyle>
          <a:p>
            <a:r>
              <a:rPr lang="en-US" smtClean="0"/>
              <a:t>Click to edit Master title style</a:t>
            </a:r>
            <a:endParaRPr lang="en-US" dirty="0"/>
          </a:p>
        </p:txBody>
      </p:sp>
      <p:sp>
        <p:nvSpPr>
          <p:cNvPr id="3" name="Text Placeholder 2"/>
          <p:cNvSpPr>
            <a:spLocks noGrp="1"/>
          </p:cNvSpPr>
          <p:nvPr>
            <p:ph type="body" idx="1"/>
          </p:nvPr>
        </p:nvSpPr>
        <p:spPr>
          <a:xfrm>
            <a:off x="1871664" y="29372573"/>
            <a:ext cx="23660100" cy="9601197"/>
          </a:xfrm>
        </p:spPr>
        <p:txBody>
          <a:bodyPr/>
          <a:lstStyle>
            <a:lvl1pPr marL="0" indent="0">
              <a:buNone/>
              <a:defRPr sz="7200">
                <a:solidFill>
                  <a:schemeClr val="tx1"/>
                </a:solidFill>
              </a:defRPr>
            </a:lvl1pPr>
            <a:lvl2pPr marL="1371600" indent="0">
              <a:buNone/>
              <a:defRPr sz="6000">
                <a:solidFill>
                  <a:schemeClr val="tx1">
                    <a:tint val="75000"/>
                  </a:schemeClr>
                </a:solidFill>
              </a:defRPr>
            </a:lvl2pPr>
            <a:lvl3pPr marL="2743200" indent="0">
              <a:buNone/>
              <a:defRPr sz="5400">
                <a:solidFill>
                  <a:schemeClr val="tx1">
                    <a:tint val="75000"/>
                  </a:schemeClr>
                </a:solidFill>
              </a:defRPr>
            </a:lvl3pPr>
            <a:lvl4pPr marL="4114800" indent="0">
              <a:buNone/>
              <a:defRPr sz="4800">
                <a:solidFill>
                  <a:schemeClr val="tx1">
                    <a:tint val="75000"/>
                  </a:schemeClr>
                </a:solidFill>
              </a:defRPr>
            </a:lvl4pPr>
            <a:lvl5pPr marL="5486400" indent="0">
              <a:buNone/>
              <a:defRPr sz="4800">
                <a:solidFill>
                  <a:schemeClr val="tx1">
                    <a:tint val="75000"/>
                  </a:schemeClr>
                </a:solidFill>
              </a:defRPr>
            </a:lvl5pPr>
            <a:lvl6pPr marL="6858000" indent="0">
              <a:buNone/>
              <a:defRPr sz="4800">
                <a:solidFill>
                  <a:schemeClr val="tx1">
                    <a:tint val="75000"/>
                  </a:schemeClr>
                </a:solidFill>
              </a:defRPr>
            </a:lvl6pPr>
            <a:lvl7pPr marL="8229600" indent="0">
              <a:buNone/>
              <a:defRPr sz="4800">
                <a:solidFill>
                  <a:schemeClr val="tx1">
                    <a:tint val="75000"/>
                  </a:schemeClr>
                </a:solidFill>
              </a:defRPr>
            </a:lvl7pPr>
            <a:lvl8pPr marL="9601200" indent="0">
              <a:buNone/>
              <a:defRPr sz="4800">
                <a:solidFill>
                  <a:schemeClr val="tx1">
                    <a:tint val="75000"/>
                  </a:schemeClr>
                </a:solidFill>
              </a:defRPr>
            </a:lvl8pPr>
            <a:lvl9pPr marL="10972800" indent="0">
              <a:buNone/>
              <a:defRPr sz="4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028815-C02E-5E4E-B1E2-B2DDB4F990B9}" type="datetimeFigureOut">
              <a:rPr lang="en-US" smtClean="0"/>
              <a:t>8/7/19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5485C1-0C03-0540-91D8-E82FA444E18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885950" y="11684000"/>
            <a:ext cx="11658600" cy="27848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3887450" y="11684000"/>
            <a:ext cx="11658600" cy="27848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A028815-C02E-5E4E-B1E2-B2DDB4F990B9}" type="datetimeFigureOut">
              <a:rPr lang="en-US" smtClean="0"/>
              <a:t>8/7/19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5485C1-0C03-0540-91D8-E82FA444E18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89523" y="2336810"/>
            <a:ext cx="23660100" cy="848360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889526" y="10759443"/>
            <a:ext cx="11605020" cy="5273037"/>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smtClean="0"/>
              <a:t>Click to edit Master text styles</a:t>
            </a:r>
          </a:p>
        </p:txBody>
      </p:sp>
      <p:sp>
        <p:nvSpPr>
          <p:cNvPr id="4" name="Content Placeholder 3"/>
          <p:cNvSpPr>
            <a:spLocks noGrp="1"/>
          </p:cNvSpPr>
          <p:nvPr>
            <p:ph sz="half" idx="2"/>
          </p:nvPr>
        </p:nvSpPr>
        <p:spPr>
          <a:xfrm>
            <a:off x="1889526" y="16032480"/>
            <a:ext cx="11605020" cy="23581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3887452" y="10759443"/>
            <a:ext cx="11662173" cy="5273037"/>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smtClean="0"/>
              <a:t>Click to edit Master text styles</a:t>
            </a:r>
          </a:p>
        </p:txBody>
      </p:sp>
      <p:sp>
        <p:nvSpPr>
          <p:cNvPr id="6" name="Content Placeholder 5"/>
          <p:cNvSpPr>
            <a:spLocks noGrp="1"/>
          </p:cNvSpPr>
          <p:nvPr>
            <p:ph sz="quarter" idx="4"/>
          </p:nvPr>
        </p:nvSpPr>
        <p:spPr>
          <a:xfrm>
            <a:off x="13887452" y="16032480"/>
            <a:ext cx="11662173" cy="23581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A028815-C02E-5E4E-B1E2-B2DDB4F990B9}" type="datetimeFigureOut">
              <a:rPr lang="en-US" smtClean="0"/>
              <a:t>8/7/19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5485C1-0C03-0540-91D8-E82FA444E18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028815-C02E-5E4E-B1E2-B2DDB4F990B9}" type="datetimeFigureOut">
              <a:rPr lang="en-US" smtClean="0"/>
              <a:t>8/7/19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5485C1-0C03-0540-91D8-E82FA444E18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028815-C02E-5E4E-B1E2-B2DDB4F990B9}" type="datetimeFigureOut">
              <a:rPr lang="en-US" smtClean="0"/>
              <a:t>8/7/19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5485C1-0C03-0540-91D8-E82FA444E18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2926080"/>
            <a:ext cx="8847534" cy="10241280"/>
          </a:xfrm>
        </p:spPr>
        <p:txBody>
          <a:bodyPr anchor="b"/>
          <a:lstStyle>
            <a:lvl1pPr>
              <a:defRPr sz="9600"/>
            </a:lvl1pPr>
          </a:lstStyle>
          <a:p>
            <a:r>
              <a:rPr lang="en-US" smtClean="0"/>
              <a:t>Click to edit Master title style</a:t>
            </a:r>
            <a:endParaRPr lang="en-US" dirty="0"/>
          </a:p>
        </p:txBody>
      </p:sp>
      <p:sp>
        <p:nvSpPr>
          <p:cNvPr id="3" name="Content Placeholder 2"/>
          <p:cNvSpPr>
            <a:spLocks noGrp="1"/>
          </p:cNvSpPr>
          <p:nvPr>
            <p:ph idx="1"/>
          </p:nvPr>
        </p:nvSpPr>
        <p:spPr>
          <a:xfrm>
            <a:off x="11662173" y="6319530"/>
            <a:ext cx="13887450" cy="31191200"/>
          </a:xfrm>
        </p:spPr>
        <p:txBody>
          <a:bodyPr/>
          <a:lstStyle>
            <a:lvl1pPr>
              <a:defRPr sz="9600"/>
            </a:lvl1pPr>
            <a:lvl2pPr>
              <a:defRPr sz="8400"/>
            </a:lvl2pPr>
            <a:lvl3pPr>
              <a:defRPr sz="7200"/>
            </a:lvl3pPr>
            <a:lvl4pPr>
              <a:defRPr sz="6000"/>
            </a:lvl4pPr>
            <a:lvl5pPr>
              <a:defRPr sz="6000"/>
            </a:lvl5pPr>
            <a:lvl6pPr>
              <a:defRPr sz="6000"/>
            </a:lvl6pPr>
            <a:lvl7pPr>
              <a:defRPr sz="6000"/>
            </a:lvl7pPr>
            <a:lvl8pPr>
              <a:defRPr sz="6000"/>
            </a:lvl8pPr>
            <a:lvl9pPr>
              <a:defRPr sz="6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889523" y="13167360"/>
            <a:ext cx="8847534" cy="24394163"/>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028815-C02E-5E4E-B1E2-B2DDB4F990B9}" type="datetimeFigureOut">
              <a:rPr lang="en-US" smtClean="0"/>
              <a:t>8/7/19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5485C1-0C03-0540-91D8-E82FA444E18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2926080"/>
            <a:ext cx="8847534" cy="10241280"/>
          </a:xfrm>
        </p:spPr>
        <p:txBody>
          <a:bodyPr anchor="b"/>
          <a:lstStyle>
            <a:lvl1pPr>
              <a:defRPr sz="9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62173" y="6319530"/>
            <a:ext cx="13887450" cy="31191200"/>
          </a:xfrm>
        </p:spPr>
        <p:txBody>
          <a:bodyPr anchor="t"/>
          <a:lstStyle>
            <a:lvl1pPr marL="0" indent="0">
              <a:buNone/>
              <a:defRPr sz="9600"/>
            </a:lvl1pPr>
            <a:lvl2pPr marL="1371600" indent="0">
              <a:buNone/>
              <a:defRPr sz="8400"/>
            </a:lvl2pPr>
            <a:lvl3pPr marL="2743200" indent="0">
              <a:buNone/>
              <a:defRPr sz="7200"/>
            </a:lvl3pPr>
            <a:lvl4pPr marL="4114800" indent="0">
              <a:buNone/>
              <a:defRPr sz="6000"/>
            </a:lvl4pPr>
            <a:lvl5pPr marL="5486400" indent="0">
              <a:buNone/>
              <a:defRPr sz="6000"/>
            </a:lvl5pPr>
            <a:lvl6pPr marL="6858000" indent="0">
              <a:buNone/>
              <a:defRPr sz="6000"/>
            </a:lvl6pPr>
            <a:lvl7pPr marL="8229600" indent="0">
              <a:buNone/>
              <a:defRPr sz="6000"/>
            </a:lvl7pPr>
            <a:lvl8pPr marL="9601200" indent="0">
              <a:buNone/>
              <a:defRPr sz="6000"/>
            </a:lvl8pPr>
            <a:lvl9pPr marL="10972800" indent="0">
              <a:buNone/>
              <a:defRPr sz="6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889523" y="13167360"/>
            <a:ext cx="8847534" cy="24394163"/>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028815-C02E-5E4E-B1E2-B2DDB4F990B9}" type="datetimeFigureOut">
              <a:rPr lang="en-US" smtClean="0"/>
              <a:t>8/7/19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5485C1-0C03-0540-91D8-E82FA444E18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85950" y="2336810"/>
            <a:ext cx="23660100" cy="848360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885950" y="11684000"/>
            <a:ext cx="23660100" cy="27848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885950" y="40680650"/>
            <a:ext cx="6172200" cy="2336800"/>
          </a:xfrm>
          <a:prstGeom prst="rect">
            <a:avLst/>
          </a:prstGeom>
        </p:spPr>
        <p:txBody>
          <a:bodyPr vert="horz" lIns="91440" tIns="45720" rIns="91440" bIns="45720" rtlCol="0" anchor="ctr"/>
          <a:lstStyle>
            <a:lvl1pPr algn="l">
              <a:defRPr sz="3600">
                <a:solidFill>
                  <a:schemeClr val="tx1">
                    <a:tint val="75000"/>
                  </a:schemeClr>
                </a:solidFill>
              </a:defRPr>
            </a:lvl1pPr>
          </a:lstStyle>
          <a:p>
            <a:fld id="{7A028815-C02E-5E4E-B1E2-B2DDB4F990B9}" type="datetimeFigureOut">
              <a:rPr lang="en-US" smtClean="0"/>
              <a:t>8/7/19</a:t>
            </a:fld>
            <a:endParaRPr lang="en-US"/>
          </a:p>
        </p:txBody>
      </p:sp>
      <p:sp>
        <p:nvSpPr>
          <p:cNvPr id="5" name="Footer Placeholder 4"/>
          <p:cNvSpPr>
            <a:spLocks noGrp="1"/>
          </p:cNvSpPr>
          <p:nvPr>
            <p:ph type="ftr" sz="quarter" idx="3"/>
          </p:nvPr>
        </p:nvSpPr>
        <p:spPr>
          <a:xfrm>
            <a:off x="9086850" y="40680650"/>
            <a:ext cx="9258300" cy="2336800"/>
          </a:xfrm>
          <a:prstGeom prst="rect">
            <a:avLst/>
          </a:prstGeom>
        </p:spPr>
        <p:txBody>
          <a:bodyPr vert="horz" lIns="91440" tIns="45720" rIns="91440" bIns="45720" rtlCol="0" anchor="ctr"/>
          <a:lstStyle>
            <a:lvl1pPr algn="ctr">
              <a:defRPr sz="3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9373850" y="40680650"/>
            <a:ext cx="6172200" cy="2336800"/>
          </a:xfrm>
          <a:prstGeom prst="rect">
            <a:avLst/>
          </a:prstGeom>
        </p:spPr>
        <p:txBody>
          <a:bodyPr vert="horz" lIns="91440" tIns="45720" rIns="91440" bIns="45720" rtlCol="0" anchor="ctr"/>
          <a:lstStyle>
            <a:lvl1pPr algn="r">
              <a:defRPr sz="3600">
                <a:solidFill>
                  <a:schemeClr val="tx1">
                    <a:tint val="75000"/>
                  </a:schemeClr>
                </a:solidFill>
              </a:defRPr>
            </a:lvl1pPr>
          </a:lstStyle>
          <a:p>
            <a:fld id="{365485C1-0C03-0540-91D8-E82FA444E183}" type="slidenum">
              <a:rPr lang="en-US" smtClean="0"/>
              <a:t>‹#›</a:t>
            </a:fld>
            <a:endParaRPr lang="en-US"/>
          </a:p>
        </p:txBody>
      </p:sp>
    </p:spTree>
    <p:extLst>
      <p:ext uri="{BB962C8B-B14F-4D97-AF65-F5344CB8AC3E}">
        <p14:creationId xmlns:p14="http://schemas.microsoft.com/office/powerpoint/2010/main" val="11160126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743200" rtl="0" eaLnBrk="1" latinLnBrk="0" hangingPunct="1">
        <a:lnSpc>
          <a:spcPct val="90000"/>
        </a:lnSpc>
        <a:spcBef>
          <a:spcPct val="0"/>
        </a:spcBef>
        <a:buNone/>
        <a:defRPr sz="13200" kern="1200">
          <a:solidFill>
            <a:schemeClr val="tx1"/>
          </a:solidFill>
          <a:latin typeface="+mj-lt"/>
          <a:ea typeface="+mj-ea"/>
          <a:cs typeface="+mj-cs"/>
        </a:defRPr>
      </a:lvl1pPr>
    </p:titleStyle>
    <p:bodyStyle>
      <a:lvl1pPr marL="685800" indent="-685800" algn="l" defTabSz="2743200" rtl="0" eaLnBrk="1" latinLnBrk="0" hangingPunct="1">
        <a:lnSpc>
          <a:spcPct val="90000"/>
        </a:lnSpc>
        <a:spcBef>
          <a:spcPts val="3000"/>
        </a:spcBef>
        <a:buFont typeface="Arial" panose="020B0604020202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panose="020B0604020202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panose="020B0604020202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p:bodyStyle>
    <p:otherStyle>
      <a:defPPr>
        <a:defRPr lang="en-US"/>
      </a:defPPr>
      <a:lvl1pPr marL="0" algn="l" defTabSz="2743200" rtl="0" eaLnBrk="1" latinLnBrk="0" hangingPunct="1">
        <a:defRPr sz="5400" kern="1200">
          <a:solidFill>
            <a:schemeClr val="tx1"/>
          </a:solidFill>
          <a:latin typeface="+mn-lt"/>
          <a:ea typeface="+mn-ea"/>
          <a:cs typeface="+mn-cs"/>
        </a:defRPr>
      </a:lvl1pPr>
      <a:lvl2pPr marL="1371600" algn="l" defTabSz="2743200" rtl="0" eaLnBrk="1" latinLnBrk="0" hangingPunct="1">
        <a:defRPr sz="5400" kern="1200">
          <a:solidFill>
            <a:schemeClr val="tx1"/>
          </a:solidFill>
          <a:latin typeface="+mn-lt"/>
          <a:ea typeface="+mn-ea"/>
          <a:cs typeface="+mn-cs"/>
        </a:defRPr>
      </a:lvl2pPr>
      <a:lvl3pPr marL="2743200" algn="l" defTabSz="2743200" rtl="0" eaLnBrk="1" latinLnBrk="0" hangingPunct="1">
        <a:defRPr sz="5400" kern="1200">
          <a:solidFill>
            <a:schemeClr val="tx1"/>
          </a:solidFill>
          <a:latin typeface="+mn-lt"/>
          <a:ea typeface="+mn-ea"/>
          <a:cs typeface="+mn-cs"/>
        </a:defRPr>
      </a:lvl3pPr>
      <a:lvl4pPr marL="4114800" algn="l" defTabSz="2743200" rtl="0" eaLnBrk="1" latinLnBrk="0" hangingPunct="1">
        <a:defRPr sz="5400" kern="1200">
          <a:solidFill>
            <a:schemeClr val="tx1"/>
          </a:solidFill>
          <a:latin typeface="+mn-lt"/>
          <a:ea typeface="+mn-ea"/>
          <a:cs typeface="+mn-cs"/>
        </a:defRPr>
      </a:lvl4pPr>
      <a:lvl5pPr marL="5486400" algn="l" defTabSz="2743200" rtl="0" eaLnBrk="1" latinLnBrk="0" hangingPunct="1">
        <a:defRPr sz="5400" kern="1200">
          <a:solidFill>
            <a:schemeClr val="tx1"/>
          </a:solidFill>
          <a:latin typeface="+mn-lt"/>
          <a:ea typeface="+mn-ea"/>
          <a:cs typeface="+mn-cs"/>
        </a:defRPr>
      </a:lvl5pPr>
      <a:lvl6pPr marL="6858000" algn="l" defTabSz="2743200" rtl="0" eaLnBrk="1" latinLnBrk="0" hangingPunct="1">
        <a:defRPr sz="5400" kern="1200">
          <a:solidFill>
            <a:schemeClr val="tx1"/>
          </a:solidFill>
          <a:latin typeface="+mn-lt"/>
          <a:ea typeface="+mn-ea"/>
          <a:cs typeface="+mn-cs"/>
        </a:defRPr>
      </a:lvl6pPr>
      <a:lvl7pPr marL="8229600" algn="l" defTabSz="2743200" rtl="0" eaLnBrk="1" latinLnBrk="0" hangingPunct="1">
        <a:defRPr sz="5400" kern="1200">
          <a:solidFill>
            <a:schemeClr val="tx1"/>
          </a:solidFill>
          <a:latin typeface="+mn-lt"/>
          <a:ea typeface="+mn-ea"/>
          <a:cs typeface="+mn-cs"/>
        </a:defRPr>
      </a:lvl7pPr>
      <a:lvl8pPr marL="9601200" algn="l" defTabSz="2743200" rtl="0" eaLnBrk="1" latinLnBrk="0" hangingPunct="1">
        <a:defRPr sz="5400" kern="1200">
          <a:solidFill>
            <a:schemeClr val="tx1"/>
          </a:solidFill>
          <a:latin typeface="+mn-lt"/>
          <a:ea typeface="+mn-ea"/>
          <a:cs typeface="+mn-cs"/>
        </a:defRPr>
      </a:lvl8pPr>
      <a:lvl9pPr marL="10972800" algn="l" defTabSz="2743200" rtl="0" eaLnBrk="1" latinLnBrk="0" hangingPunct="1">
        <a:defRPr sz="5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emf"/><Relationship Id="rId12" Type="http://schemas.openxmlformats.org/officeDocument/2006/relationships/image" Target="../media/image10.emf"/><Relationship Id="rId13" Type="http://schemas.openxmlformats.org/officeDocument/2006/relationships/image" Target="../media/image11.emf"/><Relationship Id="rId14" Type="http://schemas.openxmlformats.org/officeDocument/2006/relationships/image" Target="../media/image12.emf"/><Relationship Id="rId15" Type="http://schemas.openxmlformats.org/officeDocument/2006/relationships/image" Target="../media/image13.emf"/><Relationship Id="rId16" Type="http://schemas.openxmlformats.org/officeDocument/2006/relationships/image" Target="../media/image14.emf"/><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jpeg"/><Relationship Id="rId6" Type="http://schemas.openxmlformats.org/officeDocument/2006/relationships/image" Target="../media/image4.emf"/><Relationship Id="rId7" Type="http://schemas.openxmlformats.org/officeDocument/2006/relationships/image" Target="../media/image5.png"/><Relationship Id="rId8" Type="http://schemas.openxmlformats.org/officeDocument/2006/relationships/image" Target="../media/image6.emf"/><Relationship Id="rId9" Type="http://schemas.openxmlformats.org/officeDocument/2006/relationships/image" Target="../media/image7.emf"/><Relationship Id="rId10"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27432001" cy="43891200"/>
          </a:xfrm>
          <a:prstGeom prst="rect">
            <a:avLst/>
          </a:prstGeom>
          <a:solidFill>
            <a:srgbClr val="5687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912"/>
          </a:p>
        </p:txBody>
      </p:sp>
      <mc:AlternateContent xmlns:mc="http://schemas.openxmlformats.org/markup-compatibility/2006">
        <mc:Choice xmlns:a14="http://schemas.microsoft.com/office/drawing/2010/main" Requires="a14">
          <p:sp>
            <p:nvSpPr>
              <p:cNvPr id="9" name="Rounded Rectangle 8"/>
              <p:cNvSpPr/>
              <p:nvPr/>
            </p:nvSpPr>
            <p:spPr>
              <a:xfrm>
                <a:off x="19336704" y="4764540"/>
                <a:ext cx="7888971" cy="14358545"/>
              </a:xfrm>
              <a:prstGeom prst="roundRect">
                <a:avLst>
                  <a:gd name="adj" fmla="val 4205"/>
                </a:avLst>
              </a:prstGeom>
              <a:solidFill>
                <a:schemeClr val="bg1"/>
              </a:solidFill>
              <a:ln w="6350">
                <a:solidFill>
                  <a:srgbClr val="A62B1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3800" b="1" dirty="0">
                    <a:solidFill>
                      <a:schemeClr val="tx1"/>
                    </a:solidFill>
                    <a:latin typeface="Avenir Book" charset="0"/>
                    <a:ea typeface="Avenir Book" charset="0"/>
                    <a:cs typeface="Avenir Book" charset="0"/>
                  </a:rPr>
                  <a:t>Hard-soft period boundary</a:t>
                </a:r>
              </a:p>
              <a:p>
                <a:r>
                  <a:rPr lang="en-US" sz="3200" dirty="0" smtClean="0">
                    <a:solidFill>
                      <a:schemeClr val="tx1"/>
                    </a:solidFill>
                    <a:latin typeface="Avenir Book" charset="0"/>
                    <a:ea typeface="Avenir Book" charset="0"/>
                    <a:cs typeface="Avenir Book" charset="0"/>
                  </a:rPr>
                  <a:t>Cluster binaries will be affected by the gravity of other cluster members. Tightly bound binaries </a:t>
                </a:r>
                <a:r>
                  <a:rPr lang="en-US" sz="3200" dirty="0">
                    <a:solidFill>
                      <a:schemeClr val="tx1"/>
                    </a:solidFill>
                    <a:latin typeface="Avenir Book" charset="0"/>
                    <a:ea typeface="Avenir Book" charset="0"/>
                    <a:cs typeface="Avenir Book" charset="0"/>
                  </a:rPr>
                  <a:t>with short orbital periods are </a:t>
                </a:r>
                <a:r>
                  <a:rPr lang="en-US" sz="3200" dirty="0" smtClean="0">
                    <a:solidFill>
                      <a:schemeClr val="tx1"/>
                    </a:solidFill>
                    <a:latin typeface="Avenir Book" charset="0"/>
                    <a:ea typeface="Avenir Book" charset="0"/>
                    <a:cs typeface="Avenir Book" charset="0"/>
                  </a:rPr>
                  <a:t>defined as </a:t>
                </a:r>
                <a:r>
                  <a:rPr lang="en-US" sz="3200" dirty="0">
                    <a:solidFill>
                      <a:schemeClr val="tx1"/>
                    </a:solidFill>
                    <a:latin typeface="Avenir Book" charset="0"/>
                    <a:ea typeface="Avenir Book" charset="0"/>
                    <a:cs typeface="Avenir Book" charset="0"/>
                  </a:rPr>
                  <a:t>‘hard’ by </a:t>
                </a:r>
                <a:r>
                  <a:rPr lang="en-US" sz="3200" b="1" dirty="0" err="1">
                    <a:solidFill>
                      <a:schemeClr val="tx1"/>
                    </a:solidFill>
                    <a:latin typeface="Avenir Book" charset="0"/>
                    <a:ea typeface="Avenir Book" charset="0"/>
                    <a:cs typeface="Avenir Book" charset="0"/>
                  </a:rPr>
                  <a:t>Eq</a:t>
                </a:r>
                <a:r>
                  <a:rPr lang="en-US" sz="3200" b="1" dirty="0">
                    <a:solidFill>
                      <a:schemeClr val="tx1"/>
                    </a:solidFill>
                    <a:latin typeface="Avenir Book" charset="0"/>
                    <a:ea typeface="Avenir Book" charset="0"/>
                    <a:cs typeface="Avenir Book" charset="0"/>
                  </a:rPr>
                  <a:t> 1 </a:t>
                </a:r>
                <a:r>
                  <a:rPr lang="en-US" sz="3200" dirty="0" smtClean="0">
                    <a:solidFill>
                      <a:schemeClr val="tx1"/>
                    </a:solidFill>
                    <a:latin typeface="Avenir Book" charset="0"/>
                    <a:ea typeface="Avenir Book" charset="0"/>
                    <a:cs typeface="Avenir Book" charset="0"/>
                  </a:rPr>
                  <a:t>in </a:t>
                </a:r>
                <a:r>
                  <a:rPr lang="en-US" sz="3200" i="1" dirty="0">
                    <a:solidFill>
                      <a:schemeClr val="tx1"/>
                    </a:solidFill>
                    <a:latin typeface="Avenir Book" charset="0"/>
                    <a:ea typeface="Avenir Book" charset="0"/>
                    <a:cs typeface="Avenir Book" charset="0"/>
                  </a:rPr>
                  <a:t>Geller 2015</a:t>
                </a:r>
                <a:r>
                  <a:rPr lang="en-US" sz="3200" dirty="0" smtClean="0">
                    <a:solidFill>
                      <a:schemeClr val="tx1"/>
                    </a:solidFill>
                    <a:latin typeface="Avenir Book" charset="0"/>
                    <a:ea typeface="Avenir Book" charset="0"/>
                    <a:cs typeface="Avenir Book" charset="0"/>
                  </a:rPr>
                  <a:t>:</a:t>
                </a:r>
                <a:endParaRPr lang="en-US" sz="3200" dirty="0">
                  <a:solidFill>
                    <a:schemeClr val="tx1"/>
                  </a:solidFill>
                  <a:latin typeface="Avenir Book" charset="0"/>
                  <a:ea typeface="Avenir Book" charset="0"/>
                  <a:cs typeface="Avenir Book" charset="0"/>
                </a:endParaRPr>
              </a:p>
              <a:p>
                <a:pPr/>
                <a14:m>
                  <m:oMathPara xmlns:m="http://schemas.openxmlformats.org/officeDocument/2006/math">
                    <m:oMathParaPr>
                      <m:jc m:val="centerGroup"/>
                    </m:oMathParaPr>
                    <m:oMath xmlns:m="http://schemas.openxmlformats.org/officeDocument/2006/math">
                      <m:sSub>
                        <m:sSubPr>
                          <m:ctrlPr>
                            <a:rPr lang="en-US" sz="2800" i="1">
                              <a:solidFill>
                                <a:schemeClr val="tx1"/>
                              </a:solidFill>
                              <a:latin typeface="Cambria Math" charset="0"/>
                              <a:ea typeface="Baskerville" charset="0"/>
                              <a:cs typeface="Baskerville" charset="0"/>
                            </a:rPr>
                          </m:ctrlPr>
                        </m:sSubPr>
                        <m:e>
                          <m:r>
                            <a:rPr lang="en-US" sz="2800" i="1">
                              <a:solidFill>
                                <a:schemeClr val="tx1"/>
                              </a:solidFill>
                              <a:latin typeface="Cambria Math" charset="0"/>
                              <a:ea typeface="Baskerville" charset="0"/>
                              <a:cs typeface="Baskerville" charset="0"/>
                            </a:rPr>
                            <m:t>𝑃</m:t>
                          </m:r>
                        </m:e>
                        <m:sub>
                          <m:r>
                            <a:rPr lang="en-US" sz="2800" i="1">
                              <a:solidFill>
                                <a:schemeClr val="tx1"/>
                              </a:solidFill>
                              <a:latin typeface="Cambria Math" charset="0"/>
                              <a:ea typeface="Baskerville" charset="0"/>
                              <a:cs typeface="Baskerville" charset="0"/>
                            </a:rPr>
                            <m:t>h𝑠</m:t>
                          </m:r>
                        </m:sub>
                      </m:sSub>
                      <m:r>
                        <a:rPr lang="en-US" sz="2800" i="1">
                          <a:solidFill>
                            <a:schemeClr val="tx1"/>
                          </a:solidFill>
                          <a:latin typeface="Cambria Math" charset="0"/>
                          <a:ea typeface="Baskerville" charset="0"/>
                          <a:cs typeface="Baskerville" charset="0"/>
                        </a:rPr>
                        <m:t>= </m:t>
                      </m:r>
                      <m:f>
                        <m:fPr>
                          <m:ctrlPr>
                            <a:rPr lang="mr-IN" sz="2800" i="1">
                              <a:solidFill>
                                <a:schemeClr val="tx1"/>
                              </a:solidFill>
                              <a:latin typeface="Cambria Math" charset="0"/>
                              <a:ea typeface="Baskerville" charset="0"/>
                              <a:cs typeface="Baskerville" charset="0"/>
                            </a:rPr>
                          </m:ctrlPr>
                        </m:fPr>
                        <m:num>
                          <m:r>
                            <a:rPr lang="en-US" sz="2800" i="1">
                              <a:solidFill>
                                <a:schemeClr val="tx1"/>
                              </a:solidFill>
                              <a:latin typeface="Cambria Math" charset="0"/>
                              <a:ea typeface="Baskerville" charset="0"/>
                              <a:cs typeface="Baskerville" charset="0"/>
                            </a:rPr>
                            <m:t>3</m:t>
                          </m:r>
                          <m:r>
                            <a:rPr lang="en-US" sz="2800" i="1">
                              <a:solidFill>
                                <a:schemeClr val="tx1"/>
                              </a:solidFill>
                              <a:latin typeface="Cambria Math" charset="0"/>
                              <a:ea typeface="Baskerville" charset="0"/>
                              <a:cs typeface="Baskerville" charset="0"/>
                            </a:rPr>
                            <m:t>𝜋</m:t>
                          </m:r>
                          <m:r>
                            <a:rPr lang="en-US" sz="2800" i="1">
                              <a:solidFill>
                                <a:schemeClr val="tx1"/>
                              </a:solidFill>
                              <a:latin typeface="Cambria Math" charset="0"/>
                              <a:ea typeface="Baskerville" charset="0"/>
                              <a:cs typeface="Baskerville" charset="0"/>
                            </a:rPr>
                            <m:t>𝐺</m:t>
                          </m:r>
                        </m:num>
                        <m:den>
                          <m:r>
                            <a:rPr lang="en-US" sz="2800" i="1">
                              <a:solidFill>
                                <a:schemeClr val="tx1"/>
                              </a:solidFill>
                              <a:latin typeface="Cambria Math" charset="0"/>
                              <a:ea typeface="Baskerville" charset="0"/>
                              <a:cs typeface="Baskerville" charset="0"/>
                            </a:rPr>
                            <m:t>64</m:t>
                          </m:r>
                        </m:den>
                      </m:f>
                      <m:sSup>
                        <m:sSupPr>
                          <m:ctrlPr>
                            <a:rPr lang="mr-IN" sz="2800" i="1">
                              <a:solidFill>
                                <a:schemeClr val="tx1"/>
                              </a:solidFill>
                              <a:latin typeface="Cambria Math" charset="0"/>
                              <a:ea typeface="Baskerville" charset="0"/>
                              <a:cs typeface="Baskerville" charset="0"/>
                            </a:rPr>
                          </m:ctrlPr>
                        </m:sSupPr>
                        <m:e>
                          <m:d>
                            <m:dPr>
                              <m:ctrlPr>
                                <a:rPr lang="mr-IN" sz="2800" i="1">
                                  <a:solidFill>
                                    <a:schemeClr val="tx1"/>
                                  </a:solidFill>
                                  <a:latin typeface="Cambria Math" charset="0"/>
                                  <a:ea typeface="Baskerville" charset="0"/>
                                  <a:cs typeface="Baskerville" charset="0"/>
                                </a:rPr>
                              </m:ctrlPr>
                            </m:dPr>
                            <m:e>
                              <m:f>
                                <m:fPr>
                                  <m:ctrlPr>
                                    <a:rPr lang="mr-IN" sz="2800" i="1">
                                      <a:solidFill>
                                        <a:schemeClr val="tx1"/>
                                      </a:solidFill>
                                      <a:latin typeface="Cambria Math" charset="0"/>
                                      <a:ea typeface="Baskerville" charset="0"/>
                                      <a:cs typeface="Baskerville" charset="0"/>
                                    </a:rPr>
                                  </m:ctrlPr>
                                </m:fPr>
                                <m:num>
                                  <m:sSub>
                                    <m:sSubPr>
                                      <m:ctrlPr>
                                        <a:rPr lang="en-US" sz="2800" i="1">
                                          <a:solidFill>
                                            <a:schemeClr val="tx1"/>
                                          </a:solidFill>
                                          <a:latin typeface="Cambria Math" charset="0"/>
                                          <a:ea typeface="Baskerville" charset="0"/>
                                          <a:cs typeface="Baskerville" charset="0"/>
                                        </a:rPr>
                                      </m:ctrlPr>
                                    </m:sSubPr>
                                    <m:e>
                                      <m:r>
                                        <a:rPr lang="en-US" sz="2800" i="1">
                                          <a:solidFill>
                                            <a:schemeClr val="tx1"/>
                                          </a:solidFill>
                                          <a:latin typeface="Cambria Math" charset="0"/>
                                          <a:ea typeface="Baskerville" charset="0"/>
                                          <a:cs typeface="Baskerville" charset="0"/>
                                        </a:rPr>
                                        <m:t>,</m:t>
                                      </m:r>
                                      <m:r>
                                        <a:rPr lang="en-US" sz="2800" i="1">
                                          <a:solidFill>
                                            <a:schemeClr val="tx1"/>
                                          </a:solidFill>
                                          <a:latin typeface="Cambria Math" charset="0"/>
                                          <a:ea typeface="Baskerville" charset="0"/>
                                          <a:cs typeface="Baskerville" charset="0"/>
                                        </a:rPr>
                                        <m:t>𝑚</m:t>
                                      </m:r>
                                    </m:e>
                                    <m:sub>
                                      <m:r>
                                        <a:rPr lang="en-US" sz="2800" i="1">
                                          <a:solidFill>
                                            <a:schemeClr val="tx1"/>
                                          </a:solidFill>
                                          <a:latin typeface="Cambria Math" charset="0"/>
                                          <a:ea typeface="Baskerville" charset="0"/>
                                          <a:cs typeface="Baskerville" charset="0"/>
                                        </a:rPr>
                                        <m:t>1</m:t>
                                      </m:r>
                                    </m:sub>
                                  </m:sSub>
                                  <m:r>
                                    <a:rPr lang="en-US" sz="2800" i="1">
                                      <a:solidFill>
                                        <a:schemeClr val="tx1"/>
                                      </a:solidFill>
                                      <a:latin typeface="Cambria Math" charset="0"/>
                                      <a:ea typeface="Baskerville" charset="0"/>
                                      <a:cs typeface="Baskerville" charset="0"/>
                                    </a:rPr>
                                    <m:t>+ </m:t>
                                  </m:r>
                                  <m:sSub>
                                    <m:sSubPr>
                                      <m:ctrlPr>
                                        <a:rPr lang="en-US" sz="2800" i="1">
                                          <a:solidFill>
                                            <a:schemeClr val="tx1"/>
                                          </a:solidFill>
                                          <a:latin typeface="Cambria Math" charset="0"/>
                                          <a:ea typeface="Baskerville" charset="0"/>
                                          <a:cs typeface="Baskerville" charset="0"/>
                                        </a:rPr>
                                      </m:ctrlPr>
                                    </m:sSubPr>
                                    <m:e>
                                      <m:r>
                                        <a:rPr lang="en-US" sz="2800" i="1">
                                          <a:solidFill>
                                            <a:schemeClr val="tx1"/>
                                          </a:solidFill>
                                          <a:latin typeface="Cambria Math" charset="0"/>
                                          <a:ea typeface="Baskerville" charset="0"/>
                                          <a:cs typeface="Baskerville" charset="0"/>
                                        </a:rPr>
                                        <m:t>𝑚</m:t>
                                      </m:r>
                                    </m:e>
                                    <m:sub>
                                      <m:r>
                                        <a:rPr lang="en-US" sz="2800" i="1">
                                          <a:solidFill>
                                            <a:schemeClr val="tx1"/>
                                          </a:solidFill>
                                          <a:latin typeface="Cambria Math" charset="0"/>
                                          <a:ea typeface="Baskerville" charset="0"/>
                                          <a:cs typeface="Baskerville" charset="0"/>
                                        </a:rPr>
                                        <m:t>2</m:t>
                                      </m:r>
                                    </m:sub>
                                  </m:sSub>
                                </m:num>
                                <m:den>
                                  <m:sSub>
                                    <m:sSubPr>
                                      <m:ctrlPr>
                                        <a:rPr lang="en-US" sz="2800" i="1">
                                          <a:solidFill>
                                            <a:schemeClr val="tx1"/>
                                          </a:solidFill>
                                          <a:latin typeface="Cambria Math" charset="0"/>
                                          <a:ea typeface="Baskerville" charset="0"/>
                                          <a:cs typeface="Baskerville" charset="0"/>
                                        </a:rPr>
                                      </m:ctrlPr>
                                    </m:sSubPr>
                                    <m:e>
                                      <m:r>
                                        <a:rPr lang="en-US" sz="2800" i="1">
                                          <a:solidFill>
                                            <a:schemeClr val="tx1"/>
                                          </a:solidFill>
                                          <a:latin typeface="Cambria Math" charset="0"/>
                                          <a:ea typeface="Baskerville" charset="0"/>
                                          <a:cs typeface="Baskerville" charset="0"/>
                                        </a:rPr>
                                        <m:t>𝑚</m:t>
                                      </m:r>
                                    </m:e>
                                    <m:sub>
                                      <m:r>
                                        <a:rPr lang="en-US" sz="2800" i="1">
                                          <a:solidFill>
                                            <a:schemeClr val="tx1"/>
                                          </a:solidFill>
                                          <a:latin typeface="Cambria Math" charset="0"/>
                                          <a:ea typeface="Baskerville" charset="0"/>
                                          <a:cs typeface="Baskerville" charset="0"/>
                                        </a:rPr>
                                        <m:t>3</m:t>
                                      </m:r>
                                    </m:sub>
                                  </m:sSub>
                                </m:den>
                              </m:f>
                            </m:e>
                          </m:d>
                        </m:e>
                        <m:sup>
                          <m:f>
                            <m:fPr>
                              <m:type m:val="lin"/>
                              <m:ctrlPr>
                                <a:rPr lang="mr-IN" sz="2800" i="1">
                                  <a:solidFill>
                                    <a:schemeClr val="tx1"/>
                                  </a:solidFill>
                                  <a:latin typeface="Cambria Math" charset="0"/>
                                  <a:ea typeface="Baskerville" charset="0"/>
                                  <a:cs typeface="Baskerville" charset="0"/>
                                </a:rPr>
                              </m:ctrlPr>
                            </m:fPr>
                            <m:num>
                              <m:r>
                                <a:rPr lang="en-US" sz="2800" i="1">
                                  <a:solidFill>
                                    <a:schemeClr val="tx1"/>
                                  </a:solidFill>
                                  <a:latin typeface="Cambria Math" charset="0"/>
                                  <a:ea typeface="Baskerville" charset="0"/>
                                  <a:cs typeface="Baskerville" charset="0"/>
                                </a:rPr>
                                <m:t>3</m:t>
                              </m:r>
                            </m:num>
                            <m:den>
                              <m:r>
                                <a:rPr lang="en-US" sz="2800" i="1">
                                  <a:solidFill>
                                    <a:schemeClr val="tx1"/>
                                  </a:solidFill>
                                  <a:latin typeface="Cambria Math" charset="0"/>
                                  <a:ea typeface="Baskerville" charset="0"/>
                                  <a:cs typeface="Baskerville" charset="0"/>
                                </a:rPr>
                                <m:t>2</m:t>
                              </m:r>
                            </m:den>
                          </m:f>
                        </m:sup>
                      </m:sSup>
                      <m:sSup>
                        <m:sSupPr>
                          <m:ctrlPr>
                            <a:rPr lang="mr-IN" sz="2800" i="1">
                              <a:solidFill>
                                <a:schemeClr val="tx1"/>
                              </a:solidFill>
                              <a:latin typeface="Cambria Math" charset="0"/>
                              <a:ea typeface="Baskerville" charset="0"/>
                              <a:cs typeface="Baskerville" charset="0"/>
                            </a:rPr>
                          </m:ctrlPr>
                        </m:sSupPr>
                        <m:e>
                          <m:d>
                            <m:dPr>
                              <m:ctrlPr>
                                <a:rPr lang="mr-IN" sz="2800" i="1">
                                  <a:solidFill>
                                    <a:schemeClr val="tx1"/>
                                  </a:solidFill>
                                  <a:latin typeface="Cambria Math" charset="0"/>
                                  <a:ea typeface="Baskerville" charset="0"/>
                                  <a:cs typeface="Baskerville" charset="0"/>
                                </a:rPr>
                              </m:ctrlPr>
                            </m:dPr>
                            <m:e>
                              <m:sSub>
                                <m:sSubPr>
                                  <m:ctrlPr>
                                    <a:rPr lang="en-US" sz="2800" i="1">
                                      <a:solidFill>
                                        <a:schemeClr val="tx1"/>
                                      </a:solidFill>
                                      <a:latin typeface="Cambria Math" charset="0"/>
                                      <a:ea typeface="Baskerville" charset="0"/>
                                      <a:cs typeface="Baskerville" charset="0"/>
                                    </a:rPr>
                                  </m:ctrlPr>
                                </m:sSubPr>
                                <m:e>
                                  <m:r>
                                    <a:rPr lang="en-US" sz="2800" i="1">
                                      <a:solidFill>
                                        <a:schemeClr val="tx1"/>
                                      </a:solidFill>
                                      <a:latin typeface="Cambria Math" charset="0"/>
                                      <a:ea typeface="Baskerville" charset="0"/>
                                      <a:cs typeface="Baskerville" charset="0"/>
                                    </a:rPr>
                                    <m:t>𝑚</m:t>
                                  </m:r>
                                </m:e>
                                <m:sub>
                                  <m:r>
                                    <a:rPr lang="en-US" sz="2800" i="1">
                                      <a:solidFill>
                                        <a:schemeClr val="tx1"/>
                                      </a:solidFill>
                                      <a:latin typeface="Cambria Math" charset="0"/>
                                      <a:ea typeface="Baskerville" charset="0"/>
                                      <a:cs typeface="Baskerville" charset="0"/>
                                    </a:rPr>
                                    <m:t>1</m:t>
                                  </m:r>
                                </m:sub>
                              </m:sSub>
                              <m:r>
                                <a:rPr lang="en-US" sz="2800" i="1">
                                  <a:solidFill>
                                    <a:schemeClr val="tx1"/>
                                  </a:solidFill>
                                  <a:latin typeface="Cambria Math" charset="0"/>
                                  <a:ea typeface="Baskerville" charset="0"/>
                                  <a:cs typeface="Baskerville" charset="0"/>
                                </a:rPr>
                                <m:t>+ </m:t>
                              </m:r>
                              <m:sSub>
                                <m:sSubPr>
                                  <m:ctrlPr>
                                    <a:rPr lang="en-US" sz="2800" i="1">
                                      <a:solidFill>
                                        <a:schemeClr val="tx1"/>
                                      </a:solidFill>
                                      <a:latin typeface="Cambria Math" charset="0"/>
                                      <a:ea typeface="Baskerville" charset="0"/>
                                      <a:cs typeface="Baskerville" charset="0"/>
                                    </a:rPr>
                                  </m:ctrlPr>
                                </m:sSubPr>
                                <m:e>
                                  <m:r>
                                    <a:rPr lang="en-US" sz="2800" i="1">
                                      <a:solidFill>
                                        <a:schemeClr val="tx1"/>
                                      </a:solidFill>
                                      <a:latin typeface="Cambria Math" charset="0"/>
                                      <a:ea typeface="Baskerville" charset="0"/>
                                      <a:cs typeface="Baskerville" charset="0"/>
                                    </a:rPr>
                                    <m:t>𝑚</m:t>
                                  </m:r>
                                </m:e>
                                <m:sub>
                                  <m:r>
                                    <a:rPr lang="en-US" sz="2800" i="1">
                                      <a:solidFill>
                                        <a:schemeClr val="tx1"/>
                                      </a:solidFill>
                                      <a:latin typeface="Cambria Math" charset="0"/>
                                      <a:ea typeface="Baskerville" charset="0"/>
                                      <a:cs typeface="Baskerville" charset="0"/>
                                    </a:rPr>
                                    <m:t>2</m:t>
                                  </m:r>
                                </m:sub>
                              </m:sSub>
                            </m:e>
                          </m:d>
                        </m:e>
                        <m:sup>
                          <m:f>
                            <m:fPr>
                              <m:type m:val="lin"/>
                              <m:ctrlPr>
                                <a:rPr lang="mr-IN" sz="2800" i="1">
                                  <a:solidFill>
                                    <a:schemeClr val="tx1"/>
                                  </a:solidFill>
                                  <a:latin typeface="Cambria Math" charset="0"/>
                                  <a:ea typeface="Baskerville" charset="0"/>
                                  <a:cs typeface="Baskerville" charset="0"/>
                                </a:rPr>
                              </m:ctrlPr>
                            </m:fPr>
                            <m:num>
                              <m:r>
                                <a:rPr lang="en-US" sz="2800" i="1">
                                  <a:solidFill>
                                    <a:schemeClr val="tx1"/>
                                  </a:solidFill>
                                  <a:latin typeface="Cambria Math" charset="0"/>
                                  <a:ea typeface="Baskerville" charset="0"/>
                                  <a:cs typeface="Baskerville" charset="0"/>
                                </a:rPr>
                                <m:t>−1</m:t>
                              </m:r>
                            </m:num>
                            <m:den>
                              <m:r>
                                <a:rPr lang="en-US" sz="2800" i="1">
                                  <a:solidFill>
                                    <a:schemeClr val="tx1"/>
                                  </a:solidFill>
                                  <a:latin typeface="Cambria Math" charset="0"/>
                                  <a:ea typeface="Baskerville" charset="0"/>
                                  <a:cs typeface="Baskerville" charset="0"/>
                                </a:rPr>
                                <m:t>2</m:t>
                              </m:r>
                            </m:den>
                          </m:f>
                        </m:sup>
                      </m:sSup>
                      <m:sSup>
                        <m:sSupPr>
                          <m:ctrlPr>
                            <a:rPr lang="mr-IN" sz="2800" i="1">
                              <a:solidFill>
                                <a:schemeClr val="tx1"/>
                              </a:solidFill>
                              <a:latin typeface="Cambria Math" charset="0"/>
                              <a:ea typeface="Baskerville" charset="0"/>
                              <a:cs typeface="Baskerville" charset="0"/>
                            </a:rPr>
                          </m:ctrlPr>
                        </m:sSupPr>
                        <m:e>
                          <m:r>
                            <a:rPr lang="mr-IN" sz="2800" i="1">
                              <a:solidFill>
                                <a:schemeClr val="tx1"/>
                              </a:solidFill>
                              <a:latin typeface="Cambria Math" charset="0"/>
                              <a:ea typeface="Baskerville" charset="0"/>
                              <a:cs typeface="Baskerville" charset="0"/>
                            </a:rPr>
                            <m:t>𝜎</m:t>
                          </m:r>
                        </m:e>
                        <m:sup>
                          <m:r>
                            <a:rPr lang="en-US" sz="2800" i="1">
                              <a:solidFill>
                                <a:schemeClr val="tx1"/>
                              </a:solidFill>
                              <a:latin typeface="Cambria Math" charset="0"/>
                              <a:ea typeface="Baskerville" charset="0"/>
                              <a:cs typeface="Baskerville" charset="0"/>
                            </a:rPr>
                            <m:t>−3</m:t>
                          </m:r>
                        </m:sup>
                      </m:sSup>
                    </m:oMath>
                  </m:oMathPara>
                </a14:m>
                <a:endParaRPr lang="en-US" sz="2800" dirty="0">
                  <a:solidFill>
                    <a:schemeClr val="tx1"/>
                  </a:solidFill>
                  <a:latin typeface="Baskerville" charset="0"/>
                  <a:ea typeface="Baskerville" charset="0"/>
                  <a:cs typeface="Baskerville" charset="0"/>
                </a:endParaRPr>
              </a:p>
              <a:p>
                <a:r>
                  <a:rPr lang="en-US" sz="3200" dirty="0">
                    <a:solidFill>
                      <a:schemeClr val="tx1"/>
                    </a:solidFill>
                    <a:latin typeface="Avenir Book" charset="0"/>
                    <a:ea typeface="Avenir Book" charset="0"/>
                    <a:cs typeface="Avenir Book" charset="0"/>
                  </a:rPr>
                  <a:t>where </a:t>
                </a:r>
                <a:r>
                  <a:rPr lang="en-US" sz="3200" dirty="0" smtClean="0">
                    <a:solidFill>
                      <a:schemeClr val="tx1"/>
                    </a:solidFill>
                    <a:latin typeface="Avenir Book" charset="0"/>
                    <a:ea typeface="Avenir Book" charset="0"/>
                    <a:cs typeface="Avenir Book" charset="0"/>
                  </a:rPr>
                  <a:t>m</a:t>
                </a:r>
                <a:r>
                  <a:rPr lang="en-US" sz="3200" baseline="-25000" dirty="0" smtClean="0">
                    <a:solidFill>
                      <a:schemeClr val="tx1"/>
                    </a:solidFill>
                    <a:latin typeface="Avenir Book" charset="0"/>
                    <a:ea typeface="Avenir Book" charset="0"/>
                    <a:cs typeface="Avenir Book" charset="0"/>
                  </a:rPr>
                  <a:t>1</a:t>
                </a:r>
                <a:r>
                  <a:rPr lang="en-US" sz="3200" dirty="0">
                    <a:solidFill>
                      <a:schemeClr val="tx1"/>
                    </a:solidFill>
                    <a:latin typeface="Avenir Book" charset="0"/>
                    <a:ea typeface="Avenir Book" charset="0"/>
                    <a:cs typeface="Avenir Book" charset="0"/>
                  </a:rPr>
                  <a:t> </a:t>
                </a:r>
                <a:r>
                  <a:rPr lang="en-US" sz="3200" dirty="0" smtClean="0">
                    <a:solidFill>
                      <a:schemeClr val="tx1"/>
                    </a:solidFill>
                    <a:latin typeface="Avenir Book" charset="0"/>
                    <a:ea typeface="Avenir Book" charset="0"/>
                    <a:cs typeface="Avenir Book" charset="0"/>
                  </a:rPr>
                  <a:t>and m</a:t>
                </a:r>
                <a:r>
                  <a:rPr lang="en-US" sz="3200" baseline="-25000" dirty="0" smtClean="0">
                    <a:solidFill>
                      <a:schemeClr val="tx1"/>
                    </a:solidFill>
                    <a:latin typeface="Avenir Book" charset="0"/>
                    <a:ea typeface="Avenir Book" charset="0"/>
                    <a:cs typeface="Avenir Book" charset="0"/>
                  </a:rPr>
                  <a:t>2</a:t>
                </a:r>
                <a:r>
                  <a:rPr lang="en-US" sz="3200" dirty="0" smtClean="0">
                    <a:solidFill>
                      <a:schemeClr val="tx1"/>
                    </a:solidFill>
                    <a:latin typeface="Avenir Book" charset="0"/>
                    <a:ea typeface="Avenir Book" charset="0"/>
                    <a:cs typeface="Avenir Book" charset="0"/>
                  </a:rPr>
                  <a:t> </a:t>
                </a:r>
                <a:r>
                  <a:rPr lang="en-US" sz="3200" dirty="0">
                    <a:solidFill>
                      <a:schemeClr val="tx1"/>
                    </a:solidFill>
                    <a:latin typeface="Avenir Book" charset="0"/>
                    <a:ea typeface="Avenir Book" charset="0"/>
                    <a:cs typeface="Avenir Book" charset="0"/>
                  </a:rPr>
                  <a:t>are the binary component </a:t>
                </a:r>
                <a:r>
                  <a:rPr lang="en-US" sz="3200" dirty="0" smtClean="0">
                    <a:solidFill>
                      <a:schemeClr val="tx1"/>
                    </a:solidFill>
                    <a:latin typeface="Avenir Book" charset="0"/>
                    <a:ea typeface="Avenir Book" charset="0"/>
                    <a:cs typeface="Avenir Book" charset="0"/>
                  </a:rPr>
                  <a:t>masses, </a:t>
                </a:r>
                <a:r>
                  <a:rPr lang="en-US" sz="3200" dirty="0" smtClean="0">
                    <a:solidFill>
                      <a:schemeClr val="tx1"/>
                    </a:solidFill>
                    <a:latin typeface="Avenir Book" charset="0"/>
                    <a:ea typeface="Avenir Book" charset="0"/>
                    <a:cs typeface="Avenir Book" charset="0"/>
                  </a:rPr>
                  <a:t>m</a:t>
                </a:r>
                <a:r>
                  <a:rPr lang="en-US" sz="3200" baseline="-25000" dirty="0" smtClean="0">
                    <a:solidFill>
                      <a:schemeClr val="tx1"/>
                    </a:solidFill>
                    <a:latin typeface="Avenir Book" charset="0"/>
                    <a:ea typeface="Avenir Book" charset="0"/>
                    <a:cs typeface="Avenir Book" charset="0"/>
                  </a:rPr>
                  <a:t>3</a:t>
                </a:r>
                <a:r>
                  <a:rPr lang="en-US" sz="3200" dirty="0" smtClean="0">
                    <a:solidFill>
                      <a:schemeClr val="tx1"/>
                    </a:solidFill>
                    <a:latin typeface="Avenir Book" charset="0"/>
                    <a:ea typeface="Avenir Book" charset="0"/>
                    <a:cs typeface="Avenir Book" charset="0"/>
                  </a:rPr>
                  <a:t> </a:t>
                </a:r>
                <a:r>
                  <a:rPr lang="en-US" sz="3200" dirty="0">
                    <a:solidFill>
                      <a:schemeClr val="tx1"/>
                    </a:solidFill>
                    <a:latin typeface="Avenir Book" charset="0"/>
                    <a:ea typeface="Avenir Book" charset="0"/>
                    <a:cs typeface="Avenir Book" charset="0"/>
                  </a:rPr>
                  <a:t>is the mass of the </a:t>
                </a:r>
                <a:r>
                  <a:rPr lang="en-US" sz="3200" dirty="0" smtClean="0">
                    <a:solidFill>
                      <a:schemeClr val="tx1"/>
                    </a:solidFill>
                    <a:latin typeface="Avenir Book" charset="0"/>
                    <a:ea typeface="Avenir Book" charset="0"/>
                    <a:cs typeface="Avenir Book" charset="0"/>
                  </a:rPr>
                  <a:t>disrupting </a:t>
                </a:r>
                <a:r>
                  <a:rPr lang="en-US" sz="3200" dirty="0">
                    <a:solidFill>
                      <a:schemeClr val="tx1"/>
                    </a:solidFill>
                    <a:latin typeface="Avenir Book" charset="0"/>
                    <a:ea typeface="Avenir Book" charset="0"/>
                    <a:cs typeface="Avenir Book" charset="0"/>
                  </a:rPr>
                  <a:t>object, and </a:t>
                </a:r>
                <a:r>
                  <a:rPr lang="en-US" sz="3200" dirty="0" err="1">
                    <a:solidFill>
                      <a:schemeClr val="tx1"/>
                    </a:solidFill>
                    <a:latin typeface="Avenir Book" charset="0"/>
                    <a:ea typeface="Avenir Book" charset="0"/>
                    <a:cs typeface="Avenir Book" charset="0"/>
                  </a:rPr>
                  <a:t>σ</a:t>
                </a:r>
                <a:r>
                  <a:rPr lang="en-US" sz="3200" dirty="0">
                    <a:solidFill>
                      <a:schemeClr val="tx1"/>
                    </a:solidFill>
                    <a:latin typeface="Avenir Book" charset="0"/>
                    <a:ea typeface="Avenir Book" charset="0"/>
                    <a:cs typeface="Avenir Book" charset="0"/>
                  </a:rPr>
                  <a:t> is the cluster velocity dispersion in km/s</a:t>
                </a:r>
                <a:r>
                  <a:rPr lang="en-US" sz="3200" dirty="0" smtClean="0">
                    <a:solidFill>
                      <a:schemeClr val="tx1"/>
                    </a:solidFill>
                    <a:latin typeface="Avenir Book" charset="0"/>
                    <a:ea typeface="Avenir Book" charset="0"/>
                    <a:cs typeface="Avenir Book" charset="0"/>
                  </a:rPr>
                  <a:t>. The hard-soft boundary limits the period distribution for a cluster. We use </a:t>
                </a:r>
                <a:r>
                  <a:rPr lang="en-US" sz="3200" dirty="0">
                    <a:solidFill>
                      <a:schemeClr val="tx1"/>
                    </a:solidFill>
                    <a:latin typeface="Avenir Book" charset="0"/>
                    <a:ea typeface="Avenir Book" charset="0"/>
                    <a:cs typeface="Avenir Book" charset="0"/>
                  </a:rPr>
                  <a:t>the model </a:t>
                </a:r>
                <a:r>
                  <a:rPr lang="en-US" sz="3200" dirty="0" smtClean="0">
                    <a:solidFill>
                      <a:schemeClr val="tx1"/>
                    </a:solidFill>
                    <a:latin typeface="Avenir Book" charset="0"/>
                    <a:ea typeface="Avenir Book" charset="0"/>
                    <a:cs typeface="Avenir Book" charset="0"/>
                  </a:rPr>
                  <a:t>from </a:t>
                </a:r>
                <a:r>
                  <a:rPr lang="en-US" sz="3200" i="1" dirty="0" smtClean="0">
                    <a:solidFill>
                      <a:schemeClr val="tx1"/>
                    </a:solidFill>
                    <a:latin typeface="Avenir Book" charset="0"/>
                    <a:ea typeface="Avenir Book" charset="0"/>
                    <a:cs typeface="Avenir Book" charset="0"/>
                  </a:rPr>
                  <a:t>Plummer </a:t>
                </a:r>
                <a:r>
                  <a:rPr lang="en-US" sz="3200" i="1" dirty="0">
                    <a:solidFill>
                      <a:schemeClr val="tx1"/>
                    </a:solidFill>
                    <a:latin typeface="Avenir Book" charset="0"/>
                    <a:ea typeface="Avenir Book" charset="0"/>
                    <a:cs typeface="Avenir Book" charset="0"/>
                  </a:rPr>
                  <a:t>1911 </a:t>
                </a:r>
                <a:r>
                  <a:rPr lang="en-US" sz="3200" dirty="0">
                    <a:solidFill>
                      <a:schemeClr val="tx1"/>
                    </a:solidFill>
                    <a:latin typeface="Avenir Book" charset="0"/>
                    <a:ea typeface="Avenir Book" charset="0"/>
                    <a:cs typeface="Avenir Book" charset="0"/>
                  </a:rPr>
                  <a:t>to estimate </a:t>
                </a:r>
                <a:r>
                  <a:rPr lang="en-US" sz="3200" dirty="0" smtClean="0">
                    <a:solidFill>
                      <a:schemeClr val="tx1"/>
                    </a:solidFill>
                    <a:latin typeface="Avenir Book" charset="0"/>
                    <a:ea typeface="Avenir Book" charset="0"/>
                    <a:cs typeface="Avenir Book" charset="0"/>
                  </a:rPr>
                  <a:t>cluster velocity dispersions not listed.</a:t>
                </a:r>
                <a:endParaRPr lang="en-US" sz="1200" dirty="0" smtClean="0">
                  <a:solidFill>
                    <a:schemeClr val="tx1"/>
                  </a:solidFill>
                  <a:latin typeface="Avenir Book" charset="0"/>
                  <a:ea typeface="Avenir Book" charset="0"/>
                  <a:cs typeface="Avenir Book" charset="0"/>
                </a:endParaRPr>
              </a:p>
              <a:p>
                <a:r>
                  <a:rPr lang="en-US" sz="3800" b="1" dirty="0" smtClean="0">
                    <a:solidFill>
                      <a:schemeClr val="tx1"/>
                    </a:solidFill>
                    <a:latin typeface="Avenir Book" charset="0"/>
                    <a:ea typeface="Avenir Book" charset="0"/>
                    <a:cs typeface="Avenir Book" charset="0"/>
                  </a:rPr>
                  <a:t>Period </a:t>
                </a:r>
                <a:r>
                  <a:rPr lang="en-US" sz="3800" b="1" dirty="0">
                    <a:solidFill>
                      <a:schemeClr val="tx1"/>
                    </a:solidFill>
                    <a:latin typeface="Avenir Book" charset="0"/>
                    <a:ea typeface="Avenir Book" charset="0"/>
                    <a:cs typeface="Avenir Book" charset="0"/>
                  </a:rPr>
                  <a:t>Recovery</a:t>
                </a:r>
                <a:endParaRPr lang="en-US" sz="3800" dirty="0">
                  <a:solidFill>
                    <a:schemeClr val="tx1"/>
                  </a:solidFill>
                  <a:latin typeface="Avenir Book" charset="0"/>
                  <a:ea typeface="Avenir Book" charset="0"/>
                  <a:cs typeface="Avenir Book" charset="0"/>
                </a:endParaRPr>
              </a:p>
              <a:p>
                <a:r>
                  <a:rPr lang="en-US" sz="3200" dirty="0" smtClean="0">
                    <a:solidFill>
                      <a:schemeClr val="tx1"/>
                    </a:solidFill>
                    <a:latin typeface="Avenir Book" charset="0"/>
                    <a:ea typeface="Avenir Book" charset="0"/>
                    <a:cs typeface="Avenir Book" charset="0"/>
                  </a:rPr>
                  <a:t>For each cluster, we sample and evolve a population of 40,000 binaries to the age of the cluster using COSMIC (</a:t>
                </a:r>
                <a:r>
                  <a:rPr lang="en-US" sz="3200" i="1" dirty="0" smtClean="0">
                    <a:solidFill>
                      <a:schemeClr val="tx1"/>
                    </a:solidFill>
                    <a:latin typeface="Avenir Book" charset="0"/>
                    <a:ea typeface="Avenir Book" charset="0"/>
                    <a:cs typeface="Avenir Book" charset="0"/>
                  </a:rPr>
                  <a:t>Breivik 2018</a:t>
                </a:r>
                <a:r>
                  <a:rPr lang="en-US" sz="3200" i="1" dirty="0" smtClean="0">
                    <a:solidFill>
                      <a:schemeClr val="tx1"/>
                    </a:solidFill>
                    <a:latin typeface="Avenir Book" charset="0"/>
                    <a:ea typeface="Avenir Book" charset="0"/>
                    <a:cs typeface="Avenir Book" charset="0"/>
                  </a:rPr>
                  <a:t>)</a:t>
                </a:r>
                <a:r>
                  <a:rPr lang="en-US" sz="3200" dirty="0" smtClean="0">
                    <a:solidFill>
                      <a:schemeClr val="tx1"/>
                    </a:solidFill>
                    <a:latin typeface="Avenir Book" charset="0"/>
                    <a:ea typeface="Avenir Book" charset="0"/>
                    <a:cs typeface="Avenir Book" charset="0"/>
                  </a:rPr>
                  <a:t>. We use </a:t>
                </a:r>
                <a:r>
                  <a:rPr lang="en-US" sz="3200" i="1" dirty="0" err="1">
                    <a:solidFill>
                      <a:schemeClr val="tx1"/>
                    </a:solidFill>
                    <a:latin typeface="Avenir Book" charset="0"/>
                    <a:ea typeface="Avenir Book" charset="0"/>
                    <a:cs typeface="Avenir Book" charset="0"/>
                  </a:rPr>
                  <a:t>e</a:t>
                </a:r>
                <a:r>
                  <a:rPr lang="en-US" sz="3200" i="1" dirty="0" err="1" smtClean="0">
                    <a:solidFill>
                      <a:schemeClr val="tx1"/>
                    </a:solidFill>
                    <a:latin typeface="Avenir Book" charset="0"/>
                    <a:ea typeface="Avenir Book" charset="0"/>
                    <a:cs typeface="Avenir Book" charset="0"/>
                  </a:rPr>
                  <a:t>llc</a:t>
                </a:r>
                <a:r>
                  <a:rPr lang="en-US" sz="3200" i="1" dirty="0" smtClean="0">
                    <a:solidFill>
                      <a:schemeClr val="tx1"/>
                    </a:solidFill>
                    <a:latin typeface="Avenir Book" charset="0"/>
                    <a:ea typeface="Avenir Book" charset="0"/>
                    <a:cs typeface="Avenir Book" charset="0"/>
                  </a:rPr>
                  <a:t> </a:t>
                </a:r>
                <a:r>
                  <a:rPr lang="en-US" sz="3200" dirty="0">
                    <a:solidFill>
                      <a:schemeClr val="tx1"/>
                    </a:solidFill>
                    <a:latin typeface="Avenir Book" charset="0"/>
                    <a:ea typeface="Avenir Book" charset="0"/>
                    <a:cs typeface="Avenir Book" charset="0"/>
                  </a:rPr>
                  <a:t>(</a:t>
                </a:r>
                <a:r>
                  <a:rPr lang="en-US" sz="3200" i="1" dirty="0" err="1">
                    <a:solidFill>
                      <a:schemeClr val="tx1"/>
                    </a:solidFill>
                    <a:latin typeface="Avenir Book" charset="0"/>
                    <a:ea typeface="Avenir Book" charset="0"/>
                    <a:cs typeface="Avenir Book" charset="0"/>
                  </a:rPr>
                  <a:t>Maxted</a:t>
                </a:r>
                <a:r>
                  <a:rPr lang="en-US" sz="3200" i="1" dirty="0">
                    <a:solidFill>
                      <a:schemeClr val="tx1"/>
                    </a:solidFill>
                    <a:latin typeface="Avenir Book" charset="0"/>
                    <a:ea typeface="Avenir Book" charset="0"/>
                    <a:cs typeface="Avenir Book" charset="0"/>
                  </a:rPr>
                  <a:t> 2016</a:t>
                </a:r>
                <a:r>
                  <a:rPr lang="en-US" sz="3200" i="1" dirty="0" smtClean="0">
                    <a:solidFill>
                      <a:schemeClr val="tx1"/>
                    </a:solidFill>
                    <a:latin typeface="Avenir Book" charset="0"/>
                    <a:ea typeface="Avenir Book" charset="0"/>
                    <a:cs typeface="Avenir Book" charset="0"/>
                  </a:rPr>
                  <a:t>) </a:t>
                </a:r>
                <a:r>
                  <a:rPr lang="en-US" sz="3200" i="1" dirty="0" smtClean="0">
                    <a:solidFill>
                      <a:schemeClr val="tx1"/>
                    </a:solidFill>
                    <a:latin typeface="Avenir Book" charset="0"/>
                    <a:ea typeface="Avenir Book" charset="0"/>
                    <a:cs typeface="Avenir Book" charset="0"/>
                  </a:rPr>
                  <a:t>to </a:t>
                </a:r>
                <a:r>
                  <a:rPr lang="en-US" sz="3200" dirty="0" smtClean="0">
                    <a:solidFill>
                      <a:schemeClr val="tx1"/>
                    </a:solidFill>
                    <a:latin typeface="Avenir Book" charset="0"/>
                    <a:ea typeface="Avenir Book" charset="0"/>
                    <a:cs typeface="Avenir Book" charset="0"/>
                  </a:rPr>
                  <a:t>generate </a:t>
                </a:r>
                <a:r>
                  <a:rPr lang="en-US" sz="3200" dirty="0" smtClean="0">
                    <a:solidFill>
                      <a:schemeClr val="tx1"/>
                    </a:solidFill>
                    <a:latin typeface="Avenir Book" charset="0"/>
                    <a:ea typeface="Avenir Book" charset="0"/>
                    <a:cs typeface="Avenir Book" charset="0"/>
                  </a:rPr>
                  <a:t>a light curve for each </a:t>
                </a:r>
                <a:r>
                  <a:rPr lang="en-US" sz="3200" dirty="0" smtClean="0">
                    <a:solidFill>
                      <a:schemeClr val="tx1"/>
                    </a:solidFill>
                    <a:latin typeface="Avenir Book" charset="0"/>
                    <a:ea typeface="Avenir Book" charset="0"/>
                    <a:cs typeface="Avenir Book" charset="0"/>
                  </a:rPr>
                  <a:t>binary, </a:t>
                </a:r>
                <a:r>
                  <a:rPr lang="en-US" sz="3200" dirty="0">
                    <a:solidFill>
                      <a:schemeClr val="tx1"/>
                    </a:solidFill>
                    <a:latin typeface="Avenir Book" charset="0"/>
                    <a:ea typeface="Avenir Book" charset="0"/>
                    <a:cs typeface="Avenir Book" charset="0"/>
                  </a:rPr>
                  <a:t>a</a:t>
                </a:r>
                <a:r>
                  <a:rPr lang="en-US" sz="3200" dirty="0" smtClean="0">
                    <a:solidFill>
                      <a:schemeClr val="tx1"/>
                    </a:solidFill>
                    <a:latin typeface="Avenir Book" charset="0"/>
                    <a:ea typeface="Avenir Book" charset="0"/>
                    <a:cs typeface="Avenir Book" charset="0"/>
                  </a:rPr>
                  <a:t>nd </a:t>
                </a:r>
                <a:r>
                  <a:rPr lang="en-US" sz="3200" i="1" dirty="0" err="1" smtClean="0">
                    <a:solidFill>
                      <a:schemeClr val="tx1"/>
                    </a:solidFill>
                    <a:latin typeface="Avenir Book" charset="0"/>
                    <a:ea typeface="Avenir Book" charset="0"/>
                    <a:cs typeface="Avenir Book" charset="0"/>
                  </a:rPr>
                  <a:t>gatspy</a:t>
                </a:r>
                <a:r>
                  <a:rPr lang="en-US" sz="3200" i="1" dirty="0" smtClean="0">
                    <a:solidFill>
                      <a:schemeClr val="tx1"/>
                    </a:solidFill>
                    <a:latin typeface="Avenir Book" charset="0"/>
                    <a:ea typeface="Avenir Book" charset="0"/>
                    <a:cs typeface="Avenir Book" charset="0"/>
                  </a:rPr>
                  <a:t> </a:t>
                </a:r>
                <a:r>
                  <a:rPr lang="en-US" sz="3200" dirty="0">
                    <a:solidFill>
                      <a:schemeClr val="tx1"/>
                    </a:solidFill>
                    <a:latin typeface="Avenir Book" charset="0"/>
                    <a:ea typeface="Avenir Book" charset="0"/>
                    <a:cs typeface="Avenir Book" charset="0"/>
                  </a:rPr>
                  <a:t>(</a:t>
                </a:r>
                <a:r>
                  <a:rPr lang="en-US" sz="3200" dirty="0" err="1">
                    <a:solidFill>
                      <a:schemeClr val="tx1"/>
                    </a:solidFill>
                    <a:latin typeface="Avenir Book" charset="0"/>
                    <a:ea typeface="Avenir Book" charset="0"/>
                    <a:cs typeface="Avenir Book" charset="0"/>
                  </a:rPr>
                  <a:t>VanderPlas</a:t>
                </a:r>
                <a:r>
                  <a:rPr lang="en-US" sz="3200" i="1" dirty="0">
                    <a:solidFill>
                      <a:schemeClr val="tx1"/>
                    </a:solidFill>
                    <a:latin typeface="Avenir Book" charset="0"/>
                    <a:ea typeface="Avenir Book" charset="0"/>
                    <a:cs typeface="Avenir Book" charset="0"/>
                  </a:rPr>
                  <a:t> 2016 </a:t>
                </a:r>
                <a:r>
                  <a:rPr lang="en-US" sz="3200" i="1" dirty="0" smtClean="0">
                    <a:solidFill>
                      <a:schemeClr val="tx1"/>
                    </a:solidFill>
                    <a:latin typeface="Avenir Book" charset="0"/>
                    <a:ea typeface="Avenir Book" charset="0"/>
                    <a:cs typeface="Avenir Book" charset="0"/>
                  </a:rPr>
                  <a:t>) </a:t>
                </a:r>
                <a:r>
                  <a:rPr lang="en-US" sz="3200" dirty="0" smtClean="0">
                    <a:solidFill>
                      <a:schemeClr val="tx1"/>
                    </a:solidFill>
                    <a:latin typeface="Avenir Book" charset="0"/>
                    <a:ea typeface="Avenir Book" charset="0"/>
                    <a:cs typeface="Avenir Book" charset="0"/>
                  </a:rPr>
                  <a:t>to analyze the light curves</a:t>
                </a:r>
                <a:r>
                  <a:rPr lang="en-US" sz="3200" dirty="0" smtClean="0">
                    <a:solidFill>
                      <a:schemeClr val="tx1"/>
                    </a:solidFill>
                    <a:latin typeface="Avenir Book" charset="0"/>
                    <a:ea typeface="Avenir Book" charset="0"/>
                    <a:cs typeface="Avenir Book" charset="0"/>
                  </a:rPr>
                  <a:t> across </a:t>
                </a:r>
                <a:r>
                  <a:rPr lang="en-US" sz="3200" dirty="0" smtClean="0">
                    <a:solidFill>
                      <a:schemeClr val="tx1"/>
                    </a:solidFill>
                    <a:latin typeface="Avenir Book" charset="0"/>
                    <a:ea typeface="Avenir Book" charset="0"/>
                    <a:cs typeface="Avenir Book" charset="0"/>
                  </a:rPr>
                  <a:t>all filters. We then compare the period returned from </a:t>
                </a:r>
                <a:r>
                  <a:rPr lang="en-US" sz="3200" i="1" dirty="0" err="1" smtClean="0">
                    <a:solidFill>
                      <a:schemeClr val="tx1"/>
                    </a:solidFill>
                    <a:latin typeface="Avenir Book" charset="0"/>
                    <a:ea typeface="Avenir Book" charset="0"/>
                    <a:cs typeface="Avenir Book" charset="0"/>
                  </a:rPr>
                  <a:t>gatspy</a:t>
                </a:r>
                <a:r>
                  <a:rPr lang="en-US" sz="3200" dirty="0" smtClean="0">
                    <a:solidFill>
                      <a:schemeClr val="tx1"/>
                    </a:solidFill>
                    <a:latin typeface="Avenir Book" charset="0"/>
                    <a:ea typeface="Avenir Book" charset="0"/>
                    <a:cs typeface="Avenir Book" charset="0"/>
                  </a:rPr>
                  <a:t> to the input period to check the recovery rate of the Lomb-</a:t>
                </a:r>
                <a:r>
                  <a:rPr lang="en-US" sz="3200" dirty="0" err="1" smtClean="0">
                    <a:solidFill>
                      <a:schemeClr val="tx1"/>
                    </a:solidFill>
                    <a:latin typeface="Avenir Book" charset="0"/>
                    <a:ea typeface="Avenir Book" charset="0"/>
                    <a:cs typeface="Avenir Book" charset="0"/>
                  </a:rPr>
                  <a:t>Scargle</a:t>
                </a:r>
                <a:r>
                  <a:rPr lang="en-US" sz="3200" dirty="0" smtClean="0">
                    <a:solidFill>
                      <a:schemeClr val="tx1"/>
                    </a:solidFill>
                    <a:latin typeface="Avenir Book" charset="0"/>
                    <a:ea typeface="Avenir Book" charset="0"/>
                    <a:cs typeface="Avenir Book" charset="0"/>
                  </a:rPr>
                  <a:t> </a:t>
                </a:r>
                <a:r>
                  <a:rPr lang="en-US" sz="3200" dirty="0" err="1" smtClean="0">
                    <a:solidFill>
                      <a:schemeClr val="tx1"/>
                    </a:solidFill>
                    <a:latin typeface="Avenir Book" charset="0"/>
                    <a:ea typeface="Avenir Book" charset="0"/>
                    <a:cs typeface="Avenir Book" charset="0"/>
                  </a:rPr>
                  <a:t>periodogram</a:t>
                </a:r>
                <a:r>
                  <a:rPr lang="en-US" sz="3200" dirty="0" smtClean="0">
                    <a:solidFill>
                      <a:schemeClr val="tx1"/>
                    </a:solidFill>
                    <a:latin typeface="Avenir Book" charset="0"/>
                    <a:ea typeface="Avenir Book" charset="0"/>
                    <a:cs typeface="Avenir Book" charset="0"/>
                  </a:rPr>
                  <a:t>.</a:t>
                </a:r>
                <a:endParaRPr lang="en-US" sz="3200" dirty="0">
                  <a:solidFill>
                    <a:schemeClr val="tx1"/>
                  </a:solidFill>
                  <a:latin typeface="Avenir Book" charset="0"/>
                  <a:ea typeface="Avenir Book" charset="0"/>
                  <a:cs typeface="Avenir Book" charset="0"/>
                </a:endParaRPr>
              </a:p>
            </p:txBody>
          </p:sp>
        </mc:Choice>
        <mc:Fallback>
          <p:sp>
            <p:nvSpPr>
              <p:cNvPr id="9" name="Rounded Rectangle 8"/>
              <p:cNvSpPr>
                <a:spLocks noRot="1" noChangeAspect="1" noMove="1" noResize="1" noEditPoints="1" noAdjustHandles="1" noChangeArrowheads="1" noChangeShapeType="1" noTextEdit="1"/>
              </p:cNvSpPr>
              <p:nvPr/>
            </p:nvSpPr>
            <p:spPr>
              <a:xfrm>
                <a:off x="19336704" y="4764540"/>
                <a:ext cx="7888971" cy="14358545"/>
              </a:xfrm>
              <a:prstGeom prst="roundRect">
                <a:avLst>
                  <a:gd name="adj" fmla="val 4205"/>
                </a:avLst>
              </a:prstGeom>
              <a:blipFill rotWithShape="0">
                <a:blip r:embed="rId3"/>
                <a:stretch>
                  <a:fillRect l="-1313" r="-1776"/>
                </a:stretch>
              </a:blipFill>
              <a:ln w="6350">
                <a:solidFill>
                  <a:srgbClr val="A62B1F"/>
                </a:solidFill>
              </a:ln>
            </p:spPr>
            <p:txBody>
              <a:bodyPr/>
              <a:lstStyle/>
              <a:p>
                <a:r>
                  <a:rPr lang="en-US">
                    <a:noFill/>
                  </a:rPr>
                  <a:t> </a:t>
                </a:r>
              </a:p>
            </p:txBody>
          </p:sp>
        </mc:Fallback>
      </mc:AlternateContent>
      <p:sp>
        <p:nvSpPr>
          <p:cNvPr id="10" name="Rounded Rectangle 9"/>
          <p:cNvSpPr/>
          <p:nvPr/>
        </p:nvSpPr>
        <p:spPr>
          <a:xfrm>
            <a:off x="206325" y="4764540"/>
            <a:ext cx="18841388" cy="14357903"/>
          </a:xfrm>
          <a:prstGeom prst="roundRect">
            <a:avLst>
              <a:gd name="adj" fmla="val 2322"/>
            </a:avLst>
          </a:prstGeom>
          <a:solidFill>
            <a:schemeClr val="bg1"/>
          </a:solidFill>
          <a:ln w="6350">
            <a:solidFill>
              <a:srgbClr val="A62B1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3800" b="1" dirty="0" smtClean="0">
                <a:solidFill>
                  <a:schemeClr val="tx1"/>
                </a:solidFill>
                <a:latin typeface="Avenir Book" charset="0"/>
                <a:ea typeface="Avenir Book" charset="0"/>
                <a:cs typeface="Avenir Book" charset="0"/>
              </a:rPr>
              <a:t>Background</a:t>
            </a:r>
            <a:endParaRPr lang="en-US" sz="3800" b="1" dirty="0">
              <a:solidFill>
                <a:schemeClr val="tx1"/>
              </a:solidFill>
              <a:latin typeface="Avenir Book" charset="0"/>
              <a:ea typeface="Avenir Book" charset="0"/>
              <a:cs typeface="Avenir Book" charset="0"/>
            </a:endParaRPr>
          </a:p>
          <a:p>
            <a:r>
              <a:rPr lang="en-US" sz="3200" dirty="0">
                <a:solidFill>
                  <a:schemeClr val="tx1"/>
                </a:solidFill>
                <a:latin typeface="Avenir Book" charset="0"/>
                <a:ea typeface="Avenir Book" charset="0"/>
                <a:cs typeface="Avenir Book" charset="0"/>
              </a:rPr>
              <a:t>When the Large Synoptic Survey Telescope (LSST) becomes operational in the early 2020s, it will </a:t>
            </a:r>
            <a:r>
              <a:rPr lang="en-US" sz="3200" dirty="0" smtClean="0">
                <a:solidFill>
                  <a:schemeClr val="tx1"/>
                </a:solidFill>
                <a:latin typeface="Avenir Book" charset="0"/>
                <a:ea typeface="Avenir Book" charset="0"/>
                <a:cs typeface="Avenir Book" charset="0"/>
              </a:rPr>
              <a:t>provide unprecedented </a:t>
            </a:r>
            <a:r>
              <a:rPr lang="en-US" sz="3200" dirty="0">
                <a:solidFill>
                  <a:schemeClr val="tx1"/>
                </a:solidFill>
                <a:latin typeface="Avenir Book" charset="0"/>
                <a:ea typeface="Avenir Book" charset="0"/>
                <a:cs typeface="Avenir Book" charset="0"/>
              </a:rPr>
              <a:t>datasets </a:t>
            </a:r>
            <a:r>
              <a:rPr lang="en-US" sz="3200" dirty="0" smtClean="0">
                <a:solidFill>
                  <a:schemeClr val="tx1"/>
                </a:solidFill>
                <a:latin typeface="Avenir Book" charset="0"/>
                <a:ea typeface="Avenir Book" charset="0"/>
                <a:cs typeface="Avenir Book" charset="0"/>
              </a:rPr>
              <a:t>on </a:t>
            </a:r>
            <a:r>
              <a:rPr lang="en-US" sz="3200" dirty="0">
                <a:solidFill>
                  <a:schemeClr val="tx1"/>
                </a:solidFill>
                <a:latin typeface="Avenir Book" charset="0"/>
                <a:ea typeface="Avenir Book" charset="0"/>
                <a:cs typeface="Avenir Book" charset="0"/>
              </a:rPr>
              <a:t>galactic eclipsing binary stars. We present a study on the period recovery of LSST with eclipsing binaries in </a:t>
            </a:r>
            <a:r>
              <a:rPr lang="en-US" sz="3200" dirty="0" smtClean="0">
                <a:solidFill>
                  <a:schemeClr val="tx1"/>
                </a:solidFill>
                <a:latin typeface="Avenir Book" charset="0"/>
                <a:ea typeface="Avenir Book" charset="0"/>
                <a:cs typeface="Avenir Book" charset="0"/>
              </a:rPr>
              <a:t>157 globular clusters and 1811 open clusters </a:t>
            </a:r>
            <a:r>
              <a:rPr lang="en-US" sz="3200" dirty="0">
                <a:solidFill>
                  <a:schemeClr val="tx1"/>
                </a:solidFill>
                <a:latin typeface="Avenir Book" charset="0"/>
                <a:ea typeface="Avenir Book" charset="0"/>
                <a:cs typeface="Avenir Book" charset="0"/>
              </a:rPr>
              <a:t>in the Milky Way. </a:t>
            </a:r>
          </a:p>
          <a:p>
            <a:endParaRPr lang="en-US" sz="2560" b="1" dirty="0">
              <a:solidFill>
                <a:schemeClr val="tx1"/>
              </a:solidFill>
              <a:latin typeface="Avenir Book" charset="0"/>
              <a:ea typeface="Avenir Book" charset="0"/>
              <a:cs typeface="Avenir Book" charset="0"/>
            </a:endParaRPr>
          </a:p>
          <a:p>
            <a:r>
              <a:rPr lang="en-US" sz="3800" b="1" dirty="0">
                <a:solidFill>
                  <a:schemeClr val="tx1"/>
                </a:solidFill>
                <a:latin typeface="Avenir Book" charset="0"/>
                <a:ea typeface="Avenir Book" charset="0"/>
                <a:cs typeface="Avenir Book" charset="0"/>
              </a:rPr>
              <a:t>Choosing </a:t>
            </a:r>
            <a:r>
              <a:rPr lang="en-US" sz="3800" b="1" dirty="0" smtClean="0">
                <a:solidFill>
                  <a:schemeClr val="tx1"/>
                </a:solidFill>
                <a:latin typeface="Avenir Book" charset="0"/>
                <a:ea typeface="Avenir Book" charset="0"/>
                <a:cs typeface="Avenir Book" charset="0"/>
              </a:rPr>
              <a:t>an </a:t>
            </a:r>
            <a:r>
              <a:rPr lang="en-US" sz="3800" b="1" dirty="0">
                <a:solidFill>
                  <a:schemeClr val="tx1"/>
                </a:solidFill>
                <a:latin typeface="Avenir Book" charset="0"/>
                <a:ea typeface="Avenir Book" charset="0"/>
                <a:cs typeface="Avenir Book" charset="0"/>
              </a:rPr>
              <a:t>LSST Cadence</a:t>
            </a:r>
          </a:p>
          <a:p>
            <a:r>
              <a:rPr lang="en-US" sz="3200" dirty="0" smtClean="0">
                <a:solidFill>
                  <a:schemeClr val="tx1"/>
                </a:solidFill>
                <a:latin typeface="Avenir Book" charset="0"/>
                <a:ea typeface="Avenir Book" charset="0"/>
                <a:cs typeface="Avenir Book" charset="0"/>
              </a:rPr>
              <a:t>We simulate </a:t>
            </a:r>
            <a:r>
              <a:rPr lang="en-US" sz="3200" dirty="0">
                <a:solidFill>
                  <a:schemeClr val="tx1"/>
                </a:solidFill>
                <a:latin typeface="Avenir Book" charset="0"/>
                <a:ea typeface="Avenir Book" charset="0"/>
                <a:cs typeface="Avenir Book" charset="0"/>
              </a:rPr>
              <a:t>LSST viewing conditions with </a:t>
            </a:r>
            <a:r>
              <a:rPr lang="en-US" sz="3200" dirty="0" smtClean="0">
                <a:solidFill>
                  <a:schemeClr val="tx1"/>
                </a:solidFill>
                <a:latin typeface="Avenir Book" charset="0"/>
                <a:ea typeface="Avenir Book" charset="0"/>
                <a:cs typeface="Avenir Book" charset="0"/>
              </a:rPr>
              <a:t>the Operations Simulator (</a:t>
            </a:r>
            <a:r>
              <a:rPr lang="en-US" sz="3200" dirty="0" err="1" smtClean="0">
                <a:solidFill>
                  <a:schemeClr val="tx1"/>
                </a:solidFill>
                <a:latin typeface="Avenir Book" charset="0"/>
                <a:ea typeface="Avenir Book" charset="0"/>
                <a:cs typeface="Avenir Book" charset="0"/>
              </a:rPr>
              <a:t>OpSim</a:t>
            </a:r>
            <a:r>
              <a:rPr lang="en-US" sz="3200" dirty="0">
                <a:solidFill>
                  <a:schemeClr val="tx1"/>
                </a:solidFill>
                <a:latin typeface="Avenir Book" charset="0"/>
                <a:ea typeface="Avenir Book" charset="0"/>
                <a:cs typeface="Avenir Book" charset="0"/>
              </a:rPr>
              <a:t>) to </a:t>
            </a:r>
            <a:r>
              <a:rPr lang="en-US" sz="3200" dirty="0" smtClean="0">
                <a:solidFill>
                  <a:schemeClr val="tx1"/>
                </a:solidFill>
                <a:latin typeface="Avenir Book" charset="0"/>
                <a:ea typeface="Avenir Book" charset="0"/>
                <a:cs typeface="Avenir Book" charset="0"/>
              </a:rPr>
              <a:t>generate </a:t>
            </a:r>
            <a:r>
              <a:rPr lang="en-US" sz="3200" dirty="0">
                <a:solidFill>
                  <a:schemeClr val="tx1"/>
                </a:solidFill>
                <a:latin typeface="Avenir Book" charset="0"/>
                <a:ea typeface="Avenir Book" charset="0"/>
                <a:cs typeface="Avenir Book" charset="0"/>
              </a:rPr>
              <a:t>observation dates and </a:t>
            </a:r>
            <a:r>
              <a:rPr lang="en-US" sz="3200" dirty="0" smtClean="0">
                <a:solidFill>
                  <a:schemeClr val="tx1"/>
                </a:solidFill>
                <a:latin typeface="Avenir Book" charset="0"/>
                <a:ea typeface="Avenir Book" charset="0"/>
                <a:cs typeface="Avenir Book" charset="0"/>
              </a:rPr>
              <a:t>fields</a:t>
            </a:r>
            <a:r>
              <a:rPr lang="en-US" sz="3200" dirty="0">
                <a:solidFill>
                  <a:schemeClr val="tx1"/>
                </a:solidFill>
                <a:latin typeface="Avenir Book" charset="0"/>
                <a:ea typeface="Avenir Book" charset="0"/>
                <a:cs typeface="Avenir Book" charset="0"/>
              </a:rPr>
              <a:t>. </a:t>
            </a:r>
            <a:r>
              <a:rPr lang="en-US" sz="3200" dirty="0" smtClean="0">
                <a:solidFill>
                  <a:schemeClr val="tx1"/>
                </a:solidFill>
                <a:latin typeface="Avenir Book" charset="0"/>
                <a:ea typeface="Avenir Book" charset="0"/>
                <a:cs typeface="Avenir Book" charset="0"/>
              </a:rPr>
              <a:t>89.8</a:t>
            </a:r>
            <a:r>
              <a:rPr lang="en-US" sz="3200" dirty="0" smtClean="0">
                <a:solidFill>
                  <a:schemeClr val="tx1"/>
                </a:solidFill>
                <a:latin typeface="Avenir Book" charset="0"/>
                <a:ea typeface="Avenir Book" charset="0"/>
                <a:cs typeface="Avenir Book" charset="0"/>
              </a:rPr>
              <a:t>% of globular clusters will </a:t>
            </a:r>
            <a:r>
              <a:rPr lang="en-US" sz="3200" dirty="0" smtClean="0">
                <a:solidFill>
                  <a:schemeClr val="tx1"/>
                </a:solidFill>
                <a:latin typeface="Avenir Book" charset="0"/>
                <a:ea typeface="Avenir Book" charset="0"/>
                <a:cs typeface="Avenir Book" charset="0"/>
              </a:rPr>
              <a:t>reside in </a:t>
            </a:r>
            <a:r>
              <a:rPr lang="en-US" sz="3200" dirty="0" err="1" smtClean="0">
                <a:solidFill>
                  <a:schemeClr val="tx1"/>
                </a:solidFill>
                <a:latin typeface="Avenir Book" charset="0"/>
                <a:ea typeface="Avenir Book" charset="0"/>
                <a:cs typeface="Avenir Book" charset="0"/>
              </a:rPr>
              <a:t>OpSim</a:t>
            </a:r>
            <a:r>
              <a:rPr lang="en-US" sz="3200" dirty="0" smtClean="0">
                <a:solidFill>
                  <a:schemeClr val="tx1"/>
                </a:solidFill>
                <a:latin typeface="Avenir Book" charset="0"/>
                <a:ea typeface="Avenir Book" charset="0"/>
                <a:cs typeface="Avenir Book" charset="0"/>
              </a:rPr>
              <a:t> </a:t>
            </a:r>
            <a:r>
              <a:rPr lang="en-US" sz="3200" dirty="0" smtClean="0">
                <a:solidFill>
                  <a:schemeClr val="tx1"/>
                </a:solidFill>
                <a:latin typeface="Avenir Book" charset="0"/>
                <a:ea typeface="Avenir Book" charset="0"/>
                <a:cs typeface="Avenir Book" charset="0"/>
              </a:rPr>
              <a:t>fields that </a:t>
            </a:r>
            <a:r>
              <a:rPr lang="en-US" sz="3200" dirty="0" smtClean="0">
                <a:solidFill>
                  <a:schemeClr val="tx1"/>
                </a:solidFill>
                <a:latin typeface="Avenir Book" charset="0"/>
                <a:ea typeface="Avenir Book" charset="0"/>
                <a:cs typeface="Avenir Book" charset="0"/>
              </a:rPr>
              <a:t>will </a:t>
            </a:r>
            <a:r>
              <a:rPr lang="en-US" sz="3200" dirty="0" smtClean="0">
                <a:solidFill>
                  <a:schemeClr val="tx1"/>
                </a:solidFill>
                <a:latin typeface="Avenir Book" charset="0"/>
                <a:ea typeface="Avenir Book" charset="0"/>
                <a:cs typeface="Avenir Book" charset="0"/>
              </a:rPr>
              <a:t>have </a:t>
            </a:r>
            <a:r>
              <a:rPr lang="en-US" sz="3200" dirty="0" smtClean="0">
                <a:solidFill>
                  <a:schemeClr val="tx1"/>
                </a:solidFill>
                <a:latin typeface="Avenir Book" charset="0"/>
                <a:ea typeface="Avenir Book" charset="0"/>
                <a:cs typeface="Avenir Book" charset="0"/>
              </a:rPr>
              <a:t>observations </a:t>
            </a:r>
          </a:p>
          <a:p>
            <a:r>
              <a:rPr lang="en-US" sz="3200" dirty="0" smtClean="0">
                <a:solidFill>
                  <a:schemeClr val="tx1"/>
                </a:solidFill>
                <a:latin typeface="Avenir Book" charset="0"/>
                <a:ea typeface="Avenir Book" charset="0"/>
                <a:cs typeface="Avenir Book" charset="0"/>
              </a:rPr>
              <a:t>(N</a:t>
            </a:r>
            <a:r>
              <a:rPr lang="en-US" sz="3200" baseline="-25000" dirty="0" smtClean="0">
                <a:solidFill>
                  <a:schemeClr val="tx1"/>
                </a:solidFill>
                <a:latin typeface="Avenir Book" charset="0"/>
                <a:ea typeface="Avenir Book" charset="0"/>
                <a:cs typeface="Avenir Book" charset="0"/>
              </a:rPr>
              <a:t>obs</a:t>
            </a:r>
            <a:r>
              <a:rPr lang="en-US" sz="3200" dirty="0" smtClean="0">
                <a:solidFill>
                  <a:schemeClr val="tx1"/>
                </a:solidFill>
                <a:latin typeface="Avenir Book" charset="0"/>
                <a:ea typeface="Avenir Book" charset="0"/>
                <a:cs typeface="Avenir Book" charset="0"/>
              </a:rPr>
              <a:t> &gt; 0), </a:t>
            </a:r>
            <a:r>
              <a:rPr lang="en-US" sz="3200" dirty="0" smtClean="0">
                <a:solidFill>
                  <a:schemeClr val="tx1"/>
                </a:solidFill>
                <a:latin typeface="Avenir Book" charset="0"/>
                <a:ea typeface="Avenir Book" charset="0"/>
                <a:cs typeface="Avenir Book" charset="0"/>
              </a:rPr>
              <a:t>while 74.8% of open clusters reside in </a:t>
            </a:r>
            <a:r>
              <a:rPr lang="en-US" sz="3200" dirty="0" err="1" smtClean="0">
                <a:solidFill>
                  <a:schemeClr val="tx1"/>
                </a:solidFill>
                <a:latin typeface="Avenir Book" charset="0"/>
                <a:ea typeface="Avenir Book" charset="0"/>
                <a:cs typeface="Avenir Book" charset="0"/>
              </a:rPr>
              <a:t>OpSim</a:t>
            </a:r>
            <a:r>
              <a:rPr lang="en-US" sz="3200" dirty="0" smtClean="0">
                <a:solidFill>
                  <a:schemeClr val="tx1"/>
                </a:solidFill>
                <a:latin typeface="Avenir Book" charset="0"/>
                <a:ea typeface="Avenir Book" charset="0"/>
                <a:cs typeface="Avenir Book" charset="0"/>
              </a:rPr>
              <a:t> fields with </a:t>
            </a:r>
            <a:r>
              <a:rPr lang="en-US" sz="3200" dirty="0" smtClean="0">
                <a:solidFill>
                  <a:schemeClr val="tx1"/>
                </a:solidFill>
                <a:latin typeface="Avenir Book" charset="0"/>
                <a:ea typeface="Avenir Book" charset="0"/>
                <a:cs typeface="Avenir Book" charset="0"/>
              </a:rPr>
              <a:t>N</a:t>
            </a:r>
            <a:r>
              <a:rPr lang="en-US" sz="3200" baseline="-25000" dirty="0" smtClean="0">
                <a:solidFill>
                  <a:schemeClr val="tx1"/>
                </a:solidFill>
                <a:latin typeface="Avenir Book" charset="0"/>
                <a:ea typeface="Avenir Book" charset="0"/>
                <a:cs typeface="Avenir Book" charset="0"/>
              </a:rPr>
              <a:t>obs</a:t>
            </a:r>
            <a:r>
              <a:rPr lang="en-US" sz="3200" dirty="0" smtClean="0">
                <a:solidFill>
                  <a:schemeClr val="tx1"/>
                </a:solidFill>
                <a:latin typeface="Avenir Book" charset="0"/>
                <a:ea typeface="Avenir Book" charset="0"/>
                <a:cs typeface="Avenir Book" charset="0"/>
              </a:rPr>
              <a:t> </a:t>
            </a:r>
            <a:r>
              <a:rPr lang="en-US" sz="3200" dirty="0" smtClean="0">
                <a:solidFill>
                  <a:schemeClr val="tx1"/>
                </a:solidFill>
                <a:latin typeface="Avenir Book" charset="0"/>
                <a:ea typeface="Avenir Book" charset="0"/>
                <a:cs typeface="Avenir Book" charset="0"/>
              </a:rPr>
              <a:t>&gt; 0.</a:t>
            </a:r>
            <a:endParaRPr lang="en-US" sz="3200" dirty="0">
              <a:solidFill>
                <a:schemeClr val="tx1"/>
              </a:solidFill>
              <a:latin typeface="Avenir Book" charset="0"/>
              <a:ea typeface="Avenir Book" charset="0"/>
              <a:cs typeface="Avenir Book" charset="0"/>
            </a:endParaRPr>
          </a:p>
          <a:p>
            <a:endParaRPr lang="en-US" sz="3840" dirty="0">
              <a:solidFill>
                <a:schemeClr val="tx1"/>
              </a:solidFill>
              <a:latin typeface="Avenir Book" charset="0"/>
              <a:ea typeface="Avenir Book" charset="0"/>
              <a:cs typeface="Avenir Book" charset="0"/>
            </a:endParaRPr>
          </a:p>
          <a:p>
            <a:endParaRPr lang="en-US" sz="3840" dirty="0">
              <a:solidFill>
                <a:schemeClr val="tx1"/>
              </a:solidFill>
              <a:latin typeface="Avenir Book" charset="0"/>
              <a:ea typeface="Avenir Book" charset="0"/>
              <a:cs typeface="Avenir Book" charset="0"/>
            </a:endParaRPr>
          </a:p>
        </p:txBody>
      </p:sp>
      <p:sp>
        <p:nvSpPr>
          <p:cNvPr id="12" name="Rounded Rectangle 11"/>
          <p:cNvSpPr/>
          <p:nvPr/>
        </p:nvSpPr>
        <p:spPr>
          <a:xfrm>
            <a:off x="206325" y="23581650"/>
            <a:ext cx="18841388" cy="16189844"/>
          </a:xfrm>
          <a:prstGeom prst="roundRect">
            <a:avLst>
              <a:gd name="adj" fmla="val 3674"/>
            </a:avLst>
          </a:prstGeom>
          <a:solidFill>
            <a:schemeClr val="bg1"/>
          </a:solidFill>
          <a:ln w="6350">
            <a:solidFill>
              <a:srgbClr val="A62B1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200" b="1" dirty="0">
                <a:solidFill>
                  <a:schemeClr val="tx1"/>
                </a:solidFill>
                <a:latin typeface="Avenir Book" charset="0"/>
                <a:ea typeface="Avenir Book" charset="0"/>
                <a:cs typeface="Avenir Book" charset="0"/>
              </a:rPr>
              <a:t>Population and Cluster Statistics</a:t>
            </a:r>
          </a:p>
          <a:p>
            <a:pPr marL="457200" indent="-457200">
              <a:buFont typeface="Arial" charset="0"/>
              <a:buChar char="•"/>
            </a:pPr>
            <a:r>
              <a:rPr lang="en-US" sz="3200" dirty="0" smtClean="0">
                <a:solidFill>
                  <a:srgbClr val="5687A6"/>
                </a:solidFill>
                <a:latin typeface="Avenir Book" charset="0"/>
                <a:ea typeface="Avenir Book" charset="0"/>
                <a:cs typeface="Avenir Book" charset="0"/>
              </a:rPr>
              <a:t>‘All’ Binaries:</a:t>
            </a:r>
            <a:r>
              <a:rPr lang="en-US" sz="3200" dirty="0" smtClean="0">
                <a:solidFill>
                  <a:schemeClr val="tx1"/>
                </a:solidFill>
                <a:latin typeface="Avenir Book" charset="0"/>
                <a:ea typeface="Avenir Book" charset="0"/>
                <a:cs typeface="Avenir Book" charset="0"/>
              </a:rPr>
              <a:t> all binary stars within clusters, Most binaries will not meet the inclination requirements for an eclipsing event </a:t>
            </a:r>
            <a:r>
              <a:rPr lang="en-US" sz="3200" dirty="0" smtClean="0">
                <a:solidFill>
                  <a:schemeClr val="tx1"/>
                </a:solidFill>
                <a:latin typeface="Avenir Book" charset="0"/>
                <a:ea typeface="Avenir Book" charset="0"/>
                <a:cs typeface="Avenir Book" charset="0"/>
              </a:rPr>
              <a:t>to </a:t>
            </a:r>
            <a:r>
              <a:rPr lang="en-US" sz="3200" dirty="0" smtClean="0">
                <a:solidFill>
                  <a:schemeClr val="tx1"/>
                </a:solidFill>
                <a:latin typeface="Avenir Book" charset="0"/>
                <a:ea typeface="Avenir Book" charset="0"/>
                <a:cs typeface="Avenir Book" charset="0"/>
              </a:rPr>
              <a:t>be detected with LSST.</a:t>
            </a:r>
          </a:p>
          <a:p>
            <a:pPr marL="457200" indent="-457200">
              <a:buFont typeface="Arial" charset="0"/>
              <a:buChar char="•"/>
            </a:pPr>
            <a:r>
              <a:rPr lang="en-US" sz="3200" dirty="0" smtClean="0">
                <a:solidFill>
                  <a:schemeClr val="tx1"/>
                </a:solidFill>
                <a:latin typeface="Avenir Book" charset="0"/>
                <a:ea typeface="Avenir Book" charset="0"/>
                <a:cs typeface="Avenir Book" charset="0"/>
              </a:rPr>
              <a:t> </a:t>
            </a:r>
            <a:r>
              <a:rPr lang="en-US" sz="3200" dirty="0" smtClean="0">
                <a:solidFill>
                  <a:srgbClr val="BF8A26"/>
                </a:solidFill>
                <a:latin typeface="Avenir Book" charset="0"/>
                <a:ea typeface="Avenir Book" charset="0"/>
                <a:cs typeface="Avenir Book" charset="0"/>
              </a:rPr>
              <a:t>’Observable</a:t>
            </a:r>
            <a:r>
              <a:rPr lang="en-US" sz="3200" dirty="0">
                <a:solidFill>
                  <a:srgbClr val="BF8A26"/>
                </a:solidFill>
                <a:latin typeface="Avenir Book" charset="0"/>
                <a:ea typeface="Avenir Book" charset="0"/>
                <a:cs typeface="Avenir Book" charset="0"/>
              </a:rPr>
              <a:t>’ </a:t>
            </a:r>
            <a:r>
              <a:rPr lang="en-US" sz="3200" dirty="0" smtClean="0">
                <a:solidFill>
                  <a:srgbClr val="BF8A26"/>
                </a:solidFill>
                <a:latin typeface="Avenir Book" charset="0"/>
                <a:ea typeface="Avenir Book" charset="0"/>
                <a:cs typeface="Avenir Book" charset="0"/>
              </a:rPr>
              <a:t>binaries: </a:t>
            </a:r>
            <a:r>
              <a:rPr lang="en-US" sz="3200" dirty="0">
                <a:solidFill>
                  <a:schemeClr val="tx1"/>
                </a:solidFill>
                <a:latin typeface="Avenir Book" charset="0"/>
                <a:ea typeface="Avenir Book" charset="0"/>
                <a:cs typeface="Avenir Book" charset="0"/>
              </a:rPr>
              <a:t>meet </a:t>
            </a:r>
            <a:r>
              <a:rPr lang="en-US" sz="3200" dirty="0" smtClean="0">
                <a:solidFill>
                  <a:schemeClr val="tx1"/>
                </a:solidFill>
                <a:latin typeface="Avenir Book" charset="0"/>
                <a:ea typeface="Avenir Book" charset="0"/>
                <a:cs typeface="Avenir Book" charset="0"/>
              </a:rPr>
              <a:t>the inclination </a:t>
            </a:r>
            <a:r>
              <a:rPr lang="en-US" sz="3200" dirty="0" smtClean="0">
                <a:solidFill>
                  <a:schemeClr val="tx1"/>
                </a:solidFill>
                <a:latin typeface="Avenir Book" charset="0"/>
                <a:ea typeface="Avenir Book" charset="0"/>
                <a:cs typeface="Avenir Book" charset="0"/>
              </a:rPr>
              <a:t>requirements for an eclipse to be detected by LSST. </a:t>
            </a:r>
          </a:p>
          <a:p>
            <a:pPr marL="457200" indent="-457200">
              <a:buFont typeface="Arial" charset="0"/>
              <a:buChar char="•"/>
            </a:pPr>
            <a:r>
              <a:rPr lang="en-US" sz="3200" dirty="0" smtClean="0">
                <a:solidFill>
                  <a:srgbClr val="A62B1F"/>
                </a:solidFill>
                <a:latin typeface="Avenir Book" charset="0"/>
                <a:ea typeface="Avenir Book" charset="0"/>
                <a:cs typeface="Avenir Book" charset="0"/>
              </a:rPr>
              <a:t>‘Recovered’ binaries: </a:t>
            </a:r>
            <a:r>
              <a:rPr lang="en-US" sz="3200" dirty="0" smtClean="0">
                <a:solidFill>
                  <a:schemeClr val="tx1"/>
                </a:solidFill>
                <a:latin typeface="Avenir Book" charset="0"/>
                <a:ea typeface="Avenir Book" charset="0"/>
                <a:cs typeface="Avenir Book" charset="0"/>
              </a:rPr>
              <a:t>binaries with a period recovered by </a:t>
            </a:r>
            <a:r>
              <a:rPr lang="en-US" sz="3200" i="1" dirty="0" err="1" smtClean="0">
                <a:solidFill>
                  <a:schemeClr val="tx1"/>
                </a:solidFill>
                <a:latin typeface="Avenir Book" charset="0"/>
                <a:ea typeface="Avenir Book" charset="0"/>
                <a:cs typeface="Avenir Book" charset="0"/>
              </a:rPr>
              <a:t>gatspy</a:t>
            </a:r>
            <a:r>
              <a:rPr lang="en-US" sz="3200" i="1" dirty="0" smtClean="0">
                <a:solidFill>
                  <a:schemeClr val="tx1"/>
                </a:solidFill>
                <a:latin typeface="Avenir Book" charset="0"/>
                <a:ea typeface="Avenir Book" charset="0"/>
                <a:cs typeface="Avenir Book" charset="0"/>
              </a:rPr>
              <a:t> (</a:t>
            </a:r>
            <a:r>
              <a:rPr lang="en-US" sz="3200" i="1" dirty="0" err="1" smtClean="0">
                <a:solidFill>
                  <a:schemeClr val="tx1"/>
                </a:solidFill>
                <a:latin typeface="Avenir Book" charset="0"/>
                <a:ea typeface="Avenir Book" charset="0"/>
                <a:cs typeface="Avenir Book" charset="0"/>
              </a:rPr>
              <a:t>VanderPlas</a:t>
            </a:r>
            <a:r>
              <a:rPr lang="en-US" sz="3200" i="1" dirty="0" smtClean="0">
                <a:solidFill>
                  <a:schemeClr val="tx1"/>
                </a:solidFill>
                <a:latin typeface="Avenir Book" charset="0"/>
                <a:ea typeface="Avenir Book" charset="0"/>
                <a:cs typeface="Avenir Book" charset="0"/>
              </a:rPr>
              <a:t> 2016)</a:t>
            </a:r>
            <a:r>
              <a:rPr lang="en-US" sz="3200" dirty="0" smtClean="0">
                <a:solidFill>
                  <a:schemeClr val="tx1"/>
                </a:solidFill>
                <a:latin typeface="Avenir Book" charset="0"/>
                <a:ea typeface="Avenir Book" charset="0"/>
                <a:cs typeface="Avenir Book" charset="0"/>
              </a:rPr>
              <a:t> within 10% of the input period. </a:t>
            </a:r>
          </a:p>
          <a:p>
            <a:r>
              <a:rPr lang="en-US" sz="3200" dirty="0" smtClean="0">
                <a:solidFill>
                  <a:schemeClr val="tx1"/>
                </a:solidFill>
                <a:latin typeface="Avenir Book" charset="0"/>
                <a:ea typeface="Avenir Book" charset="0"/>
                <a:cs typeface="Avenir Book" charset="0"/>
              </a:rPr>
              <a:t>Our simulation was able to successfully recover the period of ~10,000 binaries in clusters. </a:t>
            </a:r>
          </a:p>
          <a:p>
            <a:endParaRPr lang="en-US" sz="3200" dirty="0">
              <a:solidFill>
                <a:schemeClr val="tx1"/>
              </a:solidFill>
              <a:latin typeface="Avenir Book" charset="0"/>
              <a:ea typeface="Avenir Book" charset="0"/>
              <a:cs typeface="Avenir Book" charset="0"/>
            </a:endParaRPr>
          </a:p>
        </p:txBody>
      </p:sp>
      <p:sp>
        <p:nvSpPr>
          <p:cNvPr id="13" name="Rounded Rectangle 12"/>
          <p:cNvSpPr/>
          <p:nvPr/>
        </p:nvSpPr>
        <p:spPr>
          <a:xfrm>
            <a:off x="19336703" y="23581650"/>
            <a:ext cx="7888971" cy="16189844"/>
          </a:xfrm>
          <a:prstGeom prst="roundRect">
            <a:avLst>
              <a:gd name="adj" fmla="val 6626"/>
            </a:avLst>
          </a:prstGeom>
          <a:solidFill>
            <a:schemeClr val="bg1"/>
          </a:solidFill>
          <a:ln w="6350">
            <a:solidFill>
              <a:srgbClr val="A62B1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200" b="1" dirty="0" smtClean="0">
                <a:solidFill>
                  <a:schemeClr val="tx1"/>
                </a:solidFill>
                <a:latin typeface="Avenir Book" charset="0"/>
                <a:ea typeface="Avenir Book" charset="0"/>
                <a:cs typeface="Avenir Book" charset="0"/>
              </a:rPr>
              <a:t>Recovery Rates</a:t>
            </a:r>
            <a:endParaRPr lang="en-US" sz="4200" b="1" dirty="0">
              <a:solidFill>
                <a:schemeClr val="tx1"/>
              </a:solidFill>
              <a:latin typeface="Avenir Book" charset="0"/>
              <a:ea typeface="Avenir Book" charset="0"/>
              <a:cs typeface="Avenir Book" charset="0"/>
            </a:endParaRPr>
          </a:p>
          <a:p>
            <a:endParaRPr lang="en-US" sz="2600" dirty="0" smtClean="0">
              <a:solidFill>
                <a:schemeClr val="tx1"/>
              </a:solidFill>
              <a:latin typeface="Avenir Book" charset="0"/>
              <a:ea typeface="Avenir Book" charset="0"/>
              <a:cs typeface="Avenir Book" charset="0"/>
            </a:endParaRPr>
          </a:p>
          <a:p>
            <a:endParaRPr lang="en-US" sz="2600" dirty="0">
              <a:solidFill>
                <a:schemeClr val="tx1"/>
              </a:solidFill>
              <a:latin typeface="Avenir Book" charset="0"/>
              <a:ea typeface="Avenir Book" charset="0"/>
              <a:cs typeface="Avenir Book" charset="0"/>
            </a:endParaRPr>
          </a:p>
          <a:p>
            <a:endParaRPr lang="en-US" sz="2600" dirty="0" smtClean="0">
              <a:solidFill>
                <a:schemeClr val="tx1"/>
              </a:solidFill>
              <a:latin typeface="Avenir Book" charset="0"/>
              <a:ea typeface="Avenir Book" charset="0"/>
              <a:cs typeface="Avenir Book" charset="0"/>
            </a:endParaRPr>
          </a:p>
          <a:p>
            <a:endParaRPr lang="en-US" sz="2600" dirty="0" smtClean="0">
              <a:solidFill>
                <a:schemeClr val="tx1"/>
              </a:solidFill>
              <a:latin typeface="Avenir Book" charset="0"/>
              <a:ea typeface="Avenir Book" charset="0"/>
              <a:cs typeface="Avenir Book" charset="0"/>
            </a:endParaRPr>
          </a:p>
          <a:p>
            <a:endParaRPr lang="en-US" sz="2600" dirty="0">
              <a:solidFill>
                <a:schemeClr val="tx1"/>
              </a:solidFill>
              <a:latin typeface="Avenir Book" charset="0"/>
              <a:ea typeface="Avenir Book" charset="0"/>
              <a:cs typeface="Avenir Book" charset="0"/>
            </a:endParaRPr>
          </a:p>
          <a:p>
            <a:endParaRPr lang="en-US" sz="2600" dirty="0" smtClean="0">
              <a:solidFill>
                <a:schemeClr val="tx1"/>
              </a:solidFill>
              <a:latin typeface="Avenir Book" charset="0"/>
              <a:ea typeface="Avenir Book" charset="0"/>
              <a:cs typeface="Avenir Book" charset="0"/>
            </a:endParaRPr>
          </a:p>
          <a:p>
            <a:endParaRPr lang="en-US" sz="2600" dirty="0" smtClean="0">
              <a:solidFill>
                <a:schemeClr val="tx1"/>
              </a:solidFill>
              <a:latin typeface="Avenir Book" charset="0"/>
              <a:ea typeface="Avenir Book" charset="0"/>
              <a:cs typeface="Avenir Book" charset="0"/>
            </a:endParaRPr>
          </a:p>
          <a:p>
            <a:endParaRPr lang="en-US" sz="2600" dirty="0" smtClean="0">
              <a:solidFill>
                <a:schemeClr val="tx1"/>
              </a:solidFill>
              <a:latin typeface="Avenir Book" charset="0"/>
              <a:ea typeface="Avenir Book" charset="0"/>
              <a:cs typeface="Avenir Book" charset="0"/>
            </a:endParaRPr>
          </a:p>
          <a:p>
            <a:endParaRPr lang="en-US" sz="2600" dirty="0">
              <a:solidFill>
                <a:schemeClr val="tx1"/>
              </a:solidFill>
              <a:latin typeface="Avenir Book" charset="0"/>
              <a:ea typeface="Avenir Book" charset="0"/>
              <a:cs typeface="Avenir Book" charset="0"/>
            </a:endParaRPr>
          </a:p>
          <a:p>
            <a:endParaRPr lang="en-US" sz="2600" dirty="0">
              <a:solidFill>
                <a:schemeClr val="tx1"/>
              </a:solidFill>
              <a:latin typeface="Avenir Book" charset="0"/>
              <a:ea typeface="Avenir Book" charset="0"/>
              <a:cs typeface="Avenir Book" charset="0"/>
            </a:endParaRPr>
          </a:p>
          <a:p>
            <a:r>
              <a:rPr lang="en-US" sz="3200" dirty="0" smtClean="0">
                <a:solidFill>
                  <a:schemeClr val="tx1"/>
                </a:solidFill>
                <a:latin typeface="Avenir Book" charset="0"/>
                <a:ea typeface="Avenir Book" charset="0"/>
                <a:cs typeface="Avenir Book" charset="0"/>
              </a:rPr>
              <a:t>Our </a:t>
            </a:r>
            <a:r>
              <a:rPr lang="en-US" sz="3200" dirty="0">
                <a:solidFill>
                  <a:schemeClr val="tx1"/>
                </a:solidFill>
                <a:latin typeface="Avenir Book" charset="0"/>
                <a:ea typeface="Avenir Book" charset="0"/>
                <a:cs typeface="Avenir Book" charset="0"/>
              </a:rPr>
              <a:t>period recovery rate of </a:t>
            </a:r>
            <a:r>
              <a:rPr lang="en-US" sz="3200" b="1" dirty="0" smtClean="0">
                <a:solidFill>
                  <a:schemeClr val="tx1"/>
                </a:solidFill>
                <a:latin typeface="Avenir Book" charset="0"/>
                <a:ea typeface="Avenir Book" charset="0"/>
                <a:cs typeface="Avenir Book" charset="0"/>
              </a:rPr>
              <a:t>17</a:t>
            </a:r>
            <a:r>
              <a:rPr lang="en-US" sz="3200" dirty="0" smtClean="0">
                <a:solidFill>
                  <a:schemeClr val="tx1"/>
                </a:solidFill>
                <a:latin typeface="Avenir Book" charset="0"/>
                <a:ea typeface="Avenir Book" charset="0"/>
                <a:cs typeface="Avenir Book" charset="0"/>
              </a:rPr>
              <a:t>% (Recovered/Observed) for cluster eclipsing binaries </a:t>
            </a:r>
            <a:r>
              <a:rPr lang="en-US" sz="3200" dirty="0" smtClean="0">
                <a:solidFill>
                  <a:schemeClr val="tx1"/>
                </a:solidFill>
                <a:latin typeface="Avenir Book" charset="0"/>
                <a:ea typeface="Avenir Book" charset="0"/>
                <a:cs typeface="Avenir Book" charset="0"/>
              </a:rPr>
              <a:t>is similar to recovery </a:t>
            </a:r>
            <a:r>
              <a:rPr lang="en-US" sz="3200" dirty="0" smtClean="0">
                <a:solidFill>
                  <a:schemeClr val="tx1"/>
                </a:solidFill>
                <a:latin typeface="Avenir Book" charset="0"/>
                <a:ea typeface="Avenir Book" charset="0"/>
                <a:cs typeface="Avenir Book" charset="0"/>
              </a:rPr>
              <a:t>rates for galactic </a:t>
            </a:r>
            <a:r>
              <a:rPr lang="en-US" sz="3200" dirty="0" smtClean="0">
                <a:solidFill>
                  <a:schemeClr val="tx1"/>
                </a:solidFill>
                <a:latin typeface="Avenir Book" charset="0"/>
                <a:ea typeface="Avenir Book" charset="0"/>
                <a:cs typeface="Avenir Book" charset="0"/>
              </a:rPr>
              <a:t>field eclipsing </a:t>
            </a:r>
            <a:r>
              <a:rPr lang="en-US" sz="3200" dirty="0" smtClean="0">
                <a:solidFill>
                  <a:schemeClr val="tx1"/>
                </a:solidFill>
                <a:latin typeface="Avenir Book" charset="0"/>
                <a:ea typeface="Avenir Book" charset="0"/>
                <a:cs typeface="Avenir Book" charset="0"/>
              </a:rPr>
              <a:t>binaries (</a:t>
            </a:r>
            <a:r>
              <a:rPr lang="en-US" sz="3200" i="1" dirty="0" err="1" smtClean="0">
                <a:solidFill>
                  <a:schemeClr val="tx1"/>
                </a:solidFill>
                <a:latin typeface="Avenir Book" charset="0"/>
                <a:ea typeface="Avenir Book" charset="0"/>
                <a:cs typeface="Avenir Book" charset="0"/>
              </a:rPr>
              <a:t>Prša</a:t>
            </a:r>
            <a:r>
              <a:rPr lang="en-US" sz="3200" i="1" dirty="0" smtClean="0">
                <a:solidFill>
                  <a:schemeClr val="tx1"/>
                </a:solidFill>
                <a:latin typeface="Avenir Book" charset="0"/>
                <a:ea typeface="Avenir Book" charset="0"/>
                <a:cs typeface="Avenir Book" charset="0"/>
              </a:rPr>
              <a:t> 2011)</a:t>
            </a:r>
            <a:r>
              <a:rPr lang="en-US" sz="3200" dirty="0" smtClean="0">
                <a:solidFill>
                  <a:schemeClr val="tx1"/>
                </a:solidFill>
                <a:latin typeface="Avenir Book" charset="0"/>
                <a:ea typeface="Avenir Book" charset="0"/>
                <a:cs typeface="Avenir Book" charset="0"/>
              </a:rPr>
              <a:t>.</a:t>
            </a:r>
          </a:p>
          <a:p>
            <a:r>
              <a:rPr lang="en-US" sz="4200" b="1" dirty="0" smtClean="0">
                <a:solidFill>
                  <a:schemeClr val="tx1"/>
                </a:solidFill>
                <a:latin typeface="Avenir Book" charset="0"/>
                <a:ea typeface="Avenir Book" charset="0"/>
                <a:cs typeface="Avenir Book" charset="0"/>
              </a:rPr>
              <a:t>Next Steps</a:t>
            </a:r>
          </a:p>
          <a:p>
            <a:r>
              <a:rPr lang="en-US" sz="3200" dirty="0" smtClean="0">
                <a:solidFill>
                  <a:schemeClr val="tx1"/>
                </a:solidFill>
                <a:latin typeface="Avenir Book" charset="0"/>
                <a:ea typeface="Avenir Book" charset="0"/>
                <a:cs typeface="Avenir Book" charset="0"/>
              </a:rPr>
              <a:t>The next phase of this project is to include cluster crowding into our analysis. Given the dense nature of star clusters, crowding of </a:t>
            </a:r>
            <a:r>
              <a:rPr lang="en-US" sz="3200" dirty="0" smtClean="0">
                <a:solidFill>
                  <a:schemeClr val="tx1"/>
                </a:solidFill>
                <a:latin typeface="Avenir Book" charset="0"/>
                <a:ea typeface="Avenir Book" charset="0"/>
                <a:cs typeface="Avenir Book" charset="0"/>
              </a:rPr>
              <a:t>binaries </a:t>
            </a:r>
            <a:r>
              <a:rPr lang="en-US" sz="3200" dirty="0" smtClean="0">
                <a:solidFill>
                  <a:schemeClr val="tx1"/>
                </a:solidFill>
                <a:latin typeface="Avenir Book" charset="0"/>
                <a:ea typeface="Avenir Book" charset="0"/>
                <a:cs typeface="Avenir Book" charset="0"/>
              </a:rPr>
              <a:t>and objects in the same viewing field can have an impact on </a:t>
            </a:r>
            <a:r>
              <a:rPr lang="en-US" sz="3200" dirty="0" smtClean="0">
                <a:solidFill>
                  <a:schemeClr val="tx1"/>
                </a:solidFill>
                <a:latin typeface="Avenir Book" charset="0"/>
                <a:ea typeface="Avenir Book" charset="0"/>
                <a:cs typeface="Avenir Book" charset="0"/>
              </a:rPr>
              <a:t>binary light </a:t>
            </a:r>
            <a:r>
              <a:rPr lang="en-US" sz="3200" dirty="0" smtClean="0">
                <a:solidFill>
                  <a:schemeClr val="tx1"/>
                </a:solidFill>
                <a:latin typeface="Avenir Book" charset="0"/>
                <a:ea typeface="Avenir Book" charset="0"/>
                <a:cs typeface="Avenir Book" charset="0"/>
              </a:rPr>
              <a:t>curves that would alter period recovery.</a:t>
            </a:r>
          </a:p>
          <a:p>
            <a:endParaRPr lang="en-US" sz="1600" b="1" dirty="0" smtClean="0">
              <a:solidFill>
                <a:schemeClr val="tx1"/>
              </a:solidFill>
              <a:latin typeface="Avenir Book" charset="0"/>
              <a:ea typeface="Avenir Book" charset="0"/>
              <a:cs typeface="Avenir Book" charset="0"/>
            </a:endParaRPr>
          </a:p>
          <a:p>
            <a:pPr algn="just"/>
            <a:r>
              <a:rPr lang="en-US" sz="3800" b="1" dirty="0" smtClean="0">
                <a:solidFill>
                  <a:schemeClr val="tx1"/>
                </a:solidFill>
                <a:latin typeface="Avenir Book" charset="0"/>
                <a:ea typeface="Avenir Book" charset="0"/>
                <a:cs typeface="Avenir Book" charset="0"/>
              </a:rPr>
              <a:t>Acknowledgements</a:t>
            </a:r>
            <a:endParaRPr lang="en-US" sz="3800" b="1" dirty="0">
              <a:solidFill>
                <a:schemeClr val="tx1"/>
              </a:solidFill>
              <a:latin typeface="Avenir Book" charset="0"/>
              <a:ea typeface="Avenir Book" charset="0"/>
              <a:cs typeface="Avenir Book" charset="0"/>
            </a:endParaRPr>
          </a:p>
          <a:p>
            <a:pPr algn="just"/>
            <a:r>
              <a:rPr lang="en-US" sz="1800" dirty="0">
                <a:solidFill>
                  <a:schemeClr val="tx1"/>
                </a:solidFill>
              </a:rPr>
              <a:t>The study resulting in this publication [or presentation] was assisted by a grant from the WCAS Undergraduate Research Grant Program which is administered by Northwestern University's Weinberg College of Arts and Sciences. </a:t>
            </a:r>
            <a:r>
              <a:rPr lang="en-US" sz="1800" dirty="0" smtClean="0">
                <a:solidFill>
                  <a:schemeClr val="tx1"/>
                </a:solidFill>
              </a:rPr>
              <a:t>This </a:t>
            </a:r>
            <a:r>
              <a:rPr lang="en-US" sz="1800" dirty="0">
                <a:solidFill>
                  <a:schemeClr val="tx1"/>
                </a:solidFill>
              </a:rPr>
              <a:t>research has made use of the WEBDA database, operated at the Department of Theoretical Physics and Astrophysics of the Masaryk </a:t>
            </a:r>
            <a:r>
              <a:rPr lang="en-US" sz="1800" dirty="0" smtClean="0">
                <a:solidFill>
                  <a:schemeClr val="tx1"/>
                </a:solidFill>
              </a:rPr>
              <a:t>University. This </a:t>
            </a:r>
            <a:r>
              <a:rPr lang="en-US" sz="1800" dirty="0">
                <a:solidFill>
                  <a:schemeClr val="tx1"/>
                </a:solidFill>
              </a:rPr>
              <a:t>research was supported in part through the computational resources and staff contributions provided for the Quest high performance computing facility at Northwestern University which is jointly supported by the Office of the Provost, the Office for Research, and Northwestern University Information Technology. This material is based upon work supported by the LSST Corporation (LSSTC), through an Enabling Science Grant #2019‐UG01, award to CIERA at Northwestern University. However, the conclusions, opinions, and other statements in this publication [or presentation] are the author's and not necessarily those of the sponsoring institution or LSSTC.</a:t>
            </a:r>
          </a:p>
          <a:p>
            <a:endParaRPr lang="en-US" sz="2560" dirty="0">
              <a:solidFill>
                <a:schemeClr val="tx1"/>
              </a:solidFill>
              <a:latin typeface="Avenir Book" charset="0"/>
              <a:ea typeface="Avenir Book" charset="0"/>
              <a:cs typeface="Avenir Book" charset="0"/>
            </a:endParaRPr>
          </a:p>
        </p:txBody>
      </p:sp>
      <p:sp>
        <p:nvSpPr>
          <p:cNvPr id="18" name="TextBox 17"/>
          <p:cNvSpPr txBox="1"/>
          <p:nvPr/>
        </p:nvSpPr>
        <p:spPr>
          <a:xfrm>
            <a:off x="206325" y="40026536"/>
            <a:ext cx="3891353" cy="1384995"/>
          </a:xfrm>
          <a:prstGeom prst="rect">
            <a:avLst/>
          </a:prstGeom>
          <a:noFill/>
        </p:spPr>
        <p:txBody>
          <a:bodyPr wrap="square" rtlCol="0">
            <a:spAutoFit/>
          </a:bodyPr>
          <a:lstStyle/>
          <a:p>
            <a:r>
              <a:rPr lang="en-US" sz="2800" dirty="0">
                <a:solidFill>
                  <a:schemeClr val="bg1"/>
                </a:solidFill>
                <a:latin typeface="Avenir Book" charset="0"/>
                <a:ea typeface="Avenir Book" charset="0"/>
                <a:cs typeface="Avenir Book" charset="0"/>
              </a:rPr>
              <a:t>For a </a:t>
            </a:r>
            <a:r>
              <a:rPr lang="en-US" sz="2800" dirty="0" smtClean="0">
                <a:solidFill>
                  <a:schemeClr val="bg1"/>
                </a:solidFill>
                <a:latin typeface="Avenir Book" charset="0"/>
                <a:ea typeface="Avenir Book" charset="0"/>
                <a:cs typeface="Avenir Book" charset="0"/>
              </a:rPr>
              <a:t>look into the code that made this project possible, </a:t>
            </a:r>
            <a:r>
              <a:rPr lang="en-US" sz="2800" dirty="0">
                <a:solidFill>
                  <a:schemeClr val="bg1"/>
                </a:solidFill>
                <a:latin typeface="Avenir Book" charset="0"/>
                <a:ea typeface="Avenir Book" charset="0"/>
                <a:cs typeface="Avenir Book" charset="0"/>
              </a:rPr>
              <a:t>go to:</a:t>
            </a:r>
          </a:p>
        </p:txBody>
      </p:sp>
      <p:sp>
        <p:nvSpPr>
          <p:cNvPr id="20" name="Rounded Rectangle 19"/>
          <p:cNvSpPr/>
          <p:nvPr/>
        </p:nvSpPr>
        <p:spPr>
          <a:xfrm>
            <a:off x="19441596" y="40026536"/>
            <a:ext cx="7675093" cy="3508671"/>
          </a:xfrm>
          <a:prstGeom prst="roundRect">
            <a:avLst>
              <a:gd name="adj" fmla="val 14265"/>
            </a:avLst>
          </a:prstGeom>
          <a:solidFill>
            <a:schemeClr val="bg1"/>
          </a:solidFill>
          <a:ln w="6350">
            <a:solidFill>
              <a:srgbClr val="A62B1F"/>
            </a:solidFill>
          </a:ln>
        </p:spPr>
        <p:style>
          <a:lnRef idx="2">
            <a:schemeClr val="accent1">
              <a:shade val="50000"/>
            </a:schemeClr>
          </a:lnRef>
          <a:fillRef idx="1">
            <a:schemeClr val="accent1"/>
          </a:fillRef>
          <a:effectRef idx="0">
            <a:schemeClr val="accent1"/>
          </a:effectRef>
          <a:fontRef idx="minor">
            <a:schemeClr val="lt1"/>
          </a:fontRef>
        </p:style>
        <p:txBody>
          <a:bodyPr numCol="2" rtlCol="0" anchor="t"/>
          <a:lstStyle/>
          <a:p>
            <a:r>
              <a:rPr lang="en-US" sz="3600" b="1" dirty="0">
                <a:solidFill>
                  <a:schemeClr val="tx1"/>
                </a:solidFill>
                <a:latin typeface="Avenir Book" charset="0"/>
                <a:ea typeface="Avenir Book" charset="0"/>
                <a:cs typeface="Avenir Book" charset="0"/>
              </a:rPr>
              <a:t>References</a:t>
            </a:r>
          </a:p>
          <a:p>
            <a:pPr marL="304810" indent="-304810">
              <a:buFont typeface="Arial" charset="0"/>
              <a:buChar char="•"/>
            </a:pPr>
            <a:r>
              <a:rPr lang="en-US" sz="1800" dirty="0">
                <a:solidFill>
                  <a:schemeClr val="tx1"/>
                </a:solidFill>
              </a:rPr>
              <a:t>Breivik, K. 2018 </a:t>
            </a:r>
          </a:p>
          <a:p>
            <a:pPr marL="304810" indent="-304810">
              <a:buFont typeface="Arial" charset="0"/>
              <a:buChar char="•"/>
            </a:pPr>
            <a:r>
              <a:rPr lang="it-IT" sz="1800" dirty="0" err="1">
                <a:solidFill>
                  <a:schemeClr val="tx1"/>
                </a:solidFill>
              </a:rPr>
              <a:t>Geller</a:t>
            </a:r>
            <a:r>
              <a:rPr lang="it-IT" sz="1800" dirty="0">
                <a:solidFill>
                  <a:schemeClr val="tx1"/>
                </a:solidFill>
              </a:rPr>
              <a:t>, A. M., &amp; Leigh, N. </a:t>
            </a:r>
            <a:r>
              <a:rPr lang="it-IT" sz="1800" dirty="0" err="1">
                <a:solidFill>
                  <a:schemeClr val="tx1"/>
                </a:solidFill>
              </a:rPr>
              <a:t>W</a:t>
            </a:r>
            <a:r>
              <a:rPr lang="it-IT" sz="1800" dirty="0">
                <a:solidFill>
                  <a:schemeClr val="tx1"/>
                </a:solidFill>
              </a:rPr>
              <a:t>. C. 2015</a:t>
            </a:r>
          </a:p>
          <a:p>
            <a:pPr marL="304810" indent="-304810">
              <a:buFont typeface="Arial" charset="0"/>
              <a:buChar char="•"/>
            </a:pPr>
            <a:r>
              <a:rPr lang="it-IT" sz="1800" dirty="0" err="1">
                <a:solidFill>
                  <a:schemeClr val="tx1"/>
                </a:solidFill>
              </a:rPr>
              <a:t>Kharchenko</a:t>
            </a:r>
            <a:r>
              <a:rPr lang="it-IT" sz="1800" dirty="0">
                <a:solidFill>
                  <a:schemeClr val="tx1"/>
                </a:solidFill>
              </a:rPr>
              <a:t>, N. V., </a:t>
            </a:r>
            <a:r>
              <a:rPr lang="it-IT" sz="1800" dirty="0" err="1">
                <a:solidFill>
                  <a:schemeClr val="tx1"/>
                </a:solidFill>
              </a:rPr>
              <a:t>Piskunov</a:t>
            </a:r>
            <a:r>
              <a:rPr lang="it-IT" sz="1800" dirty="0">
                <a:solidFill>
                  <a:schemeClr val="tx1"/>
                </a:solidFill>
              </a:rPr>
              <a:t>, A. E., </a:t>
            </a:r>
            <a:r>
              <a:rPr lang="it-IT" sz="1800" dirty="0" err="1">
                <a:solidFill>
                  <a:schemeClr val="tx1"/>
                </a:solidFill>
              </a:rPr>
              <a:t>Schilbach</a:t>
            </a:r>
            <a:r>
              <a:rPr lang="it-IT" sz="1800" dirty="0">
                <a:solidFill>
                  <a:schemeClr val="tx1"/>
                </a:solidFill>
              </a:rPr>
              <a:t>, E., Ro ̈ser, S., &amp; </a:t>
            </a:r>
            <a:r>
              <a:rPr lang="it-IT" sz="1800" dirty="0" err="1">
                <a:solidFill>
                  <a:schemeClr val="tx1"/>
                </a:solidFill>
              </a:rPr>
              <a:t>Scholz</a:t>
            </a:r>
            <a:r>
              <a:rPr lang="it-IT" sz="1800" dirty="0">
                <a:solidFill>
                  <a:schemeClr val="tx1"/>
                </a:solidFill>
              </a:rPr>
              <a:t>, R.-D. 2013</a:t>
            </a:r>
          </a:p>
          <a:p>
            <a:pPr marL="304810" indent="-304810">
              <a:buFont typeface="Arial" charset="0"/>
              <a:buChar char="•"/>
            </a:pPr>
            <a:r>
              <a:rPr lang="it-IT" sz="1800" dirty="0" err="1">
                <a:solidFill>
                  <a:schemeClr val="tx1"/>
                </a:solidFill>
              </a:rPr>
              <a:t>Maxted</a:t>
            </a:r>
            <a:r>
              <a:rPr lang="it-IT" sz="1800" dirty="0">
                <a:solidFill>
                  <a:schemeClr val="tx1"/>
                </a:solidFill>
              </a:rPr>
              <a:t>, P.F.L. 2016 </a:t>
            </a:r>
          </a:p>
          <a:p>
            <a:pPr marL="304810" indent="-304810">
              <a:buFont typeface="Arial" charset="0"/>
              <a:buChar char="•"/>
            </a:pPr>
            <a:r>
              <a:rPr lang="it-IT" sz="1800" dirty="0" err="1">
                <a:solidFill>
                  <a:schemeClr val="tx1"/>
                </a:solidFill>
              </a:rPr>
              <a:t>Piskunov</a:t>
            </a:r>
            <a:r>
              <a:rPr lang="it-IT" sz="1800" dirty="0">
                <a:solidFill>
                  <a:schemeClr val="tx1"/>
                </a:solidFill>
              </a:rPr>
              <a:t>, A. E., </a:t>
            </a:r>
            <a:r>
              <a:rPr lang="it-IT" sz="1800" dirty="0" err="1">
                <a:solidFill>
                  <a:schemeClr val="tx1"/>
                </a:solidFill>
              </a:rPr>
              <a:t>Schilbach</a:t>
            </a:r>
            <a:r>
              <a:rPr lang="it-IT" sz="1800" dirty="0">
                <a:solidFill>
                  <a:schemeClr val="tx1"/>
                </a:solidFill>
              </a:rPr>
              <a:t>, E., </a:t>
            </a:r>
            <a:r>
              <a:rPr lang="it-IT" sz="1800" dirty="0" err="1">
                <a:solidFill>
                  <a:schemeClr val="tx1"/>
                </a:solidFill>
              </a:rPr>
              <a:t>Kharchenko</a:t>
            </a:r>
            <a:r>
              <a:rPr lang="it-IT" sz="1800" dirty="0">
                <a:solidFill>
                  <a:schemeClr val="tx1"/>
                </a:solidFill>
              </a:rPr>
              <a:t>, N. V., Ro ̈ser, S., &amp; </a:t>
            </a:r>
            <a:r>
              <a:rPr lang="it-IT" sz="1800" dirty="0" err="1">
                <a:solidFill>
                  <a:schemeClr val="tx1"/>
                </a:solidFill>
              </a:rPr>
              <a:t>Scholz</a:t>
            </a:r>
            <a:r>
              <a:rPr lang="it-IT" sz="1800" dirty="0">
                <a:solidFill>
                  <a:schemeClr val="tx1"/>
                </a:solidFill>
              </a:rPr>
              <a:t>, R.-D. 2008 </a:t>
            </a:r>
          </a:p>
          <a:p>
            <a:endParaRPr lang="it-IT" sz="1800" dirty="0">
              <a:solidFill>
                <a:schemeClr val="tx1"/>
              </a:solidFill>
            </a:endParaRPr>
          </a:p>
          <a:p>
            <a:pPr marL="304810" indent="-304810">
              <a:buFont typeface="Arial" charset="0"/>
              <a:buChar char="•"/>
            </a:pPr>
            <a:endParaRPr lang="it-IT" sz="1800" dirty="0">
              <a:solidFill>
                <a:schemeClr val="tx1"/>
              </a:solidFill>
            </a:endParaRPr>
          </a:p>
          <a:p>
            <a:pPr marL="304810" indent="-304810">
              <a:buFont typeface="Arial" charset="0"/>
              <a:buChar char="•"/>
            </a:pPr>
            <a:endParaRPr lang="it-IT" sz="1800" dirty="0">
              <a:solidFill>
                <a:schemeClr val="tx1"/>
              </a:solidFill>
            </a:endParaRPr>
          </a:p>
          <a:p>
            <a:pPr marL="304810" indent="-304810">
              <a:buFont typeface="Arial" charset="0"/>
              <a:buChar char="•"/>
            </a:pPr>
            <a:r>
              <a:rPr lang="it-IT" sz="1800" dirty="0" err="1">
                <a:solidFill>
                  <a:schemeClr val="tx1"/>
                </a:solidFill>
              </a:rPr>
              <a:t>Polzin</a:t>
            </a:r>
            <a:r>
              <a:rPr lang="it-IT" sz="1800" dirty="0">
                <a:solidFill>
                  <a:schemeClr val="tx1"/>
                </a:solidFill>
              </a:rPr>
              <a:t>, A., </a:t>
            </a:r>
            <a:r>
              <a:rPr lang="it-IT" sz="1800" dirty="0" err="1">
                <a:solidFill>
                  <a:schemeClr val="tx1"/>
                </a:solidFill>
              </a:rPr>
              <a:t>Geller</a:t>
            </a:r>
            <a:r>
              <a:rPr lang="it-IT" sz="1800" dirty="0">
                <a:solidFill>
                  <a:schemeClr val="tx1"/>
                </a:solidFill>
              </a:rPr>
              <a:t>, A., Miller, A., &amp; </a:t>
            </a:r>
            <a:r>
              <a:rPr lang="it-IT" sz="1800" dirty="0" err="1">
                <a:solidFill>
                  <a:schemeClr val="tx1"/>
                </a:solidFill>
              </a:rPr>
              <a:t>Breivik</a:t>
            </a:r>
            <a:r>
              <a:rPr lang="it-IT" sz="1800" dirty="0">
                <a:solidFill>
                  <a:schemeClr val="tx1"/>
                </a:solidFill>
              </a:rPr>
              <a:t>, K. 2019 </a:t>
            </a:r>
          </a:p>
          <a:p>
            <a:pPr marL="304810" indent="-304810">
              <a:buFont typeface="Arial" charset="0"/>
              <a:buChar char="•"/>
            </a:pPr>
            <a:r>
              <a:rPr lang="it-IT" sz="1800" dirty="0" err="1">
                <a:solidFill>
                  <a:schemeClr val="tx1"/>
                </a:solidFill>
              </a:rPr>
              <a:t>Prša</a:t>
            </a:r>
            <a:r>
              <a:rPr lang="it-IT" sz="1800" dirty="0">
                <a:solidFill>
                  <a:schemeClr val="tx1"/>
                </a:solidFill>
              </a:rPr>
              <a:t>, A., </a:t>
            </a:r>
            <a:r>
              <a:rPr lang="it-IT" sz="1800" dirty="0" err="1">
                <a:solidFill>
                  <a:schemeClr val="tx1"/>
                </a:solidFill>
              </a:rPr>
              <a:t>Pepper</a:t>
            </a:r>
            <a:r>
              <a:rPr lang="it-IT" sz="1800" dirty="0">
                <a:solidFill>
                  <a:schemeClr val="tx1"/>
                </a:solidFill>
              </a:rPr>
              <a:t>, </a:t>
            </a:r>
            <a:r>
              <a:rPr lang="it-IT" sz="1800" dirty="0" err="1">
                <a:solidFill>
                  <a:schemeClr val="tx1"/>
                </a:solidFill>
              </a:rPr>
              <a:t>J</a:t>
            </a:r>
            <a:r>
              <a:rPr lang="it-IT" sz="1800" dirty="0">
                <a:solidFill>
                  <a:schemeClr val="tx1"/>
                </a:solidFill>
              </a:rPr>
              <a:t>., &amp; </a:t>
            </a:r>
            <a:r>
              <a:rPr lang="it-IT" sz="1800" dirty="0" err="1">
                <a:solidFill>
                  <a:schemeClr val="tx1"/>
                </a:solidFill>
              </a:rPr>
              <a:t>Stassun</a:t>
            </a:r>
            <a:r>
              <a:rPr lang="it-IT" sz="1800" dirty="0">
                <a:solidFill>
                  <a:schemeClr val="tx1"/>
                </a:solidFill>
              </a:rPr>
              <a:t>, K. G. 2011</a:t>
            </a:r>
          </a:p>
          <a:p>
            <a:pPr marL="304810" indent="-304810">
              <a:buFont typeface="Arial" charset="0"/>
              <a:buChar char="•"/>
            </a:pPr>
            <a:r>
              <a:rPr lang="nl-NL" sz="1800" dirty="0">
                <a:solidFill>
                  <a:schemeClr val="tx1"/>
                </a:solidFill>
              </a:rPr>
              <a:t>van den Bergh, S. 2006</a:t>
            </a:r>
          </a:p>
          <a:p>
            <a:pPr marL="304810" indent="-304810">
              <a:buFont typeface="Arial" charset="0"/>
              <a:buChar char="•"/>
            </a:pPr>
            <a:r>
              <a:rPr lang="it-IT" sz="1800" dirty="0" err="1">
                <a:solidFill>
                  <a:schemeClr val="tx1"/>
                </a:solidFill>
              </a:rPr>
              <a:t>VanderPlas</a:t>
            </a:r>
            <a:r>
              <a:rPr lang="it-IT" sz="1800" dirty="0">
                <a:solidFill>
                  <a:schemeClr val="tx1"/>
                </a:solidFill>
              </a:rPr>
              <a:t>, </a:t>
            </a:r>
            <a:r>
              <a:rPr lang="it-IT" sz="1800" dirty="0" err="1">
                <a:solidFill>
                  <a:schemeClr val="tx1"/>
                </a:solidFill>
              </a:rPr>
              <a:t>J</a:t>
            </a:r>
            <a:r>
              <a:rPr lang="it-IT" sz="1800" dirty="0">
                <a:solidFill>
                  <a:schemeClr val="tx1"/>
                </a:solidFill>
              </a:rPr>
              <a:t>. 2016 </a:t>
            </a:r>
          </a:p>
          <a:p>
            <a:pPr marL="304810" indent="-304810">
              <a:buFont typeface="Arial" charset="0"/>
              <a:buChar char="•"/>
            </a:pPr>
            <a:r>
              <a:rPr lang="hr-HR" sz="1800" dirty="0" err="1">
                <a:solidFill>
                  <a:schemeClr val="tx1"/>
                </a:solidFill>
              </a:rPr>
              <a:t>VanderPlas</a:t>
            </a:r>
            <a:r>
              <a:rPr lang="hr-HR" sz="1800" dirty="0">
                <a:solidFill>
                  <a:schemeClr val="tx1"/>
                </a:solidFill>
              </a:rPr>
              <a:t>, J. T., &amp; </a:t>
            </a:r>
            <a:r>
              <a:rPr lang="hr-HR" sz="1800" dirty="0" err="1">
                <a:solidFill>
                  <a:schemeClr val="tx1"/>
                </a:solidFill>
              </a:rPr>
              <a:t>Ivezi</a:t>
            </a:r>
            <a:r>
              <a:rPr lang="hr-HR" sz="1800" dirty="0">
                <a:solidFill>
                  <a:schemeClr val="tx1"/>
                </a:solidFill>
              </a:rPr>
              <a:t> ́c, Zˇ. 2015</a:t>
            </a:r>
          </a:p>
          <a:p>
            <a:pPr marL="304810" indent="-304810">
              <a:buFont typeface="Arial" charset="0"/>
              <a:buChar char="•"/>
            </a:pPr>
            <a:r>
              <a:rPr lang="en-US" sz="1800" dirty="0">
                <a:solidFill>
                  <a:schemeClr val="tx1"/>
                </a:solidFill>
              </a:rPr>
              <a:t>Wells, M., </a:t>
            </a:r>
            <a:r>
              <a:rPr lang="en-US" sz="1800" dirty="0" err="1">
                <a:solidFill>
                  <a:schemeClr val="tx1"/>
                </a:solidFill>
              </a:rPr>
              <a:t>Prˇsa</a:t>
            </a:r>
            <a:r>
              <a:rPr lang="en-US" sz="1800" dirty="0">
                <a:solidFill>
                  <a:schemeClr val="tx1"/>
                </a:solidFill>
              </a:rPr>
              <a:t>, A., Jones, L., &amp; </a:t>
            </a:r>
            <a:r>
              <a:rPr lang="en-US" sz="1800" dirty="0" err="1">
                <a:solidFill>
                  <a:schemeClr val="tx1"/>
                </a:solidFill>
              </a:rPr>
              <a:t>Yoachim</a:t>
            </a:r>
            <a:r>
              <a:rPr lang="en-US" sz="1800" dirty="0">
                <a:solidFill>
                  <a:schemeClr val="tx1"/>
                </a:solidFill>
              </a:rPr>
              <a:t>, P. 2017 </a:t>
            </a:r>
          </a:p>
          <a:p>
            <a:pPr marL="304810" indent="-304810">
              <a:buFont typeface="Arial" charset="0"/>
              <a:buChar char="•"/>
            </a:pPr>
            <a:endParaRPr lang="it-IT" sz="1920" dirty="0">
              <a:solidFill>
                <a:schemeClr val="tx1"/>
              </a:solidFill>
            </a:endParaRPr>
          </a:p>
          <a:p>
            <a:pPr marL="304810" indent="-304810">
              <a:buFont typeface="Arial" charset="0"/>
              <a:buChar char="•"/>
            </a:pPr>
            <a:endParaRPr lang="it-IT" sz="1920" dirty="0">
              <a:solidFill>
                <a:schemeClr val="tx1"/>
              </a:solidFill>
            </a:endParaRPr>
          </a:p>
          <a:p>
            <a:pPr marL="304810" indent="-304810">
              <a:buFont typeface="Arial" charset="0"/>
              <a:buChar char="•"/>
            </a:pPr>
            <a:endParaRPr lang="en-US" sz="1920" b="1" dirty="0">
              <a:solidFill>
                <a:schemeClr val="tx1"/>
              </a:solidFill>
              <a:latin typeface="Avenir Book" charset="0"/>
              <a:ea typeface="Avenir Book" charset="0"/>
              <a:cs typeface="Avenir Book" charset="0"/>
            </a:endParaRPr>
          </a:p>
        </p:txBody>
      </p:sp>
      <p:sp>
        <p:nvSpPr>
          <p:cNvPr id="5" name="TextBox 4"/>
          <p:cNvSpPr txBox="1"/>
          <p:nvPr/>
        </p:nvSpPr>
        <p:spPr>
          <a:xfrm>
            <a:off x="1742859" y="17332680"/>
            <a:ext cx="15768320" cy="1569660"/>
          </a:xfrm>
          <a:prstGeom prst="rect">
            <a:avLst/>
          </a:prstGeom>
          <a:noFill/>
        </p:spPr>
        <p:txBody>
          <a:bodyPr wrap="square" rtlCol="0">
            <a:spAutoFit/>
          </a:bodyPr>
          <a:lstStyle/>
          <a:p>
            <a:pPr algn="ctr"/>
            <a:r>
              <a:rPr lang="en-US" sz="3200" b="1" dirty="0">
                <a:latin typeface="Avenir Book" charset="0"/>
                <a:ea typeface="Avenir Book" charset="0"/>
                <a:cs typeface="Avenir Book" charset="0"/>
              </a:rPr>
              <a:t>Fig 1</a:t>
            </a:r>
            <a:r>
              <a:rPr lang="en-US" sz="3200" dirty="0">
                <a:latin typeface="Avenir Book" charset="0"/>
                <a:ea typeface="Avenir Book" charset="0"/>
                <a:cs typeface="Avenir Book" charset="0"/>
              </a:rPr>
              <a:t>. </a:t>
            </a:r>
            <a:r>
              <a:rPr lang="en-US" sz="3200" dirty="0" err="1">
                <a:latin typeface="Avenir Book" charset="0"/>
                <a:ea typeface="Avenir Book" charset="0"/>
                <a:cs typeface="Avenir Book" charset="0"/>
              </a:rPr>
              <a:t>Mollweide</a:t>
            </a:r>
            <a:r>
              <a:rPr lang="en-US" sz="3200" dirty="0">
                <a:latin typeface="Avenir Book" charset="0"/>
                <a:ea typeface="Avenir Book" charset="0"/>
                <a:cs typeface="Avenir Book" charset="0"/>
              </a:rPr>
              <a:t> projection plots of Globular </a:t>
            </a:r>
            <a:r>
              <a:rPr lang="en-US" sz="3200" dirty="0" smtClean="0">
                <a:latin typeface="Avenir Book" charset="0"/>
                <a:ea typeface="Avenir Book" charset="0"/>
                <a:cs typeface="Avenir Book" charset="0"/>
              </a:rPr>
              <a:t>and </a:t>
            </a:r>
            <a:r>
              <a:rPr lang="en-US" sz="3200" dirty="0">
                <a:latin typeface="Avenir Book" charset="0"/>
                <a:ea typeface="Avenir Book" charset="0"/>
                <a:cs typeface="Avenir Book" charset="0"/>
              </a:rPr>
              <a:t>Open </a:t>
            </a:r>
            <a:r>
              <a:rPr lang="en-US" sz="3200" dirty="0" smtClean="0">
                <a:latin typeface="Avenir Book" charset="0"/>
                <a:ea typeface="Avenir Book" charset="0"/>
                <a:cs typeface="Avenir Book" charset="0"/>
              </a:rPr>
              <a:t>Cluster </a:t>
            </a:r>
            <a:r>
              <a:rPr lang="en-US" sz="3200" dirty="0">
                <a:latin typeface="Avenir Book" charset="0"/>
                <a:ea typeface="Avenir Book" charset="0"/>
                <a:cs typeface="Avenir Book" charset="0"/>
              </a:rPr>
              <a:t>on-sky coordinates </a:t>
            </a:r>
            <a:r>
              <a:rPr lang="en-US" sz="3200" dirty="0" smtClean="0">
                <a:latin typeface="Avenir Book" charset="0"/>
                <a:ea typeface="Avenir Book" charset="0"/>
                <a:cs typeface="Avenir Book" charset="0"/>
              </a:rPr>
              <a:t>overlaid </a:t>
            </a:r>
            <a:r>
              <a:rPr lang="en-US" sz="3200" dirty="0">
                <a:latin typeface="Avenir Book" charset="0"/>
                <a:ea typeface="Avenir Book" charset="0"/>
                <a:cs typeface="Avenir Book" charset="0"/>
              </a:rPr>
              <a:t>on </a:t>
            </a:r>
            <a:r>
              <a:rPr lang="en-US" sz="3200" dirty="0" err="1">
                <a:latin typeface="Avenir Book" charset="0"/>
                <a:ea typeface="Avenir Book" charset="0"/>
                <a:cs typeface="Avenir Book" charset="0"/>
              </a:rPr>
              <a:t>OpSim</a:t>
            </a:r>
            <a:r>
              <a:rPr lang="en-US" sz="3200" dirty="0">
                <a:latin typeface="Avenir Book" charset="0"/>
                <a:ea typeface="Avenir Book" charset="0"/>
                <a:cs typeface="Avenir Book" charset="0"/>
              </a:rPr>
              <a:t> viewing fields, colored by number of observations in that field. </a:t>
            </a:r>
            <a:r>
              <a:rPr lang="en-US" sz="3200" dirty="0" smtClean="0">
                <a:latin typeface="Avenir Book" charset="0"/>
                <a:ea typeface="Avenir Book" charset="0"/>
                <a:cs typeface="Avenir Book" charset="0"/>
              </a:rPr>
              <a:t>A more darkly colored </a:t>
            </a:r>
            <a:r>
              <a:rPr lang="en-US" sz="3200" dirty="0" err="1" smtClean="0">
                <a:latin typeface="Avenir Book" charset="0"/>
                <a:ea typeface="Avenir Book" charset="0"/>
                <a:cs typeface="Avenir Book" charset="0"/>
              </a:rPr>
              <a:t>OpSim</a:t>
            </a:r>
            <a:r>
              <a:rPr lang="en-US" sz="3200" dirty="0" smtClean="0">
                <a:latin typeface="Avenir Book" charset="0"/>
                <a:ea typeface="Avenir Book" charset="0"/>
                <a:cs typeface="Avenir Book" charset="0"/>
              </a:rPr>
              <a:t> field indicates a higher N</a:t>
            </a:r>
            <a:r>
              <a:rPr lang="en-US" sz="3200" baseline="-25000" dirty="0" smtClean="0">
                <a:latin typeface="Avenir Book" charset="0"/>
                <a:ea typeface="Avenir Book" charset="0"/>
                <a:cs typeface="Avenir Book" charset="0"/>
              </a:rPr>
              <a:t>obs</a:t>
            </a:r>
            <a:r>
              <a:rPr lang="en-US" sz="3200" dirty="0" smtClean="0">
                <a:latin typeface="Avenir Book" charset="0"/>
                <a:ea typeface="Avenir Book" charset="0"/>
                <a:cs typeface="Avenir Book" charset="0"/>
              </a:rPr>
              <a:t>.</a:t>
            </a:r>
            <a:endParaRPr lang="en-US" sz="3200" b="1" dirty="0">
              <a:latin typeface="Avenir Book" charset="0"/>
              <a:ea typeface="Avenir Book" charset="0"/>
              <a:cs typeface="Avenir Book" charset="0"/>
            </a:endParaRPr>
          </a:p>
        </p:txBody>
      </p:sp>
      <p:sp>
        <p:nvSpPr>
          <p:cNvPr id="29" name="TextBox 28"/>
          <p:cNvSpPr txBox="1"/>
          <p:nvPr/>
        </p:nvSpPr>
        <p:spPr>
          <a:xfrm>
            <a:off x="694494" y="38122103"/>
            <a:ext cx="17580269" cy="1569660"/>
          </a:xfrm>
          <a:prstGeom prst="rect">
            <a:avLst/>
          </a:prstGeom>
          <a:noFill/>
        </p:spPr>
        <p:txBody>
          <a:bodyPr wrap="square" rtlCol="0">
            <a:spAutoFit/>
          </a:bodyPr>
          <a:lstStyle/>
          <a:p>
            <a:pPr algn="ctr"/>
            <a:r>
              <a:rPr lang="en-US" sz="3200" b="1" dirty="0" smtClean="0">
                <a:latin typeface="Avenir Book" charset="0"/>
                <a:ea typeface="Avenir Book" charset="0"/>
                <a:cs typeface="Avenir Book" charset="0"/>
              </a:rPr>
              <a:t>Fig 2. </a:t>
            </a:r>
            <a:r>
              <a:rPr lang="en-US" sz="3200" dirty="0" smtClean="0">
                <a:latin typeface="Avenir Book" charset="0"/>
                <a:ea typeface="Avenir Book" charset="0"/>
                <a:cs typeface="Avenir Book" charset="0"/>
              </a:rPr>
              <a:t>PDF histograms </a:t>
            </a:r>
            <a:r>
              <a:rPr lang="en-US" sz="3200" dirty="0">
                <a:latin typeface="Avenir Book" charset="0"/>
                <a:ea typeface="Avenir Book" charset="0"/>
                <a:cs typeface="Avenir Book" charset="0"/>
              </a:rPr>
              <a:t>depicting binary </a:t>
            </a:r>
            <a:r>
              <a:rPr lang="en-US" sz="3200" dirty="0" smtClean="0">
                <a:latin typeface="Avenir Book" charset="0"/>
                <a:ea typeface="Avenir Book" charset="0"/>
                <a:cs typeface="Avenir Book" charset="0"/>
              </a:rPr>
              <a:t>log-periods </a:t>
            </a:r>
            <a:r>
              <a:rPr lang="en-US" sz="3200" dirty="0">
                <a:latin typeface="Avenir Book" charset="0"/>
                <a:ea typeface="Avenir Book" charset="0"/>
                <a:cs typeface="Avenir Book" charset="0"/>
              </a:rPr>
              <a:t>(top row) and binary mass </a:t>
            </a:r>
            <a:r>
              <a:rPr lang="en-US" sz="3200" dirty="0" smtClean="0">
                <a:latin typeface="Avenir Book" charset="0"/>
                <a:ea typeface="Avenir Book" charset="0"/>
                <a:cs typeface="Avenir Book" charset="0"/>
              </a:rPr>
              <a:t>ratios, q </a:t>
            </a:r>
            <a:r>
              <a:rPr lang="en-US" sz="3200" dirty="0">
                <a:latin typeface="Avenir Book" charset="0"/>
                <a:ea typeface="Avenir Book" charset="0"/>
                <a:cs typeface="Avenir Book" charset="0"/>
              </a:rPr>
              <a:t>(bottom row). From left to right: </a:t>
            </a:r>
            <a:r>
              <a:rPr lang="en-US" sz="3200" dirty="0" smtClean="0">
                <a:latin typeface="Avenir Book" charset="0"/>
                <a:ea typeface="Avenir Book" charset="0"/>
                <a:cs typeface="Avenir Book" charset="0"/>
              </a:rPr>
              <a:t>overall </a:t>
            </a:r>
            <a:r>
              <a:rPr lang="en-US" sz="3200" dirty="0">
                <a:latin typeface="Avenir Book" charset="0"/>
                <a:ea typeface="Avenir Book" charset="0"/>
                <a:cs typeface="Avenir Book" charset="0"/>
              </a:rPr>
              <a:t>binary population statistics, statistics for the open cluster </a:t>
            </a:r>
            <a:r>
              <a:rPr lang="en-US" sz="3200" dirty="0" smtClean="0">
                <a:latin typeface="Avenir Book" charset="0"/>
                <a:ea typeface="Avenir Book" charset="0"/>
                <a:cs typeface="Avenir Book" charset="0"/>
              </a:rPr>
              <a:t>M67, </a:t>
            </a:r>
            <a:r>
              <a:rPr lang="en-US" sz="3200" dirty="0">
                <a:latin typeface="Avenir Book" charset="0"/>
                <a:ea typeface="Avenir Book" charset="0"/>
                <a:cs typeface="Avenir Book" charset="0"/>
              </a:rPr>
              <a:t>and the globular cluster </a:t>
            </a:r>
            <a:r>
              <a:rPr lang="en-US" sz="3200" dirty="0" smtClean="0">
                <a:latin typeface="Avenir Book" charset="0"/>
                <a:ea typeface="Avenir Book" charset="0"/>
                <a:cs typeface="Avenir Book" charset="0"/>
              </a:rPr>
              <a:t>M10.</a:t>
            </a:r>
            <a:endParaRPr lang="en-US" sz="3200" dirty="0">
              <a:latin typeface="Avenir Book" charset="0"/>
              <a:ea typeface="Avenir Book" charset="0"/>
              <a:cs typeface="Avenir Book" charset="0"/>
            </a:endParaRPr>
          </a:p>
        </p:txBody>
      </p:sp>
      <p:sp>
        <p:nvSpPr>
          <p:cNvPr id="31" name="TextBox 30"/>
          <p:cNvSpPr txBox="1"/>
          <p:nvPr/>
        </p:nvSpPr>
        <p:spPr>
          <a:xfrm>
            <a:off x="12492293" y="40587813"/>
            <a:ext cx="6224086" cy="492443"/>
          </a:xfrm>
          <a:prstGeom prst="rect">
            <a:avLst/>
          </a:prstGeom>
          <a:noFill/>
        </p:spPr>
        <p:txBody>
          <a:bodyPr wrap="square" rtlCol="0">
            <a:spAutoFit/>
          </a:bodyPr>
          <a:lstStyle/>
          <a:p>
            <a:r>
              <a:rPr lang="en-US" sz="2600" dirty="0">
                <a:solidFill>
                  <a:schemeClr val="bg1"/>
                </a:solidFill>
              </a:rPr>
              <a:t>https://</a:t>
            </a:r>
            <a:r>
              <a:rPr lang="en-US" sz="2600" dirty="0" err="1">
                <a:solidFill>
                  <a:schemeClr val="bg1"/>
                </a:solidFill>
              </a:rPr>
              <a:t>github.com</a:t>
            </a:r>
            <a:r>
              <a:rPr lang="en-US" sz="2600" dirty="0">
                <a:solidFill>
                  <a:schemeClr val="bg1"/>
                </a:solidFill>
              </a:rPr>
              <a:t>/andrewbowen19</a:t>
            </a:r>
          </a:p>
        </p:txBody>
      </p:sp>
      <p:sp>
        <p:nvSpPr>
          <p:cNvPr id="34" name="TextBox 33"/>
          <p:cNvSpPr txBox="1"/>
          <p:nvPr/>
        </p:nvSpPr>
        <p:spPr>
          <a:xfrm>
            <a:off x="12561565" y="41896576"/>
            <a:ext cx="6609992" cy="492443"/>
          </a:xfrm>
          <a:prstGeom prst="rect">
            <a:avLst/>
          </a:prstGeom>
          <a:noFill/>
        </p:spPr>
        <p:txBody>
          <a:bodyPr wrap="square" rtlCol="0">
            <a:spAutoFit/>
          </a:bodyPr>
          <a:lstStyle/>
          <a:p>
            <a:r>
              <a:rPr lang="en-US" sz="2560" dirty="0">
                <a:solidFill>
                  <a:schemeClr val="bg1"/>
                </a:solidFill>
              </a:rPr>
              <a:t>https://</a:t>
            </a:r>
            <a:r>
              <a:rPr lang="en-US" sz="2600" dirty="0" err="1">
                <a:solidFill>
                  <a:schemeClr val="bg1"/>
                </a:solidFill>
              </a:rPr>
              <a:t>www.linkedin.com</a:t>
            </a:r>
            <a:r>
              <a:rPr lang="en-US" sz="2600" dirty="0">
                <a:solidFill>
                  <a:schemeClr val="bg1"/>
                </a:solidFill>
              </a:rPr>
              <a:t>/in/</a:t>
            </a:r>
            <a:r>
              <a:rPr lang="en-US" sz="2600" dirty="0" err="1">
                <a:solidFill>
                  <a:schemeClr val="bg1"/>
                </a:solidFill>
              </a:rPr>
              <a:t>andrew-bowen</a:t>
            </a:r>
            <a:r>
              <a:rPr lang="en-US" sz="2600" dirty="0">
                <a:solidFill>
                  <a:schemeClr val="bg1"/>
                </a:solidFill>
              </a:rPr>
              <a:t>-</a:t>
            </a:r>
            <a:r>
              <a:rPr lang="en-US" sz="2560" dirty="0">
                <a:solidFill>
                  <a:schemeClr val="bg1"/>
                </a:solidFill>
              </a:rPr>
              <a:t>/</a:t>
            </a:r>
          </a:p>
        </p:txBody>
      </p:sp>
      <p:sp>
        <p:nvSpPr>
          <p:cNvPr id="2" name="TextBox 1"/>
          <p:cNvSpPr txBox="1"/>
          <p:nvPr/>
        </p:nvSpPr>
        <p:spPr>
          <a:xfrm>
            <a:off x="0" y="788276"/>
            <a:ext cx="27766988" cy="3662541"/>
          </a:xfrm>
          <a:prstGeom prst="rect">
            <a:avLst/>
          </a:prstGeom>
          <a:noFill/>
        </p:spPr>
        <p:txBody>
          <a:bodyPr wrap="square" rtlCol="0">
            <a:spAutoFit/>
          </a:bodyPr>
          <a:lstStyle/>
          <a:p>
            <a:pPr algn="ctr"/>
            <a:r>
              <a:rPr lang="en-US" sz="7600" b="1" dirty="0" smtClean="0">
                <a:ln w="9525">
                  <a:noFill/>
                </a:ln>
                <a:solidFill>
                  <a:schemeClr val="bg1"/>
                </a:solidFill>
                <a:latin typeface="Avenir Book" charset="0"/>
                <a:ea typeface="Avenir Book" charset="0"/>
                <a:cs typeface="Avenir Book" charset="0"/>
              </a:rPr>
              <a:t>Eclipsing Binaries in Star Clusters from LSST</a:t>
            </a:r>
          </a:p>
          <a:p>
            <a:pPr algn="ctr"/>
            <a:r>
              <a:rPr lang="en-US" sz="4200" dirty="0" smtClean="0">
                <a:ln w="9525">
                  <a:noFill/>
                </a:ln>
                <a:solidFill>
                  <a:schemeClr val="bg1"/>
                </a:solidFill>
                <a:latin typeface="Avenir Book" charset="0"/>
                <a:ea typeface="Avenir Book" charset="0"/>
                <a:cs typeface="Avenir Book" charset="0"/>
              </a:rPr>
              <a:t>Andrew Bowen</a:t>
            </a:r>
            <a:r>
              <a:rPr lang="en-US" sz="4200" baseline="30000" dirty="0" smtClean="0">
                <a:ln w="9525">
                  <a:noFill/>
                </a:ln>
                <a:solidFill>
                  <a:schemeClr val="bg1"/>
                </a:solidFill>
                <a:latin typeface="Avenir Book" charset="0"/>
                <a:ea typeface="Avenir Book" charset="0"/>
                <a:cs typeface="Avenir Book" charset="0"/>
              </a:rPr>
              <a:t>1</a:t>
            </a:r>
            <a:r>
              <a:rPr lang="en-US" sz="4200" dirty="0" smtClean="0">
                <a:ln w="9525">
                  <a:noFill/>
                </a:ln>
                <a:solidFill>
                  <a:schemeClr val="bg1"/>
                </a:solidFill>
                <a:latin typeface="Avenir Book" charset="0"/>
                <a:ea typeface="Avenir Book" charset="0"/>
                <a:cs typeface="Avenir Book" charset="0"/>
              </a:rPr>
              <a:t>, Aaron M. Geller</a:t>
            </a:r>
            <a:r>
              <a:rPr lang="en-US" sz="4200" baseline="30000" dirty="0" smtClean="0">
                <a:ln w="9525">
                  <a:noFill/>
                </a:ln>
                <a:solidFill>
                  <a:schemeClr val="bg1"/>
                </a:solidFill>
                <a:latin typeface="Avenir Book" charset="0"/>
                <a:ea typeface="Avenir Book" charset="0"/>
                <a:cs typeface="Avenir Book" charset="0"/>
              </a:rPr>
              <a:t>1,2</a:t>
            </a:r>
            <a:endParaRPr lang="en-US" sz="4200" dirty="0" smtClean="0">
              <a:ln w="9525">
                <a:noFill/>
              </a:ln>
              <a:solidFill>
                <a:schemeClr val="bg1"/>
              </a:solidFill>
              <a:latin typeface="Avenir Book" charset="0"/>
              <a:ea typeface="Avenir Book" charset="0"/>
              <a:cs typeface="Avenir Book" charset="0"/>
            </a:endParaRPr>
          </a:p>
          <a:p>
            <a:pPr marL="792505" indent="-792505" algn="ctr">
              <a:buAutoNum type="arabicPeriod"/>
            </a:pPr>
            <a:r>
              <a:rPr lang="en-US" sz="3800" dirty="0" smtClean="0">
                <a:ln w="9525">
                  <a:noFill/>
                </a:ln>
                <a:solidFill>
                  <a:schemeClr val="bg1"/>
                </a:solidFill>
                <a:latin typeface="Avenir Book" charset="0"/>
                <a:ea typeface="Avenir Book" charset="0"/>
                <a:cs typeface="Avenir Book" charset="0"/>
              </a:rPr>
              <a:t>Center for Interdisciplinary Exploration and Research in Astrophysics (CIERA) and Department of Physics and Astronomy, Northwestern University, 2145 Sheridan Road, Evanston, IL 60201, USA </a:t>
            </a:r>
          </a:p>
          <a:p>
            <a:pPr marL="792505" indent="-792505" algn="ctr">
              <a:buAutoNum type="arabicPeriod"/>
            </a:pPr>
            <a:r>
              <a:rPr lang="en-US" sz="3800" dirty="0" smtClean="0">
                <a:ln w="9525">
                  <a:noFill/>
                </a:ln>
                <a:solidFill>
                  <a:schemeClr val="bg1"/>
                </a:solidFill>
                <a:latin typeface="Avenir Book" charset="0"/>
                <a:ea typeface="Avenir Book" charset="0"/>
                <a:cs typeface="Avenir Book" charset="0"/>
              </a:rPr>
              <a:t> Adler Planetarium, Department of Astronomy, 1300 S. Lake Shore Drive, Chicago, IL 60605, USA</a:t>
            </a:r>
            <a:endParaRPr lang="en-US" sz="3800" dirty="0">
              <a:ln w="9525">
                <a:noFill/>
              </a:ln>
              <a:solidFill>
                <a:schemeClr val="bg1"/>
              </a:solidFill>
              <a:latin typeface="Avenir Book" charset="0"/>
              <a:ea typeface="Avenir Book" charset="0"/>
              <a:cs typeface="Avenir Book" charset="0"/>
            </a:endParaRPr>
          </a:p>
        </p:txBody>
      </p:sp>
      <p:sp>
        <p:nvSpPr>
          <p:cNvPr id="24" name="TextBox 23"/>
          <p:cNvSpPr txBox="1"/>
          <p:nvPr/>
        </p:nvSpPr>
        <p:spPr>
          <a:xfrm>
            <a:off x="2177439" y="37226784"/>
            <a:ext cx="15755815" cy="584775"/>
          </a:xfrm>
          <a:prstGeom prst="rect">
            <a:avLst/>
          </a:prstGeom>
          <a:noFill/>
        </p:spPr>
        <p:txBody>
          <a:bodyPr wrap="square" rtlCol="0">
            <a:spAutoFit/>
          </a:bodyPr>
          <a:lstStyle/>
          <a:p>
            <a:pPr algn="ctr"/>
            <a:r>
              <a:rPr lang="en-US" sz="3200" dirty="0" smtClean="0">
                <a:solidFill>
                  <a:srgbClr val="5687A6"/>
                </a:solidFill>
              </a:rPr>
              <a:t>● All Binaries	 </a:t>
            </a:r>
            <a:r>
              <a:rPr lang="en-US" sz="3200" dirty="0" smtClean="0">
                <a:solidFill>
                  <a:srgbClr val="BF8A26"/>
                </a:solidFill>
              </a:rPr>
              <a:t>● Observed Binaries</a:t>
            </a:r>
            <a:r>
              <a:rPr lang="en-US" sz="3200" dirty="0" smtClean="0">
                <a:solidFill>
                  <a:srgbClr val="5687A6"/>
                </a:solidFill>
              </a:rPr>
              <a:t>              </a:t>
            </a:r>
            <a:r>
              <a:rPr lang="en-US" sz="3200" dirty="0" smtClean="0">
                <a:solidFill>
                  <a:srgbClr val="A62B1F"/>
                </a:solidFill>
              </a:rPr>
              <a:t>●</a:t>
            </a:r>
            <a:r>
              <a:rPr lang="en-US" sz="3200" dirty="0" smtClean="0">
                <a:solidFill>
                  <a:srgbClr val="5687A6"/>
                </a:solidFill>
              </a:rPr>
              <a:t> </a:t>
            </a:r>
            <a:r>
              <a:rPr lang="en-US" sz="3200" dirty="0" smtClean="0">
                <a:solidFill>
                  <a:srgbClr val="A62B1F"/>
                </a:solidFill>
              </a:rPr>
              <a:t>Recovered Binaries</a:t>
            </a:r>
            <a:r>
              <a:rPr lang="en-US" sz="3200" dirty="0" smtClean="0">
                <a:solidFill>
                  <a:srgbClr val="5687A6"/>
                </a:solidFill>
              </a:rPr>
              <a:t> </a:t>
            </a:r>
            <a:endParaRPr lang="en-US" sz="3200" dirty="0">
              <a:solidFill>
                <a:srgbClr val="5687A6"/>
              </a:solidFill>
            </a:endParaRPr>
          </a:p>
        </p:txBody>
      </p:sp>
      <p:graphicFrame>
        <p:nvGraphicFramePr>
          <p:cNvPr id="36" name="Table 35"/>
          <p:cNvGraphicFramePr>
            <a:graphicFrameLocks noGrp="1"/>
          </p:cNvGraphicFramePr>
          <p:nvPr>
            <p:extLst>
              <p:ext uri="{D42A27DB-BD31-4B8C-83A1-F6EECF244321}">
                <p14:modId xmlns:p14="http://schemas.microsoft.com/office/powerpoint/2010/main" val="228465275"/>
              </p:ext>
            </p:extLst>
          </p:nvPr>
        </p:nvGraphicFramePr>
        <p:xfrm>
          <a:off x="19826493" y="24587783"/>
          <a:ext cx="6905298" cy="3653109"/>
        </p:xfrm>
        <a:graphic>
          <a:graphicData uri="http://schemas.openxmlformats.org/drawingml/2006/table">
            <a:tbl>
              <a:tblPr firstRow="1" bandRow="1">
                <a:tableStyleId>{5C22544A-7EE6-4342-B048-85BDC9FD1C3A}</a:tableStyleId>
              </a:tblPr>
              <a:tblGrid>
                <a:gridCol w="3452649"/>
                <a:gridCol w="3452649"/>
              </a:tblGrid>
              <a:tr h="1221966">
                <a:tc>
                  <a:txBody>
                    <a:bodyPr/>
                    <a:lstStyle/>
                    <a:p>
                      <a:pPr algn="ctr"/>
                      <a:r>
                        <a:rPr lang="en-US" sz="3600" b="1" dirty="0" smtClean="0">
                          <a:solidFill>
                            <a:schemeClr val="tx1"/>
                          </a:solidFill>
                          <a:latin typeface="Avenir Book" charset="0"/>
                          <a:ea typeface="Avenir Book" charset="0"/>
                          <a:cs typeface="Avenir Book" charset="0"/>
                        </a:rPr>
                        <a:t>Binary Population</a:t>
                      </a:r>
                      <a:endParaRPr lang="en-US" sz="3600" b="1" dirty="0">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600" b="1" dirty="0" smtClean="0">
                          <a:solidFill>
                            <a:schemeClr val="tx1"/>
                          </a:solidFill>
                          <a:latin typeface="Avenir Book" charset="0"/>
                          <a:ea typeface="Avenir Book" charset="0"/>
                          <a:cs typeface="Avenir Book" charset="0"/>
                        </a:rPr>
                        <a:t>Number</a:t>
                      </a:r>
                      <a:r>
                        <a:rPr lang="en-US" sz="3600" b="1" baseline="0" dirty="0" smtClean="0">
                          <a:solidFill>
                            <a:schemeClr val="tx1"/>
                          </a:solidFill>
                          <a:latin typeface="Avenir Book" charset="0"/>
                          <a:ea typeface="Avenir Book" charset="0"/>
                          <a:cs typeface="Avenir Book" charset="0"/>
                        </a:rPr>
                        <a:t> of Binaries</a:t>
                      </a:r>
                      <a:endParaRPr lang="en-US" sz="3600" b="1" dirty="0">
                        <a:solidFill>
                          <a:schemeClr val="tx1"/>
                        </a:solidFill>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10381">
                <a:tc>
                  <a:txBody>
                    <a:bodyPr/>
                    <a:lstStyle/>
                    <a:p>
                      <a:pPr algn="ctr"/>
                      <a:r>
                        <a:rPr lang="en-US" sz="3600" b="1" dirty="0" smtClean="0">
                          <a:solidFill>
                            <a:srgbClr val="5687A6"/>
                          </a:solidFill>
                          <a:latin typeface="Avenir Book" charset="0"/>
                          <a:ea typeface="Avenir Book" charset="0"/>
                          <a:cs typeface="Avenir Book" charset="0"/>
                        </a:rPr>
                        <a:t>All</a:t>
                      </a:r>
                      <a:endParaRPr lang="en-US" sz="3600" b="1" dirty="0">
                        <a:solidFill>
                          <a:srgbClr val="5687A6"/>
                        </a:solidFill>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600" b="1" dirty="0" smtClean="0">
                          <a:solidFill>
                            <a:srgbClr val="5687A6"/>
                          </a:solidFill>
                          <a:latin typeface="Avenir Book" charset="0"/>
                          <a:ea typeface="Avenir Book" charset="0"/>
                          <a:cs typeface="Avenir Book" charset="0"/>
                        </a:rPr>
                        <a:t>4.5 x 10</a:t>
                      </a:r>
                      <a:r>
                        <a:rPr lang="en-US" sz="3600" b="1" baseline="30000" dirty="0" smtClean="0">
                          <a:solidFill>
                            <a:srgbClr val="5687A6"/>
                          </a:solidFill>
                          <a:latin typeface="Avenir Book" charset="0"/>
                          <a:ea typeface="Avenir Book" charset="0"/>
                          <a:cs typeface="Avenir Book" charset="0"/>
                        </a:rPr>
                        <a:t>7</a:t>
                      </a:r>
                      <a:endParaRPr lang="en-US" sz="3600" b="1" dirty="0">
                        <a:solidFill>
                          <a:srgbClr val="5687A6"/>
                        </a:solidFill>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10381">
                <a:tc>
                  <a:txBody>
                    <a:bodyPr/>
                    <a:lstStyle/>
                    <a:p>
                      <a:pPr algn="ctr"/>
                      <a:r>
                        <a:rPr lang="en-US" sz="3600" b="1" dirty="0" smtClean="0">
                          <a:solidFill>
                            <a:srgbClr val="BF8A26"/>
                          </a:solidFill>
                          <a:latin typeface="Avenir Book" charset="0"/>
                          <a:ea typeface="Avenir Book" charset="0"/>
                          <a:cs typeface="Avenir Book" charset="0"/>
                        </a:rPr>
                        <a:t>Observed</a:t>
                      </a:r>
                      <a:endParaRPr lang="en-US" sz="3600" b="1" dirty="0">
                        <a:solidFill>
                          <a:srgbClr val="BF8A26"/>
                        </a:solidFill>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600" b="1" dirty="0" smtClean="0">
                          <a:solidFill>
                            <a:srgbClr val="BF8A26"/>
                          </a:solidFill>
                          <a:latin typeface="Avenir Book" charset="0"/>
                          <a:ea typeface="Avenir Book" charset="0"/>
                          <a:cs typeface="Avenir Book" charset="0"/>
                        </a:rPr>
                        <a:t>60,343</a:t>
                      </a:r>
                      <a:endParaRPr lang="en-US" sz="3600" b="1" dirty="0">
                        <a:solidFill>
                          <a:srgbClr val="BF8A26"/>
                        </a:solidFill>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10381">
                <a:tc>
                  <a:txBody>
                    <a:bodyPr/>
                    <a:lstStyle/>
                    <a:p>
                      <a:pPr algn="ctr"/>
                      <a:r>
                        <a:rPr lang="en-US" sz="3600" b="1" dirty="0" smtClean="0">
                          <a:solidFill>
                            <a:srgbClr val="A62B1F"/>
                          </a:solidFill>
                          <a:latin typeface="Avenir Book" charset="0"/>
                          <a:ea typeface="Avenir Book" charset="0"/>
                          <a:cs typeface="Avenir Book" charset="0"/>
                        </a:rPr>
                        <a:t>Recovered</a:t>
                      </a:r>
                      <a:endParaRPr lang="en-US" sz="3600" b="1" dirty="0">
                        <a:solidFill>
                          <a:srgbClr val="A62B1F"/>
                        </a:solidFill>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600" b="1" dirty="0" smtClean="0">
                          <a:solidFill>
                            <a:srgbClr val="A62B1F"/>
                          </a:solidFill>
                          <a:latin typeface="Avenir Book" charset="0"/>
                          <a:ea typeface="Avenir Book" charset="0"/>
                          <a:cs typeface="Avenir Book" charset="0"/>
                        </a:rPr>
                        <a:t>10,657</a:t>
                      </a:r>
                      <a:endParaRPr lang="en-US" sz="3600" b="1" dirty="0">
                        <a:solidFill>
                          <a:srgbClr val="A62B1F"/>
                        </a:solidFill>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43" name="Rounded Rectangle 42"/>
          <p:cNvSpPr/>
          <p:nvPr/>
        </p:nvSpPr>
        <p:spPr>
          <a:xfrm>
            <a:off x="260818" y="19378127"/>
            <a:ext cx="26910364" cy="3948481"/>
          </a:xfrm>
          <a:prstGeom prst="roundRect">
            <a:avLst>
              <a:gd name="adj" fmla="val 7131"/>
            </a:avLst>
          </a:prstGeom>
          <a:solidFill>
            <a:srgbClr val="5687A6"/>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0" b="1" dirty="0">
                <a:ln w="6350">
                  <a:solidFill>
                    <a:srgbClr val="A62B1F"/>
                  </a:solidFill>
                </a:ln>
                <a:solidFill>
                  <a:schemeClr val="bg1"/>
                </a:solidFill>
                <a:latin typeface="Avenir Heavy" charset="0"/>
                <a:ea typeface="Avenir Heavy" charset="0"/>
                <a:cs typeface="Avenir Heavy" charset="0"/>
              </a:rPr>
              <a:t>LSST will recover ~</a:t>
            </a:r>
            <a:r>
              <a:rPr lang="is-IS" sz="12000" b="1" dirty="0">
                <a:ln w="6350">
                  <a:solidFill>
                    <a:srgbClr val="A62B1F"/>
                  </a:solidFill>
                </a:ln>
                <a:solidFill>
                  <a:schemeClr val="bg1"/>
                </a:solidFill>
                <a:latin typeface="Avenir Heavy" charset="0"/>
                <a:ea typeface="Avenir Heavy" charset="0"/>
                <a:cs typeface="Avenir Heavy" charset="0"/>
              </a:rPr>
              <a:t>10,000 binaries </a:t>
            </a:r>
            <a:endParaRPr lang="is-IS" sz="12000" b="1" dirty="0" smtClean="0">
              <a:ln w="6350">
                <a:solidFill>
                  <a:srgbClr val="A62B1F"/>
                </a:solidFill>
              </a:ln>
              <a:solidFill>
                <a:schemeClr val="bg1"/>
              </a:solidFill>
              <a:latin typeface="Avenir Heavy" charset="0"/>
              <a:ea typeface="Avenir Heavy" charset="0"/>
              <a:cs typeface="Avenir Heavy" charset="0"/>
            </a:endParaRPr>
          </a:p>
          <a:p>
            <a:pPr algn="ctr"/>
            <a:r>
              <a:rPr lang="is-IS" sz="12000" b="1" dirty="0" smtClean="0">
                <a:ln w="6350">
                  <a:solidFill>
                    <a:srgbClr val="A62B1F"/>
                  </a:solidFill>
                </a:ln>
                <a:solidFill>
                  <a:schemeClr val="bg1"/>
                </a:solidFill>
                <a:latin typeface="Avenir Heavy" charset="0"/>
                <a:ea typeface="Avenir Heavy" charset="0"/>
                <a:cs typeface="Avenir Heavy" charset="0"/>
              </a:rPr>
              <a:t>in </a:t>
            </a:r>
            <a:r>
              <a:rPr lang="is-IS" sz="12000" b="1" dirty="0">
                <a:ln w="6350">
                  <a:solidFill>
                    <a:srgbClr val="A62B1F"/>
                  </a:solidFill>
                </a:ln>
                <a:solidFill>
                  <a:schemeClr val="bg1"/>
                </a:solidFill>
                <a:latin typeface="Avenir Heavy" charset="0"/>
                <a:ea typeface="Avenir Heavy" charset="0"/>
                <a:cs typeface="Avenir Heavy" charset="0"/>
              </a:rPr>
              <a:t>Milky Way star clusters</a:t>
            </a:r>
            <a:endParaRPr lang="en-US" sz="12000" b="1" dirty="0">
              <a:ln w="6350">
                <a:solidFill>
                  <a:srgbClr val="A62B1F"/>
                </a:solidFill>
              </a:ln>
              <a:solidFill>
                <a:schemeClr val="bg1"/>
              </a:solidFill>
              <a:latin typeface="Avenir Heavy" charset="0"/>
              <a:ea typeface="Avenir Heavy" charset="0"/>
              <a:cs typeface="Avenir Heavy" charset="0"/>
            </a:endParaRP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46920" y="36193686"/>
            <a:ext cx="7288811" cy="9432579"/>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07961" y="40180671"/>
            <a:ext cx="2667000" cy="3200400"/>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991604" y="40330116"/>
            <a:ext cx="1165702" cy="1130378"/>
          </a:xfrm>
          <a:prstGeom prst="rect">
            <a:avLst/>
          </a:prstGeom>
        </p:spPr>
      </p:pic>
      <p:pic>
        <p:nvPicPr>
          <p:cNvPr id="21" name="Picture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900564" y="38712080"/>
            <a:ext cx="5572747" cy="7211790"/>
          </a:xfrm>
          <a:prstGeom prst="rect">
            <a:avLst/>
          </a:prstGeom>
        </p:spPr>
      </p:pic>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97678" y="41418146"/>
            <a:ext cx="3387297" cy="2117061"/>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74345" y="41613686"/>
            <a:ext cx="1765331" cy="1765331"/>
          </a:xfrm>
          <a:prstGeom prst="rect">
            <a:avLst/>
          </a:prstGeom>
        </p:spPr>
      </p:pic>
      <p:pic>
        <p:nvPicPr>
          <p:cNvPr id="46" name="Picture 4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149031" y="10030739"/>
            <a:ext cx="10955975" cy="6274138"/>
          </a:xfrm>
          <a:prstGeom prst="rect">
            <a:avLst/>
          </a:prstGeom>
        </p:spPr>
      </p:pic>
      <p:pic>
        <p:nvPicPr>
          <p:cNvPr id="55" name="Picture 5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9653" y="27808598"/>
            <a:ext cx="5930900" cy="4572000"/>
          </a:xfrm>
          <a:prstGeom prst="rect">
            <a:avLst/>
          </a:prstGeom>
        </p:spPr>
      </p:pic>
      <p:pic>
        <p:nvPicPr>
          <p:cNvPr id="56" name="Picture 5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29653" y="32500262"/>
            <a:ext cx="5930900" cy="4572000"/>
          </a:xfrm>
          <a:prstGeom prst="rect">
            <a:avLst/>
          </a:prstGeom>
        </p:spPr>
      </p:pic>
      <p:sp>
        <p:nvSpPr>
          <p:cNvPr id="6" name="TextBox 5"/>
          <p:cNvSpPr txBox="1"/>
          <p:nvPr/>
        </p:nvSpPr>
        <p:spPr>
          <a:xfrm>
            <a:off x="729653" y="16524980"/>
            <a:ext cx="19130378" cy="584775"/>
          </a:xfrm>
          <a:prstGeom prst="rect">
            <a:avLst/>
          </a:prstGeom>
          <a:noFill/>
        </p:spPr>
        <p:txBody>
          <a:bodyPr wrap="square" rtlCol="0">
            <a:spAutoFit/>
          </a:bodyPr>
          <a:lstStyle/>
          <a:p>
            <a:pPr marL="457200" lvl="0" indent="-457200" algn="ctr" defTabSz="914400"/>
            <a:r>
              <a:rPr lang="en-US" sz="3200" dirty="0">
                <a:solidFill>
                  <a:srgbClr val="5687A6"/>
                </a:solidFill>
              </a:rPr>
              <a:t>▲</a:t>
            </a:r>
            <a:r>
              <a:rPr lang="en-US" sz="3200" dirty="0" smtClean="0">
                <a:solidFill>
                  <a:srgbClr val="5687A6"/>
                </a:solidFill>
              </a:rPr>
              <a:t> </a:t>
            </a:r>
            <a:r>
              <a:rPr lang="en-US" sz="3200" dirty="0" smtClean="0">
                <a:solidFill>
                  <a:srgbClr val="5687A6"/>
                </a:solidFill>
                <a:latin typeface="Avenir Book" charset="0"/>
                <a:ea typeface="Avenir Book" charset="0"/>
                <a:cs typeface="Avenir Book" charset="0"/>
              </a:rPr>
              <a:t>Globular (N</a:t>
            </a:r>
            <a:r>
              <a:rPr lang="en-US" sz="3200" baseline="-25000" dirty="0" smtClean="0">
                <a:solidFill>
                  <a:srgbClr val="5687A6"/>
                </a:solidFill>
                <a:latin typeface="Avenir Book" charset="0"/>
                <a:ea typeface="Avenir Book" charset="0"/>
                <a:cs typeface="Avenir Book" charset="0"/>
              </a:rPr>
              <a:t>obs</a:t>
            </a:r>
            <a:r>
              <a:rPr lang="en-US" sz="3200" dirty="0" smtClean="0">
                <a:solidFill>
                  <a:srgbClr val="5687A6"/>
                </a:solidFill>
                <a:latin typeface="Avenir Book" charset="0"/>
                <a:ea typeface="Avenir Book" charset="0"/>
                <a:cs typeface="Avenir Book" charset="0"/>
              </a:rPr>
              <a:t> &gt; 0)	</a:t>
            </a:r>
            <a:r>
              <a:rPr lang="en-US" sz="3200" dirty="0" smtClean="0">
                <a:solidFill>
                  <a:srgbClr val="A62B1F"/>
                </a:solidFill>
                <a:latin typeface="Avenir Book" charset="0"/>
                <a:ea typeface="Avenir Book" charset="0"/>
                <a:cs typeface="Avenir Book" charset="0"/>
              </a:rPr>
              <a:t>▲ Open (N</a:t>
            </a:r>
            <a:r>
              <a:rPr lang="en-US" sz="3200" baseline="-25000" dirty="0" smtClean="0">
                <a:solidFill>
                  <a:srgbClr val="A62B1F"/>
                </a:solidFill>
                <a:latin typeface="Avenir Book" charset="0"/>
                <a:ea typeface="Avenir Book" charset="0"/>
                <a:cs typeface="Avenir Book" charset="0"/>
              </a:rPr>
              <a:t>obs</a:t>
            </a:r>
            <a:r>
              <a:rPr lang="en-US" sz="3200" dirty="0" smtClean="0">
                <a:solidFill>
                  <a:srgbClr val="A62B1F"/>
                </a:solidFill>
                <a:latin typeface="Avenir Book" charset="0"/>
                <a:ea typeface="Avenir Book" charset="0"/>
                <a:cs typeface="Avenir Book" charset="0"/>
              </a:rPr>
              <a:t> &gt; 0)		</a:t>
            </a:r>
            <a:r>
              <a:rPr lang="en-US" sz="3200" dirty="0" smtClean="0">
                <a:solidFill>
                  <a:srgbClr val="5687A6"/>
                </a:solidFill>
                <a:latin typeface="Avenir Book" charset="0"/>
                <a:ea typeface="Avenir Book" charset="0"/>
                <a:cs typeface="Avenir Book" charset="0"/>
              </a:rPr>
              <a:t>△ Globular (All N</a:t>
            </a:r>
            <a:r>
              <a:rPr lang="en-US" sz="3200" baseline="-25000" dirty="0" smtClean="0">
                <a:solidFill>
                  <a:srgbClr val="5687A6"/>
                </a:solidFill>
                <a:latin typeface="Avenir Book" charset="0"/>
                <a:ea typeface="Avenir Book" charset="0"/>
                <a:cs typeface="Avenir Book" charset="0"/>
              </a:rPr>
              <a:t>obs</a:t>
            </a:r>
            <a:r>
              <a:rPr lang="en-US" sz="3200" dirty="0" smtClean="0">
                <a:solidFill>
                  <a:srgbClr val="5687A6"/>
                </a:solidFill>
                <a:latin typeface="Avenir Book" charset="0"/>
                <a:ea typeface="Avenir Book" charset="0"/>
                <a:cs typeface="Avenir Book" charset="0"/>
              </a:rPr>
              <a:t>)</a:t>
            </a:r>
            <a:r>
              <a:rPr lang="en-US" sz="3200" dirty="0">
                <a:solidFill>
                  <a:srgbClr val="5687A6"/>
                </a:solidFill>
                <a:latin typeface="Avenir Book" charset="0"/>
                <a:ea typeface="Avenir Book" charset="0"/>
                <a:cs typeface="Avenir Book" charset="0"/>
              </a:rPr>
              <a:t>	</a:t>
            </a:r>
            <a:r>
              <a:rPr lang="en-US" sz="3200" dirty="0" smtClean="0">
                <a:solidFill>
                  <a:srgbClr val="A62B1F"/>
                </a:solidFill>
                <a:latin typeface="Avenir Book" charset="0"/>
                <a:ea typeface="Avenir Book" charset="0"/>
                <a:cs typeface="Avenir Book" charset="0"/>
              </a:rPr>
              <a:t>△ Open (All N</a:t>
            </a:r>
            <a:r>
              <a:rPr lang="en-US" sz="3200" baseline="-25000" dirty="0" smtClean="0">
                <a:solidFill>
                  <a:srgbClr val="A62B1F"/>
                </a:solidFill>
                <a:latin typeface="Avenir Book" charset="0"/>
                <a:ea typeface="Avenir Book" charset="0"/>
                <a:cs typeface="Avenir Book" charset="0"/>
              </a:rPr>
              <a:t>obs</a:t>
            </a:r>
            <a:r>
              <a:rPr lang="en-US" sz="3200" dirty="0" smtClean="0">
                <a:solidFill>
                  <a:srgbClr val="A62B1F"/>
                </a:solidFill>
                <a:latin typeface="Avenir Book" charset="0"/>
                <a:ea typeface="Avenir Book" charset="0"/>
                <a:cs typeface="Avenir Book" charset="0"/>
              </a:rPr>
              <a:t> )</a:t>
            </a:r>
            <a:r>
              <a:rPr lang="en-US" sz="3200" dirty="0" smtClean="0">
                <a:solidFill>
                  <a:srgbClr val="A62B1F"/>
                </a:solidFill>
              </a:rPr>
              <a:t>	</a:t>
            </a:r>
            <a:r>
              <a:rPr lang="en-US" sz="3200" dirty="0" smtClean="0">
                <a:solidFill>
                  <a:srgbClr val="5687A6"/>
                </a:solidFill>
              </a:rPr>
              <a:t>	</a:t>
            </a:r>
            <a:endParaRPr lang="en-US" sz="3200" dirty="0">
              <a:solidFill>
                <a:srgbClr val="5687A6"/>
              </a:solidFill>
            </a:endParaRPr>
          </a:p>
        </p:txBody>
      </p:sp>
      <p:pic>
        <p:nvPicPr>
          <p:cNvPr id="8" name="Picture 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890057" y="32492300"/>
            <a:ext cx="5930900" cy="4572000"/>
          </a:xfrm>
          <a:prstGeom prst="rect">
            <a:avLst/>
          </a:prstGeom>
        </p:spPr>
      </p:pic>
      <p:pic>
        <p:nvPicPr>
          <p:cNvPr id="11" name="Picture 1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890057" y="27820778"/>
            <a:ext cx="5930900" cy="4572000"/>
          </a:xfrm>
          <a:prstGeom prst="rect">
            <a:avLst/>
          </a:prstGeom>
        </p:spPr>
      </p:pic>
      <p:pic>
        <p:nvPicPr>
          <p:cNvPr id="14" name="Picture 13"/>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2847134" y="32478196"/>
            <a:ext cx="5930900" cy="4572000"/>
          </a:xfrm>
          <a:prstGeom prst="rect">
            <a:avLst/>
          </a:prstGeom>
        </p:spPr>
      </p:pic>
      <p:pic>
        <p:nvPicPr>
          <p:cNvPr id="16" name="Picture 15"/>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2847134" y="27824954"/>
            <a:ext cx="5930900" cy="4572000"/>
          </a:xfrm>
          <a:prstGeom prst="rect">
            <a:avLst/>
          </a:prstGeom>
        </p:spPr>
      </p:pic>
    </p:spTree>
    <p:extLst>
      <p:ext uri="{BB962C8B-B14F-4D97-AF65-F5344CB8AC3E}">
        <p14:creationId xmlns:p14="http://schemas.microsoft.com/office/powerpoint/2010/main" val="10587747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2421</TotalTime>
  <Words>857</Words>
  <Application>Microsoft Macintosh PowerPoint</Application>
  <PresentationFormat>Custom</PresentationFormat>
  <Paragraphs>72</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Avenir Book</vt:lpstr>
      <vt:lpstr>Avenir Heavy</vt:lpstr>
      <vt:lpstr>Baskerville</vt:lpstr>
      <vt:lpstr>Calibri</vt:lpstr>
      <vt:lpstr>Calibri Light</vt:lpstr>
      <vt:lpstr>Cambria Math</vt:lpstr>
      <vt:lpstr>Arial</vt:lpstr>
      <vt:lpstr>Office Theme</vt:lpstr>
      <vt:lpstr>PowerPoint Presentation</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Bowen</dc:creator>
  <cp:lastModifiedBy>Andrew Bowen</cp:lastModifiedBy>
  <cp:revision>46</cp:revision>
  <cp:lastPrinted>2019-08-01T21:05:40Z</cp:lastPrinted>
  <dcterms:created xsi:type="dcterms:W3CDTF">2019-08-01T15:09:19Z</dcterms:created>
  <dcterms:modified xsi:type="dcterms:W3CDTF">2019-08-08T05:18:00Z</dcterms:modified>
</cp:coreProperties>
</file>