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3"/>
  </p:notesMasterIdLst>
  <p:handoutMasterIdLst>
    <p:handoutMasterId r:id="rId84"/>
  </p:handoutMasterIdLst>
  <p:sldIdLst>
    <p:sldId id="360" r:id="rId2"/>
    <p:sldId id="301" r:id="rId3"/>
    <p:sldId id="361" r:id="rId4"/>
    <p:sldId id="303" r:id="rId5"/>
    <p:sldId id="330" r:id="rId6"/>
    <p:sldId id="326" r:id="rId7"/>
    <p:sldId id="362" r:id="rId8"/>
    <p:sldId id="342" r:id="rId9"/>
    <p:sldId id="306" r:id="rId10"/>
    <p:sldId id="364" r:id="rId11"/>
    <p:sldId id="336" r:id="rId12"/>
    <p:sldId id="307" r:id="rId13"/>
    <p:sldId id="365" r:id="rId14"/>
    <p:sldId id="366" r:id="rId15"/>
    <p:sldId id="367" r:id="rId16"/>
    <p:sldId id="368" r:id="rId17"/>
    <p:sldId id="380" r:id="rId18"/>
    <p:sldId id="369" r:id="rId19"/>
    <p:sldId id="370" r:id="rId20"/>
    <p:sldId id="371" r:id="rId21"/>
    <p:sldId id="372" r:id="rId22"/>
    <p:sldId id="373" r:id="rId23"/>
    <p:sldId id="374" r:id="rId24"/>
    <p:sldId id="419" r:id="rId25"/>
    <p:sldId id="376" r:id="rId26"/>
    <p:sldId id="421" r:id="rId27"/>
    <p:sldId id="378" r:id="rId28"/>
    <p:sldId id="379"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37" r:id="rId43"/>
    <p:sldId id="394" r:id="rId44"/>
    <p:sldId id="308" r:id="rId45"/>
    <p:sldId id="395" r:id="rId46"/>
    <p:sldId id="309" r:id="rId47"/>
    <p:sldId id="345" r:id="rId48"/>
    <p:sldId id="396" r:id="rId49"/>
    <p:sldId id="327" r:id="rId50"/>
    <p:sldId id="420" r:id="rId51"/>
    <p:sldId id="312" r:id="rId52"/>
    <p:sldId id="314" r:id="rId53"/>
    <p:sldId id="315" r:id="rId54"/>
    <p:sldId id="397" r:id="rId55"/>
    <p:sldId id="398" r:id="rId56"/>
    <p:sldId id="399" r:id="rId57"/>
    <p:sldId id="400" r:id="rId58"/>
    <p:sldId id="401" r:id="rId59"/>
    <p:sldId id="402" r:id="rId60"/>
    <p:sldId id="403" r:id="rId61"/>
    <p:sldId id="316" r:id="rId62"/>
    <p:sldId id="404" r:id="rId63"/>
    <p:sldId id="405" r:id="rId64"/>
    <p:sldId id="406" r:id="rId65"/>
    <p:sldId id="407" r:id="rId66"/>
    <p:sldId id="346" r:id="rId67"/>
    <p:sldId id="408" r:id="rId68"/>
    <p:sldId id="409" r:id="rId69"/>
    <p:sldId id="410" r:id="rId70"/>
    <p:sldId id="411" r:id="rId71"/>
    <p:sldId id="412" r:id="rId72"/>
    <p:sldId id="413" r:id="rId73"/>
    <p:sldId id="414" r:id="rId74"/>
    <p:sldId id="415" r:id="rId75"/>
    <p:sldId id="349" r:id="rId76"/>
    <p:sldId id="416" r:id="rId77"/>
    <p:sldId id="417" r:id="rId78"/>
    <p:sldId id="418" r:id="rId79"/>
    <p:sldId id="351" r:id="rId80"/>
    <p:sldId id="347" r:id="rId81"/>
    <p:sldId id="298" r:id="rId8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81" autoAdjust="0"/>
    <p:restoredTop sz="86395" autoAdjust="0"/>
  </p:normalViewPr>
  <p:slideViewPr>
    <p:cSldViewPr snapToGrid="0" snapToObjects="1">
      <p:cViewPr varScale="1">
        <p:scale>
          <a:sx n="99" d="100"/>
          <a:sy n="99" d="100"/>
        </p:scale>
        <p:origin x="1086" y="90"/>
      </p:cViewPr>
      <p:guideLst>
        <p:guide orient="horz" pos="2136"/>
        <p:guide pos="2880"/>
      </p:guideLst>
    </p:cSldViewPr>
  </p:slideViewPr>
  <p:outlineViewPr>
    <p:cViewPr>
      <p:scale>
        <a:sx n="33" d="100"/>
        <a:sy n="33" d="100"/>
      </p:scale>
      <p:origin x="0" y="-298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37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1003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39913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79087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extLst>
      <p:ext uri="{BB962C8B-B14F-4D97-AF65-F5344CB8AC3E}">
        <p14:creationId xmlns:p14="http://schemas.microsoft.com/office/powerpoint/2010/main" val="18215457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extLst>
      <p:ext uri="{BB962C8B-B14F-4D97-AF65-F5344CB8AC3E}">
        <p14:creationId xmlns:p14="http://schemas.microsoft.com/office/powerpoint/2010/main" val="198897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53"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www.oracle.com/technetwork/java/javase/overview/javahistory-index-198355.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www.cs.armstrong.edu/liang/JavaCharacteristics.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www.cs.armstrong.edu/liang/intro11e/html/Welcome.html" TargetMode="External"/><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hyperlink" Target="http://www.cs.armstrong.edu/liang/javaslidenote.doc" TargetMode="External"/><Relationship Id="rId4" Type="http://schemas.openxmlformats.org/officeDocument/2006/relationships/hyperlink" Target="http://liveexample-ppe.pearsoncmg.com/LiveRun/faces/LiveExample.xhtml"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WelcomeWithThreeMessages.html" TargetMode="External"/><Relationship Id="rId1" Type="http://schemas.openxmlformats.org/officeDocument/2006/relationships/slideLayout" Target="../slideLayouts/slideLayout1.xml"/><Relationship Id="rId4" Type="http://schemas.openxmlformats.org/officeDocument/2006/relationships/hyperlink" Target="http://www.cs.armstrong.edu/liang/intro11e/html/ComputeExpression.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www.cs.armstrong.edu/liang/intro10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www.cs.armstrong.edu/liang/intro11e/html/ShowSyntaxErrors.html" TargetMode="External"/><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www.cs.armstrong.edu/liang/intro11e/html/ShowSyntaxErrors.html" TargetMode="External"/><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www.cs.armstrong.edu/liang/intro11e/html/ShowSyntaxErrors.html" TargetMode="External"/><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WelcomeInMessageDialogBox.html" TargetMode="Externa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78904"/>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15430"/>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82415"/>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sz="3000" i="0" u="none" strike="noStrike" cap="none" dirty="0" smtClean="0">
                <a:solidFill>
                  <a:schemeClr val="dk1"/>
                </a:solidFill>
                <a:ea typeface="Arial"/>
                <a:cs typeface="Arial"/>
                <a:sym typeface="Arial"/>
              </a:rPr>
              <a:t>1</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10339"/>
            <a:ext cx="3657600" cy="1848677"/>
          </a:xfrm>
          <a:prstGeom prst="rect">
            <a:avLst/>
          </a:prstGeom>
          <a:noFill/>
          <a:ln>
            <a:noFill/>
          </a:ln>
        </p:spPr>
        <p:txBody>
          <a:bodyPr lIns="0" tIns="0" rIns="0" bIns="0" anchor="t" anchorCtr="0">
            <a:noAutofit/>
          </a:bodyPr>
          <a:lstStyle/>
          <a:p>
            <a:r>
              <a:rPr lang="en-US" altLang="en-US" dirty="0"/>
              <a:t>Introduction to Computers, Programs, and Java</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705313"/>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1968500" y="6383229"/>
            <a:ext cx="6796088" cy="303212"/>
          </a:xfrm>
        </p:spPr>
        <p:txBody>
          <a:bodyPr/>
          <a:lstStyle/>
          <a:p>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
        <p:nvSpPr>
          <p:cNvPr id="12" name="TextBox 7"/>
          <p:cNvSpPr txBox="1"/>
          <p:nvPr/>
        </p:nvSpPr>
        <p:spPr>
          <a:xfrm>
            <a:off x="5297556" y="5326059"/>
            <a:ext cx="3389244" cy="738664"/>
          </a:xfrm>
          <a:prstGeom prst="rect">
            <a:avLst/>
          </a:prstGeom>
          <a:noFill/>
        </p:spPr>
        <p:txBody>
          <a:bodyPr wrap="square" rtlCol="0">
            <a:spAutoFit/>
          </a:bodyPr>
          <a:lstStyle/>
          <a:p>
            <a:r>
              <a:rPr lang="en-US" dirty="0">
                <a:solidFill>
                  <a:schemeClr val="bg1"/>
                </a:solidFill>
                <a:latin typeface="+mn-lt"/>
              </a:rPr>
              <a:t>Slides in the presentation contain hyperlinks.  </a:t>
            </a:r>
            <a:r>
              <a:rPr lang="en-US" dirty="0" smtClean="0">
                <a:solidFill>
                  <a:schemeClr val="bg1"/>
                </a:solidFill>
                <a:latin typeface="+mn-lt"/>
              </a:rPr>
              <a:t>J</a:t>
            </a:r>
            <a:r>
              <a:rPr lang="en-US" sz="100" dirty="0" smtClean="0">
                <a:solidFill>
                  <a:schemeClr val="bg1"/>
                </a:solidFill>
                <a:latin typeface="+mn-lt"/>
              </a:rPr>
              <a:t> </a:t>
            </a:r>
            <a:r>
              <a:rPr lang="en-US" dirty="0" smtClean="0">
                <a:solidFill>
                  <a:schemeClr val="bg1"/>
                </a:solidFill>
                <a:latin typeface="+mn-lt"/>
              </a:rPr>
              <a:t>A</a:t>
            </a:r>
            <a:r>
              <a:rPr lang="en-US" sz="100" dirty="0">
                <a:solidFill>
                  <a:schemeClr val="bg1"/>
                </a:solidFill>
                <a:latin typeface="+mn-lt"/>
              </a:rPr>
              <a:t> </a:t>
            </a:r>
            <a:r>
              <a:rPr lang="en-US" dirty="0">
                <a:solidFill>
                  <a:schemeClr val="bg1"/>
                </a:solidFill>
                <a:latin typeface="+mn-lt"/>
              </a:rPr>
              <a:t>W</a:t>
            </a:r>
            <a:r>
              <a:rPr lang="en-US" sz="100" dirty="0">
                <a:solidFill>
                  <a:schemeClr val="bg1"/>
                </a:solidFill>
                <a:latin typeface="+mn-lt"/>
              </a:rPr>
              <a:t> </a:t>
            </a:r>
            <a:r>
              <a:rPr lang="en-US" dirty="0">
                <a:solidFill>
                  <a:schemeClr val="bg1"/>
                </a:solidFill>
                <a:latin typeface="+mn-lt"/>
              </a:rPr>
              <a:t>S users should be able to get a list of links by using </a:t>
            </a:r>
            <a:r>
              <a:rPr lang="en-US" dirty="0" smtClean="0">
                <a:solidFill>
                  <a:schemeClr val="bg1"/>
                </a:solidFill>
                <a:latin typeface="+mn-lt"/>
              </a:rPr>
              <a:t>INSERT+F7</a:t>
            </a:r>
            <a:endParaRPr lang="en-US" dirty="0">
              <a:solidFill>
                <a:schemeClr val="bg1"/>
              </a:solidFill>
              <a:latin typeface="+mn-lt"/>
            </a:endParaRPr>
          </a:p>
        </p:txBody>
      </p:sp>
    </p:spTree>
    <p:extLst>
      <p:ext uri="{BB962C8B-B14F-4D97-AF65-F5344CB8AC3E}">
        <p14:creationId xmlns:p14="http://schemas.microsoft.com/office/powerpoint/2010/main" val="111247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Monitor Resolution and Dot Pitch</a:t>
            </a:r>
            <a:endParaRPr lang="en-US" sz="2000" b="0" dirty="0"/>
          </a:p>
        </p:txBody>
      </p:sp>
      <p:sp>
        <p:nvSpPr>
          <p:cNvPr id="3" name="Content Placeholder 2"/>
          <p:cNvSpPr>
            <a:spLocks noGrp="1"/>
          </p:cNvSpPr>
          <p:nvPr>
            <p:ph sz="quarter" idx="13"/>
          </p:nvPr>
        </p:nvSpPr>
        <p:spPr/>
        <p:txBody>
          <a:bodyPr/>
          <a:lstStyle/>
          <a:p>
            <a:pPr>
              <a:spcBef>
                <a:spcPct val="50000"/>
              </a:spcBef>
              <a:buClrTx/>
              <a:buSzTx/>
              <a:buFontTx/>
              <a:buNone/>
            </a:pPr>
            <a:r>
              <a:rPr lang="en-US" altLang="en-US" sz="2000" b="1" dirty="0">
                <a:cs typeface="Courier New" panose="02070309020205020404" pitchFamily="49" charset="0"/>
              </a:rPr>
              <a:t>r</a:t>
            </a:r>
            <a:r>
              <a:rPr lang="en-US" altLang="en-US" sz="2000" b="1" dirty="0" smtClean="0">
                <a:cs typeface="Courier New" panose="02070309020205020404" pitchFamily="49" charset="0"/>
              </a:rPr>
              <a:t>esolution</a:t>
            </a:r>
          </a:p>
          <a:p>
            <a:pPr marL="0" indent="0">
              <a:buClrTx/>
              <a:buSzTx/>
              <a:buNone/>
            </a:pPr>
            <a:r>
              <a:rPr lang="en-US" altLang="en-US" sz="2000" dirty="0"/>
              <a:t>The </a:t>
            </a:r>
            <a:r>
              <a:rPr lang="en-US" altLang="en-US" sz="2000" b="1" dirty="0"/>
              <a:t>screen resolution </a:t>
            </a:r>
            <a:r>
              <a:rPr lang="en-US" altLang="en-US" sz="2000" dirty="0"/>
              <a:t>specifies the number of pixels in horizontal and vertical dimensions of the display device. </a:t>
            </a:r>
            <a:r>
              <a:rPr lang="en-US" altLang="en-US" sz="2000" b="1" dirty="0"/>
              <a:t>Pixels</a:t>
            </a:r>
            <a:r>
              <a:rPr lang="en-US" altLang="en-US" sz="2000" dirty="0"/>
              <a:t> (short for “picture elements”) are tiny dots that form an image on the screen. A common resolution for a 17-inch screen, for example, is 1,024 pixels wide and 768 pixels high. The resolution can be set manually. The higher the resolution, the sharper and clearer the image </a:t>
            </a:r>
            <a:r>
              <a:rPr lang="en-US" altLang="en-US" sz="2000" dirty="0" smtClean="0"/>
              <a:t>is.</a:t>
            </a:r>
          </a:p>
          <a:p>
            <a:pPr marL="0" indent="0">
              <a:buClrTx/>
              <a:buSzTx/>
              <a:buNone/>
            </a:pPr>
            <a:r>
              <a:rPr lang="en-US" altLang="en-US" sz="2000" b="1" dirty="0" smtClean="0">
                <a:cs typeface="Courier New" panose="02070309020205020404" pitchFamily="49" charset="0"/>
              </a:rPr>
              <a:t>dot </a:t>
            </a:r>
            <a:r>
              <a:rPr lang="en-US" altLang="en-US" sz="2000" b="1" dirty="0">
                <a:cs typeface="Courier New" panose="02070309020205020404" pitchFamily="49" charset="0"/>
              </a:rPr>
              <a:t>pitch</a:t>
            </a:r>
          </a:p>
          <a:p>
            <a:pPr marL="0" indent="0">
              <a:buClrTx/>
              <a:buSzTx/>
              <a:buNone/>
            </a:pPr>
            <a:r>
              <a:rPr lang="en-US" altLang="en-US" sz="2000" dirty="0"/>
              <a:t>The </a:t>
            </a:r>
            <a:r>
              <a:rPr lang="en-US" altLang="en-US" sz="2000" b="1" dirty="0"/>
              <a:t>dot pitch </a:t>
            </a:r>
            <a:r>
              <a:rPr lang="en-US" altLang="en-US" sz="2000" dirty="0"/>
              <a:t>is the amount of space between pixels, measured in millimeters. The smaller the dot pitch, the sharper the display</a:t>
            </a:r>
            <a:r>
              <a:rPr lang="en-US" altLang="en-US" sz="2000" dirty="0" smtClean="0"/>
              <a:t>.</a:t>
            </a:r>
            <a:endParaRPr lang="en-US" altLang="en-US" sz="2000" dirty="0"/>
          </a:p>
        </p:txBody>
      </p:sp>
    </p:spTree>
    <p:extLst>
      <p:ext uri="{BB962C8B-B14F-4D97-AF65-F5344CB8AC3E}">
        <p14:creationId xmlns:p14="http://schemas.microsoft.com/office/powerpoint/2010/main" val="2102585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Communication Devices</a:t>
            </a:r>
            <a:endParaRPr lang="en-US" b="0" dirty="0">
              <a:solidFill>
                <a:schemeClr val="tx2"/>
              </a:solidFill>
            </a:endParaRPr>
          </a:p>
        </p:txBody>
      </p:sp>
      <p:sp>
        <p:nvSpPr>
          <p:cNvPr id="3" name="Content Placeholder 2"/>
          <p:cNvSpPr>
            <a:spLocks noGrp="1"/>
          </p:cNvSpPr>
          <p:nvPr>
            <p:ph type="body" idx="4294967295"/>
          </p:nvPr>
        </p:nvSpPr>
        <p:spPr>
          <a:xfrm>
            <a:off x="457200" y="1600201"/>
            <a:ext cx="8229600" cy="2375451"/>
          </a:xfrm>
        </p:spPr>
        <p:txBody>
          <a:bodyPr/>
          <a:lstStyle/>
          <a:p>
            <a:pPr marL="0" indent="0">
              <a:buClrTx/>
              <a:buSzTx/>
              <a:buFontTx/>
              <a:buNone/>
            </a:pPr>
            <a:r>
              <a:rPr lang="en-US" altLang="en-US" sz="1800" dirty="0">
                <a:latin typeface="+mn-lt"/>
                <a:cs typeface="Courier New" panose="02070309020205020404" pitchFamily="49" charset="0"/>
              </a:rPr>
              <a:t>A </a:t>
            </a:r>
            <a:r>
              <a:rPr lang="en-US" altLang="en-US" sz="1800" b="1" dirty="0">
                <a:solidFill>
                  <a:schemeClr val="tx1"/>
                </a:solidFill>
                <a:latin typeface="+mn-lt"/>
                <a:cs typeface="Courier New" panose="02070309020205020404" pitchFamily="49" charset="0"/>
              </a:rPr>
              <a:t>regular modem </a:t>
            </a:r>
            <a:r>
              <a:rPr lang="en-US" altLang="en-US" sz="1800" dirty="0">
                <a:latin typeface="+mn-lt"/>
                <a:cs typeface="Courier New" panose="02070309020205020404" pitchFamily="49" charset="0"/>
              </a:rPr>
              <a:t>uses a phone line and can transfer data in a speed up to 56,000 bps (bits per second). A </a:t>
            </a:r>
            <a:r>
              <a:rPr lang="en-US" altLang="en-US" sz="1800" b="1" dirty="0" smtClean="0">
                <a:solidFill>
                  <a:schemeClr val="tx1"/>
                </a:solidFill>
                <a:latin typeface="+mn-lt"/>
                <a:cs typeface="Courier New" panose="02070309020205020404" pitchFamily="49" charset="0"/>
              </a:rPr>
              <a:t>D</a:t>
            </a:r>
            <a:r>
              <a:rPr lang="en-US" altLang="en-US" sz="100" b="1" dirty="0" smtClean="0">
                <a:solidFill>
                  <a:schemeClr val="tx1"/>
                </a:solidFill>
                <a:latin typeface="+mn-lt"/>
                <a:cs typeface="Courier New" panose="02070309020205020404" pitchFamily="49" charset="0"/>
              </a:rPr>
              <a:t> </a:t>
            </a:r>
            <a:r>
              <a:rPr lang="en-US" altLang="en-US" sz="1800" b="1" dirty="0" smtClean="0">
                <a:solidFill>
                  <a:schemeClr val="tx1"/>
                </a:solidFill>
                <a:latin typeface="+mn-lt"/>
                <a:cs typeface="Courier New" panose="02070309020205020404" pitchFamily="49" charset="0"/>
              </a:rPr>
              <a:t>S</a:t>
            </a:r>
            <a:r>
              <a:rPr lang="en-US" altLang="en-US" sz="100" b="1" dirty="0" smtClean="0">
                <a:solidFill>
                  <a:schemeClr val="tx1"/>
                </a:solidFill>
                <a:latin typeface="+mn-lt"/>
                <a:cs typeface="Courier New" panose="02070309020205020404" pitchFamily="49" charset="0"/>
              </a:rPr>
              <a:t> </a:t>
            </a:r>
            <a:r>
              <a:rPr lang="en-US" altLang="en-US" sz="1800" b="1" dirty="0" smtClean="0">
                <a:solidFill>
                  <a:schemeClr val="tx1"/>
                </a:solidFill>
                <a:latin typeface="+mn-lt"/>
                <a:cs typeface="Courier New" panose="02070309020205020404" pitchFamily="49" charset="0"/>
              </a:rPr>
              <a:t>L</a:t>
            </a:r>
            <a:r>
              <a:rPr lang="en-US" altLang="en-US" sz="1800" dirty="0" smtClean="0">
                <a:solidFill>
                  <a:schemeClr val="tx1"/>
                </a:solidFill>
                <a:latin typeface="+mn-lt"/>
                <a:cs typeface="Courier New" panose="02070309020205020404" pitchFamily="49" charset="0"/>
              </a:rPr>
              <a:t> </a:t>
            </a:r>
            <a:r>
              <a:rPr lang="en-US" altLang="en-US" sz="1800" dirty="0">
                <a:latin typeface="+mn-lt"/>
                <a:cs typeface="Courier New" panose="02070309020205020404" pitchFamily="49" charset="0"/>
              </a:rPr>
              <a:t>(digital subscriber line) also uses a phone line and can transfer data in a speed 20 times faster than a regular modem. A </a:t>
            </a:r>
            <a:r>
              <a:rPr lang="en-US" altLang="en-US" sz="1800" b="1" dirty="0">
                <a:solidFill>
                  <a:schemeClr val="tx1"/>
                </a:solidFill>
                <a:latin typeface="+mn-lt"/>
                <a:cs typeface="Courier New" panose="02070309020205020404" pitchFamily="49" charset="0"/>
              </a:rPr>
              <a:t>cable modem </a:t>
            </a:r>
            <a:r>
              <a:rPr lang="en-US" altLang="en-US" sz="1800" dirty="0">
                <a:latin typeface="+mn-lt"/>
                <a:cs typeface="Courier New" panose="02070309020205020404" pitchFamily="49" charset="0"/>
              </a:rPr>
              <a:t>uses the </a:t>
            </a:r>
            <a:r>
              <a:rPr lang="en-US" altLang="en-US" sz="1800" dirty="0" smtClean="0">
                <a:latin typeface="+mn-lt"/>
                <a:cs typeface="Courier New" panose="02070309020205020404" pitchFamily="49" charset="0"/>
              </a:rPr>
              <a:t>T</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V </a:t>
            </a:r>
            <a:r>
              <a:rPr lang="en-US" altLang="en-US" sz="1800" dirty="0">
                <a:latin typeface="+mn-lt"/>
                <a:cs typeface="Courier New" panose="02070309020205020404" pitchFamily="49" charset="0"/>
              </a:rPr>
              <a:t>cable line maintained by the cable company. A cable modem is as fast as a </a:t>
            </a:r>
            <a:r>
              <a:rPr lang="en-US" altLang="en-US" sz="1800" dirty="0" smtClean="0">
                <a:latin typeface="+mn-lt"/>
                <a:cs typeface="Courier New" panose="02070309020205020404" pitchFamily="49" charset="0"/>
              </a:rPr>
              <a:t>D</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S</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L</a:t>
            </a:r>
            <a:r>
              <a:rPr lang="en-US" altLang="en-US" sz="1800" dirty="0">
                <a:latin typeface="+mn-lt"/>
                <a:cs typeface="Courier New" panose="02070309020205020404" pitchFamily="49" charset="0"/>
              </a:rPr>
              <a:t>. Network interface card (</a:t>
            </a:r>
            <a:r>
              <a:rPr lang="en-US" altLang="en-US" sz="1800" b="1" dirty="0" smtClean="0">
                <a:solidFill>
                  <a:schemeClr val="tx1"/>
                </a:solidFill>
                <a:latin typeface="+mn-lt"/>
                <a:cs typeface="Courier New" panose="02070309020205020404" pitchFamily="49" charset="0"/>
              </a:rPr>
              <a:t>N</a:t>
            </a:r>
            <a:r>
              <a:rPr lang="en-US" altLang="en-US" sz="100" b="1" dirty="0" smtClean="0">
                <a:solidFill>
                  <a:schemeClr val="tx1"/>
                </a:solidFill>
                <a:latin typeface="+mn-lt"/>
                <a:cs typeface="Courier New" panose="02070309020205020404" pitchFamily="49" charset="0"/>
              </a:rPr>
              <a:t> </a:t>
            </a:r>
            <a:r>
              <a:rPr lang="en-US" altLang="en-US" sz="1800" b="1" dirty="0" smtClean="0">
                <a:solidFill>
                  <a:schemeClr val="tx1"/>
                </a:solidFill>
                <a:latin typeface="+mn-lt"/>
                <a:cs typeface="Courier New" panose="02070309020205020404" pitchFamily="49" charset="0"/>
              </a:rPr>
              <a:t>I</a:t>
            </a:r>
            <a:r>
              <a:rPr lang="en-US" altLang="en-US" sz="100" b="1" dirty="0" smtClean="0">
                <a:solidFill>
                  <a:schemeClr val="tx1"/>
                </a:solidFill>
                <a:latin typeface="+mn-lt"/>
                <a:cs typeface="Courier New" panose="02070309020205020404" pitchFamily="49" charset="0"/>
              </a:rPr>
              <a:t> </a:t>
            </a:r>
            <a:r>
              <a:rPr lang="en-US" altLang="en-US" sz="1800" b="1" dirty="0" smtClean="0">
                <a:solidFill>
                  <a:schemeClr val="tx1"/>
                </a:solidFill>
                <a:latin typeface="+mn-lt"/>
                <a:cs typeface="Courier New" panose="02070309020205020404" pitchFamily="49" charset="0"/>
              </a:rPr>
              <a:t>C</a:t>
            </a:r>
            <a:r>
              <a:rPr lang="en-US" altLang="en-US" sz="1800" dirty="0">
                <a:latin typeface="+mn-lt"/>
                <a:cs typeface="Courier New" panose="02070309020205020404" pitchFamily="49" charset="0"/>
              </a:rPr>
              <a:t>) is a device to connect a computer to a local area network (</a:t>
            </a:r>
            <a:r>
              <a:rPr lang="en-US" altLang="en-US" sz="1800" dirty="0" smtClean="0">
                <a:latin typeface="+mn-lt"/>
                <a:cs typeface="Courier New" panose="02070309020205020404" pitchFamily="49" charset="0"/>
              </a:rPr>
              <a:t>L</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A</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N</a:t>
            </a:r>
            <a:r>
              <a:rPr lang="en-US" altLang="en-US" sz="1800" dirty="0">
                <a:latin typeface="+mn-lt"/>
                <a:cs typeface="Courier New" panose="02070309020205020404" pitchFamily="49" charset="0"/>
              </a:rPr>
              <a:t>). The </a:t>
            </a:r>
            <a:r>
              <a:rPr lang="en-US" altLang="en-US" sz="1800" dirty="0" smtClean="0">
                <a:latin typeface="+mn-lt"/>
                <a:cs typeface="Courier New" panose="02070309020205020404" pitchFamily="49" charset="0"/>
              </a:rPr>
              <a:t>L</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A</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N </a:t>
            </a:r>
            <a:r>
              <a:rPr lang="en-US" altLang="en-US" sz="1800" dirty="0">
                <a:latin typeface="+mn-lt"/>
                <a:cs typeface="Courier New" panose="02070309020205020404" pitchFamily="49" charset="0"/>
              </a:rPr>
              <a:t>is commonly used in business, universities, and government organizations. A typical type </a:t>
            </a:r>
            <a:r>
              <a:rPr lang="en-US" altLang="en-US" sz="1800" dirty="0" smtClean="0">
                <a:latin typeface="+mn-lt"/>
                <a:cs typeface="Courier New" panose="02070309020205020404" pitchFamily="49" charset="0"/>
              </a:rPr>
              <a:t>of N</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I</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C, </a:t>
            </a:r>
            <a:r>
              <a:rPr lang="en-US" altLang="en-US" sz="1800" dirty="0">
                <a:latin typeface="+mn-lt"/>
                <a:cs typeface="Courier New" panose="02070309020205020404" pitchFamily="49" charset="0"/>
              </a:rPr>
              <a:t>called </a:t>
            </a:r>
            <a:r>
              <a:rPr lang="en-US" altLang="en-US" sz="1800" b="1" dirty="0">
                <a:solidFill>
                  <a:schemeClr val="tx1"/>
                </a:solidFill>
                <a:latin typeface="+mn-lt"/>
                <a:cs typeface="Courier New" panose="02070309020205020404" pitchFamily="49" charset="0"/>
              </a:rPr>
              <a:t>10BaseT</a:t>
            </a:r>
            <a:r>
              <a:rPr lang="en-US" altLang="en-US" sz="1800" dirty="0">
                <a:latin typeface="+mn-lt"/>
                <a:cs typeface="Courier New" panose="02070309020205020404" pitchFamily="49" charset="0"/>
              </a:rPr>
              <a:t>, can transfer data at 10 </a:t>
            </a:r>
            <a:r>
              <a:rPr lang="en-US" altLang="en-US" sz="1800" dirty="0" smtClean="0">
                <a:latin typeface="+mn-lt"/>
                <a:cs typeface="Courier New" panose="02070309020205020404" pitchFamily="49" charset="0"/>
              </a:rPr>
              <a:t>m</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b</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p</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s </a:t>
            </a:r>
            <a:r>
              <a:rPr lang="en-US" altLang="en-US" sz="1800" dirty="0">
                <a:latin typeface="+mn-lt"/>
                <a:cs typeface="Courier New" panose="02070309020205020404" pitchFamily="49" charset="0"/>
              </a:rPr>
              <a:t>(million bits per second).</a:t>
            </a:r>
          </a:p>
        </p:txBody>
      </p:sp>
      <p:pic>
        <p:nvPicPr>
          <p:cNvPr id="6" name="Picture 3" descr="A diagram illustrates the major hardware components of a computer interconnected by a bus. The hardware components from left to right are as follows. Storage Devices, example: Disk, C D, and Tape. Memory. C P U. Communication Devices, example: Modem and N I C. Input Devices, example: Keyboard, Mouse. Output Devices, example: Monitor, Printer. The hardware component, Communication Devices is emphasized."/>
          <p:cNvPicPr>
            <a:picLocks noChangeAspect="1"/>
          </p:cNvPicPr>
          <p:nvPr/>
        </p:nvPicPr>
        <p:blipFill>
          <a:blip r:embed="rId2"/>
          <a:stretch>
            <a:fillRect/>
          </a:stretch>
        </p:blipFill>
        <p:spPr>
          <a:xfrm>
            <a:off x="1061578" y="4337102"/>
            <a:ext cx="7020844" cy="1742000"/>
          </a:xfrm>
          <a:prstGeom prst="rect">
            <a:avLst/>
          </a:prstGeom>
        </p:spPr>
      </p:pic>
    </p:spTree>
    <p:extLst>
      <p:ext uri="{BB962C8B-B14F-4D97-AF65-F5344CB8AC3E}">
        <p14:creationId xmlns:p14="http://schemas.microsoft.com/office/powerpoint/2010/main" val="4060459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Programs</a:t>
            </a:r>
            <a:endParaRPr lang="en-US" b="0" dirty="0"/>
          </a:p>
        </p:txBody>
      </p:sp>
      <p:sp>
        <p:nvSpPr>
          <p:cNvPr id="3" name="Content Placeholder 2"/>
          <p:cNvSpPr>
            <a:spLocks noGrp="1"/>
          </p:cNvSpPr>
          <p:nvPr>
            <p:ph type="body" idx="4294967295"/>
          </p:nvPr>
        </p:nvSpPr>
        <p:spPr>
          <a:xfrm>
            <a:off x="457200" y="1600200"/>
            <a:ext cx="8229600" cy="4525963"/>
          </a:xfrm>
        </p:spPr>
        <p:txBody>
          <a:bodyPr/>
          <a:lstStyle/>
          <a:p>
            <a:pPr marL="0" indent="0">
              <a:buFont typeface="Monotype Sorts" pitchFamily="2" charset="2"/>
              <a:buNone/>
            </a:pPr>
            <a:r>
              <a:rPr lang="en-US" altLang="en-US" sz="2400" dirty="0">
                <a:latin typeface="+mn-lt"/>
                <a:cs typeface="Times New Roman" panose="02020603050405020304" pitchFamily="18" charset="0"/>
              </a:rPr>
              <a:t>Computer </a:t>
            </a:r>
            <a:r>
              <a:rPr lang="en-US" altLang="en-US" sz="2400" b="1" dirty="0">
                <a:latin typeface="+mn-lt"/>
                <a:cs typeface="Times New Roman" panose="02020603050405020304" pitchFamily="18" charset="0"/>
              </a:rPr>
              <a:t>programs</a:t>
            </a:r>
            <a:r>
              <a:rPr lang="en-US" altLang="en-US" sz="2400" dirty="0">
                <a:latin typeface="+mn-lt"/>
                <a:cs typeface="Times New Roman" panose="02020603050405020304" pitchFamily="18" charset="0"/>
              </a:rPr>
              <a:t>, known as </a:t>
            </a:r>
            <a:r>
              <a:rPr lang="en-US" altLang="en-US" sz="2400" b="1" dirty="0">
                <a:latin typeface="+mn-lt"/>
                <a:cs typeface="Times New Roman" panose="02020603050405020304" pitchFamily="18" charset="0"/>
              </a:rPr>
              <a:t>software</a:t>
            </a:r>
            <a:r>
              <a:rPr lang="en-US" altLang="en-US" sz="2400" dirty="0">
                <a:latin typeface="+mn-lt"/>
                <a:cs typeface="Times New Roman" panose="02020603050405020304" pitchFamily="18" charset="0"/>
              </a:rPr>
              <a:t>, are instructions to the </a:t>
            </a:r>
            <a:r>
              <a:rPr lang="en-US" altLang="en-US" sz="2400" dirty="0" smtClean="0">
                <a:latin typeface="+mn-lt"/>
                <a:cs typeface="Times New Roman" panose="02020603050405020304" pitchFamily="18" charset="0"/>
              </a:rPr>
              <a:t>computer.</a:t>
            </a:r>
            <a:endParaRPr lang="en-US" altLang="en-US" sz="2400" dirty="0" smtClean="0">
              <a:latin typeface="+mn-lt"/>
            </a:endParaRPr>
          </a:p>
          <a:p>
            <a:pPr marL="0" indent="0">
              <a:buFont typeface="Monotype Sorts" pitchFamily="2" charset="2"/>
              <a:buNone/>
            </a:pPr>
            <a:r>
              <a:rPr lang="en-US" altLang="en-US" sz="2400" dirty="0" smtClean="0">
                <a:latin typeface="+mn-lt"/>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400" dirty="0" smtClean="0">
                <a:latin typeface="+mn-lt"/>
              </a:rPr>
              <a:t> </a:t>
            </a:r>
            <a:endParaRPr lang="en-US" altLang="en-US" sz="2400" dirty="0">
              <a:latin typeface="+mn-lt"/>
            </a:endParaRPr>
          </a:p>
          <a:p>
            <a:pPr marL="0" indent="0">
              <a:buFont typeface="Monotype Sorts" pitchFamily="2" charset="2"/>
              <a:buNone/>
            </a:pPr>
            <a:r>
              <a:rPr lang="en-US" altLang="en-US" sz="2400" dirty="0">
                <a:latin typeface="+mn-lt"/>
              </a:rPr>
              <a:t>Programs are written using programming languages.</a:t>
            </a:r>
          </a:p>
        </p:txBody>
      </p:sp>
    </p:spTree>
    <p:extLst>
      <p:ext uri="{BB962C8B-B14F-4D97-AF65-F5344CB8AC3E}">
        <p14:creationId xmlns:p14="http://schemas.microsoft.com/office/powerpoint/2010/main" val="1743164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Programming </a:t>
            </a:r>
            <a:r>
              <a:rPr lang="en-US" altLang="en-US" dirty="0" smtClean="0"/>
              <a:t>Languages </a:t>
            </a:r>
            <a:r>
              <a:rPr lang="en-US" altLang="en-US" sz="2000" b="0" dirty="0" smtClean="0"/>
              <a:t>(1 of 3)</a:t>
            </a:r>
            <a:endParaRPr lang="en-US" sz="2000" b="0" dirty="0"/>
          </a:p>
        </p:txBody>
      </p:sp>
      <p:sp>
        <p:nvSpPr>
          <p:cNvPr id="3" name="Content Placeholder 2"/>
          <p:cNvSpPr>
            <a:spLocks noGrp="1"/>
          </p:cNvSpPr>
          <p:nvPr>
            <p:ph type="body" idx="4294967295"/>
          </p:nvPr>
        </p:nvSpPr>
        <p:spPr>
          <a:xfrm>
            <a:off x="457200" y="1600200"/>
            <a:ext cx="8229600" cy="4525963"/>
          </a:xfrm>
        </p:spPr>
        <p:txBody>
          <a:bodyPr/>
          <a:lstStyle/>
          <a:p>
            <a:pPr marL="0" indent="0">
              <a:buFont typeface="Monotype Sorts" pitchFamily="2" charset="2"/>
              <a:buNone/>
            </a:pPr>
            <a:r>
              <a:rPr lang="en-US" altLang="en-US" sz="2400" b="1" dirty="0">
                <a:solidFill>
                  <a:schemeClr val="tx1"/>
                </a:solidFill>
                <a:latin typeface="+mn-lt"/>
              </a:rPr>
              <a:t>Machine </a:t>
            </a:r>
            <a:r>
              <a:rPr lang="en-US" altLang="en-US" sz="2400" b="1" dirty="0" smtClean="0">
                <a:solidFill>
                  <a:schemeClr val="tx1"/>
                </a:solidFill>
                <a:latin typeface="+mn-lt"/>
              </a:rPr>
              <a:t>Language</a:t>
            </a:r>
          </a:p>
          <a:p>
            <a:pPr marL="0" indent="0">
              <a:lnSpc>
                <a:spcPct val="90000"/>
              </a:lnSpc>
              <a:buFont typeface="Monotype Sorts" pitchFamily="2" charset="2"/>
              <a:buNone/>
            </a:pPr>
            <a:r>
              <a:rPr lang="en-US" altLang="en-US" sz="2400" dirty="0">
                <a:solidFill>
                  <a:schemeClr val="tx1"/>
                </a:solidFill>
                <a:latin typeface="+mn-lt"/>
              </a:rPr>
              <a:t>Machine language </a:t>
            </a:r>
            <a:r>
              <a:rPr lang="en-US" altLang="en-US" sz="2400" dirty="0">
                <a:solidFill>
                  <a:schemeClr val="tx1"/>
                </a:solidFill>
                <a:latin typeface="+mn-lt"/>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sz="2400" dirty="0">
                <a:solidFill>
                  <a:schemeClr val="tx1"/>
                </a:solidFill>
                <a:latin typeface="+mn-lt"/>
              </a:rPr>
              <a:t> </a:t>
            </a:r>
            <a:r>
              <a:rPr lang="en-US" altLang="en-US" sz="2400" dirty="0">
                <a:solidFill>
                  <a:schemeClr val="tx1"/>
                </a:solidFill>
                <a:latin typeface="+mn-lt"/>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a:t>
            </a:r>
            <a:r>
              <a:rPr lang="en-US" altLang="en-US" sz="2400" dirty="0" smtClean="0">
                <a:solidFill>
                  <a:schemeClr val="tx1"/>
                </a:solidFill>
                <a:latin typeface="+mn-lt"/>
                <a:cs typeface="Times New Roman" panose="02020603050405020304" pitchFamily="18" charset="0"/>
              </a:rPr>
              <a:t>this:</a:t>
            </a:r>
            <a:endParaRPr lang="en-US" altLang="en-US" sz="2400" dirty="0" smtClean="0">
              <a:solidFill>
                <a:schemeClr val="tx2"/>
              </a:solidFill>
              <a:latin typeface="+mn-lt"/>
            </a:endParaRPr>
          </a:p>
          <a:p>
            <a:pPr lvl="1" indent="0">
              <a:lnSpc>
                <a:spcPct val="90000"/>
              </a:lnSpc>
              <a:spcBef>
                <a:spcPts val="1500"/>
              </a:spcBef>
              <a:buFontTx/>
              <a:buNone/>
            </a:pPr>
            <a:r>
              <a:rPr lang="en-US" altLang="en-US" sz="2400" dirty="0" smtClean="0">
                <a:solidFill>
                  <a:schemeClr val="tx1"/>
                </a:solidFill>
                <a:latin typeface="+mn-lt"/>
                <a:cs typeface="Times New Roman" panose="02020603050405020304" pitchFamily="18" charset="0"/>
              </a:rPr>
              <a:t>1101101010011010</a:t>
            </a:r>
            <a:endParaRPr lang="en-US" altLang="en-US" sz="2400" dirty="0" smtClean="0">
              <a:solidFill>
                <a:schemeClr val="tx1"/>
              </a:solidFill>
              <a:latin typeface="+mn-lt"/>
            </a:endParaRPr>
          </a:p>
        </p:txBody>
      </p:sp>
    </p:spTree>
    <p:extLst>
      <p:ext uri="{BB962C8B-B14F-4D97-AF65-F5344CB8AC3E}">
        <p14:creationId xmlns:p14="http://schemas.microsoft.com/office/powerpoint/2010/main" val="2769245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Programming </a:t>
            </a:r>
            <a:r>
              <a:rPr lang="en-US" altLang="en-US" dirty="0" smtClean="0"/>
              <a:t>Languages </a:t>
            </a:r>
            <a:r>
              <a:rPr lang="en-US" altLang="en-US" sz="2000" b="0" dirty="0" smtClean="0"/>
              <a:t>(2 of 3)</a:t>
            </a:r>
            <a:endParaRPr lang="en-US" sz="2000" b="0" dirty="0"/>
          </a:p>
        </p:txBody>
      </p:sp>
      <p:sp>
        <p:nvSpPr>
          <p:cNvPr id="3" name="Content Placeholder 2"/>
          <p:cNvSpPr>
            <a:spLocks noGrp="1"/>
          </p:cNvSpPr>
          <p:nvPr>
            <p:ph type="body" idx="4294967295"/>
          </p:nvPr>
        </p:nvSpPr>
        <p:spPr>
          <a:xfrm>
            <a:off x="457200" y="1600200"/>
            <a:ext cx="8229600" cy="2435087"/>
          </a:xfrm>
        </p:spPr>
        <p:txBody>
          <a:bodyPr/>
          <a:lstStyle/>
          <a:p>
            <a:pPr marL="0" indent="0">
              <a:buFont typeface="Monotype Sorts" pitchFamily="2" charset="2"/>
              <a:buNone/>
            </a:pPr>
            <a:r>
              <a:rPr lang="en-US" altLang="en-US" sz="2000" b="1" dirty="0">
                <a:solidFill>
                  <a:schemeClr val="tx1"/>
                </a:solidFill>
                <a:latin typeface="+mn-lt"/>
                <a:cs typeface="Times New Roman" panose="02020603050405020304" pitchFamily="18" charset="0"/>
              </a:rPr>
              <a:t>Assembly </a:t>
            </a:r>
            <a:r>
              <a:rPr lang="en-US" altLang="en-US" sz="2000" b="1" dirty="0" smtClean="0">
                <a:solidFill>
                  <a:schemeClr val="tx1"/>
                </a:solidFill>
                <a:latin typeface="+mn-lt"/>
                <a:cs typeface="Times New Roman" panose="02020603050405020304" pitchFamily="18" charset="0"/>
              </a:rPr>
              <a:t>languages</a:t>
            </a:r>
          </a:p>
          <a:p>
            <a:pPr marL="0" indent="0">
              <a:lnSpc>
                <a:spcPct val="90000"/>
              </a:lnSpc>
              <a:buFont typeface="Monotype Sorts" pitchFamily="2" charset="2"/>
              <a:buNone/>
            </a:pPr>
            <a:r>
              <a:rPr lang="en-US" altLang="en-US" sz="2000" dirty="0">
                <a:solidFill>
                  <a:schemeClr val="tx1"/>
                </a:solidFill>
                <a:latin typeface="+mn-lt"/>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marL="0" indent="0">
              <a:lnSpc>
                <a:spcPct val="90000"/>
              </a:lnSpc>
              <a:buFont typeface="Monotype Sorts" pitchFamily="2" charset="2"/>
              <a:buNone/>
            </a:pPr>
            <a:r>
              <a:rPr lang="en-US" altLang="en-US" sz="2000" dirty="0">
                <a:solidFill>
                  <a:schemeClr val="tx1"/>
                </a:solidFill>
                <a:latin typeface="+mn-lt"/>
                <a:cs typeface="Times New Roman" panose="02020603050405020304" pitchFamily="18" charset="0"/>
              </a:rPr>
              <a:t>      </a:t>
            </a:r>
            <a:r>
              <a:rPr lang="en-US" altLang="en-US" sz="2000" dirty="0" smtClean="0">
                <a:solidFill>
                  <a:schemeClr val="tx1"/>
                </a:solidFill>
                <a:latin typeface="+mn-lt"/>
                <a:cs typeface="Times New Roman" panose="02020603050405020304" pitchFamily="18" charset="0"/>
              </a:rPr>
              <a:t>A</a:t>
            </a:r>
            <a:r>
              <a:rPr lang="en-US" altLang="en-US" sz="100" dirty="0" smtClean="0">
                <a:solidFill>
                  <a:schemeClr val="tx1"/>
                </a:solidFill>
                <a:latin typeface="+mn-lt"/>
                <a:cs typeface="Times New Roman" panose="02020603050405020304" pitchFamily="18" charset="0"/>
              </a:rPr>
              <a:t> </a:t>
            </a:r>
            <a:r>
              <a:rPr lang="en-US" altLang="en-US" sz="2000" dirty="0" smtClean="0">
                <a:solidFill>
                  <a:schemeClr val="tx1"/>
                </a:solidFill>
                <a:latin typeface="+mn-lt"/>
                <a:cs typeface="Times New Roman" panose="02020603050405020304" pitchFamily="18" charset="0"/>
              </a:rPr>
              <a:t>D</a:t>
            </a:r>
            <a:r>
              <a:rPr lang="en-US" altLang="en-US" sz="100" dirty="0" smtClean="0">
                <a:solidFill>
                  <a:schemeClr val="tx1"/>
                </a:solidFill>
                <a:latin typeface="+mn-lt"/>
                <a:cs typeface="Times New Roman" panose="02020603050405020304" pitchFamily="18" charset="0"/>
              </a:rPr>
              <a:t> </a:t>
            </a:r>
            <a:r>
              <a:rPr lang="en-US" altLang="en-US" sz="2000" dirty="0" smtClean="0">
                <a:solidFill>
                  <a:schemeClr val="tx1"/>
                </a:solidFill>
                <a:latin typeface="+mn-lt"/>
                <a:cs typeface="Times New Roman" panose="02020603050405020304" pitchFamily="18" charset="0"/>
              </a:rPr>
              <a:t>D</a:t>
            </a:r>
            <a:r>
              <a:rPr lang="en-US" altLang="en-US" sz="100" dirty="0" smtClean="0">
                <a:solidFill>
                  <a:schemeClr val="tx1"/>
                </a:solidFill>
                <a:latin typeface="+mn-lt"/>
                <a:cs typeface="Times New Roman" panose="02020603050405020304" pitchFamily="18" charset="0"/>
              </a:rPr>
              <a:t> </a:t>
            </a:r>
            <a:r>
              <a:rPr lang="en-US" altLang="en-US" sz="2000" dirty="0" smtClean="0">
                <a:solidFill>
                  <a:schemeClr val="tx1"/>
                </a:solidFill>
                <a:latin typeface="+mn-lt"/>
                <a:cs typeface="Times New Roman" panose="02020603050405020304" pitchFamily="18" charset="0"/>
              </a:rPr>
              <a:t>F3 </a:t>
            </a:r>
            <a:r>
              <a:rPr lang="en-US" altLang="en-US" sz="2000" dirty="0">
                <a:solidFill>
                  <a:schemeClr val="tx1"/>
                </a:solidFill>
                <a:latin typeface="+mn-lt"/>
                <a:cs typeface="Times New Roman" panose="02020603050405020304" pitchFamily="18" charset="0"/>
              </a:rPr>
              <a:t>R1, R2, R3</a:t>
            </a:r>
          </a:p>
        </p:txBody>
      </p:sp>
      <p:pic>
        <p:nvPicPr>
          <p:cNvPr id="2" name="Picture 3" descr="An illustration depicts the conversion of assembly source file to a machine-code file. The assembly source file with code, add 2, 3, result passes through an assembler to produce the machine-code file, 1 1 0 1 1 0 1 0 1 0 0 1 1 0 1 0."/>
          <p:cNvPicPr>
            <a:picLocks noChangeAspect="1"/>
          </p:cNvPicPr>
          <p:nvPr/>
        </p:nvPicPr>
        <p:blipFill>
          <a:blip r:embed="rId2"/>
          <a:stretch>
            <a:fillRect/>
          </a:stretch>
        </p:blipFill>
        <p:spPr>
          <a:xfrm>
            <a:off x="1109172" y="4265135"/>
            <a:ext cx="6925656" cy="1707028"/>
          </a:xfrm>
          <a:prstGeom prst="rect">
            <a:avLst/>
          </a:prstGeom>
        </p:spPr>
      </p:pic>
    </p:spTree>
    <p:extLst>
      <p:ext uri="{BB962C8B-B14F-4D97-AF65-F5344CB8AC3E}">
        <p14:creationId xmlns:p14="http://schemas.microsoft.com/office/powerpoint/2010/main" val="2220702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Programming </a:t>
            </a:r>
            <a:r>
              <a:rPr lang="en-US" altLang="en-US" dirty="0" smtClean="0"/>
              <a:t>Languages </a:t>
            </a:r>
            <a:r>
              <a:rPr lang="en-US" altLang="en-US" sz="2000" b="0" dirty="0" smtClean="0"/>
              <a:t>(3 of 3)</a:t>
            </a:r>
            <a:endParaRPr lang="en-US" sz="2000" b="0" dirty="0"/>
          </a:p>
        </p:txBody>
      </p:sp>
      <p:sp>
        <p:nvSpPr>
          <p:cNvPr id="3" name="Content Placeholder 2"/>
          <p:cNvSpPr>
            <a:spLocks noGrp="1"/>
          </p:cNvSpPr>
          <p:nvPr>
            <p:ph sz="quarter" idx="13"/>
          </p:nvPr>
        </p:nvSpPr>
        <p:spPr>
          <a:xfrm>
            <a:off x="457200" y="1600201"/>
            <a:ext cx="8232775" cy="2196548"/>
          </a:xfrm>
        </p:spPr>
        <p:txBody>
          <a:bodyPr/>
          <a:lstStyle/>
          <a:p>
            <a:pPr marL="0" indent="0">
              <a:buFont typeface="Monotype Sorts" pitchFamily="2" charset="2"/>
              <a:buNone/>
            </a:pPr>
            <a:r>
              <a:rPr lang="en-US" altLang="en-US" sz="2400" b="1" dirty="0" smtClean="0">
                <a:solidFill>
                  <a:schemeClr val="tx1"/>
                </a:solidFill>
                <a:latin typeface="+mn-lt"/>
                <a:cs typeface="Times New Roman" panose="02020603050405020304" pitchFamily="18" charset="0"/>
              </a:rPr>
              <a:t>High-level language</a:t>
            </a:r>
          </a:p>
          <a:p>
            <a:pPr marL="0" indent="0">
              <a:buFont typeface="Monotype Sorts" pitchFamily="2" charset="2"/>
              <a:buNone/>
            </a:pPr>
            <a:r>
              <a:rPr lang="en-US" altLang="en-US" sz="2400" dirty="0" smtClean="0">
                <a:solidFill>
                  <a:schemeClr val="tx1"/>
                </a:solidFill>
                <a:latin typeface="+mn-lt"/>
                <a:cs typeface="Times New Roman" panose="02020603050405020304" pitchFamily="18" charset="0"/>
              </a:rPr>
              <a:t>The </a:t>
            </a:r>
            <a:r>
              <a:rPr lang="en-US" altLang="en-US" sz="2400" dirty="0">
                <a:solidFill>
                  <a:schemeClr val="tx1"/>
                </a:solidFill>
                <a:latin typeface="+mn-lt"/>
                <a:cs typeface="Times New Roman" panose="02020603050405020304" pitchFamily="18" charset="0"/>
              </a:rPr>
              <a:t>high-level languages are English-like and easy to learn and program. For example, the following is a high-level language statement that computes the area of a circle with radius 5</a:t>
            </a:r>
            <a:r>
              <a:rPr lang="en-US" altLang="en-US" sz="2400" dirty="0" smtClean="0">
                <a:solidFill>
                  <a:schemeClr val="tx1"/>
                </a:solidFill>
                <a:latin typeface="+mn-lt"/>
                <a:cs typeface="Times New Roman" panose="02020603050405020304" pitchFamily="18" charset="0"/>
              </a:rPr>
              <a:t>:</a:t>
            </a:r>
            <a:endParaRPr lang="en-US" altLang="en-US" sz="2400" dirty="0">
              <a:solidFill>
                <a:schemeClr val="tx1"/>
              </a:solidFill>
              <a:latin typeface="+mn-lt"/>
              <a:cs typeface="Times New Roman" panose="02020603050405020304" pitchFamily="18" charset="0"/>
            </a:endParaRPr>
          </a:p>
        </p:txBody>
      </p:sp>
      <p:graphicFrame>
        <p:nvGraphicFramePr>
          <p:cNvPr id="2" name="Object 3" descr="area equals 5 times 5 times 3.1415 ;"/>
          <p:cNvGraphicFramePr>
            <a:graphicFrameLocks noChangeAspect="1"/>
          </p:cNvGraphicFramePr>
          <p:nvPr>
            <p:extLst>
              <p:ext uri="{D42A27DB-BD31-4B8C-83A1-F6EECF244321}">
                <p14:modId xmlns:p14="http://schemas.microsoft.com/office/powerpoint/2010/main" val="1448358033"/>
              </p:ext>
            </p:extLst>
          </p:nvPr>
        </p:nvGraphicFramePr>
        <p:xfrm>
          <a:off x="1493906" y="3919200"/>
          <a:ext cx="3035300" cy="330200"/>
        </p:xfrm>
        <a:graphic>
          <a:graphicData uri="http://schemas.openxmlformats.org/presentationml/2006/ole">
            <mc:AlternateContent xmlns:mc="http://schemas.openxmlformats.org/markup-compatibility/2006">
              <mc:Choice xmlns:v="urn:schemas-microsoft-com:vml" Requires="v">
                <p:oleObj spid="_x0000_s2062" name="Equation" r:id="rId3" imgW="3035160" imgH="330120" progId="Equation.DSMT4">
                  <p:embed/>
                </p:oleObj>
              </mc:Choice>
              <mc:Fallback>
                <p:oleObj name="Equation" r:id="rId3" imgW="3035160" imgH="330120" progId="Equation.DSMT4">
                  <p:embed/>
                  <p:pic>
                    <p:nvPicPr>
                      <p:cNvPr id="0" name=""/>
                      <p:cNvPicPr/>
                      <p:nvPr/>
                    </p:nvPicPr>
                    <p:blipFill>
                      <a:blip r:embed="rId4"/>
                      <a:stretch>
                        <a:fillRect/>
                      </a:stretch>
                    </p:blipFill>
                    <p:spPr>
                      <a:xfrm>
                        <a:off x="1493906" y="3919200"/>
                        <a:ext cx="3035300" cy="330200"/>
                      </a:xfrm>
                      <a:prstGeom prst="rect">
                        <a:avLst/>
                      </a:prstGeom>
                    </p:spPr>
                  </p:pic>
                </p:oleObj>
              </mc:Fallback>
            </mc:AlternateContent>
          </a:graphicData>
        </a:graphic>
      </p:graphicFrame>
    </p:spTree>
    <p:extLst>
      <p:ext uri="{BB962C8B-B14F-4D97-AF65-F5344CB8AC3E}">
        <p14:creationId xmlns:p14="http://schemas.microsoft.com/office/powerpoint/2010/main" val="1316147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Popular High-Level </a:t>
            </a:r>
            <a:r>
              <a:rPr lang="en-US" altLang="en-US" dirty="0" smtClean="0"/>
              <a:t>Languages </a:t>
            </a:r>
            <a:r>
              <a:rPr lang="en-US" altLang="en-US" sz="2000" b="0" dirty="0" smtClean="0"/>
              <a:t>(1 of 2)</a:t>
            </a:r>
            <a:endParaRPr lang="en-US" sz="2000" b="0" dirty="0"/>
          </a:p>
        </p:txBody>
      </p:sp>
      <p:graphicFrame>
        <p:nvGraphicFramePr>
          <p:cNvPr id="12" name="Table 2"/>
          <p:cNvGraphicFramePr>
            <a:graphicFrameLocks noGrp="1"/>
          </p:cNvGraphicFramePr>
          <p:nvPr>
            <p:extLst>
              <p:ext uri="{D42A27DB-BD31-4B8C-83A1-F6EECF244321}">
                <p14:modId xmlns:p14="http://schemas.microsoft.com/office/powerpoint/2010/main" val="2807772305"/>
              </p:ext>
            </p:extLst>
          </p:nvPr>
        </p:nvGraphicFramePr>
        <p:xfrm>
          <a:off x="1524000" y="1675295"/>
          <a:ext cx="6096000" cy="3667760"/>
        </p:xfrm>
        <a:graphic>
          <a:graphicData uri="http://schemas.openxmlformats.org/drawingml/2006/table">
            <a:tbl>
              <a:tblPr firstRow="1" bandRow="1">
                <a:tableStyleId>{5940675A-B579-460E-94D1-54222C63F5DA}</a:tableStyleId>
              </a:tblPr>
              <a:tblGrid>
                <a:gridCol w="1577009">
                  <a:extLst>
                    <a:ext uri="{9D8B030D-6E8A-4147-A177-3AD203B41FA5}">
                      <a16:colId xmlns:a16="http://schemas.microsoft.com/office/drawing/2014/main" val="2696523430"/>
                    </a:ext>
                  </a:extLst>
                </a:gridCol>
                <a:gridCol w="4518991">
                  <a:extLst>
                    <a:ext uri="{9D8B030D-6E8A-4147-A177-3AD203B41FA5}">
                      <a16:colId xmlns:a16="http://schemas.microsoft.com/office/drawing/2014/main" val="4056292630"/>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Language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Description</a:t>
                      </a:r>
                    </a:p>
                  </a:txBody>
                  <a:tcPr/>
                </a:tc>
                <a:extLst>
                  <a:ext uri="{0D108BD9-81ED-4DB2-BD59-A6C34878D82A}">
                    <a16:rowId xmlns:a16="http://schemas.microsoft.com/office/drawing/2014/main" val="5202485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Ada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Named for Ada Lovelace, who worked on mechanical general-purpose computers. The Ada language was developed for the Department of Defense and is used mainly in defense projects.</a:t>
                      </a:r>
                    </a:p>
                  </a:txBody>
                  <a:tcPr/>
                </a:tc>
                <a:extLst>
                  <a:ext uri="{0D108BD9-81ED-4DB2-BD59-A6C34878D82A}">
                    <a16:rowId xmlns:a16="http://schemas.microsoft.com/office/drawing/2014/main" val="561645092"/>
                  </a:ext>
                </a:extLst>
              </a:tr>
              <a:tr h="370840">
                <a:tc>
                  <a:txBody>
                    <a:bodyPr/>
                    <a:lstStyle/>
                    <a:p>
                      <a:r>
                        <a:rPr lang="en-US" dirty="0" smtClean="0"/>
                        <a:t>Basic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Beginner’s All-purpose Symbolic Instruction Code. It was designed to be learned and used easily by beginners.</a:t>
                      </a:r>
                    </a:p>
                  </a:txBody>
                  <a:tcPr/>
                </a:tc>
                <a:extLst>
                  <a:ext uri="{0D108BD9-81ED-4DB2-BD59-A6C34878D82A}">
                    <a16:rowId xmlns:a16="http://schemas.microsoft.com/office/drawing/2014/main" val="704221704"/>
                  </a:ext>
                </a:extLst>
              </a:tr>
              <a:tr h="370840">
                <a:tc>
                  <a:txBody>
                    <a:bodyPr/>
                    <a:lstStyle/>
                    <a:p>
                      <a:r>
                        <a:rPr lang="en-US" dirty="0" smtClean="0"/>
                        <a:t>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Developed at Bell Laboratories. C combines the power of an assembly language with the ease of use and portability of a high-level language.</a:t>
                      </a:r>
                    </a:p>
                  </a:txBody>
                  <a:tcPr/>
                </a:tc>
                <a:extLst>
                  <a:ext uri="{0D108BD9-81ED-4DB2-BD59-A6C34878D82A}">
                    <a16:rowId xmlns:a16="http://schemas.microsoft.com/office/drawing/2014/main" val="3810093215"/>
                  </a:ext>
                </a:extLst>
              </a:tr>
              <a:tr h="370840">
                <a:tc>
                  <a:txBody>
                    <a:bodyPr/>
                    <a:lstStyle/>
                    <a:p>
                      <a:r>
                        <a:rPr lang="en-US" dirty="0" smtClean="0"/>
                        <a:t>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C++ is an object-oriented language, based on C.</a:t>
                      </a:r>
                    </a:p>
                  </a:txBody>
                  <a:tcPr/>
                </a:tc>
                <a:extLst>
                  <a:ext uri="{0D108BD9-81ED-4DB2-BD59-A6C34878D82A}">
                    <a16:rowId xmlns:a16="http://schemas.microsoft.com/office/drawing/2014/main" val="44748391"/>
                  </a:ext>
                </a:extLst>
              </a:tr>
              <a:tr h="370840">
                <a:tc>
                  <a:txBody>
                    <a:bodyPr/>
                    <a:lstStyle/>
                    <a:p>
                      <a:r>
                        <a:rPr lang="en-US" dirty="0" smtClean="0"/>
                        <a:t>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Pronounced “C Sharp.” It is a hybrid of Java and C++ and was developed by Microsoft.</a:t>
                      </a:r>
                    </a:p>
                  </a:txBody>
                  <a:tcPr/>
                </a:tc>
                <a:extLst>
                  <a:ext uri="{0D108BD9-81ED-4DB2-BD59-A6C34878D82A}">
                    <a16:rowId xmlns:a16="http://schemas.microsoft.com/office/drawing/2014/main" val="3377826322"/>
                  </a:ext>
                </a:extLst>
              </a:tr>
            </a:tbl>
          </a:graphicData>
        </a:graphic>
      </p:graphicFrame>
    </p:spTree>
    <p:extLst>
      <p:ext uri="{BB962C8B-B14F-4D97-AF65-F5344CB8AC3E}">
        <p14:creationId xmlns:p14="http://schemas.microsoft.com/office/powerpoint/2010/main" val="2008519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Popular High-Level </a:t>
            </a:r>
            <a:r>
              <a:rPr lang="en-US" altLang="en-US" dirty="0" smtClean="0"/>
              <a:t>Languages </a:t>
            </a:r>
            <a:r>
              <a:rPr lang="en-US" altLang="en-US" sz="2000" b="0" dirty="0" smtClean="0"/>
              <a:t>(2 of 2)</a:t>
            </a:r>
            <a:endParaRPr lang="en-US" sz="2000" b="0" dirty="0"/>
          </a:p>
        </p:txBody>
      </p:sp>
      <p:graphicFrame>
        <p:nvGraphicFramePr>
          <p:cNvPr id="12" name="Table 2"/>
          <p:cNvGraphicFramePr>
            <a:graphicFrameLocks noGrp="1"/>
          </p:cNvGraphicFramePr>
          <p:nvPr>
            <p:extLst>
              <p:ext uri="{D42A27DB-BD31-4B8C-83A1-F6EECF244321}">
                <p14:modId xmlns:p14="http://schemas.microsoft.com/office/powerpoint/2010/main" val="186813972"/>
              </p:ext>
            </p:extLst>
          </p:nvPr>
        </p:nvGraphicFramePr>
        <p:xfrm>
          <a:off x="1524000" y="1675295"/>
          <a:ext cx="6096000" cy="4333240"/>
        </p:xfrm>
        <a:graphic>
          <a:graphicData uri="http://schemas.openxmlformats.org/drawingml/2006/table">
            <a:tbl>
              <a:tblPr firstRow="1" bandRow="1">
                <a:tableStyleId>{5940675A-B579-460E-94D1-54222C63F5DA}</a:tableStyleId>
              </a:tblPr>
              <a:tblGrid>
                <a:gridCol w="1577009">
                  <a:extLst>
                    <a:ext uri="{9D8B030D-6E8A-4147-A177-3AD203B41FA5}">
                      <a16:colId xmlns:a16="http://schemas.microsoft.com/office/drawing/2014/main" val="2696523430"/>
                    </a:ext>
                  </a:extLst>
                </a:gridCol>
                <a:gridCol w="4518991">
                  <a:extLst>
                    <a:ext uri="{9D8B030D-6E8A-4147-A177-3AD203B41FA5}">
                      <a16:colId xmlns:a16="http://schemas.microsoft.com/office/drawing/2014/main" val="4056292630"/>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Language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Description</a:t>
                      </a:r>
                    </a:p>
                  </a:txBody>
                  <a:tcPr/>
                </a:tc>
                <a:extLst>
                  <a:ext uri="{0D108BD9-81ED-4DB2-BD59-A6C34878D82A}">
                    <a16:rowId xmlns:a16="http://schemas.microsoft.com/office/drawing/2014/main" val="520248596"/>
                  </a:ext>
                </a:extLst>
              </a:tr>
              <a:tr h="370840">
                <a:tc>
                  <a:txBody>
                    <a:bodyPr/>
                    <a:lstStyle/>
                    <a:p>
                      <a:r>
                        <a:rPr lang="en-US" dirty="0" smtClean="0"/>
                        <a:t>Cobol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Common Business Oriented Language. Used for business applications.        </a:t>
                      </a:r>
                    </a:p>
                  </a:txBody>
                  <a:tcPr/>
                </a:tc>
                <a:extLst>
                  <a:ext uri="{0D108BD9-81ED-4DB2-BD59-A6C34878D82A}">
                    <a16:rowId xmlns:a16="http://schemas.microsoft.com/office/drawing/2014/main" val="2998393411"/>
                  </a:ext>
                </a:extLst>
              </a:tr>
              <a:tr h="370840">
                <a:tc>
                  <a:txBody>
                    <a:bodyPr/>
                    <a:lstStyle/>
                    <a:p>
                      <a:r>
                        <a:rPr lang="en-US" dirty="0" smtClean="0"/>
                        <a:t>Fortran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Formula Translation. Popular for scientific and mathematical applications.</a:t>
                      </a:r>
                    </a:p>
                  </a:txBody>
                  <a:tcPr/>
                </a:tc>
                <a:extLst>
                  <a:ext uri="{0D108BD9-81ED-4DB2-BD59-A6C34878D82A}">
                    <a16:rowId xmlns:a16="http://schemas.microsoft.com/office/drawing/2014/main" val="2880105956"/>
                  </a:ext>
                </a:extLst>
              </a:tr>
              <a:tr h="370840">
                <a:tc>
                  <a:txBody>
                    <a:bodyPr/>
                    <a:lstStyle/>
                    <a:p>
                      <a:r>
                        <a:rPr lang="en-US" dirty="0" smtClean="0"/>
                        <a:t>Java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Developed by Sun Microsystems, now part of Oracle. It is widely used for developing platform-independent Internet applications.</a:t>
                      </a:r>
                    </a:p>
                  </a:txBody>
                  <a:tcPr/>
                </a:tc>
                <a:extLst>
                  <a:ext uri="{0D108BD9-81ED-4DB2-BD59-A6C34878D82A}">
                    <a16:rowId xmlns:a16="http://schemas.microsoft.com/office/drawing/2014/main" val="394775321"/>
                  </a:ext>
                </a:extLst>
              </a:tr>
              <a:tr h="370840">
                <a:tc>
                  <a:txBody>
                    <a:bodyPr/>
                    <a:lstStyle/>
                    <a:p>
                      <a:r>
                        <a:rPr lang="en-US" dirty="0" smtClean="0"/>
                        <a:t>Pascal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Named for Blaise Pascal, who pioneered calculating machines in the seventeenth century. It is a simple, structured, general-purpose language primarily for teaching programming.</a:t>
                      </a:r>
                    </a:p>
                  </a:txBody>
                  <a:tcPr/>
                </a:tc>
                <a:extLst>
                  <a:ext uri="{0D108BD9-81ED-4DB2-BD59-A6C34878D82A}">
                    <a16:rowId xmlns:a16="http://schemas.microsoft.com/office/drawing/2014/main" val="2966418676"/>
                  </a:ext>
                </a:extLst>
              </a:tr>
              <a:tr h="370840">
                <a:tc>
                  <a:txBody>
                    <a:bodyPr/>
                    <a:lstStyle/>
                    <a:p>
                      <a:r>
                        <a:rPr lang="en-US" dirty="0" smtClean="0"/>
                        <a:t>Python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A simple general-purpose scripting language good for writing short programs.</a:t>
                      </a:r>
                    </a:p>
                  </a:txBody>
                  <a:tcPr/>
                </a:tc>
                <a:extLst>
                  <a:ext uri="{0D108BD9-81ED-4DB2-BD59-A6C34878D82A}">
                    <a16:rowId xmlns:a16="http://schemas.microsoft.com/office/drawing/2014/main" val="3227302032"/>
                  </a:ext>
                </a:extLst>
              </a:tr>
              <a:tr h="370840">
                <a:tc>
                  <a:txBody>
                    <a:bodyPr/>
                    <a:lstStyle/>
                    <a:p>
                      <a:r>
                        <a:rPr lang="en-US" dirty="0" smtClean="0"/>
                        <a:t>Visual Basic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Visual Basic was developed by Microsoft and it enables the programmers to rapidly develop graphical user interfaces.</a:t>
                      </a:r>
                    </a:p>
                  </a:txBody>
                  <a:tcPr/>
                </a:tc>
                <a:extLst>
                  <a:ext uri="{0D108BD9-81ED-4DB2-BD59-A6C34878D82A}">
                    <a16:rowId xmlns:a16="http://schemas.microsoft.com/office/drawing/2014/main" val="3715031397"/>
                  </a:ext>
                </a:extLst>
              </a:tr>
            </a:tbl>
          </a:graphicData>
        </a:graphic>
      </p:graphicFrame>
    </p:spTree>
    <p:extLst>
      <p:ext uri="{BB962C8B-B14F-4D97-AF65-F5344CB8AC3E}">
        <p14:creationId xmlns:p14="http://schemas.microsoft.com/office/powerpoint/2010/main" val="2965725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Interpreting/Compiling Source Code</a:t>
            </a:r>
            <a:endParaRPr lang="en-US"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t>A program written in a high-level language is called a </a:t>
            </a:r>
            <a:r>
              <a:rPr lang="en-US" altLang="en-US" b="1" dirty="0"/>
              <a:t>source program </a:t>
            </a:r>
            <a:r>
              <a:rPr lang="en-US" altLang="en-US" dirty="0"/>
              <a:t>or</a:t>
            </a:r>
            <a:r>
              <a:rPr lang="en-US" altLang="en-US" i="1" dirty="0"/>
              <a:t> </a:t>
            </a:r>
            <a:r>
              <a:rPr lang="en-US" altLang="en-US" b="1" dirty="0"/>
              <a:t>source code</a:t>
            </a:r>
            <a:r>
              <a:rPr lang="en-US" altLang="en-US" dirty="0"/>
              <a:t>. Because a computer cannot understand a source program, a source program must be translated into machine code for execution. The translation can be done using another programming tool called an </a:t>
            </a:r>
            <a:r>
              <a:rPr lang="en-US" altLang="en-US" b="1" dirty="0"/>
              <a:t>interpreter</a:t>
            </a:r>
            <a:r>
              <a:rPr lang="en-US" altLang="en-US" dirty="0"/>
              <a:t> or a </a:t>
            </a:r>
            <a:r>
              <a:rPr lang="en-US" altLang="en-US" b="1" dirty="0"/>
              <a:t>compiler</a:t>
            </a:r>
            <a:r>
              <a:rPr lang="en-US" altLang="en-US" dirty="0"/>
              <a:t>.</a:t>
            </a:r>
          </a:p>
        </p:txBody>
      </p:sp>
    </p:spTree>
    <p:extLst>
      <p:ext uri="{BB962C8B-B14F-4D97-AF65-F5344CB8AC3E}">
        <p14:creationId xmlns:p14="http://schemas.microsoft.com/office/powerpoint/2010/main" val="3424810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Interpreting Source Code</a:t>
            </a:r>
            <a:endParaRPr lang="en-US" sz="2000" b="0" dirty="0"/>
          </a:p>
        </p:txBody>
      </p:sp>
      <p:sp>
        <p:nvSpPr>
          <p:cNvPr id="3" name="Content Placeholder 2"/>
          <p:cNvSpPr>
            <a:spLocks noGrp="1"/>
          </p:cNvSpPr>
          <p:nvPr>
            <p:ph type="body" idx="4294967295"/>
          </p:nvPr>
        </p:nvSpPr>
        <p:spPr>
          <a:xfrm>
            <a:off x="457200" y="1600200"/>
            <a:ext cx="8229600" cy="2435087"/>
          </a:xfrm>
        </p:spPr>
        <p:txBody>
          <a:bodyPr/>
          <a:lstStyle/>
          <a:p>
            <a:pPr marL="0" indent="0">
              <a:buFont typeface="Monotype Sorts" pitchFamily="2" charset="2"/>
              <a:buNone/>
            </a:pPr>
            <a:r>
              <a:rPr lang="en-US" altLang="en-US" sz="2400" dirty="0">
                <a:latin typeface="+mn-lt"/>
              </a:rPr>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pic>
        <p:nvPicPr>
          <p:cNvPr id="6" name="Picture 3" descr="An illustration depicts the translation of high-level source file to output. The assembly source file with code, area equals 5 times 5 times 3 period 1415 semicolon, passes through an interpreter to produce the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796" y="4219142"/>
            <a:ext cx="7152409" cy="2086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677737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(1 of 2)</a:t>
            </a:r>
            <a:endParaRPr lang="en-US" sz="2000" b="0" dirty="0"/>
          </a:p>
        </p:txBody>
      </p:sp>
      <p:sp>
        <p:nvSpPr>
          <p:cNvPr id="3" name="Content Placeholder 2"/>
          <p:cNvSpPr>
            <a:spLocks noGrp="1"/>
          </p:cNvSpPr>
          <p:nvPr>
            <p:ph sz="quarter" idx="13"/>
          </p:nvPr>
        </p:nvSpPr>
        <p:spPr/>
        <p:txBody>
          <a:bodyPr/>
          <a:lstStyle/>
          <a:p>
            <a:pPr marL="0" indent="0">
              <a:buNone/>
            </a:pPr>
            <a:r>
              <a:rPr lang="en-US" altLang="en-US" b="1" dirty="0" smtClean="0">
                <a:solidFill>
                  <a:schemeClr val="tx2"/>
                </a:solidFill>
              </a:rPr>
              <a:t>1.1</a:t>
            </a:r>
            <a:r>
              <a:rPr lang="en-US" altLang="en-US" dirty="0" smtClean="0"/>
              <a:t> To understand computer basics, programs, and operating systems (§§1.2-1.4).</a:t>
            </a:r>
          </a:p>
          <a:p>
            <a:pPr marL="0" indent="0">
              <a:buNone/>
            </a:pPr>
            <a:r>
              <a:rPr lang="en-US" altLang="en-US" b="1" dirty="0" smtClean="0">
                <a:solidFill>
                  <a:schemeClr val="tx2"/>
                </a:solidFill>
              </a:rPr>
              <a:t>1.2</a:t>
            </a:r>
            <a:r>
              <a:rPr lang="en-US" altLang="en-US" dirty="0" smtClean="0"/>
              <a:t> To describe the relationship between Java and the World Wide Web (§1.5).</a:t>
            </a:r>
          </a:p>
          <a:p>
            <a:pPr marL="0" indent="0">
              <a:buNone/>
            </a:pPr>
            <a:r>
              <a:rPr lang="en-US" altLang="en-US" b="1" dirty="0" smtClean="0">
                <a:solidFill>
                  <a:schemeClr val="tx2"/>
                </a:solidFill>
              </a:rPr>
              <a:t>1.3</a:t>
            </a:r>
            <a:r>
              <a:rPr lang="en-US" altLang="en-US" dirty="0" smtClean="0"/>
              <a:t> To understand the meaning of Java language specification, A</a:t>
            </a:r>
            <a:r>
              <a:rPr lang="en-US" altLang="en-US" sz="100" dirty="0" smtClean="0"/>
              <a:t> </a:t>
            </a:r>
            <a:r>
              <a:rPr lang="en-US" altLang="en-US" dirty="0" smtClean="0"/>
              <a:t>P</a:t>
            </a:r>
            <a:r>
              <a:rPr lang="en-US" altLang="en-US" sz="100" dirty="0" smtClean="0"/>
              <a:t> </a:t>
            </a:r>
            <a:r>
              <a:rPr lang="en-US" altLang="en-US" dirty="0" smtClean="0"/>
              <a:t>I, J</a:t>
            </a:r>
            <a:r>
              <a:rPr lang="en-US" altLang="en-US" sz="100" dirty="0" smtClean="0"/>
              <a:t> </a:t>
            </a:r>
            <a:r>
              <a:rPr lang="en-US" altLang="en-US" dirty="0" smtClean="0"/>
              <a:t>D</a:t>
            </a:r>
            <a:r>
              <a:rPr lang="en-US" altLang="en-US" sz="100" dirty="0" smtClean="0"/>
              <a:t> </a:t>
            </a:r>
            <a:r>
              <a:rPr lang="en-US" altLang="en-US" dirty="0" smtClean="0"/>
              <a:t>K, and I</a:t>
            </a:r>
            <a:r>
              <a:rPr lang="en-US" altLang="en-US" sz="100" dirty="0" smtClean="0"/>
              <a:t> </a:t>
            </a:r>
            <a:r>
              <a:rPr lang="en-US" altLang="en-US" dirty="0" smtClean="0"/>
              <a:t>D</a:t>
            </a:r>
            <a:r>
              <a:rPr lang="en-US" altLang="en-US" sz="100" dirty="0" smtClean="0"/>
              <a:t> </a:t>
            </a:r>
            <a:r>
              <a:rPr lang="en-US" altLang="en-US" dirty="0" smtClean="0"/>
              <a:t>E (§1.6).</a:t>
            </a:r>
          </a:p>
          <a:p>
            <a:pPr marL="0" indent="0">
              <a:buNone/>
            </a:pPr>
            <a:r>
              <a:rPr lang="en-US" altLang="en-US" b="1" dirty="0" smtClean="0">
                <a:solidFill>
                  <a:schemeClr val="tx2"/>
                </a:solidFill>
              </a:rPr>
              <a:t>1.4</a:t>
            </a:r>
            <a:r>
              <a:rPr lang="en-US" altLang="en-US" dirty="0" smtClean="0"/>
              <a:t> To write a simple Java program (§1.7).</a:t>
            </a:r>
          </a:p>
          <a:p>
            <a:pPr marL="0" indent="0">
              <a:buNone/>
            </a:pPr>
            <a:r>
              <a:rPr lang="en-US" altLang="en-US" b="1" dirty="0" smtClean="0">
                <a:solidFill>
                  <a:schemeClr val="tx2"/>
                </a:solidFill>
              </a:rPr>
              <a:t>1.5</a:t>
            </a:r>
            <a:r>
              <a:rPr lang="en-US" altLang="en-US" dirty="0" smtClean="0"/>
              <a:t> To display output on the console (§1.7).</a:t>
            </a:r>
          </a:p>
          <a:p>
            <a:pPr marL="0" indent="0">
              <a:buNone/>
            </a:pPr>
            <a:r>
              <a:rPr lang="en-US" altLang="en-US" b="1" dirty="0" smtClean="0">
                <a:solidFill>
                  <a:schemeClr val="tx2"/>
                </a:solidFill>
              </a:rPr>
              <a:t>1.6</a:t>
            </a:r>
            <a:r>
              <a:rPr lang="en-US" altLang="en-US" dirty="0" smtClean="0"/>
              <a:t> To explain the basic syntax of a Java program (§1.7).</a:t>
            </a:r>
          </a:p>
        </p:txBody>
      </p:sp>
    </p:spTree>
    <p:extLst>
      <p:ext uri="{BB962C8B-B14F-4D97-AF65-F5344CB8AC3E}">
        <p14:creationId xmlns:p14="http://schemas.microsoft.com/office/powerpoint/2010/main" val="3616553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Compiling Source Code</a:t>
            </a:r>
            <a:endParaRPr lang="en-US" sz="2000" b="0" dirty="0"/>
          </a:p>
        </p:txBody>
      </p:sp>
      <p:sp>
        <p:nvSpPr>
          <p:cNvPr id="3" name="Content Placeholder 2"/>
          <p:cNvSpPr>
            <a:spLocks noGrp="1"/>
          </p:cNvSpPr>
          <p:nvPr>
            <p:ph type="body" idx="4294967295"/>
          </p:nvPr>
        </p:nvSpPr>
        <p:spPr>
          <a:xfrm>
            <a:off x="457200" y="1600201"/>
            <a:ext cx="8229600" cy="1649896"/>
          </a:xfrm>
        </p:spPr>
        <p:txBody>
          <a:bodyPr/>
          <a:lstStyle/>
          <a:p>
            <a:pPr marL="0" indent="0">
              <a:buFont typeface="Monotype Sorts" pitchFamily="2" charset="2"/>
              <a:buNone/>
            </a:pPr>
            <a:r>
              <a:rPr lang="en-US" altLang="en-US" sz="2400" dirty="0">
                <a:latin typeface="+mn-lt"/>
              </a:rPr>
              <a:t>A compiler translates the entire source code into a machine-code file, and the machine-code file is then executed, as shown in the following figure.</a:t>
            </a:r>
          </a:p>
        </p:txBody>
      </p:sp>
      <p:pic>
        <p:nvPicPr>
          <p:cNvPr id="5" name="Picture 3" descr="An illustration depicts source code compilation. A high-level source file passes through a compiler to produce a machine-code file which further passes through an executor to produce the output. The high-level source file contains a code, area equals 5 times 5 times 3 period 1415 semicolon. The machine-code file has two lines. The lines read as follows. Line 1. 0 1 0 1 1 0 0 0 1 1 0 1 1 1 0 0. Line 2. 1 1 1 1 1 0 0 0 1 1 0 0 0 1 0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68" y="3740584"/>
            <a:ext cx="8156864" cy="1437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834673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Operating Systems</a:t>
            </a:r>
            <a:endParaRPr lang="en-US" b="0" dirty="0"/>
          </a:p>
        </p:txBody>
      </p:sp>
      <p:sp>
        <p:nvSpPr>
          <p:cNvPr id="3" name="Content Placeholder 2"/>
          <p:cNvSpPr>
            <a:spLocks noGrp="1"/>
          </p:cNvSpPr>
          <p:nvPr>
            <p:ph type="body" idx="4294967295"/>
          </p:nvPr>
        </p:nvSpPr>
        <p:spPr>
          <a:xfrm>
            <a:off x="457200" y="1600201"/>
            <a:ext cx="4631635" cy="4721086"/>
          </a:xfrm>
        </p:spPr>
        <p:txBody>
          <a:bodyPr/>
          <a:lstStyle/>
          <a:p>
            <a:pPr marL="0" indent="0">
              <a:lnSpc>
                <a:spcPct val="90000"/>
              </a:lnSpc>
              <a:buFont typeface="Monotype Sorts" pitchFamily="2" charset="2"/>
              <a:buNone/>
            </a:pPr>
            <a:r>
              <a:rPr lang="en-US" altLang="en-US" sz="2400" dirty="0">
                <a:latin typeface="+mn-lt"/>
                <a:cs typeface="Times New Roman" panose="02020603050405020304" pitchFamily="18" charset="0"/>
              </a:rPr>
              <a:t>The </a:t>
            </a:r>
            <a:r>
              <a:rPr lang="en-US" altLang="en-US" sz="2400" b="1" dirty="0">
                <a:latin typeface="+mn-lt"/>
                <a:cs typeface="Times New Roman" panose="02020603050405020304" pitchFamily="18" charset="0"/>
              </a:rPr>
              <a:t>operating system</a:t>
            </a:r>
            <a:r>
              <a:rPr lang="en-US" altLang="en-US" sz="2400" dirty="0">
                <a:latin typeface="+mn-lt"/>
                <a:cs typeface="Times New Roman" panose="02020603050405020304" pitchFamily="18" charset="0"/>
              </a:rPr>
              <a:t> (</a:t>
            </a:r>
            <a:r>
              <a:rPr lang="en-US" altLang="en-US" sz="2400" dirty="0" smtClean="0">
                <a:latin typeface="+mn-lt"/>
                <a:cs typeface="Times New Roman" panose="02020603050405020304" pitchFamily="18" charset="0"/>
              </a:rPr>
              <a:t>O</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S</a:t>
            </a:r>
            <a:r>
              <a:rPr lang="en-US" altLang="en-US" sz="2400" dirty="0">
                <a:latin typeface="+mn-lt"/>
                <a:cs typeface="Times New Roman" panose="02020603050405020304" pitchFamily="18" charset="0"/>
              </a:rPr>
              <a:t>) is a program that manages and controls a computer’s activities. </a:t>
            </a:r>
            <a:r>
              <a:rPr lang="en-US" altLang="en-US" sz="2400" dirty="0">
                <a:latin typeface="+mn-lt"/>
              </a:rPr>
              <a:t>The popular operating systems for general-purpose computers are Microsoft Windows, Mac </a:t>
            </a:r>
            <a:r>
              <a:rPr lang="en-US" altLang="en-US" sz="2400" dirty="0" smtClean="0">
                <a:latin typeface="+mn-lt"/>
              </a:rPr>
              <a:t>O</a:t>
            </a:r>
            <a:r>
              <a:rPr lang="en-US" altLang="en-US" sz="100" dirty="0" smtClean="0">
                <a:latin typeface="+mn-lt"/>
              </a:rPr>
              <a:t> </a:t>
            </a:r>
            <a:r>
              <a:rPr lang="en-US" altLang="en-US" sz="2400" dirty="0" smtClean="0">
                <a:latin typeface="+mn-lt"/>
              </a:rPr>
              <a:t>S</a:t>
            </a:r>
            <a:r>
              <a:rPr lang="en-US" altLang="en-US" sz="2400" dirty="0">
                <a:latin typeface="+mn-lt"/>
              </a:rPr>
              <a:t>, and Linux. Application programs, such as a Web browser or a word processor, cannot run unless an operating system is installed and running on the computer.</a:t>
            </a:r>
          </a:p>
        </p:txBody>
      </p:sp>
      <p:pic>
        <p:nvPicPr>
          <p:cNvPr id="6" name="Picture 3" descr="A diagram illustrates an operating system. A user is interconnected to applications programs which is further interconnected to a hardware through the operating system. The user and operating system are connected to each oth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96885"/>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674963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Why Java?</a:t>
            </a:r>
            <a:endParaRPr lang="en-US" b="0" dirty="0"/>
          </a:p>
        </p:txBody>
      </p:sp>
      <p:sp>
        <p:nvSpPr>
          <p:cNvPr id="3" name="Content Placeholder 2"/>
          <p:cNvSpPr>
            <a:spLocks noGrp="1"/>
          </p:cNvSpPr>
          <p:nvPr>
            <p:ph sz="quarter" idx="13"/>
          </p:nvPr>
        </p:nvSpPr>
        <p:spPr/>
        <p:txBody>
          <a:bodyPr/>
          <a:lstStyle/>
          <a:p>
            <a:pPr marL="0" indent="0">
              <a:lnSpc>
                <a:spcPct val="110000"/>
              </a:lnSpc>
              <a:buFont typeface="Monotype Sorts" pitchFamily="2" charset="2"/>
              <a:buNone/>
            </a:pPr>
            <a:r>
              <a:rPr lang="en-US" altLang="en-US" dirty="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r>
              <a:rPr lang="en-US" altLang="en-US" dirty="0" smtClean="0"/>
              <a:t>.</a:t>
            </a:r>
            <a:endParaRPr lang="en-US" altLang="en-US" dirty="0"/>
          </a:p>
          <a:p>
            <a:pPr>
              <a:lnSpc>
                <a:spcPct val="110000"/>
              </a:lnSpc>
            </a:pPr>
            <a:r>
              <a:rPr lang="en-US" altLang="en-US" dirty="0"/>
              <a:t>Java is a general purpose programming language. </a:t>
            </a:r>
          </a:p>
          <a:p>
            <a:pPr>
              <a:lnSpc>
                <a:spcPct val="110000"/>
              </a:lnSpc>
            </a:pPr>
            <a:r>
              <a:rPr lang="en-US" altLang="en-US" dirty="0"/>
              <a:t>Java is the Internet programming language.</a:t>
            </a:r>
          </a:p>
        </p:txBody>
      </p:sp>
    </p:spTree>
    <p:extLst>
      <p:ext uri="{BB962C8B-B14F-4D97-AF65-F5344CB8AC3E}">
        <p14:creationId xmlns:p14="http://schemas.microsoft.com/office/powerpoint/2010/main" val="3529736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Java, Web, and Beyond</a:t>
            </a:r>
            <a:endParaRPr lang="en-US" b="0" dirty="0"/>
          </a:p>
        </p:txBody>
      </p:sp>
      <p:sp>
        <p:nvSpPr>
          <p:cNvPr id="3" name="Content Placeholder 2"/>
          <p:cNvSpPr>
            <a:spLocks noGrp="1"/>
          </p:cNvSpPr>
          <p:nvPr>
            <p:ph sz="quarter" idx="13"/>
          </p:nvPr>
        </p:nvSpPr>
        <p:spPr/>
        <p:txBody>
          <a:bodyPr/>
          <a:lstStyle/>
          <a:p>
            <a:r>
              <a:rPr lang="en-US" altLang="en-US" dirty="0"/>
              <a:t>Java can be used to develop standalone applications.</a:t>
            </a:r>
          </a:p>
          <a:p>
            <a:r>
              <a:rPr lang="en-US" altLang="en-US" dirty="0"/>
              <a:t>Java can be used to develop applications running from a browser.</a:t>
            </a:r>
          </a:p>
          <a:p>
            <a:r>
              <a:rPr lang="en-US" altLang="en-US" dirty="0"/>
              <a:t>Java can also be used to develop applications for hand-held devices.</a:t>
            </a:r>
          </a:p>
          <a:p>
            <a:r>
              <a:rPr lang="en-US" altLang="en-US" dirty="0"/>
              <a:t>Java can be used to develop applications for Web servers</a:t>
            </a:r>
            <a:r>
              <a:rPr lang="en-US" altLang="en-US" dirty="0" smtClean="0"/>
              <a:t>.</a:t>
            </a:r>
            <a:endParaRPr lang="en-US" altLang="en-US" dirty="0"/>
          </a:p>
        </p:txBody>
      </p:sp>
    </p:spTree>
    <p:extLst>
      <p:ext uri="{BB962C8B-B14F-4D97-AF65-F5344CB8AC3E}">
        <p14:creationId xmlns:p14="http://schemas.microsoft.com/office/powerpoint/2010/main" val="3868678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Java’s History</a:t>
            </a:r>
            <a:endParaRPr lang="en-US" dirty="0"/>
          </a:p>
        </p:txBody>
      </p:sp>
      <p:sp>
        <p:nvSpPr>
          <p:cNvPr id="3" name="Content Placeholder 2"/>
          <p:cNvSpPr>
            <a:spLocks noGrp="1"/>
          </p:cNvSpPr>
          <p:nvPr>
            <p:ph sz="quarter" idx="13"/>
          </p:nvPr>
        </p:nvSpPr>
        <p:spPr>
          <a:xfrm>
            <a:off x="457200" y="1600200"/>
            <a:ext cx="8232775" cy="2872409"/>
          </a:xfrm>
        </p:spPr>
        <p:txBody>
          <a:bodyPr/>
          <a:lstStyle/>
          <a:p>
            <a:pPr>
              <a:lnSpc>
                <a:spcPct val="90000"/>
              </a:lnSpc>
            </a:pPr>
            <a:r>
              <a:rPr lang="en-US" altLang="en-US" dirty="0"/>
              <a:t>James Gosling and Sun Microsystems</a:t>
            </a:r>
          </a:p>
          <a:p>
            <a:pPr>
              <a:lnSpc>
                <a:spcPct val="90000"/>
              </a:lnSpc>
              <a:spcBef>
                <a:spcPct val="50000"/>
              </a:spcBef>
            </a:pPr>
            <a:r>
              <a:rPr lang="en-US" altLang="en-US" dirty="0"/>
              <a:t>Oak</a:t>
            </a:r>
          </a:p>
          <a:p>
            <a:pPr>
              <a:lnSpc>
                <a:spcPct val="90000"/>
              </a:lnSpc>
              <a:spcBef>
                <a:spcPct val="50000"/>
              </a:spcBef>
            </a:pPr>
            <a:r>
              <a:rPr lang="en-US" altLang="en-US" dirty="0"/>
              <a:t>Java, May 20, 1995, Sun World</a:t>
            </a:r>
          </a:p>
          <a:p>
            <a:pPr>
              <a:lnSpc>
                <a:spcPct val="90000"/>
              </a:lnSpc>
              <a:spcBef>
                <a:spcPct val="50000"/>
              </a:spcBef>
            </a:pPr>
            <a:r>
              <a:rPr lang="en-US" altLang="en-US" dirty="0"/>
              <a:t>HotJava </a:t>
            </a:r>
          </a:p>
          <a:p>
            <a:pPr lvl="1">
              <a:lnSpc>
                <a:spcPct val="90000"/>
              </a:lnSpc>
            </a:pPr>
            <a:r>
              <a:rPr lang="en-US" altLang="en-US" dirty="0"/>
              <a:t>The first Java-enabled Web browser</a:t>
            </a:r>
          </a:p>
          <a:p>
            <a:pPr>
              <a:lnSpc>
                <a:spcPct val="90000"/>
              </a:lnSpc>
              <a:spcBef>
                <a:spcPct val="50000"/>
              </a:spcBef>
            </a:pPr>
            <a:r>
              <a:rPr lang="en-US" altLang="en-US" dirty="0"/>
              <a:t>Early History Website</a:t>
            </a:r>
            <a:r>
              <a:rPr lang="en-US" altLang="en-US" dirty="0" smtClean="0"/>
              <a:t>:</a:t>
            </a:r>
            <a:endParaRPr lang="en-US" altLang="en-US" dirty="0"/>
          </a:p>
        </p:txBody>
      </p:sp>
      <p:sp>
        <p:nvSpPr>
          <p:cNvPr id="4" name="Content Placeholder 3"/>
          <p:cNvSpPr>
            <a:spLocks noGrp="1"/>
          </p:cNvSpPr>
          <p:nvPr>
            <p:ph sz="quarter" idx="14"/>
          </p:nvPr>
        </p:nvSpPr>
        <p:spPr>
          <a:xfrm>
            <a:off x="457200" y="4577384"/>
            <a:ext cx="8305800" cy="434975"/>
          </a:xfrm>
        </p:spPr>
        <p:txBody>
          <a:bodyPr/>
          <a:lstStyle/>
          <a:p>
            <a:pPr marL="0" indent="0">
              <a:buNone/>
            </a:pPr>
            <a:r>
              <a:rPr lang="en-US" altLang="en-US" dirty="0">
                <a:solidFill>
                  <a:schemeClr val="tx1"/>
                </a:solidFill>
                <a:hlinkClick r:id="rId2" tooltip="http://www.oracle.com/technetwork/java/javase/overview/javahistory-index-198355.html"/>
              </a:rPr>
              <a:t>Java </a:t>
            </a:r>
            <a:r>
              <a:rPr lang="en-US" altLang="en-US" dirty="0" smtClean="0">
                <a:solidFill>
                  <a:schemeClr val="tx1"/>
                </a:solidFill>
                <a:hlinkClick r:id="rId2" tooltip="http://www.oracle.com/technetwork/java/javase/overview/javahistory-index-198355.html"/>
              </a:rPr>
              <a:t>History</a:t>
            </a:r>
            <a:endParaRPr lang="en-US" altLang="en-US" dirty="0">
              <a:solidFill>
                <a:schemeClr val="tx1"/>
              </a:solidFill>
            </a:endParaRPr>
          </a:p>
        </p:txBody>
      </p:sp>
    </p:spTree>
    <p:extLst>
      <p:ext uri="{BB962C8B-B14F-4D97-AF65-F5344CB8AC3E}">
        <p14:creationId xmlns:p14="http://schemas.microsoft.com/office/powerpoint/2010/main" val="2034873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(1 of 13)</a:t>
            </a:r>
            <a:endParaRPr lang="en-US" sz="2000" b="0" dirty="0"/>
          </a:p>
        </p:txBody>
      </p:sp>
      <p:sp>
        <p:nvSpPr>
          <p:cNvPr id="3" name="Content Placeholder 2"/>
          <p:cNvSpPr>
            <a:spLocks noGrp="1"/>
          </p:cNvSpPr>
          <p:nvPr>
            <p:ph sz="quarter" idx="13"/>
          </p:nvPr>
        </p:nvSpPr>
        <p:spPr/>
        <p:txBody>
          <a:bodyPr/>
          <a:lstStyle/>
          <a:p>
            <a:pPr>
              <a:lnSpc>
                <a:spcPct val="90000"/>
              </a:lnSpc>
            </a:pPr>
            <a:r>
              <a:rPr lang="en-US" altLang="en-US" dirty="0">
                <a:cs typeface="Times New Roman" panose="02020603050405020304" pitchFamily="18" charset="0"/>
              </a:rPr>
              <a:t>Java Is Simple</a:t>
            </a:r>
            <a:r>
              <a:rPr lang="en-US" altLang="en-US" dirty="0"/>
              <a:t> </a:t>
            </a:r>
          </a:p>
          <a:p>
            <a:pPr>
              <a:lnSpc>
                <a:spcPct val="90000"/>
              </a:lnSpc>
            </a:pPr>
            <a:r>
              <a:rPr lang="en-US" altLang="en-US" dirty="0">
                <a:cs typeface="Times New Roman" panose="02020603050405020304" pitchFamily="18" charset="0"/>
              </a:rPr>
              <a:t>Java Is Object-Oriented</a:t>
            </a:r>
            <a:r>
              <a:rPr lang="en-US" altLang="en-US" dirty="0"/>
              <a:t> </a:t>
            </a:r>
          </a:p>
          <a:p>
            <a:pPr>
              <a:lnSpc>
                <a:spcPct val="90000"/>
              </a:lnSpc>
            </a:pPr>
            <a:r>
              <a:rPr lang="en-US" altLang="en-US" dirty="0">
                <a:cs typeface="Times New Roman" panose="02020603050405020304" pitchFamily="18" charset="0"/>
              </a:rPr>
              <a:t>Java Is Distributed</a:t>
            </a:r>
            <a:r>
              <a:rPr lang="en-US" altLang="en-US" dirty="0"/>
              <a:t> </a:t>
            </a:r>
          </a:p>
          <a:p>
            <a:pPr>
              <a:lnSpc>
                <a:spcPct val="90000"/>
              </a:lnSpc>
            </a:pPr>
            <a:r>
              <a:rPr lang="en-US" altLang="en-US" dirty="0">
                <a:cs typeface="Times New Roman" panose="02020603050405020304" pitchFamily="18" charset="0"/>
              </a:rPr>
              <a:t>Java Is Interpreted</a:t>
            </a:r>
            <a:r>
              <a:rPr lang="en-US" altLang="en-US" dirty="0"/>
              <a:t> </a:t>
            </a:r>
          </a:p>
          <a:p>
            <a:pPr>
              <a:lnSpc>
                <a:spcPct val="90000"/>
              </a:lnSpc>
            </a:pPr>
            <a:r>
              <a:rPr lang="en-US" altLang="en-US" dirty="0">
                <a:cs typeface="Times New Roman" panose="02020603050405020304" pitchFamily="18" charset="0"/>
              </a:rPr>
              <a:t>Java Is Robust</a:t>
            </a:r>
            <a:r>
              <a:rPr lang="en-US" altLang="en-US" dirty="0"/>
              <a:t> </a:t>
            </a:r>
          </a:p>
          <a:p>
            <a:pPr>
              <a:lnSpc>
                <a:spcPct val="90000"/>
              </a:lnSpc>
            </a:pPr>
            <a:r>
              <a:rPr lang="en-US" altLang="en-US" dirty="0">
                <a:cs typeface="Times New Roman" panose="02020603050405020304" pitchFamily="18" charset="0"/>
              </a:rPr>
              <a:t>Java Is Secure</a:t>
            </a:r>
            <a:r>
              <a:rPr lang="en-US" altLang="en-US" dirty="0"/>
              <a:t> </a:t>
            </a:r>
          </a:p>
          <a:p>
            <a:pPr>
              <a:lnSpc>
                <a:spcPct val="90000"/>
              </a:lnSpc>
            </a:pPr>
            <a:r>
              <a:rPr lang="en-US" altLang="en-US" dirty="0">
                <a:cs typeface="Times New Roman" panose="02020603050405020304" pitchFamily="18" charset="0"/>
              </a:rPr>
              <a:t>Java Is Architecture-Neutral</a:t>
            </a:r>
            <a:r>
              <a:rPr lang="en-US" altLang="en-US" dirty="0"/>
              <a:t> </a:t>
            </a:r>
          </a:p>
        </p:txBody>
      </p:sp>
    </p:spTree>
    <p:extLst>
      <p:ext uri="{BB962C8B-B14F-4D97-AF65-F5344CB8AC3E}">
        <p14:creationId xmlns:p14="http://schemas.microsoft.com/office/powerpoint/2010/main" val="1104556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Characteristics of Java </a:t>
            </a:r>
            <a:r>
              <a:rPr lang="en-US" altLang="en-US" sz="2000" b="0" dirty="0"/>
              <a:t>(2 of 13)</a:t>
            </a:r>
            <a:endParaRPr lang="en-US" dirty="0"/>
          </a:p>
        </p:txBody>
      </p:sp>
      <p:sp>
        <p:nvSpPr>
          <p:cNvPr id="3" name="Content Placeholder 2"/>
          <p:cNvSpPr>
            <a:spLocks noGrp="1"/>
          </p:cNvSpPr>
          <p:nvPr>
            <p:ph sz="quarter" idx="13"/>
          </p:nvPr>
        </p:nvSpPr>
        <p:spPr>
          <a:xfrm>
            <a:off x="457200" y="1600200"/>
            <a:ext cx="8232775" cy="1987826"/>
          </a:xfrm>
        </p:spPr>
        <p:txBody>
          <a:bodyPr/>
          <a:lstStyle/>
          <a:p>
            <a:pPr>
              <a:lnSpc>
                <a:spcPct val="90000"/>
              </a:lnSpc>
            </a:pPr>
            <a:r>
              <a:rPr lang="en-US" altLang="en-US" dirty="0">
                <a:cs typeface="Times New Roman" panose="02020603050405020304" pitchFamily="18" charset="0"/>
              </a:rPr>
              <a:t>Java Is Portable</a:t>
            </a:r>
            <a:r>
              <a:rPr lang="en-US" altLang="en-US" dirty="0"/>
              <a:t> </a:t>
            </a:r>
          </a:p>
          <a:p>
            <a:pPr>
              <a:lnSpc>
                <a:spcPct val="90000"/>
              </a:lnSpc>
            </a:pPr>
            <a:r>
              <a:rPr lang="en-US" altLang="en-US" dirty="0">
                <a:cs typeface="Times New Roman" panose="02020603050405020304" pitchFamily="18" charset="0"/>
              </a:rPr>
              <a:t>Java's Performance</a:t>
            </a:r>
            <a:r>
              <a:rPr lang="en-US" altLang="en-US" dirty="0"/>
              <a:t> </a:t>
            </a:r>
          </a:p>
          <a:p>
            <a:pPr>
              <a:lnSpc>
                <a:spcPct val="90000"/>
              </a:lnSpc>
            </a:pPr>
            <a:r>
              <a:rPr lang="en-US" altLang="en-US" dirty="0">
                <a:cs typeface="Times New Roman" panose="02020603050405020304" pitchFamily="18" charset="0"/>
              </a:rPr>
              <a:t>Java Is Multithreaded</a:t>
            </a:r>
            <a:r>
              <a:rPr lang="en-US" altLang="en-US" dirty="0"/>
              <a:t> </a:t>
            </a:r>
          </a:p>
          <a:p>
            <a:pPr>
              <a:lnSpc>
                <a:spcPct val="90000"/>
              </a:lnSpc>
            </a:pPr>
            <a:r>
              <a:rPr lang="en-US" altLang="en-US" dirty="0">
                <a:cs typeface="Times New Roman" panose="02020603050405020304" pitchFamily="18" charset="0"/>
              </a:rPr>
              <a:t>Java Is Dynamic</a:t>
            </a:r>
            <a:r>
              <a:rPr lang="en-US" altLang="en-US" dirty="0"/>
              <a:t> </a:t>
            </a:r>
          </a:p>
        </p:txBody>
      </p:sp>
      <p:sp>
        <p:nvSpPr>
          <p:cNvPr id="4" name="Content Placeholder 3"/>
          <p:cNvSpPr>
            <a:spLocks noGrp="1"/>
          </p:cNvSpPr>
          <p:nvPr>
            <p:ph sz="quarter" idx="14"/>
          </p:nvPr>
        </p:nvSpPr>
        <p:spPr>
          <a:xfrm>
            <a:off x="457200" y="3672922"/>
            <a:ext cx="8305800" cy="434975"/>
          </a:xfrm>
        </p:spPr>
        <p:txBody>
          <a:bodyPr/>
          <a:lstStyle/>
          <a:p>
            <a:pPr marL="0" indent="0">
              <a:buNone/>
            </a:pPr>
            <a:r>
              <a:rPr lang="en-US" altLang="en-US" dirty="0">
                <a:solidFill>
                  <a:schemeClr val="tx1"/>
                </a:solidFill>
                <a:hlinkClick r:id="rId2" tooltip="www.cs.armstrong.edu/liang/JavaCharacteristics.pdf"/>
              </a:rPr>
              <a:t>Java </a:t>
            </a:r>
            <a:r>
              <a:rPr lang="en-US" altLang="en-US" dirty="0" smtClean="0">
                <a:solidFill>
                  <a:schemeClr val="tx1"/>
                </a:solidFill>
                <a:hlinkClick r:id="rId2" tooltip="www.cs.armstrong.edu/liang/JavaCharacteristics.pdf"/>
              </a:rPr>
              <a:t>Characteristics</a:t>
            </a:r>
            <a:endParaRPr lang="en-US" altLang="en-US" dirty="0">
              <a:solidFill>
                <a:schemeClr val="tx1"/>
              </a:solidFill>
            </a:endParaRPr>
          </a:p>
        </p:txBody>
      </p:sp>
    </p:spTree>
    <p:extLst>
      <p:ext uri="{BB962C8B-B14F-4D97-AF65-F5344CB8AC3E}">
        <p14:creationId xmlns:p14="http://schemas.microsoft.com/office/powerpoint/2010/main" val="470326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(3 of 13)</a:t>
            </a:r>
            <a:endParaRPr lang="en-US" sz="2000" b="0" dirty="0"/>
          </a:p>
        </p:txBody>
      </p:sp>
      <p:sp>
        <p:nvSpPr>
          <p:cNvPr id="3" name="Content Placeholder 2"/>
          <p:cNvSpPr>
            <a:spLocks noGrp="1"/>
          </p:cNvSpPr>
          <p:nvPr>
            <p:ph sz="quarter" idx="13"/>
          </p:nvPr>
        </p:nvSpPr>
        <p:spPr/>
        <p:txBody>
          <a:bodyPr/>
          <a:lstStyle/>
          <a:p>
            <a:r>
              <a:rPr lang="en-US" altLang="en-US" dirty="0">
                <a:solidFill>
                  <a:schemeClr val="tx1"/>
                </a:solidFill>
                <a:cs typeface="Times New Roman" panose="02020603050405020304" pitchFamily="18" charset="0"/>
              </a:rPr>
              <a:t>Java Is </a:t>
            </a:r>
            <a:r>
              <a:rPr lang="en-US" altLang="en-US" dirty="0" smtClean="0">
                <a:solidFill>
                  <a:schemeClr val="tx1"/>
                </a:solidFill>
                <a:cs typeface="Times New Roman" panose="02020603050405020304" pitchFamily="18" charset="0"/>
              </a:rPr>
              <a:t>Simple</a:t>
            </a:r>
          </a:p>
          <a:p>
            <a:pPr marL="0" indent="0">
              <a:buNone/>
            </a:pPr>
            <a:r>
              <a:rPr lang="en-US" altLang="en-US" dirty="0">
                <a:solidFill>
                  <a:schemeClr val="tx1"/>
                </a:solidFill>
                <a:cs typeface="Times New Roman" panose="02020603050405020304" pitchFamily="18" charset="0"/>
              </a:rPr>
              <a:t>Java is partially modeled on C++, but greatly simplified and improved. Some people refer to Java as </a:t>
            </a:r>
            <a:r>
              <a:rPr lang="en-US" altLang="en-US" dirty="0" smtClean="0">
                <a:solidFill>
                  <a:schemeClr val="tx1"/>
                </a:solidFill>
                <a:cs typeface="Times New Roman" panose="02020603050405020304" pitchFamily="18" charset="0"/>
              </a:rPr>
              <a:t>“C++--” </a:t>
            </a:r>
            <a:r>
              <a:rPr lang="en-US" altLang="en-US" dirty="0">
                <a:solidFill>
                  <a:schemeClr val="tx1"/>
                </a:solidFill>
                <a:cs typeface="Times New Roman" panose="02020603050405020304" pitchFamily="18" charset="0"/>
              </a:rPr>
              <a:t>because it is like C++ but with more functionality and fewer negative aspects</a:t>
            </a:r>
            <a:r>
              <a:rPr lang="en-US" altLang="en-US" dirty="0" smtClean="0">
                <a:solidFill>
                  <a:schemeClr val="tx1"/>
                </a:solidFill>
                <a:cs typeface="Times New Roman" panose="02020603050405020304" pitchFamily="18" charset="0"/>
              </a:rPr>
              <a:t>.</a:t>
            </a:r>
            <a:endParaRPr lang="en-US" alt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05990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(4 of 13)</a:t>
            </a:r>
            <a:endParaRPr lang="en-US" sz="2000" b="0" dirty="0"/>
          </a:p>
        </p:txBody>
      </p:sp>
      <p:sp>
        <p:nvSpPr>
          <p:cNvPr id="3" name="Content Placeholder 2"/>
          <p:cNvSpPr>
            <a:spLocks noGrp="1"/>
          </p:cNvSpPr>
          <p:nvPr>
            <p:ph sz="quarter" idx="13"/>
          </p:nvPr>
        </p:nvSpPr>
        <p:spPr/>
        <p:txBody>
          <a:bodyPr/>
          <a:lstStyle/>
          <a:p>
            <a:r>
              <a:rPr lang="en-US" altLang="en-US" b="1" dirty="0">
                <a:solidFill>
                  <a:schemeClr val="tx1"/>
                </a:solidFill>
                <a:cs typeface="Times New Roman" panose="02020603050405020304" pitchFamily="18" charset="0"/>
              </a:rPr>
              <a:t>Java Is Object-Oriented</a:t>
            </a:r>
            <a:r>
              <a:rPr lang="en-US" altLang="en-US" b="1" dirty="0">
                <a:solidFill>
                  <a:schemeClr val="tx1"/>
                </a:solidFill>
              </a:rPr>
              <a:t> </a:t>
            </a:r>
          </a:p>
          <a:p>
            <a:pPr marL="0" indent="0">
              <a:buClrTx/>
              <a:buSzTx/>
              <a:buFontTx/>
              <a:buNone/>
            </a:pPr>
            <a:r>
              <a:rPr lang="en-US" altLang="en-US" dirty="0">
                <a:solidFill>
                  <a:schemeClr val="tx1"/>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a:t>
            </a:r>
            <a:r>
              <a:rPr lang="en-US" altLang="en-US" dirty="0" smtClean="0">
                <a:solidFill>
                  <a:schemeClr val="tx1"/>
                </a:solidFill>
                <a:cs typeface="Times New Roman" panose="02020603050405020304" pitchFamily="18" charset="0"/>
              </a:rPr>
              <a:t>O</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O</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P</a:t>
            </a:r>
            <a:r>
              <a:rPr lang="en-US" altLang="en-US" dirty="0">
                <a:solidFill>
                  <a:schemeClr val="tx1"/>
                </a:solidFill>
                <a:cs typeface="Times New Roman" panose="02020603050405020304" pitchFamily="18" charset="0"/>
              </a:rPr>
              <a:t>) is a popular programming approach that is replacing traditional procedural programming techniques. </a:t>
            </a:r>
          </a:p>
          <a:p>
            <a:pPr marL="0" indent="0">
              <a:buClrTx/>
              <a:buSzTx/>
              <a:buFontTx/>
              <a:buNone/>
            </a:pPr>
            <a:r>
              <a:rPr lang="en-US" altLang="en-US" dirty="0">
                <a:solidFill>
                  <a:schemeClr val="tx1"/>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Tree>
    <p:extLst>
      <p:ext uri="{BB962C8B-B14F-4D97-AF65-F5344CB8AC3E}">
        <p14:creationId xmlns:p14="http://schemas.microsoft.com/office/powerpoint/2010/main" val="1924000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(5 of 13)</a:t>
            </a:r>
            <a:endParaRPr lang="en-US" sz="2000" b="0" dirty="0"/>
          </a:p>
        </p:txBody>
      </p:sp>
      <p:sp>
        <p:nvSpPr>
          <p:cNvPr id="3" name="Content Placeholder 2"/>
          <p:cNvSpPr>
            <a:spLocks noGrp="1"/>
          </p:cNvSpPr>
          <p:nvPr>
            <p:ph sz="quarter" idx="13"/>
          </p:nvPr>
        </p:nvSpPr>
        <p:spPr/>
        <p:txBody>
          <a:bodyPr/>
          <a:lstStyle/>
          <a:p>
            <a:r>
              <a:rPr lang="en-US" altLang="en-US" b="1" dirty="0">
                <a:solidFill>
                  <a:schemeClr val="tx1"/>
                </a:solidFill>
                <a:cs typeface="Times New Roman" panose="02020603050405020304" pitchFamily="18" charset="0"/>
              </a:rPr>
              <a:t>Java Is Distributed</a:t>
            </a:r>
            <a:r>
              <a:rPr lang="en-US" altLang="en-US" b="1" dirty="0">
                <a:solidFill>
                  <a:schemeClr val="tx1"/>
                </a:solidFill>
              </a:rPr>
              <a:t> </a:t>
            </a:r>
          </a:p>
          <a:p>
            <a:pPr marL="0" indent="0">
              <a:buClrTx/>
              <a:buSzTx/>
              <a:buFontTx/>
              <a:buNone/>
            </a:pPr>
            <a:r>
              <a:rPr lang="en-US" altLang="en-US" dirty="0">
                <a:solidFill>
                  <a:schemeClr val="tx1"/>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dirty="0">
                <a:solidFill>
                  <a:schemeClr val="tx1"/>
                </a:solidFill>
                <a:cs typeface="Courier New" panose="02070309020205020404" pitchFamily="49" charset="0"/>
              </a:rPr>
              <a:t> </a:t>
            </a:r>
          </a:p>
        </p:txBody>
      </p:sp>
    </p:spTree>
    <p:extLst>
      <p:ext uri="{BB962C8B-B14F-4D97-AF65-F5344CB8AC3E}">
        <p14:creationId xmlns:p14="http://schemas.microsoft.com/office/powerpoint/2010/main" val="1689338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(2 of 2)</a:t>
            </a:r>
            <a:endParaRPr lang="en-US" sz="2000" b="0" dirty="0"/>
          </a:p>
        </p:txBody>
      </p:sp>
      <p:sp>
        <p:nvSpPr>
          <p:cNvPr id="3" name="Content Placeholder 2"/>
          <p:cNvSpPr>
            <a:spLocks noGrp="1"/>
          </p:cNvSpPr>
          <p:nvPr>
            <p:ph sz="quarter" idx="13"/>
          </p:nvPr>
        </p:nvSpPr>
        <p:spPr/>
        <p:txBody>
          <a:bodyPr/>
          <a:lstStyle/>
          <a:p>
            <a:pPr marL="0" indent="0">
              <a:buNone/>
            </a:pPr>
            <a:r>
              <a:rPr lang="en-US" altLang="en-US" b="1" dirty="0" smtClean="0">
                <a:solidFill>
                  <a:schemeClr val="tx2"/>
                </a:solidFill>
              </a:rPr>
              <a:t>1.7</a:t>
            </a:r>
            <a:r>
              <a:rPr lang="en-US" altLang="en-US" dirty="0" smtClean="0"/>
              <a:t> To create, compile, and run Java programs (§1.8).</a:t>
            </a:r>
          </a:p>
          <a:p>
            <a:pPr marL="0" indent="0">
              <a:buNone/>
            </a:pPr>
            <a:r>
              <a:rPr lang="en-US" altLang="en-US" b="1" dirty="0" smtClean="0">
                <a:solidFill>
                  <a:schemeClr val="tx2"/>
                </a:solidFill>
              </a:rPr>
              <a:t>1.8</a:t>
            </a:r>
            <a:r>
              <a:rPr lang="en-US" altLang="en-US" dirty="0" smtClean="0"/>
              <a:t> To use sound Java programming style and document programs properly (§1.9).</a:t>
            </a:r>
          </a:p>
          <a:p>
            <a:pPr marL="0" indent="0">
              <a:buNone/>
            </a:pPr>
            <a:r>
              <a:rPr lang="en-US" altLang="en-US" b="1" dirty="0" smtClean="0">
                <a:solidFill>
                  <a:schemeClr val="tx2"/>
                </a:solidFill>
              </a:rPr>
              <a:t>1.9 </a:t>
            </a:r>
            <a:r>
              <a:rPr lang="en-US" altLang="en-US" dirty="0" smtClean="0"/>
              <a:t>To explain the differences between syntax errors, runtime errors, and logic errors (§1.10).</a:t>
            </a:r>
          </a:p>
          <a:p>
            <a:pPr marL="0" indent="0">
              <a:buNone/>
            </a:pPr>
            <a:r>
              <a:rPr lang="en-US" altLang="en-US" b="1" dirty="0" smtClean="0">
                <a:solidFill>
                  <a:schemeClr val="tx2"/>
                </a:solidFill>
              </a:rPr>
              <a:t>1.10</a:t>
            </a:r>
            <a:r>
              <a:rPr lang="en-US" altLang="en-US" dirty="0" smtClean="0"/>
              <a:t> To develop Java programs using NetBeans (§1.11).</a:t>
            </a:r>
          </a:p>
          <a:p>
            <a:pPr marL="0" indent="0">
              <a:buNone/>
            </a:pPr>
            <a:r>
              <a:rPr lang="en-US" altLang="en-US" b="1" dirty="0" smtClean="0">
                <a:solidFill>
                  <a:schemeClr val="tx2"/>
                </a:solidFill>
              </a:rPr>
              <a:t>1.11</a:t>
            </a:r>
            <a:r>
              <a:rPr lang="en-US" altLang="en-US" dirty="0" smtClean="0"/>
              <a:t> To develop Java programs using Eclipse (§1.12).</a:t>
            </a:r>
            <a:endParaRPr lang="en-US" altLang="en-US" dirty="0"/>
          </a:p>
        </p:txBody>
      </p:sp>
    </p:spTree>
    <p:extLst>
      <p:ext uri="{BB962C8B-B14F-4D97-AF65-F5344CB8AC3E}">
        <p14:creationId xmlns:p14="http://schemas.microsoft.com/office/powerpoint/2010/main" val="3685241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(6 of 13)</a:t>
            </a:r>
            <a:endParaRPr lang="en-US" sz="2000" b="0" dirty="0"/>
          </a:p>
        </p:txBody>
      </p:sp>
      <p:sp>
        <p:nvSpPr>
          <p:cNvPr id="3" name="Content Placeholder 2"/>
          <p:cNvSpPr>
            <a:spLocks noGrp="1"/>
          </p:cNvSpPr>
          <p:nvPr>
            <p:ph sz="quarter" idx="13"/>
          </p:nvPr>
        </p:nvSpPr>
        <p:spPr/>
        <p:txBody>
          <a:bodyPr/>
          <a:lstStyle/>
          <a:p>
            <a:r>
              <a:rPr lang="en-US" altLang="en-US" b="1" dirty="0">
                <a:cs typeface="Times New Roman" panose="02020603050405020304" pitchFamily="18" charset="0"/>
              </a:rPr>
              <a:t>Java Is Interpreted</a:t>
            </a:r>
            <a:r>
              <a:rPr lang="en-US" altLang="en-US" b="1" dirty="0"/>
              <a:t> </a:t>
            </a:r>
          </a:p>
          <a:p>
            <a:pPr marL="0" indent="0">
              <a:buClrTx/>
              <a:buSzTx/>
              <a:buFontTx/>
              <a:buNone/>
            </a:pPr>
            <a:r>
              <a:rPr lang="en-US" altLang="en-US" dirty="0">
                <a:solidFill>
                  <a:schemeClr val="tx1"/>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a:t>
            </a:r>
            <a:r>
              <a:rPr lang="en-US" altLang="en-US" dirty="0" smtClean="0">
                <a:solidFill>
                  <a:schemeClr val="tx1"/>
                </a:solidFill>
                <a:cs typeface="Times New Roman" panose="02020603050405020304" pitchFamily="18" charset="0"/>
              </a:rPr>
              <a:t>J</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V</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M).</a:t>
            </a:r>
            <a:endParaRPr lang="en-US" alt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749380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(7 of 13)</a:t>
            </a:r>
            <a:endParaRPr lang="en-US" sz="2000" b="0" dirty="0"/>
          </a:p>
        </p:txBody>
      </p:sp>
      <p:sp>
        <p:nvSpPr>
          <p:cNvPr id="3" name="Content Placeholder 2"/>
          <p:cNvSpPr>
            <a:spLocks noGrp="1"/>
          </p:cNvSpPr>
          <p:nvPr>
            <p:ph sz="quarter" idx="13"/>
          </p:nvPr>
        </p:nvSpPr>
        <p:spPr/>
        <p:txBody>
          <a:bodyPr/>
          <a:lstStyle/>
          <a:p>
            <a:r>
              <a:rPr lang="en-US" altLang="en-US" b="1" dirty="0">
                <a:cs typeface="Times New Roman" panose="02020603050405020304" pitchFamily="18" charset="0"/>
              </a:rPr>
              <a:t>Java Is </a:t>
            </a:r>
            <a:r>
              <a:rPr lang="en-US" altLang="en-US" b="1" dirty="0" smtClean="0">
                <a:cs typeface="Times New Roman" panose="02020603050405020304" pitchFamily="18" charset="0"/>
              </a:rPr>
              <a:t>Robust</a:t>
            </a:r>
            <a:endParaRPr lang="en-US" altLang="en-US" b="1" dirty="0"/>
          </a:p>
          <a:p>
            <a:pPr marL="0" indent="0">
              <a:buClrTx/>
              <a:buSzTx/>
              <a:buFontTx/>
              <a:buNone/>
            </a:pPr>
            <a:r>
              <a:rPr lang="en-US" altLang="en-US" dirty="0">
                <a:solidFill>
                  <a:schemeClr val="tx1"/>
                </a:solidFill>
                <a:cs typeface="Times New Roman" panose="02020603050405020304" pitchFamily="18" charset="0"/>
              </a:rPr>
              <a:t>Java compilers can detect many problems that would first show up at execution time in other languages. </a:t>
            </a:r>
          </a:p>
          <a:p>
            <a:pPr marL="0" indent="0">
              <a:buClrTx/>
              <a:buSzTx/>
              <a:buFontTx/>
              <a:buNone/>
            </a:pPr>
            <a:r>
              <a:rPr lang="en-US" altLang="en-US" dirty="0">
                <a:solidFill>
                  <a:schemeClr val="tx1"/>
                </a:solidFill>
                <a:cs typeface="Times New Roman" panose="02020603050405020304" pitchFamily="18" charset="0"/>
              </a:rPr>
              <a:t>Java has eliminated certain types of error-prone programming constructs found in other languages. </a:t>
            </a:r>
          </a:p>
          <a:p>
            <a:pPr marL="0" indent="0">
              <a:buClrTx/>
              <a:buSzTx/>
              <a:buFontTx/>
              <a:buNone/>
            </a:pPr>
            <a:r>
              <a:rPr lang="en-US" altLang="en-US" dirty="0">
                <a:solidFill>
                  <a:schemeClr val="tx1"/>
                </a:solidFill>
                <a:cs typeface="Times New Roman" panose="02020603050405020304" pitchFamily="18" charset="0"/>
              </a:rPr>
              <a:t>Java has a runtime exception-handling feature to provide programming support for robustness</a:t>
            </a:r>
            <a:r>
              <a:rPr lang="en-US" altLang="en-US" dirty="0" smtClean="0">
                <a:solidFill>
                  <a:schemeClr val="tx1"/>
                </a:solidFill>
                <a:cs typeface="Times New Roman" panose="02020603050405020304" pitchFamily="18" charset="0"/>
              </a:rPr>
              <a:t>.</a:t>
            </a:r>
            <a:endParaRPr lang="en-US" alt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88575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(8 of 13)</a:t>
            </a:r>
            <a:endParaRPr lang="en-US" sz="2000" b="0" dirty="0"/>
          </a:p>
        </p:txBody>
      </p:sp>
      <p:sp>
        <p:nvSpPr>
          <p:cNvPr id="3" name="Content Placeholder 2"/>
          <p:cNvSpPr>
            <a:spLocks noGrp="1"/>
          </p:cNvSpPr>
          <p:nvPr>
            <p:ph sz="quarter" idx="13"/>
          </p:nvPr>
        </p:nvSpPr>
        <p:spPr/>
        <p:txBody>
          <a:bodyPr/>
          <a:lstStyle/>
          <a:p>
            <a:r>
              <a:rPr lang="en-US" altLang="en-US" b="1" dirty="0">
                <a:cs typeface="Times New Roman" panose="02020603050405020304" pitchFamily="18" charset="0"/>
              </a:rPr>
              <a:t>Java Is </a:t>
            </a:r>
            <a:r>
              <a:rPr lang="en-US" altLang="en-US" b="1" dirty="0" smtClean="0">
                <a:cs typeface="Times New Roman" panose="02020603050405020304" pitchFamily="18" charset="0"/>
              </a:rPr>
              <a:t>Secure</a:t>
            </a:r>
            <a:endParaRPr lang="en-US" altLang="en-US" b="1" dirty="0"/>
          </a:p>
          <a:p>
            <a:pPr marL="0" indent="0">
              <a:buClrTx/>
              <a:buSzTx/>
              <a:buFontTx/>
              <a:buNone/>
            </a:pPr>
            <a:r>
              <a:rPr lang="en-US" altLang="en-US" dirty="0">
                <a:solidFill>
                  <a:schemeClr val="tx1"/>
                </a:solidFill>
                <a:cs typeface="Times New Roman" panose="02020603050405020304" pitchFamily="18" charset="0"/>
              </a:rPr>
              <a:t>Java implements several security mechanisms to protect your system against harm caused by stray programs</a:t>
            </a:r>
            <a:r>
              <a:rPr lang="en-US" altLang="en-US" dirty="0" smtClean="0">
                <a:solidFill>
                  <a:schemeClr val="tx1"/>
                </a:solidFill>
                <a:cs typeface="Times New Roman" panose="02020603050405020304" pitchFamily="18" charset="0"/>
              </a:rPr>
              <a:t>.</a:t>
            </a:r>
            <a:endParaRPr lang="en-US" alt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360456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(9 of 13)</a:t>
            </a:r>
            <a:endParaRPr lang="en-US" sz="2000" b="0" dirty="0"/>
          </a:p>
        </p:txBody>
      </p:sp>
      <p:sp>
        <p:nvSpPr>
          <p:cNvPr id="3" name="Content Placeholder 2"/>
          <p:cNvSpPr>
            <a:spLocks noGrp="1"/>
          </p:cNvSpPr>
          <p:nvPr>
            <p:ph sz="quarter" idx="13"/>
          </p:nvPr>
        </p:nvSpPr>
        <p:spPr/>
        <p:txBody>
          <a:bodyPr/>
          <a:lstStyle/>
          <a:p>
            <a:r>
              <a:rPr lang="en-US" altLang="en-US" b="1" dirty="0">
                <a:cs typeface="Times New Roman" panose="02020603050405020304" pitchFamily="18" charset="0"/>
              </a:rPr>
              <a:t>Java Is </a:t>
            </a:r>
            <a:r>
              <a:rPr lang="en-US" altLang="en-US" b="1" dirty="0" smtClean="0">
                <a:cs typeface="Times New Roman" panose="02020603050405020304" pitchFamily="18" charset="0"/>
              </a:rPr>
              <a:t>Architecture-Neutral</a:t>
            </a:r>
            <a:endParaRPr lang="en-US" altLang="en-US" b="1" dirty="0" smtClean="0"/>
          </a:p>
          <a:p>
            <a:pPr marL="0" indent="0">
              <a:buClrTx/>
              <a:buSzTx/>
              <a:buFontTx/>
              <a:buNone/>
            </a:pPr>
            <a:r>
              <a:rPr lang="en-US" altLang="en-US" dirty="0">
                <a:solidFill>
                  <a:schemeClr val="tx1"/>
                </a:solidFill>
                <a:cs typeface="Times New Roman" panose="02020603050405020304" pitchFamily="18" charset="0"/>
              </a:rPr>
              <a:t>Write once, run </a:t>
            </a:r>
            <a:r>
              <a:rPr lang="en-US" altLang="en-US" dirty="0" smtClean="0">
                <a:solidFill>
                  <a:schemeClr val="tx1"/>
                </a:solidFill>
                <a:cs typeface="Times New Roman" panose="02020603050405020304" pitchFamily="18" charset="0"/>
              </a:rPr>
              <a:t>anywhere</a:t>
            </a:r>
            <a:endParaRPr lang="en-US" altLang="en-US" dirty="0">
              <a:solidFill>
                <a:schemeClr val="tx1"/>
              </a:solidFill>
              <a:cs typeface="Times New Roman" panose="02020603050405020304" pitchFamily="18" charset="0"/>
            </a:endParaRPr>
          </a:p>
          <a:p>
            <a:pPr marL="0" indent="0">
              <a:buClrTx/>
              <a:buSzTx/>
              <a:buFontTx/>
              <a:buNone/>
            </a:pPr>
            <a:r>
              <a:rPr lang="en-US" altLang="en-US" dirty="0">
                <a:solidFill>
                  <a:schemeClr val="tx1"/>
                </a:solidFill>
                <a:cs typeface="Times New Roman" panose="02020603050405020304" pitchFamily="18" charset="0"/>
              </a:rPr>
              <a:t>With a Java Virtual Machine (</a:t>
            </a:r>
            <a:r>
              <a:rPr lang="en-US" altLang="en-US" dirty="0" smtClean="0">
                <a:solidFill>
                  <a:schemeClr val="tx1"/>
                </a:solidFill>
                <a:cs typeface="Times New Roman" panose="02020603050405020304" pitchFamily="18" charset="0"/>
              </a:rPr>
              <a:t>J</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V</a:t>
            </a:r>
            <a:r>
              <a:rPr lang="en-US" altLang="en-US" sz="100" dirty="0" smtClean="0">
                <a:solidFill>
                  <a:schemeClr val="tx1"/>
                </a:solidFill>
                <a:cs typeface="Times New Roman" panose="02020603050405020304" pitchFamily="18" charset="0"/>
              </a:rPr>
              <a:t> </a:t>
            </a:r>
            <a:r>
              <a:rPr lang="en-US" altLang="en-US" dirty="0" smtClean="0">
                <a:solidFill>
                  <a:schemeClr val="tx1"/>
                </a:solidFill>
                <a:cs typeface="Times New Roman" panose="02020603050405020304" pitchFamily="18" charset="0"/>
              </a:rPr>
              <a:t>M</a:t>
            </a:r>
            <a:r>
              <a:rPr lang="en-US" altLang="en-US" dirty="0">
                <a:solidFill>
                  <a:schemeClr val="tx1"/>
                </a:solidFill>
                <a:cs typeface="Times New Roman" panose="02020603050405020304" pitchFamily="18" charset="0"/>
              </a:rPr>
              <a:t>), you can write one program that will run on any platform.</a:t>
            </a:r>
          </a:p>
        </p:txBody>
      </p:sp>
    </p:spTree>
    <p:extLst>
      <p:ext uri="{BB962C8B-B14F-4D97-AF65-F5344CB8AC3E}">
        <p14:creationId xmlns:p14="http://schemas.microsoft.com/office/powerpoint/2010/main" val="46035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(10 of 13)</a:t>
            </a:r>
            <a:endParaRPr lang="en-US" sz="2000" b="0" dirty="0"/>
          </a:p>
        </p:txBody>
      </p:sp>
      <p:sp>
        <p:nvSpPr>
          <p:cNvPr id="3" name="Content Placeholder 2"/>
          <p:cNvSpPr>
            <a:spLocks noGrp="1"/>
          </p:cNvSpPr>
          <p:nvPr>
            <p:ph sz="quarter" idx="13"/>
          </p:nvPr>
        </p:nvSpPr>
        <p:spPr/>
        <p:txBody>
          <a:bodyPr/>
          <a:lstStyle/>
          <a:p>
            <a:r>
              <a:rPr lang="en-US" altLang="en-US" b="1" dirty="0">
                <a:cs typeface="Times New Roman" panose="02020603050405020304" pitchFamily="18" charset="0"/>
              </a:rPr>
              <a:t>Java Is </a:t>
            </a:r>
            <a:r>
              <a:rPr lang="en-US" altLang="en-US" b="1" dirty="0" smtClean="0">
                <a:cs typeface="Times New Roman" panose="02020603050405020304" pitchFamily="18" charset="0"/>
              </a:rPr>
              <a:t>Portable</a:t>
            </a:r>
            <a:endParaRPr lang="en-US" altLang="en-US" b="1" dirty="0" smtClean="0"/>
          </a:p>
          <a:p>
            <a:pPr marL="0" indent="0">
              <a:buClrTx/>
              <a:buSzTx/>
              <a:buFontTx/>
              <a:buNone/>
            </a:pPr>
            <a:r>
              <a:rPr lang="en-US" altLang="en-US" dirty="0">
                <a:solidFill>
                  <a:schemeClr val="tx1"/>
                </a:solidFill>
                <a:cs typeface="Times New Roman" panose="02020603050405020304" pitchFamily="18" charset="0"/>
              </a:rPr>
              <a:t>Because Java is architecture neutral, Java programs are portable. They can be run on any platform without being recompiled</a:t>
            </a:r>
            <a:r>
              <a:rPr lang="en-US" altLang="en-US" dirty="0" smtClean="0">
                <a:solidFill>
                  <a:schemeClr val="tx1"/>
                </a:solidFill>
                <a:cs typeface="Times New Roman" panose="02020603050405020304" pitchFamily="18" charset="0"/>
              </a:rPr>
              <a:t>.</a:t>
            </a:r>
            <a:endParaRPr lang="en-US" alt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173516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(11 of 13)</a:t>
            </a:r>
            <a:endParaRPr lang="en-US" sz="2000" b="0" dirty="0"/>
          </a:p>
        </p:txBody>
      </p:sp>
      <p:sp>
        <p:nvSpPr>
          <p:cNvPr id="3" name="Content Placeholder 2"/>
          <p:cNvSpPr>
            <a:spLocks noGrp="1"/>
          </p:cNvSpPr>
          <p:nvPr>
            <p:ph sz="quarter" idx="13"/>
          </p:nvPr>
        </p:nvSpPr>
        <p:spPr/>
        <p:txBody>
          <a:bodyPr/>
          <a:lstStyle/>
          <a:p>
            <a:r>
              <a:rPr lang="en-US" altLang="en-US" b="1" dirty="0">
                <a:cs typeface="Times New Roman" panose="02020603050405020304" pitchFamily="18" charset="0"/>
              </a:rPr>
              <a:t>Java's </a:t>
            </a:r>
            <a:r>
              <a:rPr lang="en-US" altLang="en-US" b="1" dirty="0" smtClean="0">
                <a:cs typeface="Times New Roman" panose="02020603050405020304" pitchFamily="18" charset="0"/>
              </a:rPr>
              <a:t>Performance</a:t>
            </a:r>
            <a:endParaRPr lang="en-US" altLang="en-US" b="1" dirty="0"/>
          </a:p>
          <a:p>
            <a:pPr marL="0" indent="0">
              <a:buClrTx/>
              <a:buSzTx/>
              <a:buFontTx/>
              <a:buNone/>
            </a:pPr>
            <a:r>
              <a:rPr lang="en-US" altLang="en-US" dirty="0">
                <a:solidFill>
                  <a:schemeClr val="tx1"/>
                </a:solidFill>
                <a:cs typeface="Times New Roman" panose="02020603050405020304" pitchFamily="18" charset="0"/>
              </a:rPr>
              <a:t>Java’s performance Because Java is architecture neutral, Java programs are portable. They can be run on any platform without being recompiled</a:t>
            </a:r>
            <a:r>
              <a:rPr lang="en-US" altLang="en-US" dirty="0" smtClean="0">
                <a:solidFill>
                  <a:schemeClr val="tx1"/>
                </a:solidFill>
                <a:cs typeface="Times New Roman" panose="02020603050405020304" pitchFamily="18" charset="0"/>
              </a:rPr>
              <a:t>.</a:t>
            </a:r>
            <a:endParaRPr lang="en-US" alt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284518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(12 of 13)</a:t>
            </a:r>
            <a:endParaRPr lang="en-US" sz="2000" b="0" dirty="0"/>
          </a:p>
        </p:txBody>
      </p:sp>
      <p:sp>
        <p:nvSpPr>
          <p:cNvPr id="3" name="Content Placeholder 2"/>
          <p:cNvSpPr>
            <a:spLocks noGrp="1"/>
          </p:cNvSpPr>
          <p:nvPr>
            <p:ph sz="quarter" idx="13"/>
          </p:nvPr>
        </p:nvSpPr>
        <p:spPr/>
        <p:txBody>
          <a:bodyPr/>
          <a:lstStyle/>
          <a:p>
            <a:r>
              <a:rPr lang="en-US" altLang="en-US" b="1" dirty="0">
                <a:solidFill>
                  <a:schemeClr val="tx1"/>
                </a:solidFill>
                <a:cs typeface="Times New Roman" panose="02020603050405020304" pitchFamily="18" charset="0"/>
              </a:rPr>
              <a:t>Java Is </a:t>
            </a:r>
            <a:r>
              <a:rPr lang="en-US" altLang="en-US" b="1" dirty="0" smtClean="0">
                <a:solidFill>
                  <a:schemeClr val="tx1"/>
                </a:solidFill>
                <a:cs typeface="Times New Roman" panose="02020603050405020304" pitchFamily="18" charset="0"/>
              </a:rPr>
              <a:t>Multithreaded</a:t>
            </a:r>
            <a:endParaRPr lang="en-US" altLang="en-US" b="1" dirty="0">
              <a:solidFill>
                <a:schemeClr val="tx1"/>
              </a:solidFill>
            </a:endParaRPr>
          </a:p>
          <a:p>
            <a:pPr marL="0" indent="0">
              <a:buClrTx/>
              <a:buSzTx/>
              <a:buFontTx/>
              <a:buNone/>
            </a:pPr>
            <a:r>
              <a:rPr lang="en-US" altLang="en-US" dirty="0">
                <a:solidFill>
                  <a:schemeClr val="tx1"/>
                </a:solidFill>
                <a:cs typeface="Times New Roman" panose="02020603050405020304" pitchFamily="18" charset="0"/>
              </a:rPr>
              <a:t>Multithread programming is smoothly integrated in Java, whereas in other languages you have to call procedures specific to the operating system to enable multithreading.</a:t>
            </a:r>
          </a:p>
        </p:txBody>
      </p:sp>
    </p:spTree>
    <p:extLst>
      <p:ext uri="{BB962C8B-B14F-4D97-AF65-F5344CB8AC3E}">
        <p14:creationId xmlns:p14="http://schemas.microsoft.com/office/powerpoint/2010/main" val="14975115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Characteristics of </a:t>
            </a:r>
            <a:r>
              <a:rPr lang="en-US" altLang="en-US" dirty="0" smtClean="0"/>
              <a:t>Java </a:t>
            </a:r>
            <a:r>
              <a:rPr lang="en-US" altLang="en-US" sz="2000" b="0" dirty="0" smtClean="0"/>
              <a:t>(13 of 13)</a:t>
            </a:r>
            <a:endParaRPr lang="en-US" sz="2000" b="0" dirty="0"/>
          </a:p>
        </p:txBody>
      </p:sp>
      <p:sp>
        <p:nvSpPr>
          <p:cNvPr id="3" name="Content Placeholder 2"/>
          <p:cNvSpPr>
            <a:spLocks noGrp="1"/>
          </p:cNvSpPr>
          <p:nvPr>
            <p:ph sz="quarter" idx="13"/>
          </p:nvPr>
        </p:nvSpPr>
        <p:spPr/>
        <p:txBody>
          <a:bodyPr/>
          <a:lstStyle/>
          <a:p>
            <a:r>
              <a:rPr lang="en-US" altLang="en-US" b="1" dirty="0">
                <a:cs typeface="Times New Roman" panose="02020603050405020304" pitchFamily="18" charset="0"/>
              </a:rPr>
              <a:t>Java Is </a:t>
            </a:r>
            <a:r>
              <a:rPr lang="en-US" altLang="en-US" b="1" dirty="0" smtClean="0">
                <a:cs typeface="Times New Roman" panose="02020603050405020304" pitchFamily="18" charset="0"/>
              </a:rPr>
              <a:t>Dynamic</a:t>
            </a:r>
            <a:endParaRPr lang="en-US" altLang="en-US" b="1" dirty="0"/>
          </a:p>
          <a:p>
            <a:pPr marL="0" indent="0">
              <a:buClrTx/>
              <a:buSzTx/>
              <a:buFontTx/>
              <a:buNone/>
            </a:pPr>
            <a:r>
              <a:rPr lang="en-US" altLang="en-US" dirty="0">
                <a:solidFill>
                  <a:schemeClr val="tx1"/>
                </a:solidFill>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dirty="0" smtClean="0">
                <a:solidFill>
                  <a:schemeClr val="tx1"/>
                </a:solidFill>
                <a:cs typeface="Times New Roman" panose="02020603050405020304" pitchFamily="18" charset="0"/>
              </a:rPr>
              <a:t>.</a:t>
            </a:r>
            <a:endParaRPr lang="en-US" altLang="en-US" sz="2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651214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Versions</a:t>
            </a:r>
            <a:endParaRPr lang="en-US" sz="2000" b="0" dirty="0"/>
          </a:p>
        </p:txBody>
      </p:sp>
      <p:sp>
        <p:nvSpPr>
          <p:cNvPr id="3" name="Content Placeholder 2"/>
          <p:cNvSpPr>
            <a:spLocks noGrp="1"/>
          </p:cNvSpPr>
          <p:nvPr>
            <p:ph sz="quarter" idx="13"/>
          </p:nvPr>
        </p:nvSpPr>
        <p:spPr/>
        <p:txBody>
          <a:bodyPr/>
          <a:lstStyle/>
          <a:p>
            <a:pPr>
              <a:lnSpc>
                <a:spcPct val="90000"/>
              </a:lnSpc>
            </a:pP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1.02 (1995)</a:t>
            </a:r>
          </a:p>
          <a:p>
            <a:pPr>
              <a:lnSpc>
                <a:spcPct val="90000"/>
              </a:lnSpc>
            </a:pP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1.1 (1996)</a:t>
            </a:r>
          </a:p>
          <a:p>
            <a:pPr>
              <a:lnSpc>
                <a:spcPct val="90000"/>
              </a:lnSpc>
            </a:pP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1.2 (1998)</a:t>
            </a:r>
          </a:p>
          <a:p>
            <a:pPr>
              <a:lnSpc>
                <a:spcPct val="90000"/>
              </a:lnSpc>
            </a:pP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1.3 (2000)</a:t>
            </a:r>
          </a:p>
          <a:p>
            <a:pPr>
              <a:lnSpc>
                <a:spcPct val="90000"/>
              </a:lnSpc>
            </a:pP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1.4 (2002)</a:t>
            </a:r>
          </a:p>
          <a:p>
            <a:pPr>
              <a:lnSpc>
                <a:spcPct val="90000"/>
              </a:lnSpc>
            </a:pP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1.5 (2004) a. k. a.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5 or Java 5</a:t>
            </a:r>
          </a:p>
          <a:p>
            <a:pPr>
              <a:lnSpc>
                <a:spcPct val="90000"/>
              </a:lnSpc>
            </a:pP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1.6 (2006) a. k. a.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6 or Java 6</a:t>
            </a:r>
          </a:p>
          <a:p>
            <a:pPr>
              <a:lnSpc>
                <a:spcPct val="90000"/>
              </a:lnSpc>
            </a:pP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1.7 (2011) a. k. a.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7 or Java 7</a:t>
            </a:r>
          </a:p>
          <a:p>
            <a:pPr>
              <a:lnSpc>
                <a:spcPct val="90000"/>
              </a:lnSpc>
            </a:pP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1.8 (2014) a. k. a.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8 or Java </a:t>
            </a:r>
            <a:r>
              <a:rPr lang="en-US" altLang="en-US" dirty="0" smtClean="0"/>
              <a:t>8</a:t>
            </a:r>
            <a:endParaRPr lang="en-US" altLang="en-US" dirty="0"/>
          </a:p>
        </p:txBody>
      </p:sp>
    </p:spTree>
    <p:extLst>
      <p:ext uri="{BB962C8B-B14F-4D97-AF65-F5344CB8AC3E}">
        <p14:creationId xmlns:p14="http://schemas.microsoft.com/office/powerpoint/2010/main" val="22344143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a:t>
            </a:r>
            <a:r>
              <a:rPr lang="en-US" altLang="en-US" dirty="0"/>
              <a:t>Editions</a:t>
            </a:r>
            <a:endParaRPr lang="en-US" sz="2000" b="0" dirty="0"/>
          </a:p>
        </p:txBody>
      </p:sp>
      <p:sp>
        <p:nvSpPr>
          <p:cNvPr id="3" name="Content Placeholder 2"/>
          <p:cNvSpPr>
            <a:spLocks noGrp="1"/>
          </p:cNvSpPr>
          <p:nvPr>
            <p:ph sz="quarter" idx="13"/>
          </p:nvPr>
        </p:nvSpPr>
        <p:spPr/>
        <p:txBody>
          <a:bodyPr/>
          <a:lstStyle/>
          <a:p>
            <a:r>
              <a:rPr lang="en-US" altLang="en-US" sz="2000" dirty="0">
                <a:cs typeface="Times New Roman" panose="02020603050405020304" pitchFamily="18" charset="0"/>
              </a:rPr>
              <a:t>Java Standard Edition (</a:t>
            </a:r>
            <a:r>
              <a:rPr lang="en-US" altLang="en-US" sz="2000"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2</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S</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E</a:t>
            </a:r>
            <a:r>
              <a:rPr lang="en-US" altLang="en-US" sz="2000" dirty="0">
                <a:cs typeface="Times New Roman" panose="02020603050405020304" pitchFamily="18" charset="0"/>
              </a:rPr>
              <a:t>)</a:t>
            </a:r>
          </a:p>
          <a:p>
            <a:pPr lvl="1"/>
            <a:r>
              <a:rPr lang="en-US" altLang="en-US" sz="2000"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2</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S</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E </a:t>
            </a:r>
            <a:r>
              <a:rPr lang="en-US" altLang="en-US" sz="2000" dirty="0">
                <a:cs typeface="Times New Roman" panose="02020603050405020304" pitchFamily="18" charset="0"/>
              </a:rPr>
              <a:t>can be used to develop client-side standalone applications or applets.</a:t>
            </a:r>
          </a:p>
          <a:p>
            <a:r>
              <a:rPr lang="en-US" altLang="en-US" sz="2000" dirty="0">
                <a:cs typeface="Times New Roman" panose="02020603050405020304" pitchFamily="18" charset="0"/>
              </a:rPr>
              <a:t>Java Enterprise Edition (</a:t>
            </a:r>
            <a:r>
              <a:rPr lang="en-US" altLang="en-US" sz="2000"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2</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E</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E</a:t>
            </a:r>
            <a:r>
              <a:rPr lang="en-US" altLang="en-US" sz="2000" dirty="0">
                <a:cs typeface="Times New Roman" panose="02020603050405020304" pitchFamily="18" charset="0"/>
              </a:rPr>
              <a:t>)</a:t>
            </a:r>
          </a:p>
          <a:p>
            <a:pPr lvl="1"/>
            <a:r>
              <a:rPr lang="en-US" altLang="en-US" sz="2000"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2</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E</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E </a:t>
            </a:r>
            <a:r>
              <a:rPr lang="en-US" altLang="en-US" sz="2000" dirty="0">
                <a:cs typeface="Times New Roman" panose="02020603050405020304" pitchFamily="18" charset="0"/>
              </a:rPr>
              <a:t>can be used to develop server-side applications such as Java servlets, Java ServerPages, and Java ServerFaces. </a:t>
            </a:r>
          </a:p>
          <a:p>
            <a:r>
              <a:rPr lang="en-US" altLang="en-US" sz="2000" dirty="0">
                <a:cs typeface="Times New Roman" panose="02020603050405020304" pitchFamily="18" charset="0"/>
              </a:rPr>
              <a:t>Java Micro Edition (</a:t>
            </a:r>
            <a:r>
              <a:rPr lang="en-US" altLang="en-US" sz="2000"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2</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M</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E</a:t>
            </a:r>
            <a:r>
              <a:rPr lang="en-US" altLang="en-US" sz="2000" dirty="0">
                <a:cs typeface="Times New Roman" panose="02020603050405020304" pitchFamily="18" charset="0"/>
              </a:rPr>
              <a:t>). </a:t>
            </a:r>
          </a:p>
          <a:p>
            <a:pPr lvl="1"/>
            <a:r>
              <a:rPr lang="en-US" altLang="en-US" sz="2000" dirty="0" smtClean="0">
                <a:cs typeface="Times New Roman" panose="02020603050405020304" pitchFamily="18" charset="0"/>
              </a:rPr>
              <a:t>J</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2</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M</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E </a:t>
            </a:r>
            <a:r>
              <a:rPr lang="en-US" altLang="en-US" sz="2000" dirty="0">
                <a:cs typeface="Times New Roman" panose="02020603050405020304" pitchFamily="18" charset="0"/>
              </a:rPr>
              <a:t>can be used to develop applications for mobile devices such as cell </a:t>
            </a:r>
            <a:r>
              <a:rPr lang="en-US" altLang="en-US" sz="2000" dirty="0" smtClean="0">
                <a:cs typeface="Times New Roman" panose="02020603050405020304" pitchFamily="18" charset="0"/>
              </a:rPr>
              <a:t>phones.</a:t>
            </a:r>
          </a:p>
          <a:p>
            <a:pPr marL="0" indent="0">
              <a:buFont typeface="Monotype Sorts" pitchFamily="2" charset="2"/>
              <a:buNone/>
            </a:pPr>
            <a:r>
              <a:rPr lang="en-US" altLang="en-US" sz="2000" dirty="0" smtClean="0">
                <a:cs typeface="Times New Roman" panose="02020603050405020304" pitchFamily="18" charset="0"/>
              </a:rPr>
              <a:t>This book uses J</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2</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S</a:t>
            </a:r>
            <a:r>
              <a:rPr lang="en-US" altLang="en-US" sz="100" dirty="0" smtClean="0">
                <a:cs typeface="Times New Roman" panose="02020603050405020304" pitchFamily="18" charset="0"/>
              </a:rPr>
              <a:t> </a:t>
            </a:r>
            <a:r>
              <a:rPr lang="en-US" altLang="en-US" sz="2000" dirty="0" smtClean="0">
                <a:cs typeface="Times New Roman" panose="02020603050405020304" pitchFamily="18" charset="0"/>
              </a:rPr>
              <a:t>E to introduce Java programming.</a:t>
            </a:r>
            <a:r>
              <a:rPr lang="en-US" altLang="en-US" sz="2000" dirty="0" smtClean="0"/>
              <a:t> </a:t>
            </a:r>
            <a:endParaRPr lang="en-US" altLang="en-US" sz="2000" dirty="0"/>
          </a:p>
        </p:txBody>
      </p:sp>
    </p:spTree>
    <p:extLst>
      <p:ext uri="{BB962C8B-B14F-4D97-AF65-F5344CB8AC3E}">
        <p14:creationId xmlns:p14="http://schemas.microsoft.com/office/powerpoint/2010/main" val="523039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t>What is a Computer?</a:t>
            </a:r>
            <a:endParaRPr lang="en-US" b="0" dirty="0"/>
          </a:p>
        </p:txBody>
      </p:sp>
      <p:sp>
        <p:nvSpPr>
          <p:cNvPr id="3" name="Content Placeholder 2"/>
          <p:cNvSpPr>
            <a:spLocks noGrp="1"/>
          </p:cNvSpPr>
          <p:nvPr>
            <p:ph sz="quarter" idx="13"/>
          </p:nvPr>
        </p:nvSpPr>
        <p:spPr>
          <a:xfrm>
            <a:off x="457200" y="1600200"/>
            <a:ext cx="8232775" cy="924339"/>
          </a:xfrm>
        </p:spPr>
        <p:txBody>
          <a:bodyPr/>
          <a:lstStyle/>
          <a:p>
            <a:pPr marL="0" indent="0">
              <a:buClrTx/>
              <a:buSzTx/>
              <a:buFontTx/>
              <a:buNone/>
            </a:pPr>
            <a:r>
              <a:rPr lang="en-US" altLang="en-US" dirty="0">
                <a:cs typeface="Times New Roman" panose="02020603050405020304" pitchFamily="18" charset="0"/>
              </a:rPr>
              <a:t>A computer consists of a </a:t>
            </a:r>
            <a:r>
              <a:rPr lang="en-US" altLang="en-US" dirty="0" smtClean="0">
                <a:cs typeface="Times New Roman" panose="02020603050405020304" pitchFamily="18" charset="0"/>
              </a:rPr>
              <a:t>C</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P</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U</a:t>
            </a:r>
            <a:r>
              <a:rPr lang="en-US" altLang="en-US" dirty="0">
                <a:cs typeface="Times New Roman" panose="02020603050405020304" pitchFamily="18" charset="0"/>
              </a:rPr>
              <a:t>, memory, hard disk, floppy disk, monitor, printer, and communication devices</a:t>
            </a:r>
            <a:r>
              <a:rPr lang="en-US" altLang="en-US" dirty="0"/>
              <a:t>.</a:t>
            </a:r>
          </a:p>
        </p:txBody>
      </p:sp>
      <p:pic>
        <p:nvPicPr>
          <p:cNvPr id="6" name="Picture 3" descr="A diagram illustrates the major hardware components of a computer interconnected by a bus. The hardware components from left to right are as follows. Storage Devices, example: Disk, C D, and Tape. Memory. C P U. Communication Devices, example: Modem and N I C. Input Devices, example: Keyboard, Mouse. Output Devices, example: Monitor, Printer."/>
          <p:cNvPicPr>
            <a:picLocks noChangeAspect="1"/>
          </p:cNvPicPr>
          <p:nvPr/>
        </p:nvPicPr>
        <p:blipFill>
          <a:blip r:embed="rId2"/>
          <a:stretch>
            <a:fillRect/>
          </a:stretch>
        </p:blipFill>
        <p:spPr>
          <a:xfrm>
            <a:off x="806681" y="3415340"/>
            <a:ext cx="7530638" cy="1876000"/>
          </a:xfrm>
          <a:prstGeom prst="rect">
            <a:avLst/>
          </a:prstGeom>
        </p:spPr>
      </p:pic>
    </p:spTree>
    <p:extLst>
      <p:ext uri="{BB962C8B-B14F-4D97-AF65-F5344CB8AC3E}">
        <p14:creationId xmlns:p14="http://schemas.microsoft.com/office/powerpoint/2010/main" val="1612165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Popular Java </a:t>
            </a:r>
            <a:r>
              <a:rPr lang="en-US" altLang="en-US" dirty="0" smtClean="0"/>
              <a:t>I</a:t>
            </a:r>
            <a:r>
              <a:rPr lang="en-US" altLang="en-US" sz="100" dirty="0" smtClean="0"/>
              <a:t> </a:t>
            </a:r>
            <a:r>
              <a:rPr lang="en-US" altLang="en-US" dirty="0" smtClean="0"/>
              <a:t>D</a:t>
            </a:r>
            <a:r>
              <a:rPr lang="en-US" altLang="en-US" sz="100" dirty="0" smtClean="0"/>
              <a:t> </a:t>
            </a:r>
            <a:r>
              <a:rPr lang="en-US" altLang="en-US" dirty="0" smtClean="0"/>
              <a:t>E</a:t>
            </a:r>
            <a:r>
              <a:rPr lang="en-US" altLang="en-US" sz="100" dirty="0" smtClean="0"/>
              <a:t> </a:t>
            </a:r>
            <a:r>
              <a:rPr lang="en-US" altLang="en-US" dirty="0" smtClean="0"/>
              <a:t>s</a:t>
            </a:r>
            <a:endParaRPr lang="en-US" sz="2000" b="0" dirty="0"/>
          </a:p>
        </p:txBody>
      </p:sp>
      <p:sp>
        <p:nvSpPr>
          <p:cNvPr id="3" name="Content Placeholder 2"/>
          <p:cNvSpPr>
            <a:spLocks noGrp="1"/>
          </p:cNvSpPr>
          <p:nvPr>
            <p:ph sz="quarter" idx="13"/>
          </p:nvPr>
        </p:nvSpPr>
        <p:spPr/>
        <p:txBody>
          <a:bodyPr/>
          <a:lstStyle/>
          <a:p>
            <a:pPr>
              <a:lnSpc>
                <a:spcPct val="90000"/>
              </a:lnSpc>
            </a:pPr>
            <a:r>
              <a:rPr lang="en-US" altLang="en-US" dirty="0"/>
              <a:t>NetBeans</a:t>
            </a:r>
          </a:p>
          <a:p>
            <a:pPr>
              <a:lnSpc>
                <a:spcPct val="90000"/>
              </a:lnSpc>
            </a:pPr>
            <a:r>
              <a:rPr lang="en-US" altLang="en-US" dirty="0"/>
              <a:t>Eclipse</a:t>
            </a:r>
          </a:p>
        </p:txBody>
      </p:sp>
    </p:spTree>
    <p:extLst>
      <p:ext uri="{BB962C8B-B14F-4D97-AF65-F5344CB8AC3E}">
        <p14:creationId xmlns:p14="http://schemas.microsoft.com/office/powerpoint/2010/main" val="382101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A Simple Java Program</a:t>
            </a:r>
            <a:endParaRPr lang="en-US" sz="2000" b="0" dirty="0"/>
          </a:p>
        </p:txBody>
      </p:sp>
      <p:pic>
        <p:nvPicPr>
          <p:cNvPr id="17" name="Picture 2" descr="Computer code, titled, Listing 1 period 1. The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
          <p:cNvPicPr>
            <a:picLocks noChangeAspect="1"/>
          </p:cNvPicPr>
          <p:nvPr/>
        </p:nvPicPr>
        <p:blipFill>
          <a:blip r:embed="rId2"/>
          <a:stretch>
            <a:fillRect/>
          </a:stretch>
        </p:blipFill>
        <p:spPr>
          <a:xfrm>
            <a:off x="1379452" y="1703208"/>
            <a:ext cx="6385095" cy="2313108"/>
          </a:xfrm>
          <a:prstGeom prst="rect">
            <a:avLst/>
          </a:prstGeom>
        </p:spPr>
      </p:pic>
      <p:sp>
        <p:nvSpPr>
          <p:cNvPr id="13" name="TextBox 3">
            <a:hlinkClick r:id="rId3"/>
          </p:cNvPr>
          <p:cNvSpPr>
            <a:spLocks noChangeArrowheads="1"/>
          </p:cNvSpPr>
          <p:nvPr/>
        </p:nvSpPr>
        <p:spPr bwMode="auto">
          <a:xfrm>
            <a:off x="1143000" y="4529138"/>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a:t>
            </a:r>
          </a:p>
        </p:txBody>
      </p:sp>
      <p:sp>
        <p:nvSpPr>
          <p:cNvPr id="14" name="TextBox 4"/>
          <p:cNvSpPr>
            <a:spLocks noChangeArrowheads="1"/>
          </p:cNvSpPr>
          <p:nvPr/>
        </p:nvSpPr>
        <p:spPr bwMode="auto">
          <a:xfrm>
            <a:off x="2622550" y="4160838"/>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smtClean="0"/>
              <a:t>Note: Clicking the green button displays the source code with interactive animation. You can also run the code in a browser. Internet connection is needed for this button.</a:t>
            </a:r>
          </a:p>
        </p:txBody>
      </p:sp>
      <p:sp>
        <p:nvSpPr>
          <p:cNvPr id="3" name="TextBox 5">
            <a:hlinkClick r:id="rId4" tooltip="http://liveexample-ppe.pearsoncmg.com/LiveRun/faces/LiveExample.xhtml"/>
          </p:cNvPr>
          <p:cNvSpPr txBox="1"/>
          <p:nvPr/>
        </p:nvSpPr>
        <p:spPr>
          <a:xfrm>
            <a:off x="1143000" y="5198165"/>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9" name="TextBox 6"/>
          <p:cNvSpPr>
            <a:spLocks noChangeArrowheads="1"/>
          </p:cNvSpPr>
          <p:nvPr/>
        </p:nvSpPr>
        <p:spPr bwMode="auto">
          <a:xfrm>
            <a:off x="2622550" y="5105400"/>
            <a:ext cx="6096000" cy="963613"/>
          </a:xfrm>
          <a:prstGeom prst="rect">
            <a:avLst/>
          </a:prstGeom>
          <a:solidFill>
            <a:schemeClr val="accent3">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dirty="0"/>
              <a:t>Note: Clicking the blue button runs the code from Windows. If you cannot run the buttons, see </a:t>
            </a:r>
            <a:r>
              <a:rPr lang="en-US" altLang="en-US" sz="2000" dirty="0">
                <a:hlinkClick r:id="rId5" tooltip="http://www.cs.armstrong.edu/liang/javaslidenote.doc"/>
              </a:rPr>
              <a:t>www.cs.armstrong.edu/liang/javaslidenote.doc.</a:t>
            </a:r>
            <a:endParaRPr lang="en-US" altLang="en-US" sz="2000" dirty="0"/>
          </a:p>
        </p:txBody>
      </p:sp>
    </p:spTree>
    <p:extLst>
      <p:ext uri="{BB962C8B-B14F-4D97-AF65-F5344CB8AC3E}">
        <p14:creationId xmlns:p14="http://schemas.microsoft.com/office/powerpoint/2010/main" val="34638382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Creating and Editing Using NotePad</a:t>
            </a:r>
            <a:endParaRPr lang="en-US" sz="2000" b="0" dirty="0"/>
          </a:p>
        </p:txBody>
      </p:sp>
      <p:pic>
        <p:nvPicPr>
          <p:cNvPr id="23" name="Picture 2" descr="To use Note Pad, type notepad Welcome period java from the D O S prompt. A screenshot displays a Command Prompt dialog box with the text reads, C colon back slash book right angle bracket notepad Welcome period java. A screenshot of a Notepad titled, Welcome displays a computer code. The code has 6 lines. The lines read as follows. Line 1. forward slash forward slash This application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p:cNvPicPr>
            <a:picLocks noChangeAspect="1"/>
          </p:cNvPicPr>
          <p:nvPr/>
        </p:nvPicPr>
        <p:blipFill>
          <a:blip r:embed="rId2"/>
          <a:stretch>
            <a:fillRect/>
          </a:stretch>
        </p:blipFill>
        <p:spPr>
          <a:xfrm>
            <a:off x="1226009" y="1642639"/>
            <a:ext cx="6691982" cy="3572722"/>
          </a:xfrm>
          <a:prstGeom prst="rect">
            <a:avLst/>
          </a:prstGeom>
        </p:spPr>
      </p:pic>
    </p:spTree>
    <p:extLst>
      <p:ext uri="{BB962C8B-B14F-4D97-AF65-F5344CB8AC3E}">
        <p14:creationId xmlns:p14="http://schemas.microsoft.com/office/powerpoint/2010/main" val="2488047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Creating and Editing Using WordPad</a:t>
            </a:r>
            <a:endParaRPr lang="en-US" sz="2000" b="0" dirty="0"/>
          </a:p>
        </p:txBody>
      </p:sp>
      <p:pic>
        <p:nvPicPr>
          <p:cNvPr id="23" name="Picture 2" descr="To use Word Pad, type write Welcome period java from the D O S prompt. A screenshot displays a Command Prompt dialog box with the text reads, C colon back slash write Welcome period java. A screenshot of a Word Pad titled, Welcome displays a computer code. The code has 6 lines. The lines read as follows. Line 1. forward slash forward slash This application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p:cNvPicPr>
            <a:picLocks noChangeAspect="1"/>
          </p:cNvPicPr>
          <p:nvPr/>
        </p:nvPicPr>
        <p:blipFill>
          <a:blip r:embed="rId2"/>
          <a:stretch>
            <a:fillRect/>
          </a:stretch>
        </p:blipFill>
        <p:spPr>
          <a:xfrm>
            <a:off x="1251202" y="1425070"/>
            <a:ext cx="6641597" cy="4007860"/>
          </a:xfrm>
          <a:prstGeom prst="rect">
            <a:avLst/>
          </a:prstGeom>
        </p:spPr>
      </p:pic>
    </p:spTree>
    <p:extLst>
      <p:ext uri="{BB962C8B-B14F-4D97-AF65-F5344CB8AC3E}">
        <p14:creationId xmlns:p14="http://schemas.microsoft.com/office/powerpoint/2010/main" val="41901603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Creating, Compiling, and Running Programs</a:t>
            </a:r>
            <a:endParaRPr lang="en-US" dirty="0"/>
          </a:p>
        </p:txBody>
      </p:sp>
      <p:pic>
        <p:nvPicPr>
          <p:cNvPr id="2" name="Picture 2" descr="An illustration depicts a screenshot and a flowchart for creating, compiling, and executing programs. A screenshot of a Notepad titled, Welcome displays a computer code. The code has 6 lines. The lines read as follows. Line 1. forward slash forward slash This application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A flowchart represents the process involved in creating, compiling, and executing programs. The steps are as follows. First step, Create/Modify source code Second step, Save source code on a disk. The source code is developed by the programmer. The code has 5 lines. The lines read as follows. Line 1. public class Welcome left brace. Line 2, indented once. public static void main left parenthesis String left bracket right bracket a r g s right parenthesis left brace. Line 3, indented twice. System period out period print l n left parenthesis double quote Welcome to Java exclamation point double quote right parenthesis semicolon. Line 4, indented once. right brace. Line 5. Right brace. Third step, Compile the source code. Example, java c Welcome period java. Fourth step, If compile errors occur, loop back to step 1. Else store the compiler generated code on a disk as Bytecode. The bytecode is generated by the compiler for J V M to read and interpret. The code has 9 lines. The lines read as follows. Line 1. Incomplete line of code. Line 2. Method Welcome left parenthesis right parenthesis. Line 3, indented once. 0 a load underscore 0. Line 4, indented once. Incomplete line of code. Line 5. Method void main left parenthesis java period l a n g period String left bracket right bracket right parenthesis. Line 6, indented once. 0 get static has 2 Incomplete line of code. Line 7, indented once. l d c hash 3 left angle bracket String double quote Welcome to Java exclamation point double quote right angle bracket. Line 8, indented once. 5 invoke virtual hash 4 Incomplete line of code. Line 9, indented once. 8 return. Fifth step, Run Bytecode. Example, java Welcome. Sixth step, Result is displayed on the console as, “Welcome to Java!”. Seventh step, If runtime errors or incorrect result, loop back to step 1."/>
          <p:cNvPicPr>
            <a:picLocks noChangeAspect="1"/>
          </p:cNvPicPr>
          <p:nvPr/>
        </p:nvPicPr>
        <p:blipFill>
          <a:blip r:embed="rId2"/>
          <a:stretch>
            <a:fillRect/>
          </a:stretch>
        </p:blipFill>
        <p:spPr>
          <a:xfrm>
            <a:off x="1553093" y="1425017"/>
            <a:ext cx="6037815" cy="4405524"/>
          </a:xfrm>
          <a:prstGeom prst="rect">
            <a:avLst/>
          </a:prstGeom>
        </p:spPr>
      </p:pic>
    </p:spTree>
    <p:extLst>
      <p:ext uri="{BB962C8B-B14F-4D97-AF65-F5344CB8AC3E}">
        <p14:creationId xmlns:p14="http://schemas.microsoft.com/office/powerpoint/2010/main" val="1648021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Compiling Java Source Code</a:t>
            </a:r>
            <a:endParaRPr lang="en-US" sz="2000" b="0" dirty="0"/>
          </a:p>
        </p:txBody>
      </p:sp>
      <p:sp>
        <p:nvSpPr>
          <p:cNvPr id="3" name="Content Placeholder 2"/>
          <p:cNvSpPr>
            <a:spLocks noGrp="1"/>
          </p:cNvSpPr>
          <p:nvPr>
            <p:ph type="body" idx="4294967295"/>
          </p:nvPr>
        </p:nvSpPr>
        <p:spPr>
          <a:xfrm>
            <a:off x="457200" y="1600200"/>
            <a:ext cx="8229600" cy="2166729"/>
          </a:xfrm>
        </p:spPr>
        <p:txBody>
          <a:bodyPr/>
          <a:lstStyle/>
          <a:p>
            <a:pPr marL="0" indent="0">
              <a:lnSpc>
                <a:spcPct val="90000"/>
              </a:lnSpc>
              <a:buFont typeface="Monotype Sorts" pitchFamily="2" charset="2"/>
              <a:buNone/>
            </a:pPr>
            <a:r>
              <a:rPr lang="en-US" altLang="en-US" sz="1800" dirty="0">
                <a:latin typeface="+mn-lt"/>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1800" b="1" dirty="0">
                <a:latin typeface="+mn-lt"/>
                <a:cs typeface="Times New Roman" panose="02020603050405020304" pitchFamily="18" charset="0"/>
              </a:rPr>
              <a:t>bytecode</a:t>
            </a:r>
            <a:r>
              <a:rPr lang="en-US" altLang="en-US" sz="1800" dirty="0">
                <a:latin typeface="+mn-lt"/>
                <a:cs typeface="Times New Roman" panose="02020603050405020304" pitchFamily="18" charset="0"/>
              </a:rPr>
              <a:t>. The bytecode can then run on any computer with a Java Virtual Machine, as shown below. Java Virtual Machine is a software that interprets Java bytecode. </a:t>
            </a:r>
          </a:p>
        </p:txBody>
      </p:sp>
      <p:pic>
        <p:nvPicPr>
          <p:cNvPr id="6" name="Picture 3" descr="Two diagrams illustrate the process to translate and execute a bytecode. The first diagram illustrates the step by step process to execute a bytecode as follows. A java source-code file, Welcome period java is compiled by Java compiler. The java compiler generates a java bytecode executable file, Welcome period class. The java bytecode executable file and a library code are together executed by J V M. The second diagram illustrates the execution of java bytecode represented by 3 concentric circles. The circle from inside to outside reads as follows. Any computer, Java Virtual Machine, and Java Byte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25"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0856389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Trace a Program </a:t>
            </a:r>
            <a:r>
              <a:rPr lang="en-US" altLang="en-US" dirty="0" smtClean="0"/>
              <a:t>Execution </a:t>
            </a:r>
            <a:r>
              <a:rPr lang="en-US" altLang="en-US" sz="2000" b="0" dirty="0" smtClean="0"/>
              <a:t>(1 of 3)</a:t>
            </a:r>
            <a:endParaRPr lang="en-US" sz="2000" b="0" dirty="0"/>
          </a:p>
        </p:txBody>
      </p:sp>
      <p:pic>
        <p:nvPicPr>
          <p:cNvPr id="14" name="Picture 2"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The words, public static void main left parenthesis String left bracket right bracket a r g s right parenthesis in line 3 are highlighted and labeled, Enter main method. Line 4, indented twice. System period out period print l n left parenthesis double quote Welcome to Java exclamation point double quote right parenthesis semicolon. Line 5, indented once. right brace. Line 6. right brace. "/>
          <p:cNvPicPr>
            <a:picLocks noChangeAspect="1"/>
          </p:cNvPicPr>
          <p:nvPr/>
        </p:nvPicPr>
        <p:blipFill>
          <a:blip r:embed="rId2"/>
          <a:stretch>
            <a:fillRect/>
          </a:stretch>
        </p:blipFill>
        <p:spPr>
          <a:xfrm>
            <a:off x="368443" y="1703402"/>
            <a:ext cx="8407113" cy="3749365"/>
          </a:xfrm>
          <a:prstGeom prst="rect">
            <a:avLst/>
          </a:prstGeom>
        </p:spPr>
      </p:pic>
    </p:spTree>
    <p:extLst>
      <p:ext uri="{BB962C8B-B14F-4D97-AF65-F5344CB8AC3E}">
        <p14:creationId xmlns:p14="http://schemas.microsoft.com/office/powerpoint/2010/main" val="4997060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Trace a Program </a:t>
            </a:r>
            <a:r>
              <a:rPr lang="en-US" altLang="en-US" dirty="0" smtClean="0"/>
              <a:t>Execution </a:t>
            </a:r>
            <a:r>
              <a:rPr lang="en-US" altLang="en-US" sz="2000" b="0" dirty="0" smtClean="0"/>
              <a:t>(2 of 3)</a:t>
            </a:r>
            <a:endParaRPr lang="en-US" sz="2000" b="0" dirty="0"/>
          </a:p>
        </p:txBody>
      </p:sp>
      <p:pic>
        <p:nvPicPr>
          <p:cNvPr id="27" name="Picture 2"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4 is highlighted and labeled, Execute statement. Line 5, indented once. right brace. Line 6. right brace. "/>
          <p:cNvPicPr>
            <a:picLocks noChangeAspect="1"/>
          </p:cNvPicPr>
          <p:nvPr/>
        </p:nvPicPr>
        <p:blipFill>
          <a:blip r:embed="rId2"/>
          <a:stretch>
            <a:fillRect/>
          </a:stretch>
        </p:blipFill>
        <p:spPr>
          <a:xfrm>
            <a:off x="368443" y="1673585"/>
            <a:ext cx="8407113" cy="3749365"/>
          </a:xfrm>
          <a:prstGeom prst="rect">
            <a:avLst/>
          </a:prstGeom>
        </p:spPr>
      </p:pic>
    </p:spTree>
    <p:extLst>
      <p:ext uri="{BB962C8B-B14F-4D97-AF65-F5344CB8AC3E}">
        <p14:creationId xmlns:p14="http://schemas.microsoft.com/office/powerpoint/2010/main" val="988214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Trace a Program </a:t>
            </a:r>
            <a:r>
              <a:rPr lang="en-US" altLang="en-US" dirty="0" smtClean="0"/>
              <a:t>Execution </a:t>
            </a:r>
            <a:r>
              <a:rPr lang="en-US" altLang="en-US" sz="2000" b="0" dirty="0" smtClean="0"/>
              <a:t>(3 of 3)</a:t>
            </a:r>
            <a:endParaRPr lang="en-US" sz="2000" b="0" dirty="0"/>
          </a:p>
        </p:txBody>
      </p:sp>
      <p:pic>
        <p:nvPicPr>
          <p:cNvPr id="2" name="Picture 2" descr="An illustration depicts the execution of a computer code by a command prompt. The 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Line 4 points to a screenshot of a command prompt displays has 3 lines. The lines read as follows. Line 1. C colon back slash book right angle bracket java Welcome. Line 2. Welcome to Java exclamation point. Line 2 is labeled, print a message to the console. Line 3. C colon back slash book right angle bracket. "/>
          <p:cNvPicPr>
            <a:picLocks noChangeAspect="1"/>
          </p:cNvPicPr>
          <p:nvPr/>
        </p:nvPicPr>
        <p:blipFill>
          <a:blip r:embed="rId2"/>
          <a:stretch>
            <a:fillRect/>
          </a:stretch>
        </p:blipFill>
        <p:spPr>
          <a:xfrm>
            <a:off x="359299" y="1726716"/>
            <a:ext cx="8425402" cy="3981033"/>
          </a:xfrm>
          <a:prstGeom prst="rect">
            <a:avLst/>
          </a:prstGeom>
        </p:spPr>
      </p:pic>
    </p:spTree>
    <p:extLst>
      <p:ext uri="{BB962C8B-B14F-4D97-AF65-F5344CB8AC3E}">
        <p14:creationId xmlns:p14="http://schemas.microsoft.com/office/powerpoint/2010/main" val="1398841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Two More Simple Examples</a:t>
            </a:r>
            <a:endParaRPr lang="en-US" dirty="0"/>
          </a:p>
        </p:txBody>
      </p:sp>
      <p:sp>
        <p:nvSpPr>
          <p:cNvPr id="6" name="TextBox 2">
            <a:hlinkClick r:id="rId2"/>
          </p:cNvPr>
          <p:cNvSpPr>
            <a:spLocks noChangeArrowheads="1"/>
          </p:cNvSpPr>
          <p:nvPr/>
        </p:nvSpPr>
        <p:spPr bwMode="auto">
          <a:xfrm>
            <a:off x="2494722" y="3962400"/>
            <a:ext cx="3326641"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WelcomeWithThreeMessages</a:t>
            </a:r>
          </a:p>
        </p:txBody>
      </p:sp>
      <p:sp>
        <p:nvSpPr>
          <p:cNvPr id="8" name="TextBox 3">
            <a:hlinkClick r:id="rId3" tooltip="http://liveexample-ppe.pearsoncmg.com/LiveRun/faces/LiveExample.xhtml"/>
          </p:cNvPr>
          <p:cNvSpPr txBox="1"/>
          <p:nvPr/>
        </p:nvSpPr>
        <p:spPr>
          <a:xfrm>
            <a:off x="6096000" y="3962400"/>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7" name="TextBox 4">
            <a:hlinkClick r:id="rId4"/>
          </p:cNvPr>
          <p:cNvSpPr>
            <a:spLocks noChangeArrowheads="1"/>
          </p:cNvSpPr>
          <p:nvPr/>
        </p:nvSpPr>
        <p:spPr bwMode="auto">
          <a:xfrm>
            <a:off x="2494722" y="4576763"/>
            <a:ext cx="3326641"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ComputeExpression</a:t>
            </a:r>
          </a:p>
        </p:txBody>
      </p:sp>
      <p:sp>
        <p:nvSpPr>
          <p:cNvPr id="9" name="TextBox 5">
            <a:hlinkClick r:id="rId3" tooltip="http://liveexample-ppe.pearsoncmg.com/LiveRun/faces/LiveExample.xhtml"/>
          </p:cNvPr>
          <p:cNvSpPr txBox="1"/>
          <p:nvPr/>
        </p:nvSpPr>
        <p:spPr>
          <a:xfrm>
            <a:off x="6096000" y="4576763"/>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367766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a:t>
            </a:r>
            <a:r>
              <a:rPr lang="en-US" altLang="en-US" sz="100" dirty="0" smtClean="0"/>
              <a:t> </a:t>
            </a:r>
            <a:r>
              <a:rPr lang="en-US" altLang="en-US" dirty="0" smtClean="0"/>
              <a:t>P</a:t>
            </a:r>
            <a:r>
              <a:rPr lang="en-US" altLang="en-US" sz="100" dirty="0" smtClean="0"/>
              <a:t> </a:t>
            </a:r>
            <a:r>
              <a:rPr lang="en-US" altLang="en-US" dirty="0" smtClean="0"/>
              <a:t>U</a:t>
            </a:r>
            <a:endParaRPr lang="en-US" b="0" dirty="0"/>
          </a:p>
        </p:txBody>
      </p:sp>
      <p:sp>
        <p:nvSpPr>
          <p:cNvPr id="3" name="Content Placeholder 2"/>
          <p:cNvSpPr>
            <a:spLocks noGrp="1"/>
          </p:cNvSpPr>
          <p:nvPr>
            <p:ph sz="quarter" idx="13"/>
          </p:nvPr>
        </p:nvSpPr>
        <p:spPr>
          <a:xfrm>
            <a:off x="457200" y="1600201"/>
            <a:ext cx="8232775" cy="1790699"/>
          </a:xfrm>
        </p:spPr>
        <p:txBody>
          <a:bodyPr/>
          <a:lstStyle/>
          <a:p>
            <a:pPr marL="0" indent="0">
              <a:buClrTx/>
              <a:buSzTx/>
              <a:buFontTx/>
              <a:buNone/>
            </a:pPr>
            <a:r>
              <a:rPr lang="en-US" altLang="en-US" sz="1800" dirty="0">
                <a:cs typeface="Courier New" panose="02070309020205020404" pitchFamily="49" charset="0"/>
              </a:rPr>
              <a:t>The central processing unit (</a:t>
            </a:r>
            <a:r>
              <a:rPr lang="en-US" altLang="en-US" sz="1800" dirty="0" smtClean="0">
                <a:cs typeface="Courier New" panose="02070309020205020404" pitchFamily="49" charset="0"/>
              </a:rPr>
              <a:t>C</a:t>
            </a:r>
            <a:r>
              <a:rPr lang="en-US" altLang="en-US" sz="100" dirty="0" smtClean="0">
                <a:cs typeface="Courier New" panose="02070309020205020404" pitchFamily="49" charset="0"/>
              </a:rPr>
              <a:t> </a:t>
            </a:r>
            <a:r>
              <a:rPr lang="en-US" altLang="en-US" sz="1800" dirty="0" smtClean="0">
                <a:cs typeface="Courier New" panose="02070309020205020404" pitchFamily="49" charset="0"/>
              </a:rPr>
              <a:t>P</a:t>
            </a:r>
            <a:r>
              <a:rPr lang="en-US" altLang="en-US" sz="100" dirty="0" smtClean="0">
                <a:cs typeface="Courier New" panose="02070309020205020404" pitchFamily="49" charset="0"/>
              </a:rPr>
              <a:t> </a:t>
            </a:r>
            <a:r>
              <a:rPr lang="en-US" altLang="en-US" sz="1800" dirty="0" smtClean="0">
                <a:cs typeface="Courier New" panose="02070309020205020404" pitchFamily="49" charset="0"/>
              </a:rPr>
              <a:t>U</a:t>
            </a:r>
            <a:r>
              <a:rPr lang="en-US" altLang="en-US" sz="1800" dirty="0">
                <a:cs typeface="Courier New" panose="02070309020205020404" pitchFamily="49" charset="0"/>
              </a:rPr>
              <a:t>) is the brain of a computer. It retrieves instructions from memory and executes them. The </a:t>
            </a:r>
            <a:r>
              <a:rPr lang="en-US" altLang="en-US" sz="1800" dirty="0" smtClean="0">
                <a:cs typeface="Courier New" panose="02070309020205020404" pitchFamily="49" charset="0"/>
              </a:rPr>
              <a:t>C</a:t>
            </a:r>
            <a:r>
              <a:rPr lang="en-US" altLang="en-US" sz="100" dirty="0" smtClean="0">
                <a:cs typeface="Courier New" panose="02070309020205020404" pitchFamily="49" charset="0"/>
              </a:rPr>
              <a:t> </a:t>
            </a:r>
            <a:r>
              <a:rPr lang="en-US" altLang="en-US" sz="1800" dirty="0" smtClean="0">
                <a:cs typeface="Courier New" panose="02070309020205020404" pitchFamily="49" charset="0"/>
              </a:rPr>
              <a:t>P</a:t>
            </a:r>
            <a:r>
              <a:rPr lang="en-US" altLang="en-US" sz="100" dirty="0" smtClean="0">
                <a:cs typeface="Courier New" panose="02070309020205020404" pitchFamily="49" charset="0"/>
              </a:rPr>
              <a:t> </a:t>
            </a:r>
            <a:r>
              <a:rPr lang="en-US" altLang="en-US" sz="1800" dirty="0" smtClean="0">
                <a:cs typeface="Courier New" panose="02070309020205020404" pitchFamily="49" charset="0"/>
              </a:rPr>
              <a:t>U </a:t>
            </a:r>
            <a:r>
              <a:rPr lang="en-US" altLang="en-US" sz="1800" dirty="0">
                <a:cs typeface="Courier New" panose="02070309020205020404" pitchFamily="49" charset="0"/>
              </a:rPr>
              <a:t>speed is measured in megahertz (</a:t>
            </a:r>
            <a:r>
              <a:rPr lang="en-US" altLang="en-US" sz="1800" dirty="0" smtClean="0">
                <a:cs typeface="Courier New" panose="02070309020205020404" pitchFamily="49" charset="0"/>
              </a:rPr>
              <a:t>M</a:t>
            </a:r>
            <a:r>
              <a:rPr lang="en-US" altLang="en-US" sz="100" dirty="0" smtClean="0">
                <a:cs typeface="Courier New" panose="02070309020205020404" pitchFamily="49" charset="0"/>
              </a:rPr>
              <a:t> </a:t>
            </a:r>
            <a:r>
              <a:rPr lang="en-US" altLang="en-US" sz="1800" dirty="0" smtClean="0">
                <a:cs typeface="Courier New" panose="02070309020205020404" pitchFamily="49" charset="0"/>
              </a:rPr>
              <a:t>H</a:t>
            </a:r>
            <a:r>
              <a:rPr lang="en-US" altLang="en-US" sz="100" dirty="0" smtClean="0">
                <a:cs typeface="Courier New" panose="02070309020205020404" pitchFamily="49" charset="0"/>
              </a:rPr>
              <a:t> </a:t>
            </a:r>
            <a:r>
              <a:rPr lang="en-US" altLang="en-US" sz="1800" dirty="0" smtClean="0">
                <a:cs typeface="Courier New" panose="02070309020205020404" pitchFamily="49" charset="0"/>
              </a:rPr>
              <a:t>z), </a:t>
            </a:r>
            <a:r>
              <a:rPr lang="en-US" altLang="en-US" sz="1800" dirty="0">
                <a:cs typeface="Courier New" panose="02070309020205020404" pitchFamily="49" charset="0"/>
              </a:rPr>
              <a:t>with 1 megahertz equaling 1 million pulses per second. The speed of the </a:t>
            </a:r>
            <a:r>
              <a:rPr lang="en-US" altLang="en-US" sz="1800" dirty="0" smtClean="0">
                <a:cs typeface="Courier New" panose="02070309020205020404" pitchFamily="49" charset="0"/>
              </a:rPr>
              <a:t>C P U </a:t>
            </a:r>
            <a:r>
              <a:rPr lang="en-US" altLang="en-US" sz="1800" dirty="0">
                <a:cs typeface="Courier New" panose="02070309020205020404" pitchFamily="49" charset="0"/>
              </a:rPr>
              <a:t>has been improved continuously. If you buy a </a:t>
            </a:r>
            <a:r>
              <a:rPr lang="en-US" altLang="en-US" sz="1800" dirty="0" smtClean="0">
                <a:cs typeface="Courier New" panose="02070309020205020404" pitchFamily="49" charset="0"/>
              </a:rPr>
              <a:t>P</a:t>
            </a:r>
            <a:r>
              <a:rPr lang="en-US" altLang="en-US" sz="100" dirty="0" smtClean="0">
                <a:cs typeface="Courier New" panose="02070309020205020404" pitchFamily="49" charset="0"/>
              </a:rPr>
              <a:t> </a:t>
            </a:r>
            <a:r>
              <a:rPr lang="en-US" altLang="en-US" sz="1800" dirty="0" smtClean="0">
                <a:cs typeface="Courier New" panose="02070309020205020404" pitchFamily="49" charset="0"/>
              </a:rPr>
              <a:t>C </a:t>
            </a:r>
            <a:r>
              <a:rPr lang="en-US" altLang="en-US" sz="1800" dirty="0">
                <a:cs typeface="Courier New" panose="02070309020205020404" pitchFamily="49" charset="0"/>
              </a:rPr>
              <a:t>now, you can get an Intel Pentium 4 Processor at 3 gigahertz (1 gigahertz is 1000 megahertz).</a:t>
            </a:r>
          </a:p>
        </p:txBody>
      </p:sp>
      <p:pic>
        <p:nvPicPr>
          <p:cNvPr id="6" name="Picture 3" descr="A diagram illustrates the major hardware components of a computer interconnected by a bus. The hardware components from left to right are as follows. Storage Devices, example: Disk, C D, and Tape. Memory. C P U. Communication Devices, example: Modem and N I C. Input Devices, example: Keyboard, Mouse. Output Devices, example: Monitor, Printer. The hardware component, C P U is emphasized."/>
          <p:cNvPicPr>
            <a:picLocks noChangeAspect="1"/>
          </p:cNvPicPr>
          <p:nvPr/>
        </p:nvPicPr>
        <p:blipFill>
          <a:blip r:embed="rId2"/>
          <a:stretch>
            <a:fillRect/>
          </a:stretch>
        </p:blipFill>
        <p:spPr>
          <a:xfrm>
            <a:off x="1294115" y="3659673"/>
            <a:ext cx="6555769" cy="1625867"/>
          </a:xfrm>
          <a:prstGeom prst="rect">
            <a:avLst/>
          </a:prstGeom>
        </p:spPr>
      </p:pic>
    </p:spTree>
    <p:extLst>
      <p:ext uri="{BB962C8B-B14F-4D97-AF65-F5344CB8AC3E}">
        <p14:creationId xmlns:p14="http://schemas.microsoft.com/office/powerpoint/2010/main" val="278799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Supplements on the Companion Website</a:t>
            </a:r>
            <a:endParaRPr lang="en-US" dirty="0"/>
          </a:p>
        </p:txBody>
      </p:sp>
      <p:sp>
        <p:nvSpPr>
          <p:cNvPr id="3" name="Content Placeholder 2"/>
          <p:cNvSpPr>
            <a:spLocks noGrp="1"/>
          </p:cNvSpPr>
          <p:nvPr>
            <p:ph sz="quarter" idx="13"/>
          </p:nvPr>
        </p:nvSpPr>
        <p:spPr>
          <a:xfrm>
            <a:off x="457200" y="1600200"/>
            <a:ext cx="8232775" cy="1331843"/>
          </a:xfrm>
        </p:spPr>
        <p:txBody>
          <a:bodyPr/>
          <a:lstStyle/>
          <a:p>
            <a:r>
              <a:rPr lang="en-US" altLang="en-US" dirty="0"/>
              <a:t>See Supplement I.B for installing and configuring J</a:t>
            </a:r>
            <a:r>
              <a:rPr lang="en-US" altLang="en-US" sz="100" dirty="0"/>
              <a:t> </a:t>
            </a:r>
            <a:r>
              <a:rPr lang="en-US" altLang="en-US" dirty="0"/>
              <a:t>D</a:t>
            </a:r>
            <a:r>
              <a:rPr lang="en-US" altLang="en-US" sz="100" dirty="0"/>
              <a:t> </a:t>
            </a:r>
            <a:r>
              <a:rPr lang="en-US" altLang="en-US" dirty="0"/>
              <a:t>K</a:t>
            </a:r>
          </a:p>
          <a:p>
            <a:r>
              <a:rPr lang="en-US" altLang="en-US" dirty="0"/>
              <a:t>See Supplement I.C for compiling and running Java from the command window for </a:t>
            </a:r>
            <a:r>
              <a:rPr lang="en-US" altLang="en-US" dirty="0" smtClean="0"/>
              <a:t>details</a:t>
            </a:r>
            <a:endParaRPr lang="en-US" altLang="en-US" dirty="0"/>
          </a:p>
        </p:txBody>
      </p:sp>
      <p:sp>
        <p:nvSpPr>
          <p:cNvPr id="4" name="Content Placeholder 3"/>
          <p:cNvSpPr>
            <a:spLocks noGrp="1"/>
          </p:cNvSpPr>
          <p:nvPr>
            <p:ph sz="quarter" idx="14"/>
          </p:nvPr>
        </p:nvSpPr>
        <p:spPr>
          <a:xfrm>
            <a:off x="457200" y="3076575"/>
            <a:ext cx="1878496" cy="434975"/>
          </a:xfrm>
        </p:spPr>
        <p:txBody>
          <a:bodyPr/>
          <a:lstStyle/>
          <a:p>
            <a:pPr marL="0" indent="0">
              <a:buNone/>
            </a:pPr>
            <a:r>
              <a:rPr lang="en-US" altLang="en-US" smtClean="0">
                <a:hlinkClick r:id="rId2" tooltip="www.cs.armstrong.edu/liang/intro10e"/>
              </a:rPr>
              <a:t>armstrong</a:t>
            </a:r>
            <a:endParaRPr lang="en-US" altLang="en-US" dirty="0"/>
          </a:p>
        </p:txBody>
      </p:sp>
    </p:spTree>
    <p:extLst>
      <p:ext uri="{BB962C8B-B14F-4D97-AF65-F5344CB8AC3E}">
        <p14:creationId xmlns:p14="http://schemas.microsoft.com/office/powerpoint/2010/main" val="1420317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Compiling and Running Java from the Command Window</a:t>
            </a:r>
            <a:endParaRPr lang="en-US" dirty="0"/>
          </a:p>
        </p:txBody>
      </p:sp>
      <p:sp>
        <p:nvSpPr>
          <p:cNvPr id="3" name="Content Placeholder 2"/>
          <p:cNvSpPr>
            <a:spLocks noGrp="1"/>
          </p:cNvSpPr>
          <p:nvPr>
            <p:ph sz="quarter" idx="13"/>
          </p:nvPr>
        </p:nvSpPr>
        <p:spPr>
          <a:xfrm>
            <a:off x="457201" y="1600199"/>
            <a:ext cx="4005470" cy="4448175"/>
          </a:xfrm>
        </p:spPr>
        <p:txBody>
          <a:bodyPr/>
          <a:lstStyle/>
          <a:p>
            <a:r>
              <a:rPr lang="en-US" altLang="en-US" sz="1800" dirty="0"/>
              <a:t>Set path to </a:t>
            </a:r>
            <a:r>
              <a:rPr lang="en-US" altLang="en-US" sz="1800" dirty="0" smtClean="0"/>
              <a:t>J</a:t>
            </a:r>
            <a:r>
              <a:rPr lang="en-US" altLang="en-US" sz="100" dirty="0" smtClean="0"/>
              <a:t> </a:t>
            </a:r>
            <a:r>
              <a:rPr lang="en-US" altLang="en-US" sz="1800" dirty="0" smtClean="0"/>
              <a:t>D</a:t>
            </a:r>
            <a:r>
              <a:rPr lang="en-US" altLang="en-US" sz="100" dirty="0" smtClean="0"/>
              <a:t> </a:t>
            </a:r>
            <a:r>
              <a:rPr lang="en-US" altLang="en-US" sz="1800" dirty="0" smtClean="0"/>
              <a:t>K </a:t>
            </a:r>
            <a:r>
              <a:rPr lang="en-US" altLang="en-US" sz="1800" dirty="0"/>
              <a:t>bin directory</a:t>
            </a:r>
          </a:p>
          <a:p>
            <a:pPr lvl="1"/>
            <a:r>
              <a:rPr lang="en-US" altLang="en-US" sz="1800" dirty="0"/>
              <a:t>set path=c:\Program Files\java\jdk1.8.0\bin</a:t>
            </a:r>
          </a:p>
          <a:p>
            <a:r>
              <a:rPr lang="en-US" altLang="en-US" sz="1800" dirty="0"/>
              <a:t>Set classpath to include the current directory</a:t>
            </a:r>
          </a:p>
          <a:p>
            <a:pPr lvl="1"/>
            <a:r>
              <a:rPr lang="en-US" altLang="en-US" sz="1800" dirty="0"/>
              <a:t>set classpath=.</a:t>
            </a:r>
          </a:p>
          <a:p>
            <a:r>
              <a:rPr lang="en-US" altLang="en-US" sz="1800" dirty="0"/>
              <a:t>Compile</a:t>
            </a:r>
          </a:p>
          <a:p>
            <a:pPr lvl="1"/>
            <a:r>
              <a:rPr lang="en-US" altLang="en-US" sz="1800" dirty="0"/>
              <a:t>javac Welcome.java</a:t>
            </a:r>
          </a:p>
          <a:p>
            <a:r>
              <a:rPr lang="en-US" altLang="en-US" sz="1800" dirty="0"/>
              <a:t>Run</a:t>
            </a:r>
          </a:p>
          <a:p>
            <a:pPr lvl="1"/>
            <a:r>
              <a:rPr lang="en-US" altLang="en-US" sz="1800" dirty="0"/>
              <a:t>java </a:t>
            </a:r>
            <a:r>
              <a:rPr lang="en-US" altLang="en-US" sz="1800" dirty="0" smtClean="0"/>
              <a:t>Welcome</a:t>
            </a:r>
            <a:endParaRPr lang="en-US" altLang="en-US" sz="1800" dirty="0"/>
          </a:p>
        </p:txBody>
      </p:sp>
      <p:pic>
        <p:nvPicPr>
          <p:cNvPr id="6" name="Picture 3" descr="A screenshot of a command prompt displays 12 lines. The lines read as follows. Line 1. C colon back slash book right angle bracket java c Welcome period java. Line 2. C colon back slash book right angle bracket d i r Welcome period asterisk. Line 3. Volume in drive C has no label. Line 4. Volume in Serial Number is 9 C B 6 hyphen 16 F 1. Line 5. Directory of C colon back slash book. Line 6. 07 forward slash 31 forward slash 2003 03 colon 32 p 424 Welcome period class. Line 7. 06 forward slash 20 forward slash 2003 07 colon 39 p 119 Welcome period java. Line 8. 2 File left angle bracket s right angle bracket 543 bytes. Line 9. 0, D i r left angle bracket s right angle bracket 21 comma 700 comma 853 comma 760 bytes free. Line 10. C colon back slash book right angle bracket java Welcome. Line 11. Welcome to Java exclamation point. Line 12. C colon back slash book right angle br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36351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Compiling and Running Java from TextPad</a:t>
            </a:r>
            <a:endParaRPr lang="en-US" dirty="0">
              <a:solidFill>
                <a:schemeClr val="tx2"/>
              </a:solidFill>
            </a:endParaRPr>
          </a:p>
        </p:txBody>
      </p:sp>
      <p:sp>
        <p:nvSpPr>
          <p:cNvPr id="3" name="Text Placeholder 2"/>
          <p:cNvSpPr>
            <a:spLocks noGrp="1"/>
          </p:cNvSpPr>
          <p:nvPr>
            <p:ph type="body" idx="1"/>
          </p:nvPr>
        </p:nvSpPr>
        <p:spPr>
          <a:xfrm>
            <a:off x="596348" y="1630018"/>
            <a:ext cx="7839352" cy="496956"/>
          </a:xfrm>
        </p:spPr>
        <p:txBody>
          <a:bodyPr/>
          <a:lstStyle/>
          <a:p>
            <a:pPr marL="256032" indent="-256032">
              <a:spcBef>
                <a:spcPts val="1500"/>
              </a:spcBef>
              <a:buFont typeface="Arial" panose="020B0604020202020204" pitchFamily="34" charset="0"/>
              <a:buChar char="•"/>
            </a:pPr>
            <a:r>
              <a:rPr lang="en-US" altLang="en-US" sz="2400" dirty="0"/>
              <a:t>See Supplement II.A on the Website for </a:t>
            </a:r>
            <a:r>
              <a:rPr lang="en-US" altLang="en-US" sz="2400" dirty="0" smtClean="0"/>
              <a:t>details</a:t>
            </a:r>
            <a:endParaRPr lang="en-US" altLang="en-US" sz="2400" dirty="0"/>
          </a:p>
        </p:txBody>
      </p:sp>
      <p:pic>
        <p:nvPicPr>
          <p:cNvPr id="4" name="Picture 3" descr="A screenshot of a Text Pad titled, C colon back slash My Programs back slash Welcome period java. The left pane has 2 parts. The top part displays the file name, Welcome period java. The bottom part displays a drop down list box for A N S I Characters. The right pane contains a computer code. "/>
          <p:cNvPicPr>
            <a:picLocks noChangeAspect="1"/>
          </p:cNvPicPr>
          <p:nvPr/>
        </p:nvPicPr>
        <p:blipFill>
          <a:blip r:embed="rId2"/>
          <a:stretch>
            <a:fillRect/>
          </a:stretch>
        </p:blipFill>
        <p:spPr>
          <a:xfrm>
            <a:off x="708299" y="2687157"/>
            <a:ext cx="7727401" cy="3153467"/>
          </a:xfrm>
          <a:prstGeom prst="rect">
            <a:avLst/>
          </a:prstGeom>
        </p:spPr>
      </p:pic>
    </p:spTree>
    <p:extLst>
      <p:ext uri="{BB962C8B-B14F-4D97-AF65-F5344CB8AC3E}">
        <p14:creationId xmlns:p14="http://schemas.microsoft.com/office/powerpoint/2010/main" val="32887888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Anatomy of a Java Program</a:t>
            </a:r>
            <a:endParaRPr lang="en-US" dirty="0"/>
          </a:p>
        </p:txBody>
      </p:sp>
      <p:sp>
        <p:nvSpPr>
          <p:cNvPr id="3" name="Content Placeholder 2"/>
          <p:cNvSpPr>
            <a:spLocks noGrp="1"/>
          </p:cNvSpPr>
          <p:nvPr>
            <p:ph type="body" idx="4294967295"/>
          </p:nvPr>
        </p:nvSpPr>
        <p:spPr>
          <a:xfrm>
            <a:off x="457200" y="1600200"/>
            <a:ext cx="8229600" cy="4525963"/>
          </a:xfrm>
        </p:spPr>
        <p:txBody>
          <a:bodyPr/>
          <a:lstStyle/>
          <a:p>
            <a:pPr indent="-256032"/>
            <a:r>
              <a:rPr lang="en-US" altLang="en-US" sz="2400" dirty="0"/>
              <a:t>Class name</a:t>
            </a:r>
          </a:p>
          <a:p>
            <a:pPr indent="-256032"/>
            <a:r>
              <a:rPr lang="en-US" altLang="en-US" sz="2400" dirty="0"/>
              <a:t>Main method</a:t>
            </a:r>
          </a:p>
          <a:p>
            <a:pPr indent="-256032"/>
            <a:r>
              <a:rPr lang="en-US" altLang="en-US" sz="2400" dirty="0"/>
              <a:t>Statements</a:t>
            </a:r>
          </a:p>
          <a:p>
            <a:pPr indent="-256032"/>
            <a:r>
              <a:rPr lang="en-US" altLang="en-US" sz="2400" dirty="0"/>
              <a:t>Statement terminator</a:t>
            </a:r>
          </a:p>
          <a:p>
            <a:pPr indent="-256032"/>
            <a:r>
              <a:rPr lang="en-US" altLang="en-US" sz="2400" dirty="0"/>
              <a:t>Reserved words</a:t>
            </a:r>
          </a:p>
          <a:p>
            <a:pPr indent="-256032"/>
            <a:r>
              <a:rPr lang="en-US" altLang="en-US" sz="2400" dirty="0"/>
              <a:t>Comments</a:t>
            </a:r>
          </a:p>
          <a:p>
            <a:pPr indent="-256032"/>
            <a:r>
              <a:rPr lang="en-US" altLang="en-US" sz="2400" dirty="0"/>
              <a:t>Blocks</a:t>
            </a:r>
          </a:p>
        </p:txBody>
      </p:sp>
    </p:spTree>
    <p:extLst>
      <p:ext uri="{BB962C8B-B14F-4D97-AF65-F5344CB8AC3E}">
        <p14:creationId xmlns:p14="http://schemas.microsoft.com/office/powerpoint/2010/main" val="36714981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Class Name</a:t>
            </a:r>
            <a:endParaRPr lang="en-US" sz="2000" b="0" dirty="0"/>
          </a:p>
        </p:txBody>
      </p:sp>
      <p:sp>
        <p:nvSpPr>
          <p:cNvPr id="3" name="Content Placeholder 2"/>
          <p:cNvSpPr>
            <a:spLocks noGrp="1"/>
          </p:cNvSpPr>
          <p:nvPr>
            <p:ph type="body" idx="4294967295"/>
          </p:nvPr>
        </p:nvSpPr>
        <p:spPr>
          <a:xfrm>
            <a:off x="457200" y="1600201"/>
            <a:ext cx="8229600" cy="1669774"/>
          </a:xfrm>
        </p:spPr>
        <p:txBody>
          <a:bodyPr/>
          <a:lstStyle/>
          <a:p>
            <a:pPr marL="0" indent="0">
              <a:buFont typeface="Monotype Sorts" pitchFamily="2" charset="2"/>
              <a:buNone/>
            </a:pPr>
            <a:r>
              <a:rPr lang="en-US" altLang="en-US" sz="2400" dirty="0">
                <a:latin typeface="+mn-lt"/>
              </a:rPr>
              <a:t>Every Java program must have at least one class. Each class has a name. By convention, class names start with an uppercase letter. In this example, the class name is Welcome. </a:t>
            </a:r>
          </a:p>
        </p:txBody>
      </p:sp>
      <p:pic>
        <p:nvPicPr>
          <p:cNvPr id="5" name="Picture 3"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p:cNvPicPr>
            <a:picLocks noChangeAspect="1"/>
          </p:cNvPicPr>
          <p:nvPr/>
        </p:nvPicPr>
        <p:blipFill>
          <a:blip r:embed="rId2"/>
          <a:stretch>
            <a:fillRect/>
          </a:stretch>
        </p:blipFill>
        <p:spPr>
          <a:xfrm>
            <a:off x="750584" y="3538291"/>
            <a:ext cx="7642830" cy="2405357"/>
          </a:xfrm>
          <a:prstGeom prst="rect">
            <a:avLst/>
          </a:prstGeom>
        </p:spPr>
      </p:pic>
    </p:spTree>
    <p:extLst>
      <p:ext uri="{BB962C8B-B14F-4D97-AF65-F5344CB8AC3E}">
        <p14:creationId xmlns:p14="http://schemas.microsoft.com/office/powerpoint/2010/main" val="35514548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Main Method</a:t>
            </a:r>
            <a:endParaRPr lang="en-US" sz="2000" b="0" dirty="0"/>
          </a:p>
        </p:txBody>
      </p:sp>
      <p:sp>
        <p:nvSpPr>
          <p:cNvPr id="3" name="Content Placeholder 2"/>
          <p:cNvSpPr>
            <a:spLocks noGrp="1"/>
          </p:cNvSpPr>
          <p:nvPr>
            <p:ph type="body" idx="4294967295"/>
          </p:nvPr>
        </p:nvSpPr>
        <p:spPr>
          <a:xfrm>
            <a:off x="457200" y="1600201"/>
            <a:ext cx="8229600" cy="1669774"/>
          </a:xfrm>
        </p:spPr>
        <p:txBody>
          <a:bodyPr/>
          <a:lstStyle/>
          <a:p>
            <a:pPr marL="0" indent="0">
              <a:buFont typeface="Monotype Sorts" pitchFamily="2" charset="2"/>
              <a:buNone/>
            </a:pPr>
            <a:r>
              <a:rPr lang="en-US" altLang="en-US" sz="2400" dirty="0">
                <a:latin typeface="+mn-lt"/>
              </a:rPr>
              <a:t>Line 2 defines the main method. In order to run a class, the class must contain a method named main. The program is executed from the main method. </a:t>
            </a:r>
          </a:p>
        </p:txBody>
      </p:sp>
      <p:pic>
        <p:nvPicPr>
          <p:cNvPr id="2" name="Picture 3"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p:cNvPicPr>
            <a:picLocks noChangeAspect="1"/>
          </p:cNvPicPr>
          <p:nvPr/>
        </p:nvPicPr>
        <p:blipFill>
          <a:blip r:embed="rId2"/>
          <a:stretch>
            <a:fillRect/>
          </a:stretch>
        </p:blipFill>
        <p:spPr>
          <a:xfrm>
            <a:off x="750585" y="3508466"/>
            <a:ext cx="7642830" cy="2405357"/>
          </a:xfrm>
          <a:prstGeom prst="rect">
            <a:avLst/>
          </a:prstGeom>
        </p:spPr>
      </p:pic>
    </p:spTree>
    <p:extLst>
      <p:ext uri="{BB962C8B-B14F-4D97-AF65-F5344CB8AC3E}">
        <p14:creationId xmlns:p14="http://schemas.microsoft.com/office/powerpoint/2010/main" val="3508038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Statement</a:t>
            </a:r>
            <a:endParaRPr lang="en-US" b="0" dirty="0"/>
          </a:p>
        </p:txBody>
      </p:sp>
      <p:sp>
        <p:nvSpPr>
          <p:cNvPr id="3" name="Content Placeholder 2"/>
          <p:cNvSpPr>
            <a:spLocks noGrp="1"/>
          </p:cNvSpPr>
          <p:nvPr>
            <p:ph type="body" idx="4294967295"/>
          </p:nvPr>
        </p:nvSpPr>
        <p:spPr>
          <a:xfrm>
            <a:off x="457200" y="1600201"/>
            <a:ext cx="8229600" cy="1669774"/>
          </a:xfrm>
        </p:spPr>
        <p:txBody>
          <a:bodyPr/>
          <a:lstStyle/>
          <a:p>
            <a:pPr marL="0" indent="0">
              <a:buFont typeface="Monotype Sorts" pitchFamily="2" charset="2"/>
              <a:buNone/>
            </a:pPr>
            <a:r>
              <a:rPr lang="en-US" altLang="en-US" sz="2400" dirty="0">
                <a:latin typeface="+mn-lt"/>
              </a:rPr>
              <a:t>A statement represents an action or a sequence of actions. The statement System.out.println("Welcome to Java!") in the program in Listing 1.1 is a statement to display the greeting "Welcome to Java!“.</a:t>
            </a:r>
          </a:p>
        </p:txBody>
      </p:sp>
      <p:pic>
        <p:nvPicPr>
          <p:cNvPr id="7" name="Picture 3"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p:cNvPicPr>
            <a:picLocks noChangeAspect="1"/>
          </p:cNvPicPr>
          <p:nvPr/>
        </p:nvPicPr>
        <p:blipFill>
          <a:blip r:embed="rId2"/>
          <a:stretch>
            <a:fillRect/>
          </a:stretch>
        </p:blipFill>
        <p:spPr>
          <a:xfrm>
            <a:off x="368443" y="3639471"/>
            <a:ext cx="8407113" cy="2481287"/>
          </a:xfrm>
          <a:prstGeom prst="rect">
            <a:avLst/>
          </a:prstGeom>
        </p:spPr>
      </p:pic>
    </p:spTree>
    <p:extLst>
      <p:ext uri="{BB962C8B-B14F-4D97-AF65-F5344CB8AC3E}">
        <p14:creationId xmlns:p14="http://schemas.microsoft.com/office/powerpoint/2010/main" val="7794288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Statement Terminator</a:t>
            </a:r>
            <a:endParaRPr lang="en-US" b="0" dirty="0"/>
          </a:p>
        </p:txBody>
      </p:sp>
      <p:sp>
        <p:nvSpPr>
          <p:cNvPr id="3" name="Content Placeholder 2"/>
          <p:cNvSpPr>
            <a:spLocks noGrp="1"/>
          </p:cNvSpPr>
          <p:nvPr>
            <p:ph type="body" idx="4294967295"/>
          </p:nvPr>
        </p:nvSpPr>
        <p:spPr>
          <a:xfrm>
            <a:off x="457200" y="1719470"/>
            <a:ext cx="8229600" cy="1133060"/>
          </a:xfrm>
        </p:spPr>
        <p:txBody>
          <a:bodyPr/>
          <a:lstStyle/>
          <a:p>
            <a:pPr>
              <a:spcBef>
                <a:spcPct val="0"/>
              </a:spcBef>
              <a:buClrTx/>
              <a:buSzTx/>
              <a:buFontTx/>
              <a:buNone/>
            </a:pPr>
            <a:r>
              <a:rPr lang="en-US" altLang="en-US" sz="2400" dirty="0">
                <a:latin typeface="+mn-lt"/>
              </a:rPr>
              <a:t>Every statement in Java ends with a semicolon (;).</a:t>
            </a:r>
          </a:p>
        </p:txBody>
      </p:sp>
      <p:pic>
        <p:nvPicPr>
          <p:cNvPr id="2" name="Picture 3"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p:cNvPicPr>
            <a:picLocks noChangeAspect="1"/>
          </p:cNvPicPr>
          <p:nvPr/>
        </p:nvPicPr>
        <p:blipFill>
          <a:blip r:embed="rId2"/>
          <a:stretch>
            <a:fillRect/>
          </a:stretch>
        </p:blipFill>
        <p:spPr>
          <a:xfrm>
            <a:off x="368443" y="2854276"/>
            <a:ext cx="8407113" cy="2481287"/>
          </a:xfrm>
          <a:prstGeom prst="rect">
            <a:avLst/>
          </a:prstGeom>
        </p:spPr>
      </p:pic>
    </p:spTree>
    <p:extLst>
      <p:ext uri="{BB962C8B-B14F-4D97-AF65-F5344CB8AC3E}">
        <p14:creationId xmlns:p14="http://schemas.microsoft.com/office/powerpoint/2010/main" val="7412877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Reserved words</a:t>
            </a:r>
            <a:endParaRPr lang="en-US" b="0" dirty="0"/>
          </a:p>
        </p:txBody>
      </p:sp>
      <p:sp>
        <p:nvSpPr>
          <p:cNvPr id="3" name="Content Placeholder 2"/>
          <p:cNvSpPr>
            <a:spLocks noGrp="1"/>
          </p:cNvSpPr>
          <p:nvPr>
            <p:ph type="body" idx="4294967295"/>
          </p:nvPr>
        </p:nvSpPr>
        <p:spPr>
          <a:xfrm>
            <a:off x="457200" y="1719470"/>
            <a:ext cx="8229600" cy="2027582"/>
          </a:xfrm>
        </p:spPr>
        <p:txBody>
          <a:bodyPr/>
          <a:lstStyle/>
          <a:p>
            <a:pPr marL="0" indent="0">
              <a:buFont typeface="Monotype Sorts" pitchFamily="2" charset="2"/>
              <a:buNone/>
            </a:pPr>
            <a:r>
              <a:rPr lang="en-US" altLang="en-US" sz="2400" dirty="0">
                <a:latin typeface="+mn-lt"/>
              </a:rPr>
              <a:t>Reserved words or keywords are words that have a specific meaning to the compiler and cannot be used for other purposes in the program. For example, when the compiler sees the word class, it understands that the word after class is the name for the class. </a:t>
            </a:r>
          </a:p>
        </p:txBody>
      </p:sp>
      <p:pic>
        <p:nvPicPr>
          <p:cNvPr id="2" name="Picture 3"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p:cNvPicPr>
            <a:picLocks noChangeAspect="1"/>
          </p:cNvPicPr>
          <p:nvPr/>
        </p:nvPicPr>
        <p:blipFill>
          <a:blip r:embed="rId2"/>
          <a:stretch>
            <a:fillRect/>
          </a:stretch>
        </p:blipFill>
        <p:spPr>
          <a:xfrm>
            <a:off x="1097986" y="3876218"/>
            <a:ext cx="6948027" cy="2186688"/>
          </a:xfrm>
          <a:prstGeom prst="rect">
            <a:avLst/>
          </a:prstGeom>
        </p:spPr>
      </p:pic>
    </p:spTree>
    <p:extLst>
      <p:ext uri="{BB962C8B-B14F-4D97-AF65-F5344CB8AC3E}">
        <p14:creationId xmlns:p14="http://schemas.microsoft.com/office/powerpoint/2010/main" val="7530370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Blocks</a:t>
            </a:r>
            <a:endParaRPr lang="en-US" b="0" dirty="0"/>
          </a:p>
        </p:txBody>
      </p:sp>
      <p:sp>
        <p:nvSpPr>
          <p:cNvPr id="3" name="Content Placeholder 2"/>
          <p:cNvSpPr>
            <a:spLocks noGrp="1"/>
          </p:cNvSpPr>
          <p:nvPr>
            <p:ph type="body" idx="4294967295"/>
          </p:nvPr>
        </p:nvSpPr>
        <p:spPr>
          <a:xfrm>
            <a:off x="457200" y="1719470"/>
            <a:ext cx="8229600" cy="1600200"/>
          </a:xfrm>
        </p:spPr>
        <p:txBody>
          <a:bodyPr/>
          <a:lstStyle/>
          <a:p>
            <a:pPr marL="0" indent="0">
              <a:buClrTx/>
              <a:buSzTx/>
              <a:buFontTx/>
              <a:buNone/>
            </a:pPr>
            <a:r>
              <a:rPr lang="en-US" altLang="en-US" sz="2400" dirty="0">
                <a:latin typeface="+mn-lt"/>
              </a:rPr>
              <a:t>A pair of braces in a program forms a block that groups components of a program</a:t>
            </a:r>
            <a:r>
              <a:rPr lang="en-US" altLang="en-US" sz="2400" dirty="0" smtClean="0">
                <a:latin typeface="+mn-lt"/>
              </a:rPr>
              <a:t>.</a:t>
            </a:r>
            <a:endParaRPr lang="en-US" altLang="en-US" sz="3200" dirty="0">
              <a:solidFill>
                <a:schemeClr val="tx2"/>
              </a:solidFill>
              <a:latin typeface="+mn-lt"/>
              <a:cs typeface="Times New Roman" panose="02020603050405020304" pitchFamily="18" charset="0"/>
            </a:endParaRPr>
          </a:p>
        </p:txBody>
      </p:sp>
      <p:pic>
        <p:nvPicPr>
          <p:cNvPr id="6" name="Picture 3" descr="Computer code has 5 lines. The lines read as follows. Line 1. public class Test left brace. Line 2, indented once. public static void main left parenthesis String left bracket right bracket a r g s right parenthesis left brace. Line 3, indented twice. System period out period print l n left parenthesis double quote Welcome to Java exclamation point double quote right parenthesis semicolon. Line 4, indented once. right brace. Lines 2 to 4 are labeled, Method block. Line 5. right brace. Lines 1 to 5 are labeled, Class block."/>
          <p:cNvPicPr>
            <a:picLocks noChangeAspect="1"/>
          </p:cNvPicPr>
          <p:nvPr/>
        </p:nvPicPr>
        <p:blipFill>
          <a:blip r:embed="rId2"/>
          <a:stretch>
            <a:fillRect/>
          </a:stretch>
        </p:blipFill>
        <p:spPr>
          <a:xfrm>
            <a:off x="817102" y="3752213"/>
            <a:ext cx="7509795" cy="1579945"/>
          </a:xfrm>
          <a:prstGeom prst="rect">
            <a:avLst/>
          </a:prstGeom>
        </p:spPr>
      </p:pic>
    </p:spTree>
    <p:extLst>
      <p:ext uri="{BB962C8B-B14F-4D97-AF65-F5344CB8AC3E}">
        <p14:creationId xmlns:p14="http://schemas.microsoft.com/office/powerpoint/2010/main" val="3026922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a:t>
            </a:r>
            <a:endParaRPr lang="en-US" b="0" dirty="0"/>
          </a:p>
        </p:txBody>
      </p:sp>
      <p:sp>
        <p:nvSpPr>
          <p:cNvPr id="3" name="Content Placeholder 2"/>
          <p:cNvSpPr>
            <a:spLocks noGrp="1"/>
          </p:cNvSpPr>
          <p:nvPr>
            <p:ph type="body" idx="4294967295"/>
          </p:nvPr>
        </p:nvSpPr>
        <p:spPr>
          <a:xfrm>
            <a:off x="457200" y="1600201"/>
            <a:ext cx="8229600" cy="1790700"/>
          </a:xfrm>
        </p:spPr>
        <p:txBody>
          <a:bodyPr/>
          <a:lstStyle/>
          <a:p>
            <a:pPr marL="0" indent="0">
              <a:buClrTx/>
              <a:buSzTx/>
              <a:buFontTx/>
              <a:buNone/>
            </a:pPr>
            <a:r>
              <a:rPr lang="en-US" altLang="en-US" sz="1800" b="1" dirty="0">
                <a:latin typeface="+mn-lt"/>
                <a:cs typeface="Courier New" panose="02070309020205020404" pitchFamily="49" charset="0"/>
              </a:rPr>
              <a:t>Memory</a:t>
            </a:r>
            <a:r>
              <a:rPr lang="en-US" altLang="en-US" sz="1800" dirty="0">
                <a:latin typeface="+mn-lt"/>
                <a:cs typeface="Courier New" panose="02070309020205020404" pitchFamily="49" charset="0"/>
              </a:rPr>
              <a:t> is to store data and program instructions for </a:t>
            </a:r>
            <a:r>
              <a:rPr lang="en-US" altLang="en-US" sz="1800" dirty="0" smtClean="0">
                <a:latin typeface="+mn-lt"/>
                <a:cs typeface="Courier New" panose="02070309020205020404" pitchFamily="49" charset="0"/>
              </a:rPr>
              <a:t>C</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P</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U </a:t>
            </a:r>
            <a:r>
              <a:rPr lang="en-US" altLang="en-US" sz="1800" dirty="0">
                <a:latin typeface="+mn-lt"/>
                <a:cs typeface="Courier New" panose="02070309020205020404" pitchFamily="49" charset="0"/>
              </a:rPr>
              <a:t>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pic>
        <p:nvPicPr>
          <p:cNvPr id="8" name="Picture 3" descr="A diagram illustrates the major hardware components of a computer interconnected by a bus. The hardware components from left to right are as follows. Storage Devices, example: Disk, C D, and Tape. Memory. C P U. Communication Devices, example: Modem and N I C. Input Devices, example: Keyboard, Mouse. Output Devices, example: Monitor, Printer. The hardware component, memory is emphasized."/>
          <p:cNvPicPr>
            <a:picLocks noChangeAspect="1"/>
          </p:cNvPicPr>
          <p:nvPr/>
        </p:nvPicPr>
        <p:blipFill>
          <a:blip r:embed="rId3"/>
          <a:stretch>
            <a:fillRect/>
          </a:stretch>
        </p:blipFill>
        <p:spPr>
          <a:xfrm>
            <a:off x="999434" y="3807273"/>
            <a:ext cx="7145131" cy="1767993"/>
          </a:xfrm>
          <a:prstGeom prst="rect">
            <a:avLst/>
          </a:prstGeom>
        </p:spPr>
      </p:pic>
    </p:spTree>
    <p:extLst>
      <p:ext uri="{BB962C8B-B14F-4D97-AF65-F5344CB8AC3E}">
        <p14:creationId xmlns:p14="http://schemas.microsoft.com/office/powerpoint/2010/main" val="2641458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Special Symbols</a:t>
            </a:r>
            <a:endParaRPr lang="en-US" b="0" dirty="0"/>
          </a:p>
        </p:txBody>
      </p:sp>
      <p:graphicFrame>
        <p:nvGraphicFramePr>
          <p:cNvPr id="3" name="Table 2"/>
          <p:cNvGraphicFramePr>
            <a:graphicFrameLocks noGrp="1"/>
          </p:cNvGraphicFramePr>
          <p:nvPr>
            <p:extLst>
              <p:ext uri="{D42A27DB-BD31-4B8C-83A1-F6EECF244321}">
                <p14:modId xmlns:p14="http://schemas.microsoft.com/office/powerpoint/2010/main" val="1216199224"/>
              </p:ext>
            </p:extLst>
          </p:nvPr>
        </p:nvGraphicFramePr>
        <p:xfrm>
          <a:off x="1524000" y="1794565"/>
          <a:ext cx="6096000" cy="36931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269302763"/>
                    </a:ext>
                  </a:extLst>
                </a:gridCol>
                <a:gridCol w="2032000">
                  <a:extLst>
                    <a:ext uri="{9D8B030D-6E8A-4147-A177-3AD203B41FA5}">
                      <a16:colId xmlns:a16="http://schemas.microsoft.com/office/drawing/2014/main" val="2186053775"/>
                    </a:ext>
                  </a:extLst>
                </a:gridCol>
                <a:gridCol w="2032000">
                  <a:extLst>
                    <a:ext uri="{9D8B030D-6E8A-4147-A177-3AD203B41FA5}">
                      <a16:colId xmlns:a16="http://schemas.microsoft.com/office/drawing/2014/main" val="3412019407"/>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Character</a:t>
                      </a:r>
                      <a:r>
                        <a:rPr lang="en-US" sz="1400" b="0" i="0" u="none" strike="noStrike" cap="none" dirty="0" smtClean="0">
                          <a:solidFill>
                            <a:schemeClr val="tx1"/>
                          </a:solidFill>
                          <a:effectLst/>
                          <a:latin typeface="+mn-lt"/>
                          <a:ea typeface="+mn-ea"/>
                          <a:cs typeface="+mn-cs"/>
                          <a:sym typeface="Arial"/>
                        </a:rPr>
                        <a:t> </a:t>
                      </a:r>
                      <a:endParaRPr lang="en-US" dirty="0"/>
                    </a:p>
                  </a:txBody>
                  <a:tcPr/>
                </a:tc>
                <a:tc>
                  <a:txBody>
                    <a:bodyPr/>
                    <a:lstStyle/>
                    <a:p>
                      <a:r>
                        <a:rPr lang="en-US" sz="1400" b="1" i="0" u="none" strike="noStrike" cap="none" dirty="0" smtClean="0">
                          <a:solidFill>
                            <a:schemeClr val="tx1"/>
                          </a:solidFill>
                          <a:effectLst/>
                          <a:latin typeface="+mn-lt"/>
                          <a:ea typeface="+mn-ea"/>
                          <a:cs typeface="+mn-cs"/>
                          <a:sym typeface="Arial"/>
                        </a:rPr>
                        <a:t>Name</a:t>
                      </a:r>
                      <a:endParaRPr lang="en-US" b="1" dirty="0"/>
                    </a:p>
                  </a:txBody>
                  <a:tcPr/>
                </a:tc>
                <a:tc>
                  <a:txBody>
                    <a:bodyPr/>
                    <a:lstStyle/>
                    <a:p>
                      <a:r>
                        <a:rPr lang="en-US" sz="1400" b="1" i="0" u="none" strike="noStrike" cap="none" dirty="0" smtClean="0">
                          <a:solidFill>
                            <a:schemeClr val="tx1"/>
                          </a:solidFill>
                          <a:effectLst/>
                          <a:latin typeface="+mn-lt"/>
                          <a:ea typeface="+mn-ea"/>
                          <a:cs typeface="+mn-cs"/>
                          <a:sym typeface="Arial"/>
                        </a:rPr>
                        <a:t>Description</a:t>
                      </a:r>
                      <a:endParaRPr lang="en-US" b="1" dirty="0"/>
                    </a:p>
                  </a:txBody>
                  <a:tcPr/>
                </a:tc>
                <a:extLst>
                  <a:ext uri="{0D108BD9-81ED-4DB2-BD59-A6C34878D82A}">
                    <a16:rowId xmlns:a16="http://schemas.microsoft.com/office/drawing/2014/main" val="1638855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a:t>
                      </a:r>
                    </a:p>
                  </a:txBody>
                  <a:tcPr/>
                </a:tc>
                <a:tc>
                  <a:txBody>
                    <a:bodyPr/>
                    <a:lstStyle/>
                    <a:p>
                      <a:r>
                        <a:rPr lang="en-US" sz="1400" b="0" i="0" u="none" strike="noStrike" cap="none" dirty="0" smtClean="0">
                          <a:solidFill>
                            <a:schemeClr val="tx1"/>
                          </a:solidFill>
                          <a:effectLst/>
                          <a:latin typeface="+mn-lt"/>
                          <a:ea typeface="+mn-ea"/>
                          <a:cs typeface="+mn-cs"/>
                          <a:sym typeface="Arial"/>
                        </a:rPr>
                        <a:t>Opening and closing braces</a:t>
                      </a:r>
                    </a:p>
                  </a:txBody>
                  <a:tcPr/>
                </a:tc>
                <a:tc>
                  <a:txBody>
                    <a:bodyPr/>
                    <a:lstStyle/>
                    <a:p>
                      <a:r>
                        <a:rPr lang="en-US" sz="1400" b="0" i="0" u="none" strike="noStrike" cap="none" dirty="0" smtClean="0">
                          <a:solidFill>
                            <a:schemeClr val="tx1"/>
                          </a:solidFill>
                          <a:effectLst/>
                          <a:latin typeface="+mn-lt"/>
                          <a:ea typeface="+mn-ea"/>
                          <a:cs typeface="+mn-cs"/>
                          <a:sym typeface="Arial"/>
                        </a:rPr>
                        <a:t>Denotes a block to enclose statements.</a:t>
                      </a:r>
                    </a:p>
                  </a:txBody>
                  <a:tcPr/>
                </a:tc>
                <a:extLst>
                  <a:ext uri="{0D108BD9-81ED-4DB2-BD59-A6C34878D82A}">
                    <a16:rowId xmlns:a16="http://schemas.microsoft.com/office/drawing/2014/main" val="14434072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Opening and closing parentheses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Used with methods.</a:t>
                      </a:r>
                    </a:p>
                  </a:txBody>
                  <a:tcPr/>
                </a:tc>
                <a:extLst>
                  <a:ext uri="{0D108BD9-81ED-4DB2-BD59-A6C34878D82A}">
                    <a16:rowId xmlns:a16="http://schemas.microsoft.com/office/drawing/2014/main" val="3211624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Opening and closing brackets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Denotes an array.</a:t>
                      </a:r>
                    </a:p>
                  </a:txBody>
                  <a:tcPr/>
                </a:tc>
                <a:extLst>
                  <a:ext uri="{0D108BD9-81ED-4DB2-BD59-A6C34878D82A}">
                    <a16:rowId xmlns:a16="http://schemas.microsoft.com/office/drawing/2014/main" val="2404547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Double slashes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Precedes a comment line.</a:t>
                      </a:r>
                    </a:p>
                  </a:txBody>
                  <a:tcPr/>
                </a:tc>
                <a:extLst>
                  <a:ext uri="{0D108BD9-81ED-4DB2-BD59-A6C34878D82A}">
                    <a16:rowId xmlns:a16="http://schemas.microsoft.com/office/drawing/2014/main" val="6765926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Opening and closing quotation marks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Enclosing a string (i.e., sequence of characters).</a:t>
                      </a:r>
                    </a:p>
                  </a:txBody>
                  <a:tcPr/>
                </a:tc>
                <a:extLst>
                  <a:ext uri="{0D108BD9-81ED-4DB2-BD59-A6C34878D82A}">
                    <a16:rowId xmlns:a16="http://schemas.microsoft.com/office/drawing/2014/main" val="1671589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Semicolon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Marks the end of a statement.</a:t>
                      </a:r>
                    </a:p>
                  </a:txBody>
                  <a:tcPr/>
                </a:tc>
                <a:extLst>
                  <a:ext uri="{0D108BD9-81ED-4DB2-BD59-A6C34878D82A}">
                    <a16:rowId xmlns:a16="http://schemas.microsoft.com/office/drawing/2014/main" val="3764117971"/>
                  </a:ext>
                </a:extLst>
              </a:tr>
            </a:tbl>
          </a:graphicData>
        </a:graphic>
      </p:graphicFrame>
    </p:spTree>
    <p:extLst>
      <p:ext uri="{BB962C8B-B14F-4D97-AF65-F5344CB8AC3E}">
        <p14:creationId xmlns:p14="http://schemas.microsoft.com/office/powerpoint/2010/main" val="2936258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 }</a:t>
            </a:r>
            <a:endParaRPr lang="en-US" dirty="0"/>
          </a:p>
        </p:txBody>
      </p:sp>
      <p:pic>
        <p:nvPicPr>
          <p:cNvPr id="13" name="Picture 2"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The symbols, left brace and right brace in the code are highlighted."/>
          <p:cNvPicPr>
            <a:picLocks noChangeAspect="1"/>
          </p:cNvPicPr>
          <p:nvPr/>
        </p:nvPicPr>
        <p:blipFill>
          <a:blip r:embed="rId2"/>
          <a:stretch>
            <a:fillRect/>
          </a:stretch>
        </p:blipFill>
        <p:spPr>
          <a:xfrm>
            <a:off x="368443" y="2188356"/>
            <a:ext cx="8407113" cy="2481287"/>
          </a:xfrm>
          <a:prstGeom prst="rect">
            <a:avLst/>
          </a:prstGeom>
        </p:spPr>
      </p:pic>
    </p:spTree>
    <p:extLst>
      <p:ext uri="{BB962C8B-B14F-4D97-AF65-F5344CB8AC3E}">
        <p14:creationId xmlns:p14="http://schemas.microsoft.com/office/powerpoint/2010/main" val="6096659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  )</a:t>
            </a:r>
            <a:endParaRPr lang="en-US" dirty="0"/>
          </a:p>
        </p:txBody>
      </p:sp>
      <p:pic>
        <p:nvPicPr>
          <p:cNvPr id="3" name="Picture 2"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The symbols, left parenthesis and right parenthesis in the code are highlighted."/>
          <p:cNvPicPr>
            <a:picLocks noChangeAspect="1"/>
          </p:cNvPicPr>
          <p:nvPr/>
        </p:nvPicPr>
        <p:blipFill>
          <a:blip r:embed="rId2"/>
          <a:stretch>
            <a:fillRect/>
          </a:stretch>
        </p:blipFill>
        <p:spPr>
          <a:xfrm>
            <a:off x="368443" y="2188356"/>
            <a:ext cx="8407113" cy="2481287"/>
          </a:xfrm>
          <a:prstGeom prst="rect">
            <a:avLst/>
          </a:prstGeom>
        </p:spPr>
      </p:pic>
    </p:spTree>
    <p:extLst>
      <p:ext uri="{BB962C8B-B14F-4D97-AF65-F5344CB8AC3E}">
        <p14:creationId xmlns:p14="http://schemas.microsoft.com/office/powerpoint/2010/main" val="314992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t>
            </a:r>
            <a:r>
              <a:rPr lang="en-US" altLang="en-US" sz="100" dirty="0" smtClean="0">
                <a:solidFill>
                  <a:schemeClr val="bg1"/>
                </a:solidFill>
              </a:rPr>
              <a:t>semicolon</a:t>
            </a:r>
            <a:r>
              <a:rPr lang="en-US" altLang="en-US" dirty="0" smtClean="0"/>
              <a:t>  </a:t>
            </a:r>
            <a:endParaRPr lang="en-US" dirty="0"/>
          </a:p>
        </p:txBody>
      </p:sp>
      <p:pic>
        <p:nvPicPr>
          <p:cNvPr id="6" name="Picture 2"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The symbol semicolon in line 4 is highlighted. Line 5, indented once. right brace. Line 6. right brace. "/>
          <p:cNvPicPr>
            <a:picLocks noChangeAspect="1"/>
          </p:cNvPicPr>
          <p:nvPr/>
        </p:nvPicPr>
        <p:blipFill>
          <a:blip r:embed="rId2"/>
          <a:stretch>
            <a:fillRect/>
          </a:stretch>
        </p:blipFill>
        <p:spPr>
          <a:xfrm>
            <a:off x="368444" y="2188356"/>
            <a:ext cx="8407113" cy="2481287"/>
          </a:xfrm>
          <a:prstGeom prst="rect">
            <a:avLst/>
          </a:prstGeom>
        </p:spPr>
      </p:pic>
    </p:spTree>
    <p:extLst>
      <p:ext uri="{BB962C8B-B14F-4D97-AF65-F5344CB8AC3E}">
        <p14:creationId xmlns:p14="http://schemas.microsoft.com/office/powerpoint/2010/main" val="39603344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a:t>
            </a:r>
            <a:endParaRPr lang="en-US" dirty="0"/>
          </a:p>
        </p:txBody>
      </p:sp>
      <p:pic>
        <p:nvPicPr>
          <p:cNvPr id="3" name="Picture 2" descr="Computer code has 6 lines. The lines read as follows. Line 1. forward slash forward slash This program prints Welcome to Java exclamation point. The symbol, forward slash in line 1 is highlighted.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Line 5, indented once. right brace. Line 6. right brace. "/>
          <p:cNvPicPr>
            <a:picLocks noChangeAspect="1"/>
          </p:cNvPicPr>
          <p:nvPr/>
        </p:nvPicPr>
        <p:blipFill>
          <a:blip r:embed="rId2"/>
          <a:stretch>
            <a:fillRect/>
          </a:stretch>
        </p:blipFill>
        <p:spPr>
          <a:xfrm>
            <a:off x="368444" y="2188356"/>
            <a:ext cx="8407113" cy="2481287"/>
          </a:xfrm>
          <a:prstGeom prst="rect">
            <a:avLst/>
          </a:prstGeom>
        </p:spPr>
      </p:pic>
    </p:spTree>
    <p:extLst>
      <p:ext uri="{BB962C8B-B14F-4D97-AF65-F5344CB8AC3E}">
        <p14:creationId xmlns:p14="http://schemas.microsoft.com/office/powerpoint/2010/main" val="30150763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 "</a:t>
            </a:r>
            <a:endParaRPr lang="en-US" dirty="0"/>
          </a:p>
        </p:txBody>
      </p:sp>
      <p:pic>
        <p:nvPicPr>
          <p:cNvPr id="7" name="Picture 2" descr="Computer code has 6 lines. The lines read as follows. Line 1. forward slash forward slash This program prints Welcome to Java exclamation point. Line 2. public class Welcome left brace. Line 3, indented once. public static void main left parenthesis String left bracket right bracket a r g s right parenthesis left brace. Line 4, indented twice. System period out period print l n left parenthesis double quote Welcome to Java exclamation point double quote right parenthesis semicolon. The symbol, double quote in line 4 is highlighted. Line 5, indented once. right brace. Line 6. right brace. "/>
          <p:cNvPicPr>
            <a:picLocks noChangeAspect="1"/>
          </p:cNvPicPr>
          <p:nvPr/>
        </p:nvPicPr>
        <p:blipFill>
          <a:blip r:embed="rId2"/>
          <a:stretch>
            <a:fillRect/>
          </a:stretch>
        </p:blipFill>
        <p:spPr>
          <a:xfrm>
            <a:off x="368444" y="2188356"/>
            <a:ext cx="8407113" cy="2481287"/>
          </a:xfrm>
          <a:prstGeom prst="rect">
            <a:avLst/>
          </a:prstGeom>
        </p:spPr>
      </p:pic>
    </p:spTree>
    <p:extLst>
      <p:ext uri="{BB962C8B-B14F-4D97-AF65-F5344CB8AC3E}">
        <p14:creationId xmlns:p14="http://schemas.microsoft.com/office/powerpoint/2010/main" val="34480397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Programming Style and Documentation</a:t>
            </a:r>
            <a:endParaRPr lang="en-US" b="0" dirty="0">
              <a:solidFill>
                <a:schemeClr val="tx2"/>
              </a:solidFill>
            </a:endParaRPr>
          </a:p>
        </p:txBody>
      </p:sp>
      <p:sp>
        <p:nvSpPr>
          <p:cNvPr id="3" name="Content Placeholder 2"/>
          <p:cNvSpPr>
            <a:spLocks noGrp="1"/>
          </p:cNvSpPr>
          <p:nvPr>
            <p:ph type="body" idx="4294967295"/>
          </p:nvPr>
        </p:nvSpPr>
        <p:spPr>
          <a:xfrm>
            <a:off x="457200" y="1600200"/>
            <a:ext cx="8229600" cy="4525963"/>
          </a:xfrm>
        </p:spPr>
        <p:txBody>
          <a:bodyPr/>
          <a:lstStyle/>
          <a:p>
            <a:pPr indent="-256032" algn="just"/>
            <a:r>
              <a:rPr lang="en-US" altLang="en-US" sz="2400" dirty="0"/>
              <a:t>Appropriate Comments</a:t>
            </a:r>
          </a:p>
          <a:p>
            <a:pPr indent="-256032" algn="just"/>
            <a:r>
              <a:rPr lang="en-US" altLang="en-US" sz="2400" dirty="0"/>
              <a:t>Naming Conventions</a:t>
            </a:r>
          </a:p>
          <a:p>
            <a:pPr indent="-256032" algn="just"/>
            <a:r>
              <a:rPr lang="en-US" altLang="en-US" sz="2400" dirty="0"/>
              <a:t>Proper Indentation and Spacing Lines</a:t>
            </a:r>
          </a:p>
          <a:p>
            <a:pPr indent="-256032" algn="just"/>
            <a:r>
              <a:rPr lang="en-US" altLang="en-US" sz="2400" dirty="0"/>
              <a:t>Block Styles</a:t>
            </a:r>
          </a:p>
        </p:txBody>
      </p:sp>
    </p:spTree>
    <p:extLst>
      <p:ext uri="{BB962C8B-B14F-4D97-AF65-F5344CB8AC3E}">
        <p14:creationId xmlns:p14="http://schemas.microsoft.com/office/powerpoint/2010/main" val="24839535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Appropriate Comments</a:t>
            </a:r>
            <a:endParaRPr lang="en-US" b="0" dirty="0">
              <a:solidFill>
                <a:schemeClr val="tx2"/>
              </a:solidFill>
            </a:endParaRPr>
          </a:p>
        </p:txBody>
      </p:sp>
      <p:sp>
        <p:nvSpPr>
          <p:cNvPr id="3" name="Content Placeholder 2"/>
          <p:cNvSpPr>
            <a:spLocks noGrp="1"/>
          </p:cNvSpPr>
          <p:nvPr>
            <p:ph type="body" idx="4294967295"/>
          </p:nvPr>
        </p:nvSpPr>
        <p:spPr>
          <a:xfrm>
            <a:off x="457200" y="1600200"/>
            <a:ext cx="8229600" cy="4525963"/>
          </a:xfrm>
        </p:spPr>
        <p:txBody>
          <a:bodyPr/>
          <a:lstStyle/>
          <a:p>
            <a:pPr marL="0" indent="0">
              <a:lnSpc>
                <a:spcPct val="90000"/>
              </a:lnSpc>
              <a:buFont typeface="Monotype Sorts" pitchFamily="2" charset="2"/>
              <a:buNone/>
            </a:pPr>
            <a:r>
              <a:rPr lang="en-US" altLang="en-US" sz="2400" dirty="0">
                <a:latin typeface="+mn-lt"/>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nSpc>
                <a:spcPct val="90000"/>
              </a:lnSpc>
              <a:buFont typeface="Monotype Sorts" pitchFamily="2" charset="2"/>
              <a:buNone/>
            </a:pPr>
            <a:r>
              <a:rPr lang="en-US" altLang="en-US" sz="2400" dirty="0">
                <a:latin typeface="+mn-lt"/>
                <a:cs typeface="Times New Roman" panose="02020603050405020304" pitchFamily="18" charset="0"/>
              </a:rPr>
              <a:t>Include your name, class section, instructor, date, and a brief description at the beginning of the program</a:t>
            </a:r>
            <a:r>
              <a:rPr lang="en-US" altLang="en-US" sz="2400" dirty="0" smtClean="0">
                <a:latin typeface="+mn-lt"/>
                <a:cs typeface="Times New Roman" panose="02020603050405020304" pitchFamily="18" charset="0"/>
              </a:rPr>
              <a:t>.</a:t>
            </a:r>
            <a:endParaRPr lang="en-US" altLang="en-US" sz="2400" dirty="0">
              <a:latin typeface="+mn-lt"/>
              <a:cs typeface="Times New Roman" panose="02020603050405020304" pitchFamily="18" charset="0"/>
            </a:endParaRPr>
          </a:p>
        </p:txBody>
      </p:sp>
    </p:spTree>
    <p:extLst>
      <p:ext uri="{BB962C8B-B14F-4D97-AF65-F5344CB8AC3E}">
        <p14:creationId xmlns:p14="http://schemas.microsoft.com/office/powerpoint/2010/main" val="25374571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Naming Conventions</a:t>
            </a:r>
            <a:endParaRPr lang="en-US" b="0" dirty="0">
              <a:solidFill>
                <a:schemeClr val="tx2"/>
              </a:solidFill>
            </a:endParaRPr>
          </a:p>
        </p:txBody>
      </p:sp>
      <p:sp>
        <p:nvSpPr>
          <p:cNvPr id="3" name="Content Placeholder 2"/>
          <p:cNvSpPr>
            <a:spLocks noGrp="1"/>
          </p:cNvSpPr>
          <p:nvPr>
            <p:ph type="body" idx="4294967295"/>
          </p:nvPr>
        </p:nvSpPr>
        <p:spPr>
          <a:xfrm>
            <a:off x="457200" y="1600200"/>
            <a:ext cx="8229600" cy="4525963"/>
          </a:xfrm>
        </p:spPr>
        <p:txBody>
          <a:bodyPr/>
          <a:lstStyle/>
          <a:p>
            <a:pPr indent="-256032" algn="just"/>
            <a:r>
              <a:rPr lang="en-US" altLang="en-US" sz="2400" dirty="0">
                <a:latin typeface="+mn-lt"/>
              </a:rPr>
              <a:t>Choose meaningful and descriptive names.</a:t>
            </a:r>
          </a:p>
          <a:p>
            <a:pPr indent="-256032" algn="just"/>
            <a:r>
              <a:rPr lang="en-US" altLang="en-US" sz="2400" dirty="0">
                <a:latin typeface="+mn-lt"/>
              </a:rPr>
              <a:t>Class names: </a:t>
            </a:r>
          </a:p>
          <a:p>
            <a:pPr lvl="1" indent="-283464"/>
            <a:r>
              <a:rPr lang="en-US" altLang="en-US" sz="2400" dirty="0">
                <a:latin typeface="+mn-lt"/>
              </a:rPr>
              <a:t>Capitalize the first letter of each word in the name.  For example, the class name ComputeExpression</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523083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Proper Indentation and Spacing</a:t>
            </a:r>
            <a:endParaRPr lang="en-US" b="0" dirty="0">
              <a:solidFill>
                <a:schemeClr val="tx2"/>
              </a:solidFill>
            </a:endParaRPr>
          </a:p>
        </p:txBody>
      </p:sp>
      <p:sp>
        <p:nvSpPr>
          <p:cNvPr id="3" name="Content Placeholder 2"/>
          <p:cNvSpPr>
            <a:spLocks noGrp="1"/>
          </p:cNvSpPr>
          <p:nvPr>
            <p:ph type="body" idx="4294967295"/>
          </p:nvPr>
        </p:nvSpPr>
        <p:spPr>
          <a:xfrm>
            <a:off x="457200" y="1600200"/>
            <a:ext cx="8229600" cy="4525963"/>
          </a:xfrm>
        </p:spPr>
        <p:txBody>
          <a:bodyPr/>
          <a:lstStyle/>
          <a:p>
            <a:pPr indent="-256032" algn="just"/>
            <a:r>
              <a:rPr lang="en-US" altLang="en-US" sz="2400" dirty="0">
                <a:latin typeface="+mn-lt"/>
              </a:rPr>
              <a:t>Indentation</a:t>
            </a:r>
          </a:p>
          <a:p>
            <a:pPr lvl="1" indent="-283464"/>
            <a:r>
              <a:rPr lang="en-US" altLang="en-US" sz="2400" dirty="0">
                <a:latin typeface="+mn-lt"/>
              </a:rPr>
              <a:t>Indent two spaces</a:t>
            </a:r>
            <a:r>
              <a:rPr lang="en-US" altLang="en-US" sz="2400" dirty="0" smtClean="0">
                <a:latin typeface="+mn-lt"/>
              </a:rPr>
              <a:t>.</a:t>
            </a:r>
            <a:endParaRPr lang="en-US" altLang="en-US" sz="2400" dirty="0">
              <a:latin typeface="+mn-lt"/>
            </a:endParaRPr>
          </a:p>
          <a:p>
            <a:pPr indent="-256032" algn="just"/>
            <a:r>
              <a:rPr lang="en-US" altLang="en-US" sz="2400" dirty="0">
                <a:latin typeface="+mn-lt"/>
              </a:rPr>
              <a:t>Spacing </a:t>
            </a:r>
          </a:p>
          <a:p>
            <a:pPr lvl="1" indent="-283464"/>
            <a:r>
              <a:rPr lang="en-US" altLang="en-US" sz="2400" dirty="0">
                <a:latin typeface="+mn-lt"/>
              </a:rPr>
              <a:t>Use blank line to separate segments of the code.</a:t>
            </a:r>
          </a:p>
        </p:txBody>
      </p:sp>
    </p:spTree>
    <p:extLst>
      <p:ext uri="{BB962C8B-B14F-4D97-AF65-F5344CB8AC3E}">
        <p14:creationId xmlns:p14="http://schemas.microsoft.com/office/powerpoint/2010/main" val="2994678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Data is Stored?</a:t>
            </a:r>
            <a:endParaRPr lang="en-US" b="0" dirty="0"/>
          </a:p>
        </p:txBody>
      </p:sp>
      <p:sp>
        <p:nvSpPr>
          <p:cNvPr id="3" name="Content Placeholder 2"/>
          <p:cNvSpPr>
            <a:spLocks noGrp="1"/>
          </p:cNvSpPr>
          <p:nvPr>
            <p:ph type="body" idx="4294967295"/>
          </p:nvPr>
        </p:nvSpPr>
        <p:spPr>
          <a:xfrm>
            <a:off x="457200" y="1600201"/>
            <a:ext cx="4631635" cy="4721086"/>
          </a:xfrm>
        </p:spPr>
        <p:txBody>
          <a:bodyPr/>
          <a:lstStyle/>
          <a:p>
            <a:pPr marL="0" indent="0">
              <a:lnSpc>
                <a:spcPct val="90000"/>
              </a:lnSpc>
              <a:buFont typeface="Monotype Sorts" pitchFamily="2" charset="2"/>
              <a:buNone/>
            </a:pPr>
            <a:r>
              <a:rPr lang="en-US" altLang="en-US" sz="1800" dirty="0">
                <a:latin typeface="+mn-lt"/>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1800" b="1" dirty="0">
                <a:latin typeface="+mn-lt"/>
                <a:cs typeface="Times New Roman" panose="02020603050405020304" pitchFamily="18" charset="0"/>
              </a:rPr>
              <a:t>zero</a:t>
            </a:r>
            <a:r>
              <a:rPr lang="en-US" altLang="en-US" sz="1800" dirty="0">
                <a:latin typeface="+mn-lt"/>
                <a:cs typeface="Times New Roman" panose="02020603050405020304" pitchFamily="18" charset="0"/>
              </a:rPr>
              <a:t> and </a:t>
            </a:r>
            <a:r>
              <a:rPr lang="en-US" altLang="en-US" sz="1800" b="1" dirty="0">
                <a:latin typeface="+mn-lt"/>
                <a:cs typeface="Times New Roman" panose="02020603050405020304" pitchFamily="18" charset="0"/>
              </a:rPr>
              <a:t>one</a:t>
            </a:r>
            <a:r>
              <a:rPr lang="en-US" altLang="en-US" sz="1800" dirty="0">
                <a:latin typeface="+mn-lt"/>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pic>
        <p:nvPicPr>
          <p:cNvPr id="7" name="Picture 3" descr="A diagram illustrates memory management using stack. The memory address and its corresponding memory content from top to bottom are as follows. 2000, 0 1 0 0 1 0 1 0, Encoding for character single quote J single quote. 2001, 0 1 1 0 0 0 0 1, Encoding for character single quote a single quote. 2002, 0 1 1 1 0 1 1 0, Encoding for character single quote v single quote. 2003, 0 1 1 0 0 0 0 1, Encoding for character single quote a single quote. 2004, 0 0 0 0 0 0 1 1, Encoding for number 3."/>
          <p:cNvPicPr>
            <a:picLocks noChangeAspect="1"/>
          </p:cNvPicPr>
          <p:nvPr/>
        </p:nvPicPr>
        <p:blipFill>
          <a:blip r:embed="rId2"/>
          <a:stretch>
            <a:fillRect/>
          </a:stretch>
        </p:blipFill>
        <p:spPr>
          <a:xfrm>
            <a:off x="5204413" y="2115800"/>
            <a:ext cx="3482387" cy="2626400"/>
          </a:xfrm>
          <a:prstGeom prst="rect">
            <a:avLst/>
          </a:prstGeom>
        </p:spPr>
      </p:pic>
    </p:spTree>
    <p:extLst>
      <p:ext uri="{BB962C8B-B14F-4D97-AF65-F5344CB8AC3E}">
        <p14:creationId xmlns:p14="http://schemas.microsoft.com/office/powerpoint/2010/main" val="1657464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Block Styles</a:t>
            </a:r>
            <a:endParaRPr lang="en-US" b="0" dirty="0"/>
          </a:p>
        </p:txBody>
      </p:sp>
      <p:sp>
        <p:nvSpPr>
          <p:cNvPr id="3" name="Content Placeholder 2"/>
          <p:cNvSpPr>
            <a:spLocks noGrp="1"/>
          </p:cNvSpPr>
          <p:nvPr>
            <p:ph type="body" idx="4294967295"/>
          </p:nvPr>
        </p:nvSpPr>
        <p:spPr>
          <a:xfrm>
            <a:off x="457200" y="1719470"/>
            <a:ext cx="8229600" cy="725556"/>
          </a:xfrm>
        </p:spPr>
        <p:txBody>
          <a:bodyPr/>
          <a:lstStyle/>
          <a:p>
            <a:pPr algn="just">
              <a:buFont typeface="Monotype Sorts" pitchFamily="2" charset="2"/>
              <a:buNone/>
            </a:pPr>
            <a:r>
              <a:rPr lang="en-US" altLang="en-US" sz="2400" dirty="0">
                <a:latin typeface="+mn-lt"/>
              </a:rPr>
              <a:t>Use end-of-line style for braces</a:t>
            </a:r>
            <a:r>
              <a:rPr lang="en-US" altLang="en-US" sz="2400" dirty="0" smtClean="0">
                <a:latin typeface="+mn-lt"/>
              </a:rPr>
              <a:t>.</a:t>
            </a:r>
            <a:endParaRPr lang="en-US" altLang="en-US" sz="2400" dirty="0">
              <a:latin typeface="+mn-lt"/>
            </a:endParaRPr>
          </a:p>
        </p:txBody>
      </p:sp>
      <p:pic>
        <p:nvPicPr>
          <p:cNvPr id="7" name="Picture 3" descr="Two computer codes. The first computer code has 7 lines. The lines read as follows. Line 1. public class Test. Line 2, indented once. left brace. Line 2 is labeled, Next hyphen line style. Line 3, indented once. public static void main left parenthesis String left bracket right bracket a r g s right parenthesis. Line 4, indented once. left brace. Line 5, indented twice. System period out period print l n left parenthesis double quote Block Styles double quote right parenthesis semicolon. Line 6, indented once. right brace. Line 7. Right brace. The second computer code has 5 lines. The lines read as follows. Line 1. public class Test left brace. Line 2, indented once. public static void main left parenthesis String left bracket right bracket a r g s right parenthesis left brace. Lines 1 and 2 are labeled, End hyphen of hyphen line style. Line 3, indented twice. System period out period print l n left parenthesis double quote Block Styles double quote right parenthesis semicolon. Line 4, indented once. right brace. Line 5. Right brace."/>
          <p:cNvPicPr>
            <a:picLocks noChangeAspect="1"/>
          </p:cNvPicPr>
          <p:nvPr/>
        </p:nvPicPr>
        <p:blipFill>
          <a:blip r:embed="rId2"/>
          <a:stretch>
            <a:fillRect/>
          </a:stretch>
        </p:blipFill>
        <p:spPr>
          <a:xfrm>
            <a:off x="1057106" y="2745342"/>
            <a:ext cx="7029788" cy="3216000"/>
          </a:xfrm>
          <a:prstGeom prst="rect">
            <a:avLst/>
          </a:prstGeom>
        </p:spPr>
      </p:pic>
    </p:spTree>
    <p:extLst>
      <p:ext uri="{BB962C8B-B14F-4D97-AF65-F5344CB8AC3E}">
        <p14:creationId xmlns:p14="http://schemas.microsoft.com/office/powerpoint/2010/main" val="26090221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Programming Errors</a:t>
            </a:r>
            <a:endParaRPr lang="en-US" b="0" dirty="0">
              <a:solidFill>
                <a:schemeClr val="tx2"/>
              </a:solidFill>
            </a:endParaRPr>
          </a:p>
        </p:txBody>
      </p:sp>
      <p:sp>
        <p:nvSpPr>
          <p:cNvPr id="3" name="Content Placeholder 2"/>
          <p:cNvSpPr>
            <a:spLocks noGrp="1"/>
          </p:cNvSpPr>
          <p:nvPr>
            <p:ph type="body" idx="4294967295"/>
          </p:nvPr>
        </p:nvSpPr>
        <p:spPr>
          <a:xfrm>
            <a:off x="457200" y="1600200"/>
            <a:ext cx="8229600" cy="4525963"/>
          </a:xfrm>
        </p:spPr>
        <p:txBody>
          <a:bodyPr/>
          <a:lstStyle/>
          <a:p>
            <a:pPr indent="-256032" algn="just"/>
            <a:r>
              <a:rPr lang="en-US" altLang="en-US" sz="2400" dirty="0">
                <a:latin typeface="+mn-lt"/>
              </a:rPr>
              <a:t>Syntax Errors</a:t>
            </a:r>
          </a:p>
          <a:p>
            <a:pPr lvl="1" indent="-283464" algn="just"/>
            <a:r>
              <a:rPr lang="en-US" altLang="en-US" sz="2400" dirty="0">
                <a:latin typeface="+mn-lt"/>
              </a:rPr>
              <a:t>Detected by the compiler</a:t>
            </a:r>
          </a:p>
          <a:p>
            <a:pPr indent="-256032" algn="just"/>
            <a:r>
              <a:rPr lang="en-US" altLang="en-US" sz="2400" dirty="0">
                <a:latin typeface="+mn-lt"/>
              </a:rPr>
              <a:t>Runtime Errors</a:t>
            </a:r>
          </a:p>
          <a:p>
            <a:pPr lvl="1" indent="-283464" algn="just"/>
            <a:r>
              <a:rPr lang="en-US" altLang="en-US" sz="2400" dirty="0">
                <a:latin typeface="+mn-lt"/>
              </a:rPr>
              <a:t>Causes the program to abort</a:t>
            </a:r>
          </a:p>
          <a:p>
            <a:pPr indent="-256032" algn="just"/>
            <a:r>
              <a:rPr lang="en-US" altLang="en-US" sz="2400" dirty="0">
                <a:latin typeface="+mn-lt"/>
              </a:rPr>
              <a:t>Logic Errors</a:t>
            </a:r>
          </a:p>
          <a:p>
            <a:pPr lvl="1" indent="-283464" algn="just"/>
            <a:r>
              <a:rPr lang="en-US" altLang="en-US" sz="2400" dirty="0">
                <a:latin typeface="+mn-lt"/>
              </a:rPr>
              <a:t>Produces incorrect result</a:t>
            </a:r>
          </a:p>
        </p:txBody>
      </p:sp>
    </p:spTree>
    <p:extLst>
      <p:ext uri="{BB962C8B-B14F-4D97-AF65-F5344CB8AC3E}">
        <p14:creationId xmlns:p14="http://schemas.microsoft.com/office/powerpoint/2010/main" val="19972892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Syntax Errors</a:t>
            </a:r>
            <a:endParaRPr lang="en-US" b="0" dirty="0"/>
          </a:p>
        </p:txBody>
      </p:sp>
      <p:pic>
        <p:nvPicPr>
          <p:cNvPr id="2" name="Picture 2" descr="Computer code has 5 lines. The lines read as follows. Line 1. public class Show Syntax Errors left brace. Line 2, indented once. public static void main left parenthesis String left bracket right bracket a r g s right parenthesis left brace. Line 3, indented twice. System period out period print l n left parenthesis double quote Welcome to Java right parenthesis semicolon. Line 4, indented once. right brace. Line 5. Right brace."/>
          <p:cNvPicPr>
            <a:picLocks noChangeAspect="1"/>
          </p:cNvPicPr>
          <p:nvPr/>
        </p:nvPicPr>
        <p:blipFill>
          <a:blip r:embed="rId2"/>
          <a:stretch>
            <a:fillRect/>
          </a:stretch>
        </p:blipFill>
        <p:spPr>
          <a:xfrm>
            <a:off x="295285" y="2045110"/>
            <a:ext cx="8553429" cy="2310584"/>
          </a:xfrm>
          <a:prstGeom prst="rect">
            <a:avLst/>
          </a:prstGeom>
        </p:spPr>
      </p:pic>
      <p:sp>
        <p:nvSpPr>
          <p:cNvPr id="9" name="TextBox 3">
            <a:hlinkClick r:id="rId3"/>
          </p:cNvPr>
          <p:cNvSpPr>
            <a:spLocks noChangeArrowheads="1"/>
          </p:cNvSpPr>
          <p:nvPr/>
        </p:nvSpPr>
        <p:spPr bwMode="auto">
          <a:xfrm>
            <a:off x="2859088"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ShowSyntaxErrors</a:t>
            </a:r>
          </a:p>
        </p:txBody>
      </p:sp>
      <p:sp>
        <p:nvSpPr>
          <p:cNvPr id="6" name="TextBox 4">
            <a:hlinkClick r:id="rId4" tooltip="http://liveexample-ppe.pearsoncmg.com/LiveRun/faces/LiveExample.xhtml"/>
          </p:cNvPr>
          <p:cNvSpPr txBox="1"/>
          <p:nvPr/>
        </p:nvSpPr>
        <p:spPr>
          <a:xfrm>
            <a:off x="5208104" y="5141267"/>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3643078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Runtime Errors</a:t>
            </a:r>
            <a:endParaRPr lang="en-US" b="0" dirty="0"/>
          </a:p>
        </p:txBody>
      </p:sp>
      <p:pic>
        <p:nvPicPr>
          <p:cNvPr id="3" name="Picture 2" descr="Computer code has 5 lines. The lines read as follows. Line 1. public class Show Runtime Errors left brace. Line 2, indented once. public static void main left parenthesis String left bracket right bracket a r g s right parenthesis left brace. Line 3, indented twice. System period out period print l n left parenthesis 1 forward slash 0 right parenthesis semicolon. Line 4, indented once. right brace. Line 5. Right brace."/>
          <p:cNvPicPr>
            <a:picLocks noChangeAspect="1"/>
          </p:cNvPicPr>
          <p:nvPr/>
        </p:nvPicPr>
        <p:blipFill>
          <a:blip r:embed="rId2"/>
          <a:stretch>
            <a:fillRect/>
          </a:stretch>
        </p:blipFill>
        <p:spPr>
          <a:xfrm>
            <a:off x="371492" y="2325528"/>
            <a:ext cx="8401016" cy="2206943"/>
          </a:xfrm>
          <a:prstGeom prst="rect">
            <a:avLst/>
          </a:prstGeom>
        </p:spPr>
      </p:pic>
      <p:sp>
        <p:nvSpPr>
          <p:cNvPr id="9" name="TextBox 3">
            <a:hlinkClick r:id="rId3"/>
          </p:cNvPr>
          <p:cNvSpPr>
            <a:spLocks noChangeArrowheads="1"/>
          </p:cNvSpPr>
          <p:nvPr/>
        </p:nvSpPr>
        <p:spPr bwMode="auto">
          <a:xfrm>
            <a:off x="2859088"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ShowSyntaxErrors</a:t>
            </a:r>
          </a:p>
        </p:txBody>
      </p:sp>
      <p:sp>
        <p:nvSpPr>
          <p:cNvPr id="6" name="TextBox 4">
            <a:hlinkClick r:id="rId4" tooltip="http://liveexample-ppe.pearsoncmg.com/LiveRun/faces/LiveExample.xhtml"/>
          </p:cNvPr>
          <p:cNvSpPr txBox="1"/>
          <p:nvPr/>
        </p:nvSpPr>
        <p:spPr>
          <a:xfrm>
            <a:off x="5198165" y="5141267"/>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4239384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Logic Errors</a:t>
            </a:r>
            <a:endParaRPr lang="en-US" b="0" dirty="0"/>
          </a:p>
        </p:txBody>
      </p:sp>
      <p:pic>
        <p:nvPicPr>
          <p:cNvPr id="2" name="Picture 2" descr="Computer code has 6 lines. The lines read as follows. Line 1. public class Show Logic Errors left brace. Line 2, indented once. public static void main left parenthesis String left bracket right bracket a r g s right parenthesis left brace. Line 3, indented twice. System period out period print l n left parenthesis double quote Celsius 35 is Fahrenheit degree double quote right parenthesis semicolon. Line 4, indented twice. System period out period print l n left parenthesis left parenthesis 9 forward slash 5 right parenthesis times 35 plus 32 right parenthesis semicolon. Line 5, indented once. right brace. Line 6. Right brace."/>
          <p:cNvPicPr>
            <a:picLocks noChangeAspect="1"/>
          </p:cNvPicPr>
          <p:nvPr/>
        </p:nvPicPr>
        <p:blipFill>
          <a:blip r:embed="rId2"/>
          <a:stretch>
            <a:fillRect/>
          </a:stretch>
        </p:blipFill>
        <p:spPr>
          <a:xfrm>
            <a:off x="200789" y="2462700"/>
            <a:ext cx="8742422" cy="1932599"/>
          </a:xfrm>
          <a:prstGeom prst="rect">
            <a:avLst/>
          </a:prstGeom>
        </p:spPr>
      </p:pic>
      <p:sp>
        <p:nvSpPr>
          <p:cNvPr id="9" name="TextBox 3">
            <a:hlinkClick r:id="rId3"/>
          </p:cNvPr>
          <p:cNvSpPr>
            <a:spLocks noChangeArrowheads="1"/>
          </p:cNvSpPr>
          <p:nvPr/>
        </p:nvSpPr>
        <p:spPr bwMode="auto">
          <a:xfrm>
            <a:off x="2859088"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ShowSyntaxErrors</a:t>
            </a:r>
          </a:p>
        </p:txBody>
      </p:sp>
      <p:sp>
        <p:nvSpPr>
          <p:cNvPr id="6" name="TextBox 4">
            <a:hlinkClick r:id="rId4" tooltip="http://liveexample-ppe.pearsoncmg.com/LiveRun/faces/LiveExample.xhtml"/>
          </p:cNvPr>
          <p:cNvSpPr txBox="1"/>
          <p:nvPr/>
        </p:nvSpPr>
        <p:spPr>
          <a:xfrm>
            <a:off x="5327374" y="5114187"/>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5823799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Compiling and Running Java from NetBeans</a:t>
            </a:r>
            <a:endParaRPr lang="en-US" b="0" dirty="0"/>
          </a:p>
        </p:txBody>
      </p:sp>
      <p:sp>
        <p:nvSpPr>
          <p:cNvPr id="3" name="Content Placeholder 2"/>
          <p:cNvSpPr>
            <a:spLocks noGrp="1"/>
          </p:cNvSpPr>
          <p:nvPr>
            <p:ph type="body" idx="4294967295"/>
          </p:nvPr>
        </p:nvSpPr>
        <p:spPr>
          <a:xfrm>
            <a:off x="457200" y="1600200"/>
            <a:ext cx="8229600" cy="4525963"/>
          </a:xfrm>
        </p:spPr>
        <p:txBody>
          <a:bodyPr/>
          <a:lstStyle/>
          <a:p>
            <a:pPr indent="-256032"/>
            <a:r>
              <a:rPr lang="en-US" altLang="en-US" sz="2400" dirty="0">
                <a:latin typeface="+mn-lt"/>
              </a:rPr>
              <a:t>See Supplement I.D on the Website for details</a:t>
            </a:r>
          </a:p>
        </p:txBody>
      </p:sp>
    </p:spTree>
    <p:extLst>
      <p:ext uri="{BB962C8B-B14F-4D97-AF65-F5344CB8AC3E}">
        <p14:creationId xmlns:p14="http://schemas.microsoft.com/office/powerpoint/2010/main" val="27711171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Compiling and Running Java from Eclipse</a:t>
            </a:r>
            <a:endParaRPr lang="en-US" b="0" dirty="0"/>
          </a:p>
        </p:txBody>
      </p:sp>
      <p:sp>
        <p:nvSpPr>
          <p:cNvPr id="3" name="Content Placeholder 2"/>
          <p:cNvSpPr>
            <a:spLocks noGrp="1"/>
          </p:cNvSpPr>
          <p:nvPr>
            <p:ph type="body" idx="4294967295"/>
          </p:nvPr>
        </p:nvSpPr>
        <p:spPr>
          <a:xfrm>
            <a:off x="457200" y="1600200"/>
            <a:ext cx="8229600" cy="4525963"/>
          </a:xfrm>
        </p:spPr>
        <p:txBody>
          <a:bodyPr/>
          <a:lstStyle/>
          <a:p>
            <a:pPr indent="-256032"/>
            <a:r>
              <a:rPr lang="en-US" altLang="en-US" sz="2400" dirty="0">
                <a:latin typeface="+mn-lt"/>
              </a:rPr>
              <a:t>See Supplement II.D on the Website for details</a:t>
            </a:r>
          </a:p>
        </p:txBody>
      </p:sp>
    </p:spTree>
    <p:extLst>
      <p:ext uri="{BB962C8B-B14F-4D97-AF65-F5344CB8AC3E}">
        <p14:creationId xmlns:p14="http://schemas.microsoft.com/office/powerpoint/2010/main" val="16249208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Displaying Text in a Message Dialog Box</a:t>
            </a:r>
            <a:endParaRPr lang="en-US" b="0" dirty="0"/>
          </a:p>
        </p:txBody>
      </p:sp>
      <p:sp>
        <p:nvSpPr>
          <p:cNvPr id="3" name="Content Placeholder 2"/>
          <p:cNvSpPr>
            <a:spLocks noGrp="1"/>
          </p:cNvSpPr>
          <p:nvPr>
            <p:ph type="body" idx="4294967295"/>
          </p:nvPr>
        </p:nvSpPr>
        <p:spPr>
          <a:xfrm>
            <a:off x="457200" y="1600201"/>
            <a:ext cx="8229600" cy="1987826"/>
          </a:xfrm>
        </p:spPr>
        <p:txBody>
          <a:bodyPr/>
          <a:lstStyle/>
          <a:p>
            <a:pPr marL="0" indent="0">
              <a:buFont typeface="Monotype Sorts" pitchFamily="2" charset="2"/>
              <a:buNone/>
            </a:pPr>
            <a:r>
              <a:rPr lang="en-US" altLang="en-US" sz="2400" dirty="0">
                <a:latin typeface="+mn-lt"/>
              </a:rPr>
              <a:t>you can use the showMessageDialog method in the JOptionPane class. JOptionPane is one of the many predefined classes in the Java system, which can be reused rather than “reinventing the wheel.” </a:t>
            </a:r>
          </a:p>
        </p:txBody>
      </p:sp>
      <p:sp>
        <p:nvSpPr>
          <p:cNvPr id="8" name="TextBox 3">
            <a:hlinkClick r:id="rId2"/>
          </p:cNvPr>
          <p:cNvSpPr>
            <a:spLocks noChangeArrowheads="1"/>
          </p:cNvSpPr>
          <p:nvPr/>
        </p:nvSpPr>
        <p:spPr bwMode="auto">
          <a:xfrm>
            <a:off x="2590800" y="5029200"/>
            <a:ext cx="3429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WelcomeInMessageDialogBox</a:t>
            </a:r>
          </a:p>
        </p:txBody>
      </p:sp>
      <p:sp>
        <p:nvSpPr>
          <p:cNvPr id="5" name="TextBox 4">
            <a:hlinkClick r:id="rId3" tooltip="http://liveexample-ppe.pearsoncmg.com/LiveRun/faces/LiveExample.xhtml"/>
          </p:cNvPr>
          <p:cNvSpPr txBox="1"/>
          <p:nvPr/>
        </p:nvSpPr>
        <p:spPr>
          <a:xfrm>
            <a:off x="6172200" y="4988867"/>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3878482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showMessageDialog Method </a:t>
            </a:r>
            <a:endParaRPr lang="en-US" dirty="0"/>
          </a:p>
        </p:txBody>
      </p:sp>
      <p:pic>
        <p:nvPicPr>
          <p:cNvPr id="3" name="Picture 2" descr="An illustration depicts the usage of show Message Dialog method in J Option Pane class. A computer code has 4 lines. The lines read as follows. Line 1. J Option Pane period show Message Dialog left parenthesis null comma. Line 2, indented once. double quote Welcome to Java exclamation point double quote comma double quote Display Message double quote comma J Option Pane period INFORMATION underscore MESSAGE right parenthesis semicolon. The output of the code displays a screenshot of a dialog box titled, Display Message. The text reads, Welcome to Java exclamation point. The OK button is selected."/>
          <p:cNvPicPr>
            <a:picLocks noChangeAspect="1"/>
          </p:cNvPicPr>
          <p:nvPr/>
        </p:nvPicPr>
        <p:blipFill>
          <a:blip r:embed="rId2"/>
          <a:stretch>
            <a:fillRect/>
          </a:stretch>
        </p:blipFill>
        <p:spPr>
          <a:xfrm>
            <a:off x="767212" y="1644891"/>
            <a:ext cx="7609575" cy="4184435"/>
          </a:xfrm>
          <a:prstGeom prst="rect">
            <a:avLst/>
          </a:prstGeom>
        </p:spPr>
      </p:pic>
    </p:spTree>
    <p:extLst>
      <p:ext uri="{BB962C8B-B14F-4D97-AF65-F5344CB8AC3E}">
        <p14:creationId xmlns:p14="http://schemas.microsoft.com/office/powerpoint/2010/main" val="34702918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t>Two Ways to Invoke the Method</a:t>
            </a:r>
            <a:endParaRPr lang="en-US" b="0" dirty="0">
              <a:solidFill>
                <a:schemeClr val="dk1"/>
              </a:solidFill>
              <a:sym typeface="Arial"/>
            </a:endParaRPr>
          </a:p>
        </p:txBody>
      </p:sp>
      <p:sp>
        <p:nvSpPr>
          <p:cNvPr id="3" name="Content Placeholder 2"/>
          <p:cNvSpPr>
            <a:spLocks noGrp="1"/>
          </p:cNvSpPr>
          <p:nvPr>
            <p:ph type="body" idx="4294967295"/>
          </p:nvPr>
        </p:nvSpPr>
        <p:spPr>
          <a:xfrm>
            <a:off x="457200" y="1600200"/>
            <a:ext cx="8229600" cy="4525963"/>
          </a:xfrm>
        </p:spPr>
        <p:txBody>
          <a:bodyPr/>
          <a:lstStyle/>
          <a:p>
            <a:pPr marL="0" indent="0">
              <a:buFont typeface="Monotype Sorts" pitchFamily="2" charset="2"/>
              <a:buNone/>
            </a:pPr>
            <a:r>
              <a:rPr lang="en-US" altLang="en-US" sz="2000" dirty="0">
                <a:latin typeface="+mn-lt"/>
              </a:rPr>
              <a:t>There are several ways to use the showMessageDialog method. For the time being, all you need to know are two ways to invoke it.</a:t>
            </a:r>
          </a:p>
          <a:p>
            <a:pPr marL="0" indent="0">
              <a:buFont typeface="Monotype Sorts" pitchFamily="2" charset="2"/>
              <a:buNone/>
            </a:pPr>
            <a:r>
              <a:rPr lang="en-US" altLang="en-US" sz="2000" dirty="0">
                <a:latin typeface="+mn-lt"/>
              </a:rPr>
              <a:t>One is to use a statement as shown in the example:</a:t>
            </a:r>
          </a:p>
          <a:p>
            <a:pPr lvl="1" indent="-283464">
              <a:buFontTx/>
              <a:buNone/>
            </a:pPr>
            <a:r>
              <a:rPr lang="en-US" altLang="en-US" sz="2000" b="1" dirty="0">
                <a:solidFill>
                  <a:schemeClr val="tx1"/>
                </a:solidFill>
                <a:latin typeface="+mn-lt"/>
              </a:rPr>
              <a:t>JOptionPane.showMessageDialog(null, x, </a:t>
            </a:r>
          </a:p>
          <a:p>
            <a:pPr lvl="1" indent="-283464">
              <a:buFontTx/>
              <a:buNone/>
            </a:pPr>
            <a:r>
              <a:rPr lang="en-US" altLang="en-US" sz="2000" b="1" dirty="0" smtClean="0">
                <a:solidFill>
                  <a:schemeClr val="tx1"/>
                </a:solidFill>
                <a:latin typeface="+mn-lt"/>
              </a:rPr>
              <a:t>y</a:t>
            </a:r>
            <a:r>
              <a:rPr lang="en-US" altLang="en-US" sz="2000" b="1" dirty="0">
                <a:solidFill>
                  <a:schemeClr val="tx1"/>
                </a:solidFill>
                <a:latin typeface="+mn-lt"/>
              </a:rPr>
              <a:t>, JOptionPane.INFORMATION_MESSAGE);</a:t>
            </a:r>
          </a:p>
          <a:p>
            <a:pPr marL="0" indent="0">
              <a:buFont typeface="Monotype Sorts" pitchFamily="2" charset="2"/>
              <a:buNone/>
            </a:pPr>
            <a:r>
              <a:rPr lang="en-US" altLang="en-US" sz="2000" dirty="0">
                <a:latin typeface="+mn-lt"/>
              </a:rPr>
              <a:t>where x is a string for the text to be displayed, and y is a string for the title of the message dialog box.</a:t>
            </a:r>
          </a:p>
          <a:p>
            <a:pPr marL="0" indent="0">
              <a:buFont typeface="Monotype Sorts" pitchFamily="2" charset="2"/>
              <a:buNone/>
            </a:pPr>
            <a:r>
              <a:rPr lang="en-US" altLang="en-US" sz="2000" dirty="0">
                <a:latin typeface="+mn-lt"/>
              </a:rPr>
              <a:t>The other is to use a statement like this:</a:t>
            </a:r>
          </a:p>
          <a:p>
            <a:pPr lvl="1" indent="-283464">
              <a:buFontTx/>
              <a:buNone/>
            </a:pPr>
            <a:r>
              <a:rPr lang="en-US" altLang="en-US" sz="2000" b="1" dirty="0">
                <a:solidFill>
                  <a:schemeClr val="tx1"/>
                </a:solidFill>
                <a:latin typeface="+mn-lt"/>
              </a:rPr>
              <a:t>JOptionPane.showMessageDialog(null, x);</a:t>
            </a:r>
          </a:p>
          <a:p>
            <a:pPr marL="0" indent="0">
              <a:buFont typeface="Monotype Sorts" pitchFamily="2" charset="2"/>
              <a:buNone/>
            </a:pPr>
            <a:r>
              <a:rPr lang="en-US" altLang="en-US" sz="2000" dirty="0">
                <a:latin typeface="+mn-lt"/>
              </a:rPr>
              <a:t>where x is a string for the text to be displayed.</a:t>
            </a:r>
          </a:p>
        </p:txBody>
      </p:sp>
    </p:spTree>
    <p:extLst>
      <p:ext uri="{BB962C8B-B14F-4D97-AF65-F5344CB8AC3E}">
        <p14:creationId xmlns:p14="http://schemas.microsoft.com/office/powerpoint/2010/main" val="4149125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255620"/>
          </a:xfrm>
        </p:spPr>
        <p:txBody>
          <a:bodyPr/>
          <a:lstStyle/>
          <a:p>
            <a:r>
              <a:rPr lang="en-US" altLang="en-US" dirty="0"/>
              <a:t>Storage Devices</a:t>
            </a:r>
            <a:endParaRPr lang="en-US" b="0" dirty="0"/>
          </a:p>
        </p:txBody>
      </p:sp>
      <p:sp>
        <p:nvSpPr>
          <p:cNvPr id="3" name="Content Placeholder 2"/>
          <p:cNvSpPr>
            <a:spLocks noGrp="1"/>
          </p:cNvSpPr>
          <p:nvPr>
            <p:ph type="body" idx="4294967295"/>
          </p:nvPr>
        </p:nvSpPr>
        <p:spPr>
          <a:xfrm>
            <a:off x="457200" y="1600201"/>
            <a:ext cx="8229600" cy="1790700"/>
          </a:xfrm>
        </p:spPr>
        <p:txBody>
          <a:bodyPr/>
          <a:lstStyle/>
          <a:p>
            <a:pPr marL="0" indent="0">
              <a:buClrTx/>
              <a:buSzTx/>
              <a:buFontTx/>
              <a:buNone/>
            </a:pPr>
            <a:r>
              <a:rPr lang="en-US" altLang="en-US" sz="1800" dirty="0">
                <a:latin typeface="+mn-lt"/>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a:t>
            </a:r>
            <a:r>
              <a:rPr lang="en-US" altLang="en-US" sz="1800" dirty="0" smtClean="0">
                <a:latin typeface="+mn-lt"/>
                <a:cs typeface="Courier New" panose="02070309020205020404" pitchFamily="49" charset="0"/>
              </a:rPr>
              <a:t>C</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D </a:t>
            </a:r>
            <a:r>
              <a:rPr lang="en-US" altLang="en-US" sz="1800" dirty="0">
                <a:latin typeface="+mn-lt"/>
                <a:cs typeface="Courier New" panose="02070309020205020404" pitchFamily="49" charset="0"/>
              </a:rPr>
              <a:t>drives (</a:t>
            </a:r>
            <a:r>
              <a:rPr lang="en-US" altLang="en-US" sz="1800" dirty="0" smtClean="0">
                <a:latin typeface="+mn-lt"/>
                <a:cs typeface="Courier New" panose="02070309020205020404" pitchFamily="49" charset="0"/>
              </a:rPr>
              <a:t>C</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D-R </a:t>
            </a:r>
            <a:r>
              <a:rPr lang="en-US" altLang="en-US" sz="1800" dirty="0">
                <a:latin typeface="+mn-lt"/>
                <a:cs typeface="Courier New" panose="02070309020205020404" pitchFamily="49" charset="0"/>
              </a:rPr>
              <a:t>and </a:t>
            </a:r>
            <a:r>
              <a:rPr lang="en-US" altLang="en-US" sz="1800" dirty="0" smtClean="0">
                <a:latin typeface="+mn-lt"/>
                <a:cs typeface="Courier New" panose="02070309020205020404" pitchFamily="49" charset="0"/>
              </a:rPr>
              <a:t>C</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D-R</a:t>
            </a:r>
            <a:r>
              <a:rPr lang="en-US" altLang="en-US" sz="100" dirty="0" smtClean="0">
                <a:latin typeface="+mn-lt"/>
                <a:cs typeface="Courier New" panose="02070309020205020404" pitchFamily="49" charset="0"/>
              </a:rPr>
              <a:t> </a:t>
            </a:r>
            <a:r>
              <a:rPr lang="en-US" altLang="en-US" sz="1800" dirty="0" smtClean="0">
                <a:latin typeface="+mn-lt"/>
                <a:cs typeface="Courier New" panose="02070309020205020404" pitchFamily="49" charset="0"/>
              </a:rPr>
              <a:t>W</a:t>
            </a:r>
            <a:r>
              <a:rPr lang="en-US" altLang="en-US" sz="1800" dirty="0">
                <a:latin typeface="+mn-lt"/>
                <a:cs typeface="Courier New" panose="02070309020205020404" pitchFamily="49" charset="0"/>
              </a:rPr>
              <a:t>), and Tape drives.</a:t>
            </a:r>
          </a:p>
        </p:txBody>
      </p:sp>
      <p:pic>
        <p:nvPicPr>
          <p:cNvPr id="6" name="Picture 3" descr="A diagram illustrates the major hardware components of a computer interconnected by a bus. The hardware components from left to right are as follows. Storage Devices, example: Disk, C D, and Tape. Memory. C P U. Communication Devices, example: Modem and N I C. Input Devices, example: Keyboard, Mouse. Output Devices, example: Monitor, Printer. The hardware component, Storage Devices is emphasized."/>
          <p:cNvPicPr>
            <a:picLocks noChangeAspect="1"/>
          </p:cNvPicPr>
          <p:nvPr/>
        </p:nvPicPr>
        <p:blipFill>
          <a:blip r:embed="rId2"/>
          <a:stretch>
            <a:fillRect/>
          </a:stretch>
        </p:blipFill>
        <p:spPr>
          <a:xfrm>
            <a:off x="963196" y="3887388"/>
            <a:ext cx="7217607" cy="1786667"/>
          </a:xfrm>
          <a:prstGeom prst="rect">
            <a:avLst/>
          </a:prstGeom>
        </p:spPr>
      </p:pic>
    </p:spTree>
    <p:extLst>
      <p:ext uri="{BB962C8B-B14F-4D97-AF65-F5344CB8AC3E}">
        <p14:creationId xmlns:p14="http://schemas.microsoft.com/office/powerpoint/2010/main" val="24948890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Implicit Import and Explicit Import</a:t>
            </a:r>
            <a:endParaRPr lang="en-US" b="0" dirty="0">
              <a:solidFill>
                <a:schemeClr val="tx2"/>
              </a:solidFill>
            </a:endParaRPr>
          </a:p>
        </p:txBody>
      </p:sp>
      <p:sp>
        <p:nvSpPr>
          <p:cNvPr id="3" name="Content Placeholder 2"/>
          <p:cNvSpPr>
            <a:spLocks noGrp="1"/>
          </p:cNvSpPr>
          <p:nvPr>
            <p:ph type="body" idx="4294967295"/>
          </p:nvPr>
        </p:nvSpPr>
        <p:spPr>
          <a:xfrm>
            <a:off x="457200" y="1600200"/>
            <a:ext cx="8229600" cy="4525963"/>
          </a:xfrm>
        </p:spPr>
        <p:txBody>
          <a:bodyPr/>
          <a:lstStyle/>
          <a:p>
            <a:pPr marL="0" indent="0">
              <a:buFont typeface="Monotype Sorts" pitchFamily="2" charset="2"/>
              <a:buNone/>
            </a:pPr>
            <a:r>
              <a:rPr lang="en-US" altLang="en-US" sz="2400" dirty="0">
                <a:latin typeface="+mn-lt"/>
                <a:cs typeface="Courier New" panose="02070309020205020404" pitchFamily="49" charset="0"/>
              </a:rPr>
              <a:t>java.util.* ; // Implicit </a:t>
            </a:r>
            <a:r>
              <a:rPr lang="en-US" altLang="en-US" sz="2400" dirty="0" smtClean="0">
                <a:latin typeface="+mn-lt"/>
                <a:cs typeface="Courier New" panose="02070309020205020404" pitchFamily="49" charset="0"/>
              </a:rPr>
              <a:t>import</a:t>
            </a:r>
            <a:endParaRPr lang="en-US" altLang="en-US" sz="2400" dirty="0">
              <a:latin typeface="+mn-lt"/>
            </a:endParaRPr>
          </a:p>
          <a:p>
            <a:pPr marL="0" indent="0">
              <a:buFont typeface="Monotype Sorts" pitchFamily="2" charset="2"/>
              <a:buNone/>
            </a:pPr>
            <a:r>
              <a:rPr lang="en-US" altLang="en-US" sz="2400" dirty="0">
                <a:latin typeface="+mn-lt"/>
                <a:cs typeface="Courier New" panose="02070309020205020404" pitchFamily="49" charset="0"/>
              </a:rPr>
              <a:t>java.util.JOptionPane; // Explicit </a:t>
            </a:r>
            <a:r>
              <a:rPr lang="en-US" altLang="en-US" sz="2400" dirty="0" smtClean="0">
                <a:latin typeface="+mn-lt"/>
                <a:cs typeface="Courier New" panose="02070309020205020404" pitchFamily="49" charset="0"/>
              </a:rPr>
              <a:t>Import</a:t>
            </a:r>
            <a:endParaRPr lang="en-US" altLang="en-US" sz="2400" dirty="0">
              <a:latin typeface="+mn-lt"/>
            </a:endParaRPr>
          </a:p>
          <a:p>
            <a:pPr marL="0" indent="0">
              <a:buFont typeface="Monotype Sorts" pitchFamily="2" charset="2"/>
              <a:buNone/>
            </a:pPr>
            <a:r>
              <a:rPr lang="en-US" altLang="en-US" sz="2400" dirty="0">
                <a:latin typeface="+mn-lt"/>
              </a:rPr>
              <a:t>No performance difference</a:t>
            </a:r>
          </a:p>
        </p:txBody>
      </p:sp>
    </p:spTree>
    <p:extLst>
      <p:ext uri="{BB962C8B-B14F-4D97-AF65-F5344CB8AC3E}">
        <p14:creationId xmlns:p14="http://schemas.microsoft.com/office/powerpoint/2010/main" val="13922684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Output Devices: Monitor</a:t>
            </a:r>
            <a:endParaRPr lang="en-US" b="0" dirty="0">
              <a:solidFill>
                <a:schemeClr val="tx2"/>
              </a:solidFill>
            </a:endParaRPr>
          </a:p>
        </p:txBody>
      </p:sp>
      <p:sp>
        <p:nvSpPr>
          <p:cNvPr id="3" name="Content Placeholder 2"/>
          <p:cNvSpPr>
            <a:spLocks noGrp="1"/>
          </p:cNvSpPr>
          <p:nvPr>
            <p:ph type="body" idx="4294967295"/>
          </p:nvPr>
        </p:nvSpPr>
        <p:spPr>
          <a:xfrm>
            <a:off x="457200" y="1600201"/>
            <a:ext cx="8229600" cy="1550504"/>
          </a:xfrm>
        </p:spPr>
        <p:txBody>
          <a:bodyPr/>
          <a:lstStyle/>
          <a:p>
            <a:pPr marL="0" indent="0">
              <a:buClrTx/>
              <a:buSzTx/>
              <a:buFontTx/>
              <a:buNone/>
            </a:pPr>
            <a:r>
              <a:rPr lang="en-US" altLang="en-US" sz="2400" dirty="0">
                <a:cs typeface="Courier New" panose="02070309020205020404" pitchFamily="49" charset="0"/>
              </a:rPr>
              <a:t>The monitor displays information (text and graphics). The resolution and dot pitch determine the quality of the display</a:t>
            </a:r>
            <a:r>
              <a:rPr lang="en-US" altLang="en-US" sz="2400" dirty="0" smtClean="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pic>
        <p:nvPicPr>
          <p:cNvPr id="6" name="Picture 3" descr="A diagram illustrates the major hardware components of a computer interconnected by a bus. The hardware components from left to right are as follows. Storage Devices, example: Disk, C D, and Tape. Memory. C P U. Communication Devices, example: Modem and N I C. Input Devices, example: Keyboard, Mouse. Output Devices, example: Monitor, Printer. The hardware component, Output Devices is emphasized."/>
          <p:cNvPicPr>
            <a:picLocks noChangeAspect="1"/>
          </p:cNvPicPr>
          <p:nvPr/>
        </p:nvPicPr>
        <p:blipFill>
          <a:blip r:embed="rId2"/>
          <a:stretch>
            <a:fillRect/>
          </a:stretch>
        </p:blipFill>
        <p:spPr>
          <a:xfrm>
            <a:off x="931893" y="3451074"/>
            <a:ext cx="7280213" cy="1804533"/>
          </a:xfrm>
          <a:prstGeom prst="rect">
            <a:avLst/>
          </a:prstGeom>
        </p:spPr>
      </p:pic>
    </p:spTree>
    <p:extLst>
      <p:ext uri="{BB962C8B-B14F-4D97-AF65-F5344CB8AC3E}">
        <p14:creationId xmlns:p14="http://schemas.microsoft.com/office/powerpoint/2010/main" val="1617290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9561</TotalTime>
  <Words>3587</Words>
  <Application>Microsoft Office PowerPoint</Application>
  <PresentationFormat>On-screen Show (4:3)</PresentationFormat>
  <Paragraphs>324</Paragraphs>
  <Slides>81</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0" baseType="lpstr">
      <vt:lpstr>Arial</vt:lpstr>
      <vt:lpstr>Book Antiqua</vt:lpstr>
      <vt:lpstr>Courier New</vt:lpstr>
      <vt:lpstr>Monotype Sorts</vt:lpstr>
      <vt:lpstr>Noto Sans Symbols</vt:lpstr>
      <vt:lpstr>Times New Roman</vt:lpstr>
      <vt:lpstr>Verdana</vt:lpstr>
      <vt:lpstr>508 Lecture</vt:lpstr>
      <vt:lpstr>Equation</vt:lpstr>
      <vt:lpstr>Introduction to Java Programming Comprehensive Version</vt:lpstr>
      <vt:lpstr>Learning Objectives (1 of 2)</vt:lpstr>
      <vt:lpstr>Learning Objectives (2 of 2)</vt:lpstr>
      <vt:lpstr>What is a Computer?</vt:lpstr>
      <vt:lpstr>C P U</vt:lpstr>
      <vt:lpstr>Memory</vt:lpstr>
      <vt:lpstr>How Data is Stored?</vt:lpstr>
      <vt:lpstr>Storage Devices</vt:lpstr>
      <vt:lpstr>Output Devices: Monitor</vt:lpstr>
      <vt:lpstr>Monitor Resolution and Dot Pitch</vt:lpstr>
      <vt:lpstr>Communication Devices</vt:lpstr>
      <vt:lpstr>Programs</vt:lpstr>
      <vt:lpstr>Programming Languages (1 of 3)</vt:lpstr>
      <vt:lpstr>Programming Languages (2 of 3)</vt:lpstr>
      <vt:lpstr>Programming Languages (3 of 3)</vt:lpstr>
      <vt:lpstr>Popular High-Level Languages (1 of 2)</vt:lpstr>
      <vt:lpstr>Popular High-Level Languages (2 of 2)</vt:lpstr>
      <vt:lpstr>Interpreting/Compiling Source Code</vt:lpstr>
      <vt:lpstr>Interpreting Source Code</vt:lpstr>
      <vt:lpstr>Compiling Source Code</vt:lpstr>
      <vt:lpstr>Operating Systems</vt:lpstr>
      <vt:lpstr>Why Java?</vt:lpstr>
      <vt:lpstr>Java, Web, and Beyond</vt:lpstr>
      <vt:lpstr>Java’s History</vt:lpstr>
      <vt:lpstr>Characteristics of Java (1 of 13)</vt:lpstr>
      <vt:lpstr>Characteristics of Java (2 of 13)</vt:lpstr>
      <vt:lpstr>Characteristics of Java (3 of 13)</vt:lpstr>
      <vt:lpstr>Characteristics of Java (4 of 13)</vt:lpstr>
      <vt:lpstr>Characteristics of Java (5 of 13)</vt:lpstr>
      <vt:lpstr>Characteristics of Java (6 of 13)</vt:lpstr>
      <vt:lpstr>Characteristics of Java (7 of 13)</vt:lpstr>
      <vt:lpstr>Characteristics of Java (8 of 13)</vt:lpstr>
      <vt:lpstr>Characteristics of Java (9 of 13)</vt:lpstr>
      <vt:lpstr>Characteristics of Java (10 of 13)</vt:lpstr>
      <vt:lpstr>Characteristics of Java (11 of 13)</vt:lpstr>
      <vt:lpstr>Characteristics of Java (12 of 13)</vt:lpstr>
      <vt:lpstr>Characteristics of Java (13 of 13)</vt:lpstr>
      <vt:lpstr>J D K Versions</vt:lpstr>
      <vt:lpstr>J D K Editions</vt:lpstr>
      <vt:lpstr>Popular Java I D E s</vt:lpstr>
      <vt:lpstr>A Simple Java Program</vt:lpstr>
      <vt:lpstr>Creating and Editing Using NotePad</vt:lpstr>
      <vt:lpstr>Creating and Editing Using WordPad</vt:lpstr>
      <vt:lpstr>Creating, Compiling, and Running Programs</vt:lpstr>
      <vt:lpstr>Compiling Java Source Code</vt:lpstr>
      <vt:lpstr>Trace a Program Execution (1 of 3)</vt:lpstr>
      <vt:lpstr>Trace a Program Execution (2 of 3)</vt:lpstr>
      <vt:lpstr>Trace a Program Execution (3 of 3)</vt:lpstr>
      <vt:lpstr>Two More Simple Examples</vt:lpstr>
      <vt:lpstr>Supplements on the Companion Website</vt:lpstr>
      <vt:lpstr>Compiling and Running Java from the Command Window</vt:lpstr>
      <vt:lpstr>Compiling and Running Java from TextPad</vt:lpstr>
      <vt:lpstr>Anatomy of a Java Program</vt:lpstr>
      <vt:lpstr>Class Name</vt:lpstr>
      <vt:lpstr>Main Method</vt:lpstr>
      <vt:lpstr>Statement</vt:lpstr>
      <vt:lpstr>Statement Terminator</vt:lpstr>
      <vt:lpstr>Reserved words</vt:lpstr>
      <vt:lpstr>Blocks</vt:lpstr>
      <vt:lpstr>Special Symbols</vt:lpstr>
      <vt:lpstr>{  … }</vt:lpstr>
      <vt:lpstr>(  …  )</vt:lpstr>
      <vt:lpstr>;semicolon  </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Compiling and Running Java from NetBeans</vt:lpstr>
      <vt:lpstr>Compiling and Running Java from Eclipse</vt:lpstr>
      <vt:lpstr>Displaying Text in a Message Dialog Box</vt:lpstr>
      <vt:lpstr>The showMessageDialog Method </vt:lpstr>
      <vt:lpstr>Two Ways to Invoke the Method</vt:lpstr>
      <vt:lpstr>Implicit Import and Explicit Import</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Java Programming Comprehensive Version, 10e</dc:title>
  <dc:subject>Engineering Computer Science</dc:subject>
  <dc:creator>Liang</dc:creator>
  <cp:keywords>Engineering Computer Science</cp:keywords>
  <cp:lastModifiedBy>Gurupandi, Muthusreeprasanth (Cognizant)</cp:lastModifiedBy>
  <cp:revision>509</cp:revision>
  <dcterms:modified xsi:type="dcterms:W3CDTF">2018-04-26T07:57:06Z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