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9"/>
  </p:notesMasterIdLst>
  <p:handoutMasterIdLst>
    <p:handoutMasterId r:id="rId70"/>
  </p:handoutMasterIdLst>
  <p:sldIdLst>
    <p:sldId id="360" r:id="rId2"/>
    <p:sldId id="301" r:id="rId3"/>
    <p:sldId id="419" r:id="rId4"/>
    <p:sldId id="420" r:id="rId5"/>
    <p:sldId id="421" r:id="rId6"/>
    <p:sldId id="303" r:id="rId7"/>
    <p:sldId id="330" r:id="rId8"/>
    <p:sldId id="422" r:id="rId9"/>
    <p:sldId id="423" r:id="rId10"/>
    <p:sldId id="424" r:id="rId11"/>
    <p:sldId id="425" r:id="rId12"/>
    <p:sldId id="326" r:id="rId13"/>
    <p:sldId id="362" r:id="rId14"/>
    <p:sldId id="342" r:id="rId15"/>
    <p:sldId id="306" r:id="rId16"/>
    <p:sldId id="426" r:id="rId17"/>
    <p:sldId id="427" r:id="rId18"/>
    <p:sldId id="428" r:id="rId19"/>
    <p:sldId id="364" r:id="rId20"/>
    <p:sldId id="336" r:id="rId21"/>
    <p:sldId id="307" r:id="rId22"/>
    <p:sldId id="431" r:id="rId23"/>
    <p:sldId id="429" r:id="rId24"/>
    <p:sldId id="430" r:id="rId25"/>
    <p:sldId id="365" r:id="rId26"/>
    <p:sldId id="366" r:id="rId27"/>
    <p:sldId id="367" r:id="rId28"/>
    <p:sldId id="368" r:id="rId29"/>
    <p:sldId id="380" r:id="rId30"/>
    <p:sldId id="369" r:id="rId31"/>
    <p:sldId id="370" r:id="rId32"/>
    <p:sldId id="452" r:id="rId33"/>
    <p:sldId id="432" r:id="rId34"/>
    <p:sldId id="372" r:id="rId35"/>
    <p:sldId id="373" r:id="rId36"/>
    <p:sldId id="374" r:id="rId37"/>
    <p:sldId id="375" r:id="rId38"/>
    <p:sldId id="451" r:id="rId39"/>
    <p:sldId id="377" r:id="rId40"/>
    <p:sldId id="378" r:id="rId41"/>
    <p:sldId id="433" r:id="rId42"/>
    <p:sldId id="434" r:id="rId43"/>
    <p:sldId id="379" r:id="rId44"/>
    <p:sldId id="381" r:id="rId45"/>
    <p:sldId id="382" r:id="rId46"/>
    <p:sldId id="383" r:id="rId47"/>
    <p:sldId id="384" r:id="rId48"/>
    <p:sldId id="385" r:id="rId49"/>
    <p:sldId id="450" r:id="rId50"/>
    <p:sldId id="387" r:id="rId51"/>
    <p:sldId id="388" r:id="rId52"/>
    <p:sldId id="443" r:id="rId53"/>
    <p:sldId id="444" r:id="rId54"/>
    <p:sldId id="445" r:id="rId55"/>
    <p:sldId id="446" r:id="rId56"/>
    <p:sldId id="447" r:id="rId57"/>
    <p:sldId id="448" r:id="rId58"/>
    <p:sldId id="449" r:id="rId59"/>
    <p:sldId id="389" r:id="rId60"/>
    <p:sldId id="435" r:id="rId61"/>
    <p:sldId id="390" r:id="rId62"/>
    <p:sldId id="391" r:id="rId63"/>
    <p:sldId id="392" r:id="rId64"/>
    <p:sldId id="393" r:id="rId65"/>
    <p:sldId id="337" r:id="rId66"/>
    <p:sldId id="394" r:id="rId67"/>
    <p:sldId id="298" r:id="rId6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34" autoAdjust="0"/>
    <p:restoredTop sz="86395" autoAdjust="0"/>
  </p:normalViewPr>
  <p:slideViewPr>
    <p:cSldViewPr snapToGrid="0" snapToObjects="1">
      <p:cViewPr varScale="1">
        <p:scale>
          <a:sx n="93" d="100"/>
          <a:sy n="93" d="100"/>
        </p:scale>
        <p:origin x="90" y="144"/>
      </p:cViewPr>
      <p:guideLst>
        <p:guide orient="horz" pos="2136"/>
        <p:guide pos="2880"/>
      </p:guideLst>
    </p:cSldViewPr>
  </p:slideViewPr>
  <p:outlineViewPr>
    <p:cViewPr>
      <p:scale>
        <a:sx n="33" d="100"/>
        <a:sy n="33" d="100"/>
      </p:scale>
      <p:origin x="0" y="-107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37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10037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53036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60047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50153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8467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39913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3" name="Content Placeholder 2"/>
          <p:cNvSpPr>
            <a:spLocks noGrp="1"/>
          </p:cNvSpPr>
          <p:nvPr>
            <p:ph sz="quarter" idx="13"/>
          </p:nvPr>
        </p:nvSpPr>
        <p:spPr>
          <a:xfrm>
            <a:off x="457200" y="1600200"/>
            <a:ext cx="8232775" cy="69861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
        <p:nvSpPr>
          <p:cNvPr id="10" name="Content Placeholder 2"/>
          <p:cNvSpPr>
            <a:spLocks noGrp="1"/>
          </p:cNvSpPr>
          <p:nvPr>
            <p:ph sz="quarter" idx="14"/>
          </p:nvPr>
        </p:nvSpPr>
        <p:spPr>
          <a:xfrm>
            <a:off x="454025" y="2579375"/>
            <a:ext cx="8232775" cy="69861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sz="quarter" idx="15"/>
          </p:nvPr>
        </p:nvSpPr>
        <p:spPr>
          <a:xfrm>
            <a:off x="454024" y="3677168"/>
            <a:ext cx="8232775" cy="69861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sz="quarter" idx="16"/>
          </p:nvPr>
        </p:nvSpPr>
        <p:spPr>
          <a:xfrm>
            <a:off x="457200" y="4822033"/>
            <a:ext cx="8232775" cy="69861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538296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3" name="Content Placeholder 2"/>
          <p:cNvSpPr>
            <a:spLocks noGrp="1"/>
          </p:cNvSpPr>
          <p:nvPr>
            <p:ph sz="quarter" idx="13"/>
          </p:nvPr>
        </p:nvSpPr>
        <p:spPr>
          <a:xfrm>
            <a:off x="457200" y="1600200"/>
            <a:ext cx="8232775" cy="43369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14"/>
          </p:nvPr>
        </p:nvSpPr>
        <p:spPr>
          <a:xfrm>
            <a:off x="457200" y="2162175"/>
            <a:ext cx="8305800" cy="4349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5"/>
          </p:nvPr>
        </p:nvSpPr>
        <p:spPr>
          <a:xfrm>
            <a:off x="457200" y="2725738"/>
            <a:ext cx="8305800" cy="43656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16"/>
          </p:nvPr>
        </p:nvSpPr>
        <p:spPr>
          <a:xfrm>
            <a:off x="457200" y="3338513"/>
            <a:ext cx="8396288" cy="45561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6"/>
          <p:cNvSpPr>
            <a:spLocks noGrp="1"/>
          </p:cNvSpPr>
          <p:nvPr>
            <p:ph sz="quarter" idx="17"/>
          </p:nvPr>
        </p:nvSpPr>
        <p:spPr>
          <a:xfrm>
            <a:off x="457200" y="3900488"/>
            <a:ext cx="8396288" cy="4222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7"/>
          <p:cNvSpPr>
            <a:spLocks noGrp="1"/>
          </p:cNvSpPr>
          <p:nvPr>
            <p:ph sz="quarter" idx="18"/>
          </p:nvPr>
        </p:nvSpPr>
        <p:spPr>
          <a:xfrm>
            <a:off x="457200" y="4464050"/>
            <a:ext cx="8396288" cy="355600"/>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8"/>
          <p:cNvSpPr>
            <a:spLocks noGrp="1"/>
          </p:cNvSpPr>
          <p:nvPr>
            <p:ph sz="quarter" idx="19"/>
          </p:nvPr>
        </p:nvSpPr>
        <p:spPr>
          <a:xfrm>
            <a:off x="457200" y="4975225"/>
            <a:ext cx="8396288" cy="35718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9"/>
          <p:cNvSpPr>
            <a:spLocks noGrp="1"/>
          </p:cNvSpPr>
          <p:nvPr>
            <p:ph sz="quarter" idx="20"/>
          </p:nvPr>
        </p:nvSpPr>
        <p:spPr>
          <a:xfrm>
            <a:off x="457200" y="5540375"/>
            <a:ext cx="8464550" cy="39211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Tree>
    <p:extLst>
      <p:ext uri="{BB962C8B-B14F-4D97-AF65-F5344CB8AC3E}">
        <p14:creationId xmlns:p14="http://schemas.microsoft.com/office/powerpoint/2010/main" val="18215457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1631" y="5542334"/>
            <a:ext cx="958817" cy="87568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lgn="r">
              <a:buNone/>
              <a:defRPr sz="1200"/>
            </a:lvl1pPr>
          </a:lstStyle>
          <a:p>
            <a:pPr lvl="0"/>
            <a:endParaRPr lang="en-US" sz="1200" dirty="0" smtClean="0"/>
          </a:p>
          <a:p>
            <a:pPr lvl="0"/>
            <a:endParaRPr lang="en-US" dirty="0"/>
          </a:p>
        </p:txBody>
      </p:sp>
    </p:spTree>
    <p:extLst>
      <p:ext uri="{BB962C8B-B14F-4D97-AF65-F5344CB8AC3E}">
        <p14:creationId xmlns:p14="http://schemas.microsoft.com/office/powerpoint/2010/main" val="1988970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3" r:id="rId2"/>
    <p:sldLayoutId id="2147483660" r:id="rId3"/>
    <p:sldLayoutId id="2147483653" r:id="rId4"/>
    <p:sldLayoutId id="214748366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www.cs.armstrong.edu/liang/intro11e/html/ComputeAverage.html" TargetMode="Externa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ComputeAreaWithConsoleInpu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DisplayTime.html"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1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hyperlink" Target="http://liveexample-ppe.pearsoncmg.com/LiveRun/faces/LiveExample.xhtml" TargetMode="External"/><Relationship Id="rId3" Type="http://schemas.openxmlformats.org/officeDocument/2006/relationships/oleObject" Target="../embeddings/oleObject3.bin"/><Relationship Id="rId7" Type="http://schemas.openxmlformats.org/officeDocument/2006/relationships/hyperlink" Target="http://www.cs.armstrong.edu/liang/intro11e/html/FahrenheitToCelsius.html" TargetMode="Externa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25.wmf"/><Relationship Id="rId5" Type="http://schemas.openxmlformats.org/officeDocument/2006/relationships/oleObject" Target="../embeddings/oleObject4.bin"/><Relationship Id="rId4" Type="http://schemas.openxmlformats.org/officeDocument/2006/relationships/image" Target="../media/image24.wmf"/></Relationships>
</file>

<file path=ppt/slides/_rels/slide39.xml.rels><?xml version="1.0" encoding="UTF-8" standalone="yes"?>
<Relationships xmlns="http://schemas.openxmlformats.org/package/2006/relationships"><Relationship Id="rId3" Type="http://schemas.openxmlformats.org/officeDocument/2006/relationships/hyperlink" Target="http://www.cs.armstrong.edu/liang/intro11e/html/ShowCurrentTime.html" TargetMode="External"/><Relationship Id="rId2" Type="http://schemas.openxmlformats.org/officeDocument/2006/relationships/image" Target="../media/image26.emf"/><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SalesTax.html" TargetMode="Externa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33.wmf"/><Relationship Id="rId5" Type="http://schemas.openxmlformats.org/officeDocument/2006/relationships/oleObject" Target="../embeddings/oleObject6.bin"/><Relationship Id="rId4" Type="http://schemas.openxmlformats.org/officeDocument/2006/relationships/image" Target="../media/image32.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www.cs.armstrong.edu/liang/intro11e/html/ComputeLoan.html" TargetMode="External"/><Relationship Id="rId2" Type="http://schemas.openxmlformats.org/officeDocument/2006/relationships/image" Target="../media/image43.emf"/><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ComputeArea.html" TargetMode="External"/><Relationship Id="rId1" Type="http://schemas.openxmlformats.org/officeDocument/2006/relationships/slideLayout" Target="../slideLayouts/slideLayout1.xml"/><Relationship Id="rId4" Type="http://schemas.openxmlformats.org/officeDocument/2006/relationships/hyperlink" Target="http://www.cs.armstrong.edu/liang/javaslidenote.doc" TargetMode="External"/></Relationships>
</file>

<file path=ppt/slides/_rels/slide60.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ComputeChange.html" TargetMode="Externa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178904"/>
            <a:ext cx="8229600" cy="976892"/>
          </a:xfrm>
          <a:prstGeom prst="rect">
            <a:avLst/>
          </a:prstGeom>
          <a:noFill/>
          <a:ln>
            <a:noFill/>
          </a:ln>
        </p:spPr>
        <p:txBody>
          <a:bodyPr lIns="0" tIns="0" rIns="0" bIns="0" anchor="b" anchorCtr="0">
            <a:noAutofit/>
          </a:bodyPr>
          <a:lstStyle/>
          <a:p>
            <a:pPr lvl="0">
              <a:buSzPct val="25000"/>
            </a:pPr>
            <a:r>
              <a:rPr lang="en-US" dirty="0"/>
              <a:t>Introduction to Java </a:t>
            </a:r>
            <a:r>
              <a:rPr lang="en-US" dirty="0" smtClean="0"/>
              <a:t>Programming Comprehensive Version</a:t>
            </a:r>
            <a:endParaRPr lang="en-US" i="0" u="none" strike="noStrike" cap="none"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196" name="Text Placeholder 2"/>
          <p:cNvSpPr txBox="1">
            <a:spLocks noGrp="1"/>
          </p:cNvSpPr>
          <p:nvPr>
            <p:ph type="body" idx="1"/>
          </p:nvPr>
        </p:nvSpPr>
        <p:spPr>
          <a:xfrm>
            <a:off x="457200" y="1215430"/>
            <a:ext cx="8229600" cy="328445"/>
          </a:xfrm>
          <a:prstGeom prst="rect">
            <a:avLst/>
          </a:prstGeom>
          <a:noFill/>
          <a:ln>
            <a:noFill/>
          </a:ln>
        </p:spPr>
        <p:txBody>
          <a:bodyPr lIns="0" tIns="0" rIns="0" bIns="0" anchor="b" anchorCtr="0">
            <a:noAutofit/>
          </a:bodyPr>
          <a:lstStyle/>
          <a:p>
            <a:pPr lvl="0">
              <a:buSzPct val="25000"/>
            </a:pPr>
            <a:r>
              <a:rPr lang="en-US" dirty="0" smtClean="0"/>
              <a:t>Tenth Edition</a:t>
            </a:r>
            <a:endParaRPr lang="en-US" dirty="0"/>
          </a:p>
        </p:txBody>
      </p:sp>
      <p:sp>
        <p:nvSpPr>
          <p:cNvPr id="198" name="Text Placeholder 3"/>
          <p:cNvSpPr txBox="1">
            <a:spLocks noGrp="1"/>
          </p:cNvSpPr>
          <p:nvPr>
            <p:ph type="body" idx="2"/>
          </p:nvPr>
        </p:nvSpPr>
        <p:spPr>
          <a:xfrm>
            <a:off x="5029200" y="1782415"/>
            <a:ext cx="3657600" cy="1427921"/>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a:solidFill>
                  <a:schemeClr val="dk1"/>
                </a:solidFill>
                <a:ea typeface="Arial"/>
                <a:cs typeface="Arial"/>
                <a:sym typeface="Arial"/>
              </a:rPr>
              <a:t>Chapter </a:t>
            </a:r>
            <a:r>
              <a:rPr lang="en-US" dirty="0"/>
              <a:t>2</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10339"/>
            <a:ext cx="3657600" cy="1878495"/>
          </a:xfrm>
          <a:prstGeom prst="rect">
            <a:avLst/>
          </a:prstGeom>
          <a:noFill/>
          <a:ln>
            <a:noFill/>
          </a:ln>
        </p:spPr>
        <p:txBody>
          <a:bodyPr lIns="0" tIns="0" rIns="0" bIns="0" anchor="t" anchorCtr="0">
            <a:noAutofit/>
          </a:bodyPr>
          <a:lstStyle/>
          <a:p>
            <a:r>
              <a:rPr lang="en-US" altLang="en-US" dirty="0"/>
              <a:t>Elementary Programming</a:t>
            </a:r>
            <a:endParaRPr lang="en-US" dirty="0"/>
          </a:p>
        </p:txBody>
      </p:sp>
      <p:pic>
        <p:nvPicPr>
          <p:cNvPr id="3"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1705313"/>
            <a:ext cx="3597966" cy="4500926"/>
          </a:xfrm>
          <a:prstGeom prst="rect">
            <a:avLst/>
          </a:prstGeom>
          <a:ln w="9525">
            <a:solidFill>
              <a:schemeClr val="tx1"/>
            </a:solidFill>
          </a:ln>
        </p:spPr>
      </p:pic>
      <p:sp>
        <p:nvSpPr>
          <p:cNvPr id="2" name="Text Placeholder 6"/>
          <p:cNvSpPr>
            <a:spLocks noGrp="1"/>
          </p:cNvSpPr>
          <p:nvPr>
            <p:ph type="body" sz="quarter" idx="13"/>
          </p:nvPr>
        </p:nvSpPr>
        <p:spPr>
          <a:xfrm>
            <a:off x="1968500" y="6383229"/>
            <a:ext cx="6796088" cy="303212"/>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dirty="0">
                <a:latin typeface="Verdana"/>
                <a:ea typeface="Verdana" panose="020B0604030504040204" pitchFamily="34" charset="0"/>
                <a:cs typeface="Verdana" panose="020B0604030504040204" pitchFamily="34" charset="0"/>
              </a:rPr>
              <a:t>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
        <p:nvSpPr>
          <p:cNvPr id="10" name="TextBox 7"/>
          <p:cNvSpPr txBox="1"/>
          <p:nvPr/>
        </p:nvSpPr>
        <p:spPr>
          <a:xfrm>
            <a:off x="5297556" y="5326059"/>
            <a:ext cx="3389244" cy="738664"/>
          </a:xfrm>
          <a:prstGeom prst="rect">
            <a:avLst/>
          </a:prstGeom>
          <a:noFill/>
        </p:spPr>
        <p:txBody>
          <a:bodyPr wrap="square" rtlCol="0">
            <a:spAutoFit/>
          </a:bodyPr>
          <a:lstStyle/>
          <a:p>
            <a:r>
              <a:rPr lang="en-US" dirty="0">
                <a:solidFill>
                  <a:schemeClr val="bg1"/>
                </a:solidFill>
                <a:latin typeface="+mn-lt"/>
              </a:rPr>
              <a:t>Slides in the presentation contain hyperlinks.  </a:t>
            </a:r>
            <a:r>
              <a:rPr lang="en-US" dirty="0" smtClean="0">
                <a:solidFill>
                  <a:schemeClr val="bg1"/>
                </a:solidFill>
                <a:latin typeface="+mn-lt"/>
              </a:rPr>
              <a:t>J</a:t>
            </a:r>
            <a:r>
              <a:rPr lang="en-US" sz="100" dirty="0" smtClean="0">
                <a:solidFill>
                  <a:schemeClr val="bg1"/>
                </a:solidFill>
                <a:latin typeface="+mn-lt"/>
              </a:rPr>
              <a:t> </a:t>
            </a:r>
            <a:r>
              <a:rPr lang="en-US" dirty="0" smtClean="0">
                <a:solidFill>
                  <a:schemeClr val="bg1"/>
                </a:solidFill>
                <a:latin typeface="+mn-lt"/>
              </a:rPr>
              <a:t>A</a:t>
            </a:r>
            <a:r>
              <a:rPr lang="en-US" sz="100" dirty="0">
                <a:solidFill>
                  <a:schemeClr val="bg1"/>
                </a:solidFill>
                <a:latin typeface="+mn-lt"/>
              </a:rPr>
              <a:t> </a:t>
            </a:r>
            <a:r>
              <a:rPr lang="en-US" dirty="0">
                <a:solidFill>
                  <a:schemeClr val="bg1"/>
                </a:solidFill>
                <a:latin typeface="+mn-lt"/>
              </a:rPr>
              <a:t>W</a:t>
            </a:r>
            <a:r>
              <a:rPr lang="en-US" sz="100" dirty="0">
                <a:solidFill>
                  <a:schemeClr val="bg1"/>
                </a:solidFill>
                <a:latin typeface="+mn-lt"/>
              </a:rPr>
              <a:t> </a:t>
            </a:r>
            <a:r>
              <a:rPr lang="en-US" dirty="0">
                <a:solidFill>
                  <a:schemeClr val="bg1"/>
                </a:solidFill>
                <a:latin typeface="+mn-lt"/>
              </a:rPr>
              <a:t>S users should be able to get a list of links by using </a:t>
            </a:r>
            <a:r>
              <a:rPr lang="en-US" dirty="0" smtClean="0">
                <a:solidFill>
                  <a:schemeClr val="bg1"/>
                </a:solidFill>
                <a:latin typeface="+mn-lt"/>
              </a:rPr>
              <a:t>INSERT+F7</a:t>
            </a:r>
            <a:endParaRPr lang="en-US" dirty="0">
              <a:solidFill>
                <a:schemeClr val="bg1"/>
              </a:solidFill>
              <a:latin typeface="+mn-lt"/>
            </a:endParaRPr>
          </a:p>
        </p:txBody>
      </p:sp>
    </p:spTree>
    <p:extLst>
      <p:ext uri="{BB962C8B-B14F-4D97-AF65-F5344CB8AC3E}">
        <p14:creationId xmlns:p14="http://schemas.microsoft.com/office/powerpoint/2010/main" val="111247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a Program </a:t>
            </a:r>
            <a:r>
              <a:rPr lang="en-US" altLang="en-US" dirty="0" smtClean="0"/>
              <a:t>Execution </a:t>
            </a:r>
            <a:r>
              <a:rPr lang="en-US" altLang="en-US" sz="2000" b="0" dirty="0" smtClean="0"/>
              <a:t>(4 of 5)</a:t>
            </a:r>
            <a:endParaRPr lang="en-US" sz="2000" b="0" dirty="0"/>
          </a:p>
        </p:txBody>
      </p:sp>
      <p:pic>
        <p:nvPicPr>
          <p:cNvPr id="3" name="Picture 2" descr="Computer code has 14 lines. The lines read as follows. Line 1. public class Compute Area left brace. Line 2. forward slash asterisk asterisk Main method asterisk forward slash. Line 3, indented once. public static void main left parenthesis String left bracket right bracket a r g s right parenthesis left brace. Line 4, indented twice. double radius semicolon. Line 5, indented twice. double area semicolon. Line 6, indented twice. forward slash forward slash Assign a radius. Line 7, indented twice. radius equals 20 semicolon. Line 8, indented twice. forward slash forward slash Compute area. Line 9, indented twice. area equals radius asterisk radius asterisk 3.14159 semicolon. Line 9 is highlighted and points to the memory cell for area. The memory cell for area is labeled, compute area and assign it to the variable are. The memory cell for are is assigned the value 1253.636. Line 10, indented twice. forward slash forward slash Display results. Line 11, indented twice. System period out period print l n left parenthesis double quote the area for the circle of radius double quote plus. Line 12, indented 3 times. radius plus double quote is double quote plus area right parenthesis semicolon. Line 13, indented once. right brace. Line 14. right brace."/>
          <p:cNvPicPr>
            <a:picLocks noChangeAspect="1"/>
          </p:cNvPicPr>
          <p:nvPr/>
        </p:nvPicPr>
        <p:blipFill>
          <a:blip r:embed="rId2"/>
          <a:stretch>
            <a:fillRect/>
          </a:stretch>
        </p:blipFill>
        <p:spPr>
          <a:xfrm>
            <a:off x="1196237" y="1857760"/>
            <a:ext cx="6751527" cy="3957476"/>
          </a:xfrm>
          <a:prstGeom prst="rect">
            <a:avLst/>
          </a:prstGeom>
        </p:spPr>
      </p:pic>
    </p:spTree>
    <p:extLst>
      <p:ext uri="{BB962C8B-B14F-4D97-AF65-F5344CB8AC3E}">
        <p14:creationId xmlns:p14="http://schemas.microsoft.com/office/powerpoint/2010/main" val="549229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a Program </a:t>
            </a:r>
            <a:r>
              <a:rPr lang="en-US" altLang="en-US" dirty="0" smtClean="0"/>
              <a:t>Execution </a:t>
            </a:r>
            <a:r>
              <a:rPr lang="en-US" altLang="en-US" sz="2000" b="0" dirty="0" smtClean="0"/>
              <a:t>(5 of 5)</a:t>
            </a:r>
            <a:endParaRPr lang="en-US" sz="2000" b="0" dirty="0"/>
          </a:p>
        </p:txBody>
      </p:sp>
      <p:pic>
        <p:nvPicPr>
          <p:cNvPr id="14" name="Picture 2" descr="Computer code has 14 lines. The lines read as follows. Line 1. public class Compute Area left brace. Line 2. forward slash asterisk asterisk Main method asterisk forward slash. Line 3, indented once. public static void main left parenthesis String left bracket right bracket a r g s right parenthesis left brace. Line 4, indented twice. double radius semicolon. Line 5, indented twice. double area semicolon. Line 6, indented twice. forward slash forward slash Assign a radius. Line 7, indented twice. radius equals 20 semicolon. Line 8, indented twice. forward slash forward slash Compute area. Line 9, indented twice. area equals radius asterisk radius asterisk 3.14159 semicolon. Line 10, indented twice. forward slash forward slash Display results. Line 11, indented twice. System period out period print l n left parenthesis double quote the area for the circle of radius double quote plus. Line 12, indented 3 times. radius plus double quote is double quote plus area right parenthesis semicolon. Lines 11 and 12 are highlighted and points to a command prompt window. The command prompt window is labeled, print a message to the console. Line 13, indented once. right brace. Line 14. right brace. The memory cells for radius, with value 20, and area, with value 1253.636, are presented."/>
          <p:cNvPicPr>
            <a:picLocks noChangeAspect="1"/>
          </p:cNvPicPr>
          <p:nvPr/>
        </p:nvPicPr>
        <p:blipFill>
          <a:blip r:embed="rId2"/>
          <a:stretch>
            <a:fillRect/>
          </a:stretch>
        </p:blipFill>
        <p:spPr>
          <a:xfrm>
            <a:off x="1175625" y="1887583"/>
            <a:ext cx="6792751" cy="3957476"/>
          </a:xfrm>
          <a:prstGeom prst="rect">
            <a:avLst/>
          </a:prstGeom>
        </p:spPr>
      </p:pic>
    </p:spTree>
    <p:extLst>
      <p:ext uri="{BB962C8B-B14F-4D97-AF65-F5344CB8AC3E}">
        <p14:creationId xmlns:p14="http://schemas.microsoft.com/office/powerpoint/2010/main" val="1200522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Reading Input from the Console</a:t>
            </a:r>
            <a:endParaRPr lang="en-US" b="0" dirty="0"/>
          </a:p>
        </p:txBody>
      </p:sp>
      <p:pic>
        <p:nvPicPr>
          <p:cNvPr id="4" name="Picture 2" descr="1. Create a scanner object, computer code reads, Scanner input equals new Scanner left parenthesis System period in right parenthesis semicolon. &#10;2. Use the method next Double left parenthesis right parenthesis to obtain to a double value. For example, computer code has 3 lines. The lines read as follows. Line 1. System period out period print left parenthesis double quote Enter a double value colon double quote right parenthesis semicolon. Line 2. Scanner input equals new scanner left parenthesis System period in right parenthesis semicolon. Line 3. double d equals input period next double left parenthesis right parenthesis semicolon.&#10;"/>
          <p:cNvPicPr>
            <a:picLocks noChangeAspect="1"/>
          </p:cNvPicPr>
          <p:nvPr/>
        </p:nvPicPr>
        <p:blipFill>
          <a:blip r:embed="rId3"/>
          <a:stretch>
            <a:fillRect/>
          </a:stretch>
        </p:blipFill>
        <p:spPr>
          <a:xfrm>
            <a:off x="833468" y="1932580"/>
            <a:ext cx="7477065" cy="2992841"/>
          </a:xfrm>
          <a:prstGeom prst="rect">
            <a:avLst/>
          </a:prstGeom>
        </p:spPr>
      </p:pic>
      <p:sp>
        <p:nvSpPr>
          <p:cNvPr id="7" name="TextBox 3">
            <a:hlinkClick r:id="rId4"/>
          </p:cNvPr>
          <p:cNvSpPr>
            <a:spLocks noChangeArrowheads="1"/>
          </p:cNvSpPr>
          <p:nvPr/>
        </p:nvSpPr>
        <p:spPr bwMode="auto">
          <a:xfrm>
            <a:off x="4024313" y="5360988"/>
            <a:ext cx="34940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ComputeAreaWithConsoleInput</a:t>
            </a:r>
          </a:p>
        </p:txBody>
      </p:sp>
      <p:sp>
        <p:nvSpPr>
          <p:cNvPr id="6" name="TextBox 4">
            <a:hlinkClick r:id="rId5" tooltip="http://liveexample-ppe.pearsoncmg.com/LiveRun/faces/LiveExample.xhtml"/>
          </p:cNvPr>
          <p:cNvSpPr txBox="1"/>
          <p:nvPr/>
        </p:nvSpPr>
        <p:spPr>
          <a:xfrm>
            <a:off x="7633252" y="5314518"/>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
        <p:nvSpPr>
          <p:cNvPr id="9" name="TextBox 5">
            <a:hlinkClick r:id="rId6"/>
          </p:cNvPr>
          <p:cNvSpPr>
            <a:spLocks noChangeArrowheads="1"/>
          </p:cNvSpPr>
          <p:nvPr/>
        </p:nvSpPr>
        <p:spPr bwMode="auto">
          <a:xfrm>
            <a:off x="4024313" y="5870575"/>
            <a:ext cx="34940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ComputeAverage</a:t>
            </a:r>
          </a:p>
        </p:txBody>
      </p:sp>
      <p:sp>
        <p:nvSpPr>
          <p:cNvPr id="8" name="TextBox 6">
            <a:hlinkClick r:id="rId5" tooltip="http://liveexample-ppe.pearsoncmg.com/LiveRun/faces/LiveExample.xhtml"/>
          </p:cNvPr>
          <p:cNvSpPr txBox="1"/>
          <p:nvPr/>
        </p:nvSpPr>
        <p:spPr>
          <a:xfrm>
            <a:off x="7633252" y="5830242"/>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641458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Identifiers</a:t>
            </a:r>
            <a:endParaRPr lang="en-US" b="0" dirty="0"/>
          </a:p>
        </p:txBody>
      </p:sp>
      <p:sp>
        <p:nvSpPr>
          <p:cNvPr id="4" name="Content Placeholder 2"/>
          <p:cNvSpPr>
            <a:spLocks noGrp="1"/>
          </p:cNvSpPr>
          <p:nvPr>
            <p:ph sz="quarter" idx="13"/>
          </p:nvPr>
        </p:nvSpPr>
        <p:spPr/>
        <p:txBody>
          <a:bodyPr/>
          <a:lstStyle/>
          <a:p>
            <a:r>
              <a:rPr lang="en-US" altLang="en-US" dirty="0"/>
              <a:t>An identifier is a sequence of characters that consist of letters, digits, underscores (_), and dollar signs ($). </a:t>
            </a:r>
          </a:p>
          <a:p>
            <a:r>
              <a:rPr lang="en-US" altLang="en-US" dirty="0"/>
              <a:t>An identifier must start with a letter, an underscore (_), or a dollar sign ($). It cannot start with a digit. </a:t>
            </a:r>
          </a:p>
          <a:p>
            <a:r>
              <a:rPr lang="en-US" altLang="en-US" dirty="0"/>
              <a:t>An identifier cannot be a reserved word. (See Appendix A, “Java Keywords,” for a list of reserved words).</a:t>
            </a:r>
          </a:p>
          <a:p>
            <a:r>
              <a:rPr lang="en-US" altLang="en-US" dirty="0"/>
              <a:t>An identifier cannot be </a:t>
            </a:r>
            <a:r>
              <a:rPr lang="en-US" altLang="en-US" dirty="0">
                <a:latin typeface="Courier New" panose="02070309020205020404" pitchFamily="49" charset="0"/>
              </a:rPr>
              <a:t>true</a:t>
            </a:r>
            <a:r>
              <a:rPr lang="en-US" altLang="en-US" dirty="0"/>
              <a:t>, </a:t>
            </a:r>
            <a:r>
              <a:rPr lang="en-US" altLang="en-US" dirty="0">
                <a:latin typeface="Courier New" panose="02070309020205020404" pitchFamily="49" charset="0"/>
              </a:rPr>
              <a:t>false</a:t>
            </a:r>
            <a:r>
              <a:rPr lang="en-US" altLang="en-US" dirty="0"/>
              <a:t>, or</a:t>
            </a:r>
            <a:br>
              <a:rPr lang="en-US" altLang="en-US" dirty="0"/>
            </a:br>
            <a:r>
              <a:rPr lang="en-US" altLang="en-US" dirty="0">
                <a:latin typeface="Courier New" panose="02070309020205020404" pitchFamily="49" charset="0"/>
              </a:rPr>
              <a:t>null</a:t>
            </a:r>
            <a:r>
              <a:rPr lang="en-US" altLang="en-US" dirty="0"/>
              <a:t>.</a:t>
            </a:r>
          </a:p>
          <a:p>
            <a:r>
              <a:rPr lang="en-US" altLang="en-US" dirty="0"/>
              <a:t>An identifier can be of any length.</a:t>
            </a:r>
          </a:p>
        </p:txBody>
      </p:sp>
    </p:spTree>
    <p:extLst>
      <p:ext uri="{BB962C8B-B14F-4D97-AF65-F5344CB8AC3E}">
        <p14:creationId xmlns:p14="http://schemas.microsoft.com/office/powerpoint/2010/main" val="1657464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Variables</a:t>
            </a:r>
            <a:endParaRPr lang="en-US" b="0" dirty="0"/>
          </a:p>
        </p:txBody>
      </p:sp>
      <p:pic>
        <p:nvPicPr>
          <p:cNvPr id="13" name="Picture 2" descr="Computer code has 10 lines. The lines read as follows. Line 1. forward slash forward slash Compute the first area. Line 2. radius equals 1.0 semicolon. Line 3. area equals radius asterisk radius asterisk 3.14159 semicolon. Line 4. System period out period print l n left parenthesis double quote the area is double quote plus. Line 5. area plus double quote for radius double quote plus radius right parenthesis semicolon. Line 6. forward slash forward slash Compute the second area. Line 7. radius equals 2.0 semicolon. Line 8. area equals radius asterisk radius asterisk 3.14159 semicolon. Line 9. System period out period print l n left parenthesis double quote the area is double quote plus. Line 10. area plus double quote for radius double quote plus radius right parenthesis semicolon."/>
          <p:cNvPicPr>
            <a:picLocks noChangeAspect="1"/>
          </p:cNvPicPr>
          <p:nvPr/>
        </p:nvPicPr>
        <p:blipFill>
          <a:blip r:embed="rId2"/>
          <a:stretch>
            <a:fillRect/>
          </a:stretch>
        </p:blipFill>
        <p:spPr>
          <a:xfrm>
            <a:off x="919626" y="1936454"/>
            <a:ext cx="7304749" cy="3879609"/>
          </a:xfrm>
          <a:prstGeom prst="rect">
            <a:avLst/>
          </a:prstGeom>
        </p:spPr>
      </p:pic>
    </p:spTree>
    <p:extLst>
      <p:ext uri="{BB962C8B-B14F-4D97-AF65-F5344CB8AC3E}">
        <p14:creationId xmlns:p14="http://schemas.microsoft.com/office/powerpoint/2010/main" val="2494889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Declaring Variables</a:t>
            </a:r>
            <a:endParaRPr lang="en-US" b="0" dirty="0">
              <a:solidFill>
                <a:schemeClr val="tx2"/>
              </a:solidFill>
            </a:endParaRPr>
          </a:p>
        </p:txBody>
      </p:sp>
      <p:pic>
        <p:nvPicPr>
          <p:cNvPr id="12" name="Picture 2" descr="Computer code has 6 lines. The lines read as follows. Line 1. i n t, x semicolon forward slash forward slash Declare x to be an. Line 2, indented 3 times. forward slash forward slash integer variable semicolon. Line 3. double radius semicolon forward slash forward slash Declare radius to. Line 4, indented 3 times. forward slash forward slash be a double variable semicolon. Line 5. c h a r, a semicolon forward slash forward slash Declare a to be a. Line 6, indented 3 times. forward slash forward slash character variable semicolon."/>
          <p:cNvPicPr>
            <a:picLocks noChangeAspect="1"/>
          </p:cNvPicPr>
          <p:nvPr/>
        </p:nvPicPr>
        <p:blipFill>
          <a:blip r:embed="rId2"/>
          <a:stretch>
            <a:fillRect/>
          </a:stretch>
        </p:blipFill>
        <p:spPr>
          <a:xfrm>
            <a:off x="921641" y="2141675"/>
            <a:ext cx="7300719" cy="2574650"/>
          </a:xfrm>
          <a:prstGeom prst="rect">
            <a:avLst/>
          </a:prstGeom>
        </p:spPr>
      </p:pic>
    </p:spTree>
    <p:extLst>
      <p:ext uri="{BB962C8B-B14F-4D97-AF65-F5344CB8AC3E}">
        <p14:creationId xmlns:p14="http://schemas.microsoft.com/office/powerpoint/2010/main" val="1617290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Assignment Statements</a:t>
            </a:r>
            <a:endParaRPr lang="en-US" b="0" dirty="0">
              <a:solidFill>
                <a:schemeClr val="tx2"/>
              </a:solidFill>
            </a:endParaRPr>
          </a:p>
        </p:txBody>
      </p:sp>
      <p:pic>
        <p:nvPicPr>
          <p:cNvPr id="8" name="Picture 2" descr="Computer code has 3 lines. The lines read as follows. Line 1. x equals 1 semicolon forward slash forward slash Assign 1 to x semicolon. Line 2. radius equals 1.0 semicolon forward slash forward slash Assign 1.0 to radius semicolon. Line 3. a equals single quote A single quote semicolon forward slash forward slash Assign single quote A single quote to a semicolon."/>
          <p:cNvPicPr>
            <a:picLocks noChangeAspect="1"/>
          </p:cNvPicPr>
          <p:nvPr/>
        </p:nvPicPr>
        <p:blipFill>
          <a:blip r:embed="rId2"/>
          <a:stretch>
            <a:fillRect/>
          </a:stretch>
        </p:blipFill>
        <p:spPr>
          <a:xfrm>
            <a:off x="1002255" y="2248136"/>
            <a:ext cx="7139488" cy="1904535"/>
          </a:xfrm>
          <a:prstGeom prst="rect">
            <a:avLst/>
          </a:prstGeom>
        </p:spPr>
      </p:pic>
    </p:spTree>
    <p:extLst>
      <p:ext uri="{BB962C8B-B14F-4D97-AF65-F5344CB8AC3E}">
        <p14:creationId xmlns:p14="http://schemas.microsoft.com/office/powerpoint/2010/main" val="2579197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Declaring and </a:t>
            </a:r>
            <a:r>
              <a:rPr lang="en-US" altLang="en-US" dirty="0" smtClean="0"/>
              <a:t>Initializing in </a:t>
            </a:r>
            <a:r>
              <a:rPr lang="en-US" altLang="en-US" dirty="0"/>
              <a:t>One Step</a:t>
            </a:r>
            <a:endParaRPr lang="en-US" b="0" dirty="0">
              <a:solidFill>
                <a:schemeClr val="tx2"/>
              </a:solidFill>
            </a:endParaRPr>
          </a:p>
        </p:txBody>
      </p:sp>
      <p:pic>
        <p:nvPicPr>
          <p:cNvPr id="4" name="Picture 2" descr="Computer code has 2 lines. The lines read as follows. Line 1. i n t, x equals 1 semicolon. Line 2. Double d equals 1.0 semicolon."/>
          <p:cNvPicPr>
            <a:picLocks noChangeAspect="1"/>
          </p:cNvPicPr>
          <p:nvPr/>
        </p:nvPicPr>
        <p:blipFill>
          <a:blip r:embed="rId2"/>
          <a:stretch>
            <a:fillRect/>
          </a:stretch>
        </p:blipFill>
        <p:spPr>
          <a:xfrm>
            <a:off x="1665065" y="1870468"/>
            <a:ext cx="5813871" cy="3136941"/>
          </a:xfrm>
          <a:prstGeom prst="rect">
            <a:avLst/>
          </a:prstGeom>
        </p:spPr>
      </p:pic>
    </p:spTree>
    <p:extLst>
      <p:ext uri="{BB962C8B-B14F-4D97-AF65-F5344CB8AC3E}">
        <p14:creationId xmlns:p14="http://schemas.microsoft.com/office/powerpoint/2010/main" val="3941291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Named Constants</a:t>
            </a:r>
            <a:endParaRPr lang="en-US" b="0" dirty="0">
              <a:solidFill>
                <a:schemeClr val="tx2"/>
              </a:solidFill>
            </a:endParaRPr>
          </a:p>
        </p:txBody>
      </p:sp>
      <p:pic>
        <p:nvPicPr>
          <p:cNvPr id="7" name="Picture 2" descr="Computer code has 3 lines. The lines read as follows. Line 1. final data type CONSTANT NAME equals VALUE semicolon. Line 2. final double PI equals 3.14159 semicolon. Line 3. final i n t SIZE equals 3 semicolon."/>
          <p:cNvPicPr>
            <a:picLocks noChangeAspect="1"/>
          </p:cNvPicPr>
          <p:nvPr/>
        </p:nvPicPr>
        <p:blipFill>
          <a:blip r:embed="rId2"/>
          <a:stretch>
            <a:fillRect/>
          </a:stretch>
        </p:blipFill>
        <p:spPr>
          <a:xfrm>
            <a:off x="872516" y="1857758"/>
            <a:ext cx="7398968" cy="3142484"/>
          </a:xfrm>
          <a:prstGeom prst="rect">
            <a:avLst/>
          </a:prstGeom>
        </p:spPr>
      </p:pic>
    </p:spTree>
    <p:extLst>
      <p:ext uri="{BB962C8B-B14F-4D97-AF65-F5344CB8AC3E}">
        <p14:creationId xmlns:p14="http://schemas.microsoft.com/office/powerpoint/2010/main" val="1689749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Naming Conventions</a:t>
            </a:r>
            <a:endParaRPr lang="en-US" sz="2000" b="0" dirty="0"/>
          </a:p>
        </p:txBody>
      </p:sp>
      <p:sp>
        <p:nvSpPr>
          <p:cNvPr id="3" name="Content Placeholder 2"/>
          <p:cNvSpPr>
            <a:spLocks noGrp="1"/>
          </p:cNvSpPr>
          <p:nvPr>
            <p:ph sz="quarter" idx="13"/>
          </p:nvPr>
        </p:nvSpPr>
        <p:spPr/>
        <p:txBody>
          <a:bodyPr/>
          <a:lstStyle/>
          <a:p>
            <a:pPr algn="just"/>
            <a:r>
              <a:rPr lang="en-US" altLang="en-US" dirty="0"/>
              <a:t>Choose meaningful and descriptive names.</a:t>
            </a:r>
          </a:p>
          <a:p>
            <a:pPr algn="just"/>
            <a:r>
              <a:rPr lang="en-US" altLang="en-US" dirty="0"/>
              <a:t>Variables and method names:  </a:t>
            </a:r>
          </a:p>
          <a:p>
            <a:pPr lvl="1"/>
            <a:r>
              <a:rPr lang="en-US" altLang="en-US" dirty="0"/>
              <a:t>Use lowercase. If the name consists of several words, concatenate all in one, use lowercase for the first word, and capitalize the first letter of each subsequent word in the name. For example, the variables radius and area, and the method computeArea. </a:t>
            </a:r>
          </a:p>
        </p:txBody>
      </p:sp>
    </p:spTree>
    <p:extLst>
      <p:ext uri="{BB962C8B-B14F-4D97-AF65-F5344CB8AC3E}">
        <p14:creationId xmlns:p14="http://schemas.microsoft.com/office/powerpoint/2010/main" val="2102585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Motivations</a:t>
            </a:r>
            <a:endParaRPr lang="en-US" sz="2000" b="0" dirty="0"/>
          </a:p>
        </p:txBody>
      </p:sp>
      <p:sp>
        <p:nvSpPr>
          <p:cNvPr id="3" name="Content Placeholder 2"/>
          <p:cNvSpPr>
            <a:spLocks noGrp="1"/>
          </p:cNvSpPr>
          <p:nvPr>
            <p:ph sz="quarter" idx="13"/>
          </p:nvPr>
        </p:nvSpPr>
        <p:spPr/>
        <p:txBody>
          <a:bodyPr/>
          <a:lstStyle/>
          <a:p>
            <a:pPr marL="0" indent="0">
              <a:buFont typeface="Monotype Sorts" pitchFamily="2" charset="2"/>
              <a:buNone/>
            </a:pPr>
            <a:r>
              <a:rPr lang="en-US" altLang="en-US" dirty="0"/>
              <a:t>In the preceding chapter, you learned how to create, compile, and run a Java program. Starting from this chapter, you will learn how to solve practical problems programmatically. Through these problems, you will learn Java primitive data types and related subjects, such as variables, constants, data types, operators, expressions, and input and output.</a:t>
            </a:r>
          </a:p>
        </p:txBody>
      </p:sp>
    </p:spTree>
    <p:extLst>
      <p:ext uri="{BB962C8B-B14F-4D97-AF65-F5344CB8AC3E}">
        <p14:creationId xmlns:p14="http://schemas.microsoft.com/office/powerpoint/2010/main" val="3616553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Naming Conventions, cont.</a:t>
            </a:r>
            <a:endParaRPr lang="en-US" b="0" dirty="0">
              <a:solidFill>
                <a:schemeClr val="tx2"/>
              </a:solidFill>
            </a:endParaRPr>
          </a:p>
        </p:txBody>
      </p:sp>
      <p:sp>
        <p:nvSpPr>
          <p:cNvPr id="3" name="Content Placeholder 2"/>
          <p:cNvSpPr>
            <a:spLocks noGrp="1"/>
          </p:cNvSpPr>
          <p:nvPr>
            <p:ph sz="quarter" idx="13"/>
          </p:nvPr>
        </p:nvSpPr>
        <p:spPr/>
        <p:txBody>
          <a:bodyPr/>
          <a:lstStyle/>
          <a:p>
            <a:r>
              <a:rPr lang="en-US" altLang="en-US" dirty="0"/>
              <a:t>Class names: </a:t>
            </a:r>
          </a:p>
          <a:p>
            <a:pPr lvl="1">
              <a:lnSpc>
                <a:spcPct val="90000"/>
              </a:lnSpc>
            </a:pPr>
            <a:r>
              <a:rPr lang="en-US" altLang="en-US" dirty="0"/>
              <a:t>Capitalize the first letter of each word in the name.  For example, the class name </a:t>
            </a:r>
            <a:r>
              <a:rPr lang="en-US" altLang="en-US" sz="2200" dirty="0">
                <a:latin typeface="Courier New" panose="02070309020205020404" pitchFamily="49" charset="0"/>
              </a:rPr>
              <a:t>ComputeArea</a:t>
            </a:r>
            <a:r>
              <a:rPr lang="en-US" altLang="en-US" dirty="0" smtClean="0"/>
              <a:t>.</a:t>
            </a:r>
            <a:endParaRPr lang="en-US" altLang="en-US" sz="2800" dirty="0">
              <a:latin typeface="Book Antiqua" panose="02040602050305030304" pitchFamily="18" charset="0"/>
            </a:endParaRPr>
          </a:p>
          <a:p>
            <a:pPr algn="just">
              <a:lnSpc>
                <a:spcPct val="90000"/>
              </a:lnSpc>
            </a:pPr>
            <a:r>
              <a:rPr lang="en-US" altLang="en-US" dirty="0"/>
              <a:t>Constants: </a:t>
            </a:r>
          </a:p>
          <a:p>
            <a:pPr lvl="1">
              <a:lnSpc>
                <a:spcPct val="90000"/>
              </a:lnSpc>
            </a:pPr>
            <a:r>
              <a:rPr lang="en-US" altLang="en-US" dirty="0"/>
              <a:t>Capitalize all letters in constants, and use underscores to connect words.  For example, the constant </a:t>
            </a:r>
            <a:r>
              <a:rPr lang="en-US" altLang="en-US" sz="2200" dirty="0" smtClean="0">
                <a:latin typeface="Courier New" panose="02070309020205020404" pitchFamily="49" charset="0"/>
              </a:rPr>
              <a:t>P</a:t>
            </a:r>
            <a:r>
              <a:rPr lang="en-US" altLang="en-US" sz="100" dirty="0" smtClean="0">
                <a:latin typeface="Courier New" panose="02070309020205020404" pitchFamily="49" charset="0"/>
              </a:rPr>
              <a:t> </a:t>
            </a:r>
            <a:r>
              <a:rPr lang="en-US" altLang="en-US" sz="2200" dirty="0" smtClean="0">
                <a:latin typeface="Courier New" panose="02070309020205020404" pitchFamily="49" charset="0"/>
              </a:rPr>
              <a:t>I </a:t>
            </a:r>
            <a:r>
              <a:rPr lang="en-US" altLang="en-US" sz="2200" dirty="0">
                <a:latin typeface="Courier New" panose="02070309020205020404" pitchFamily="49" charset="0"/>
              </a:rPr>
              <a:t>and </a:t>
            </a:r>
            <a:r>
              <a:rPr lang="en-US" altLang="en-US" dirty="0"/>
              <a:t>MAX_VALUE</a:t>
            </a:r>
          </a:p>
        </p:txBody>
      </p:sp>
    </p:spTree>
    <p:extLst>
      <p:ext uri="{BB962C8B-B14F-4D97-AF65-F5344CB8AC3E}">
        <p14:creationId xmlns:p14="http://schemas.microsoft.com/office/powerpoint/2010/main" val="4060459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Numerical Data </a:t>
            </a:r>
            <a:r>
              <a:rPr lang="en-US" altLang="en-US" dirty="0" smtClean="0"/>
              <a:t>Types </a:t>
            </a:r>
            <a:r>
              <a:rPr lang="en-US" altLang="en-US" sz="2000" b="0" dirty="0" smtClean="0"/>
              <a:t>(1 of 2)</a:t>
            </a:r>
            <a:endParaRPr lang="en-US" sz="2000" b="0" dirty="0"/>
          </a:p>
        </p:txBody>
      </p:sp>
      <p:graphicFrame>
        <p:nvGraphicFramePr>
          <p:cNvPr id="2" name="Table 2"/>
          <p:cNvGraphicFramePr>
            <a:graphicFrameLocks noGrp="1"/>
          </p:cNvGraphicFramePr>
          <p:nvPr>
            <p:extLst>
              <p:ext uri="{D42A27DB-BD31-4B8C-83A1-F6EECF244321}">
                <p14:modId xmlns:p14="http://schemas.microsoft.com/office/powerpoint/2010/main" val="3740638516"/>
              </p:ext>
            </p:extLst>
          </p:nvPr>
        </p:nvGraphicFramePr>
        <p:xfrm>
          <a:off x="1524000" y="1903902"/>
          <a:ext cx="6096000" cy="2509520"/>
        </p:xfrm>
        <a:graphic>
          <a:graphicData uri="http://schemas.openxmlformats.org/drawingml/2006/table">
            <a:tbl>
              <a:tblPr firstRow="1" bandRow="1">
                <a:tableStyleId>{5940675A-B579-460E-94D1-54222C63F5DA}</a:tableStyleId>
              </a:tblPr>
              <a:tblGrid>
                <a:gridCol w="1606826">
                  <a:extLst>
                    <a:ext uri="{9D8B030D-6E8A-4147-A177-3AD203B41FA5}">
                      <a16:colId xmlns:a16="http://schemas.microsoft.com/office/drawing/2014/main" val="2294180717"/>
                    </a:ext>
                  </a:extLst>
                </a:gridCol>
                <a:gridCol w="2457174">
                  <a:extLst>
                    <a:ext uri="{9D8B030D-6E8A-4147-A177-3AD203B41FA5}">
                      <a16:colId xmlns:a16="http://schemas.microsoft.com/office/drawing/2014/main" val="3366084676"/>
                    </a:ext>
                  </a:extLst>
                </a:gridCol>
                <a:gridCol w="2032000">
                  <a:extLst>
                    <a:ext uri="{9D8B030D-6E8A-4147-A177-3AD203B41FA5}">
                      <a16:colId xmlns:a16="http://schemas.microsoft.com/office/drawing/2014/main" val="4033647182"/>
                    </a:ext>
                  </a:extLst>
                </a:gridCol>
              </a:tblGrid>
              <a:tr h="370840">
                <a:tc>
                  <a:txBody>
                    <a:bodyPr/>
                    <a:lstStyle/>
                    <a:p>
                      <a:r>
                        <a:rPr lang="en-US" sz="1400" b="1" i="0" u="none" strike="noStrike" cap="none" dirty="0" smtClean="0">
                          <a:solidFill>
                            <a:schemeClr val="tx1"/>
                          </a:solidFill>
                          <a:effectLst/>
                          <a:latin typeface="+mn-lt"/>
                          <a:ea typeface="+mn-ea"/>
                          <a:cs typeface="+mn-cs"/>
                          <a:sym typeface="Arial"/>
                        </a:rPr>
                        <a:t>Name</a:t>
                      </a:r>
                      <a:endParaRPr lang="en-US" sz="1400" b="1" dirty="0"/>
                    </a:p>
                  </a:txBody>
                  <a:tcPr/>
                </a:tc>
                <a:tc>
                  <a:txBody>
                    <a:bodyPr/>
                    <a:lstStyle/>
                    <a:p>
                      <a:r>
                        <a:rPr lang="en-US" sz="1400" b="1" i="0" u="none" strike="noStrike" cap="none" dirty="0" smtClean="0">
                          <a:solidFill>
                            <a:schemeClr val="tx1"/>
                          </a:solidFill>
                          <a:effectLst/>
                          <a:latin typeface="+mn-lt"/>
                          <a:ea typeface="+mn-ea"/>
                          <a:cs typeface="+mn-cs"/>
                          <a:sym typeface="Arial"/>
                        </a:rPr>
                        <a:t> Range</a:t>
                      </a:r>
                      <a:endParaRPr lang="en-US" sz="1400" b="1" dirty="0"/>
                    </a:p>
                  </a:txBody>
                  <a:tcPr/>
                </a:tc>
                <a:tc>
                  <a:txBody>
                    <a:bodyPr/>
                    <a:lstStyle/>
                    <a:p>
                      <a:r>
                        <a:rPr lang="en-US" sz="1400" b="1" i="0" u="none" strike="noStrike" cap="none" dirty="0" smtClean="0">
                          <a:solidFill>
                            <a:schemeClr val="tx1"/>
                          </a:solidFill>
                          <a:effectLst/>
                          <a:latin typeface="+mn-lt"/>
                          <a:ea typeface="+mn-ea"/>
                          <a:cs typeface="+mn-cs"/>
                          <a:sym typeface="Arial"/>
                        </a:rPr>
                        <a:t> Storage Size</a:t>
                      </a:r>
                      <a:endParaRPr lang="en-US" sz="1400" b="1" dirty="0"/>
                    </a:p>
                  </a:txBody>
                  <a:tcPr/>
                </a:tc>
                <a:extLst>
                  <a:ext uri="{0D108BD9-81ED-4DB2-BD59-A6C34878D82A}">
                    <a16:rowId xmlns:a16="http://schemas.microsoft.com/office/drawing/2014/main" val="2757374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 </a:t>
                      </a:r>
                      <a:r>
                        <a:rPr lang="en-US" sz="1400" b="1" i="0" u="none" strike="noStrike" cap="none" dirty="0" smtClean="0">
                          <a:solidFill>
                            <a:schemeClr val="tx1"/>
                          </a:solidFill>
                          <a:effectLst/>
                          <a:latin typeface="+mn-lt"/>
                          <a:ea typeface="+mn-ea"/>
                          <a:cs typeface="+mn-cs"/>
                          <a:sym typeface="Arial"/>
                        </a:rPr>
                        <a:t>byte</a:t>
                      </a:r>
                      <a:endParaRPr lang="en-US" sz="1400" b="0" i="0" u="none" strike="noStrike" cap="none" dirty="0" smtClean="0">
                        <a:solidFill>
                          <a:schemeClr val="tx1"/>
                        </a:solidFill>
                        <a:effectLst/>
                        <a:latin typeface="+mn-lt"/>
                        <a:ea typeface="+mn-ea"/>
                        <a:cs typeface="+mn-cs"/>
                        <a:sym typeface="Arial"/>
                      </a:endParaRPr>
                    </a:p>
                  </a:txBody>
                  <a:tcPr/>
                </a:tc>
                <a:tc>
                  <a:txBody>
                    <a:bodyPr/>
                    <a:lstStyle/>
                    <a:p>
                      <a:r>
                        <a:rPr lang="en-US" sz="1400" b="0" i="0" u="none" strike="noStrike" cap="none" dirty="0" smtClean="0">
                          <a:solidFill>
                            <a:schemeClr val="tx1"/>
                          </a:solidFill>
                          <a:effectLst/>
                          <a:latin typeface="+mn-lt"/>
                          <a:ea typeface="+mn-ea"/>
                          <a:cs typeface="+mn-cs"/>
                          <a:sym typeface="Arial"/>
                        </a:rPr>
                        <a:t>-27 to 27 - 1 (-128 to 127)</a:t>
                      </a:r>
                    </a:p>
                  </a:txBody>
                  <a:tcPr/>
                </a:tc>
                <a:tc>
                  <a:txBody>
                    <a:bodyPr/>
                    <a:lstStyle/>
                    <a:p>
                      <a:r>
                        <a:rPr lang="en-US" sz="1400" b="0" i="0" u="none" strike="noStrike" cap="none" dirty="0" smtClean="0">
                          <a:solidFill>
                            <a:schemeClr val="tx1"/>
                          </a:solidFill>
                          <a:effectLst/>
                          <a:latin typeface="+mn-lt"/>
                          <a:ea typeface="+mn-ea"/>
                          <a:cs typeface="+mn-cs"/>
                          <a:sym typeface="Arial"/>
                        </a:rPr>
                        <a:t>8-bit signed</a:t>
                      </a:r>
                      <a:endParaRPr lang="en-US" sz="1400" dirty="0"/>
                    </a:p>
                  </a:txBody>
                  <a:tcPr/>
                </a:tc>
                <a:extLst>
                  <a:ext uri="{0D108BD9-81ED-4DB2-BD59-A6C34878D82A}">
                    <a16:rowId xmlns:a16="http://schemas.microsoft.com/office/drawing/2014/main" val="6293027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tx1"/>
                          </a:solidFill>
                          <a:effectLst/>
                          <a:latin typeface="+mn-lt"/>
                          <a:ea typeface="+mn-ea"/>
                          <a:cs typeface="+mn-cs"/>
                          <a:sym typeface="Arial"/>
                        </a:rPr>
                        <a:t>short</a:t>
                      </a:r>
                      <a:endParaRPr lang="en-US" sz="1400" b="0" i="0" u="none" strike="noStrike" cap="none" dirty="0" smtClean="0">
                        <a:solidFill>
                          <a:schemeClr val="tx1"/>
                        </a:solidFill>
                        <a:effectLst/>
                        <a:latin typeface="+mn-lt"/>
                        <a:ea typeface="+mn-ea"/>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215 to 215 - 1 (-32768 to 32767)</a:t>
                      </a:r>
                    </a:p>
                  </a:txBody>
                  <a:tcPr/>
                </a:tc>
                <a:tc>
                  <a:txBody>
                    <a:bodyPr/>
                    <a:lstStyle/>
                    <a:p>
                      <a:r>
                        <a:rPr lang="en-US" sz="1400" b="0" i="0" u="none" strike="noStrike" cap="none" dirty="0" smtClean="0">
                          <a:solidFill>
                            <a:schemeClr val="tx1"/>
                          </a:solidFill>
                          <a:effectLst/>
                          <a:latin typeface="+mn-lt"/>
                          <a:ea typeface="+mn-ea"/>
                          <a:cs typeface="+mn-cs"/>
                          <a:sym typeface="Arial"/>
                        </a:rPr>
                        <a:t> 16-bit signed</a:t>
                      </a:r>
                      <a:endParaRPr lang="en-US" sz="1400" dirty="0"/>
                    </a:p>
                  </a:txBody>
                  <a:tcPr/>
                </a:tc>
                <a:extLst>
                  <a:ext uri="{0D108BD9-81ED-4DB2-BD59-A6C34878D82A}">
                    <a16:rowId xmlns:a16="http://schemas.microsoft.com/office/drawing/2014/main" val="7035357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tx1"/>
                          </a:solidFill>
                          <a:effectLst/>
                          <a:latin typeface="+mn-lt"/>
                          <a:ea typeface="+mn-ea"/>
                          <a:cs typeface="+mn-cs"/>
                          <a:sym typeface="Arial"/>
                        </a:rPr>
                        <a:t>int</a:t>
                      </a:r>
                      <a:endParaRPr lang="en-US" sz="1400" b="0" i="0" u="none" strike="noStrike" cap="none" dirty="0" smtClean="0">
                        <a:solidFill>
                          <a:schemeClr val="tx1"/>
                        </a:solidFill>
                        <a:effectLst/>
                        <a:latin typeface="+mn-lt"/>
                        <a:ea typeface="+mn-ea"/>
                        <a:cs typeface="+mn-cs"/>
                        <a:sym typeface="Arial"/>
                      </a:endParaRPr>
                    </a:p>
                  </a:txBody>
                  <a:tcPr/>
                </a:tc>
                <a:tc>
                  <a:txBody>
                    <a:bodyPr/>
                    <a:lstStyle/>
                    <a:p>
                      <a:r>
                        <a:rPr lang="en-US" sz="1400" b="0" i="0" u="none" strike="noStrike" cap="none" dirty="0" smtClean="0">
                          <a:solidFill>
                            <a:schemeClr val="tx1"/>
                          </a:solidFill>
                          <a:effectLst/>
                          <a:latin typeface="+mn-lt"/>
                          <a:ea typeface="+mn-ea"/>
                          <a:cs typeface="+mn-cs"/>
                          <a:sym typeface="Arial"/>
                        </a:rPr>
                        <a:t>-231 to 231 - 1 (-2147483648 to 2147483647)</a:t>
                      </a:r>
                      <a:endParaRPr lang="en-US" sz="1400" dirty="0"/>
                    </a:p>
                  </a:txBody>
                  <a:tcPr/>
                </a:tc>
                <a:tc>
                  <a:txBody>
                    <a:bodyPr/>
                    <a:lstStyle/>
                    <a:p>
                      <a:r>
                        <a:rPr lang="en-US" sz="1400" b="0" i="0" u="none" strike="noStrike" cap="none" dirty="0" smtClean="0">
                          <a:solidFill>
                            <a:schemeClr val="tx1"/>
                          </a:solidFill>
                          <a:effectLst/>
                          <a:latin typeface="+mn-lt"/>
                          <a:ea typeface="+mn-ea"/>
                          <a:cs typeface="+mn-cs"/>
                          <a:sym typeface="Arial"/>
                        </a:rPr>
                        <a:t> 32-bit signed</a:t>
                      </a:r>
                      <a:endParaRPr lang="en-US" sz="1400" dirty="0"/>
                    </a:p>
                  </a:txBody>
                  <a:tcPr/>
                </a:tc>
                <a:extLst>
                  <a:ext uri="{0D108BD9-81ED-4DB2-BD59-A6C34878D82A}">
                    <a16:rowId xmlns:a16="http://schemas.microsoft.com/office/drawing/2014/main" val="37018844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tx1"/>
                          </a:solidFill>
                          <a:effectLst/>
                          <a:latin typeface="+mn-lt"/>
                          <a:ea typeface="+mn-ea"/>
                          <a:cs typeface="+mn-cs"/>
                          <a:sym typeface="Arial"/>
                        </a:rPr>
                        <a:t>long</a:t>
                      </a:r>
                      <a:endParaRPr lang="en-US" sz="1400" b="0" i="0" u="none" strike="noStrike" cap="none" dirty="0" smtClean="0">
                        <a:solidFill>
                          <a:schemeClr val="tx1"/>
                        </a:solidFill>
                        <a:effectLst/>
                        <a:latin typeface="+mn-lt"/>
                        <a:ea typeface="+mn-ea"/>
                        <a:cs typeface="+mn-cs"/>
                        <a:sym typeface="Arial"/>
                      </a:endParaRPr>
                    </a:p>
                  </a:txBody>
                  <a:tcPr/>
                </a:tc>
                <a:tc>
                  <a:txBody>
                    <a:bodyPr/>
                    <a:lstStyle/>
                    <a:p>
                      <a:r>
                        <a:rPr lang="en-US" sz="1400" b="0" i="0" u="none" strike="noStrike" cap="none" dirty="0" smtClean="0">
                          <a:solidFill>
                            <a:schemeClr val="tx1"/>
                          </a:solidFill>
                          <a:effectLst/>
                          <a:latin typeface="+mn-lt"/>
                          <a:ea typeface="+mn-ea"/>
                          <a:cs typeface="+mn-cs"/>
                          <a:sym typeface="Arial"/>
                        </a:rPr>
                        <a:t>-263 to 263 - 1(i.e., -9223372036854775808 to 9223372036854775807)</a:t>
                      </a:r>
                      <a:endParaRPr lang="en-US" sz="1400" dirty="0"/>
                    </a:p>
                  </a:txBody>
                  <a:tcPr/>
                </a:tc>
                <a:tc>
                  <a:txBody>
                    <a:bodyPr/>
                    <a:lstStyle/>
                    <a:p>
                      <a:r>
                        <a:rPr lang="en-US" sz="1400" b="0" i="0" u="none" strike="noStrike" cap="none" dirty="0" smtClean="0">
                          <a:solidFill>
                            <a:schemeClr val="tx1"/>
                          </a:solidFill>
                          <a:effectLst/>
                          <a:latin typeface="+mn-lt"/>
                          <a:ea typeface="+mn-ea"/>
                          <a:cs typeface="+mn-cs"/>
                          <a:sym typeface="Arial"/>
                        </a:rPr>
                        <a:t> 64-bit signed</a:t>
                      </a:r>
                      <a:endParaRPr lang="en-US" sz="1400" dirty="0"/>
                    </a:p>
                  </a:txBody>
                  <a:tcPr/>
                </a:tc>
                <a:extLst>
                  <a:ext uri="{0D108BD9-81ED-4DB2-BD59-A6C34878D82A}">
                    <a16:rowId xmlns:a16="http://schemas.microsoft.com/office/drawing/2014/main" val="1427411200"/>
                  </a:ext>
                </a:extLst>
              </a:tr>
            </a:tbl>
          </a:graphicData>
        </a:graphic>
      </p:graphicFrame>
    </p:spTree>
    <p:extLst>
      <p:ext uri="{BB962C8B-B14F-4D97-AF65-F5344CB8AC3E}">
        <p14:creationId xmlns:p14="http://schemas.microsoft.com/office/powerpoint/2010/main" val="1743164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Numerical Data </a:t>
            </a:r>
            <a:r>
              <a:rPr lang="en-US" altLang="en-US" dirty="0" smtClean="0"/>
              <a:t>Types </a:t>
            </a:r>
            <a:r>
              <a:rPr lang="en-US" altLang="en-US" sz="2000" b="0" dirty="0" smtClean="0"/>
              <a:t>(2 of 2)</a:t>
            </a:r>
            <a:endParaRPr lang="en-US" sz="2000" b="0" dirty="0"/>
          </a:p>
        </p:txBody>
      </p:sp>
      <p:graphicFrame>
        <p:nvGraphicFramePr>
          <p:cNvPr id="2" name="Table 2"/>
          <p:cNvGraphicFramePr>
            <a:graphicFrameLocks noGrp="1"/>
          </p:cNvGraphicFramePr>
          <p:nvPr>
            <p:extLst>
              <p:ext uri="{D42A27DB-BD31-4B8C-83A1-F6EECF244321}">
                <p14:modId xmlns:p14="http://schemas.microsoft.com/office/powerpoint/2010/main" val="2986874556"/>
              </p:ext>
            </p:extLst>
          </p:nvPr>
        </p:nvGraphicFramePr>
        <p:xfrm>
          <a:off x="1524000" y="1893963"/>
          <a:ext cx="6096000" cy="33274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294180717"/>
                    </a:ext>
                  </a:extLst>
                </a:gridCol>
                <a:gridCol w="2032000">
                  <a:extLst>
                    <a:ext uri="{9D8B030D-6E8A-4147-A177-3AD203B41FA5}">
                      <a16:colId xmlns:a16="http://schemas.microsoft.com/office/drawing/2014/main" val="3366084676"/>
                    </a:ext>
                  </a:extLst>
                </a:gridCol>
                <a:gridCol w="2032000">
                  <a:extLst>
                    <a:ext uri="{9D8B030D-6E8A-4147-A177-3AD203B41FA5}">
                      <a16:colId xmlns:a16="http://schemas.microsoft.com/office/drawing/2014/main" val="4033647182"/>
                    </a:ext>
                  </a:extLst>
                </a:gridCol>
              </a:tblGrid>
              <a:tr h="370840">
                <a:tc>
                  <a:txBody>
                    <a:bodyPr/>
                    <a:lstStyle/>
                    <a:p>
                      <a:r>
                        <a:rPr lang="en-US" sz="1400" b="1" i="0" u="none" strike="noStrike" cap="none" dirty="0" smtClean="0">
                          <a:solidFill>
                            <a:schemeClr val="tx1"/>
                          </a:solidFill>
                          <a:effectLst/>
                          <a:latin typeface="+mn-lt"/>
                          <a:ea typeface="+mn-ea"/>
                          <a:cs typeface="+mn-cs"/>
                          <a:sym typeface="Arial"/>
                        </a:rPr>
                        <a:t>Name</a:t>
                      </a:r>
                      <a:endParaRPr lang="en-US" sz="1400" b="1" dirty="0"/>
                    </a:p>
                  </a:txBody>
                  <a:tcPr/>
                </a:tc>
                <a:tc>
                  <a:txBody>
                    <a:bodyPr/>
                    <a:lstStyle/>
                    <a:p>
                      <a:r>
                        <a:rPr lang="en-US" sz="1400" b="1" i="0" u="none" strike="noStrike" cap="none" dirty="0" smtClean="0">
                          <a:solidFill>
                            <a:schemeClr val="tx1"/>
                          </a:solidFill>
                          <a:effectLst/>
                          <a:latin typeface="+mn-lt"/>
                          <a:ea typeface="+mn-ea"/>
                          <a:cs typeface="+mn-cs"/>
                          <a:sym typeface="Arial"/>
                        </a:rPr>
                        <a:t> Range</a:t>
                      </a:r>
                      <a:endParaRPr lang="en-US" sz="1400" b="1" dirty="0"/>
                    </a:p>
                  </a:txBody>
                  <a:tcPr/>
                </a:tc>
                <a:tc>
                  <a:txBody>
                    <a:bodyPr/>
                    <a:lstStyle/>
                    <a:p>
                      <a:r>
                        <a:rPr lang="en-US" sz="1400" b="1" i="0" u="none" strike="noStrike" cap="none" dirty="0" smtClean="0">
                          <a:solidFill>
                            <a:schemeClr val="tx1"/>
                          </a:solidFill>
                          <a:effectLst/>
                          <a:latin typeface="+mn-lt"/>
                          <a:ea typeface="+mn-ea"/>
                          <a:cs typeface="+mn-cs"/>
                          <a:sym typeface="Arial"/>
                        </a:rPr>
                        <a:t> Storage Size</a:t>
                      </a:r>
                      <a:endParaRPr lang="en-US" sz="1400" b="1" dirty="0"/>
                    </a:p>
                  </a:txBody>
                  <a:tcPr/>
                </a:tc>
                <a:extLst>
                  <a:ext uri="{0D108BD9-81ED-4DB2-BD59-A6C34878D82A}">
                    <a16:rowId xmlns:a16="http://schemas.microsoft.com/office/drawing/2014/main" val="2757374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tx1"/>
                          </a:solidFill>
                          <a:effectLst/>
                          <a:latin typeface="+mn-lt"/>
                          <a:ea typeface="+mn-ea"/>
                          <a:cs typeface="+mn-cs"/>
                          <a:sym typeface="Arial"/>
                        </a:rPr>
                        <a:t>float</a:t>
                      </a:r>
                      <a:endParaRPr lang="en-US" sz="1400" b="0" i="0" u="none" strike="noStrike" cap="none" dirty="0" smtClean="0">
                        <a:solidFill>
                          <a:schemeClr val="tx1"/>
                        </a:solidFill>
                        <a:effectLst/>
                        <a:latin typeface="+mn-lt"/>
                        <a:ea typeface="+mn-ea"/>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Negative range: -3.4028235E+38 to -1.4E-45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Positive range:</a:t>
                      </a:r>
                    </a:p>
                    <a:p>
                      <a:r>
                        <a:rPr lang="en-US" sz="1400" b="0" i="0" u="none" strike="noStrike" cap="none" dirty="0" smtClean="0">
                          <a:solidFill>
                            <a:schemeClr val="tx1"/>
                          </a:solidFill>
                          <a:effectLst/>
                          <a:latin typeface="+mn-lt"/>
                          <a:ea typeface="+mn-ea"/>
                          <a:cs typeface="+mn-cs"/>
                          <a:sym typeface="Arial"/>
                        </a:rPr>
                        <a:t>1.4E-45 to 3.4028235E+38</a:t>
                      </a:r>
                      <a:endParaRPr lang="en-US" sz="1400" dirty="0"/>
                    </a:p>
                  </a:txBody>
                  <a:tcPr/>
                </a:tc>
                <a:tc>
                  <a:txBody>
                    <a:bodyPr/>
                    <a:lstStyle/>
                    <a:p>
                      <a:r>
                        <a:rPr lang="en-US" sz="1400" b="0" i="0" u="none" strike="noStrike" cap="none" dirty="0" smtClean="0">
                          <a:solidFill>
                            <a:schemeClr val="tx1"/>
                          </a:solidFill>
                          <a:effectLst/>
                          <a:latin typeface="+mn-lt"/>
                          <a:ea typeface="+mn-ea"/>
                          <a:cs typeface="+mn-cs"/>
                          <a:sym typeface="Arial"/>
                        </a:rPr>
                        <a:t>32-bit IEEE 754</a:t>
                      </a:r>
                      <a:endParaRPr lang="en-US" sz="1400" dirty="0"/>
                    </a:p>
                  </a:txBody>
                  <a:tcPr/>
                </a:tc>
                <a:extLst>
                  <a:ext uri="{0D108BD9-81ED-4DB2-BD59-A6C34878D82A}">
                    <a16:rowId xmlns:a16="http://schemas.microsoft.com/office/drawing/2014/main" val="37504467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tx1"/>
                          </a:solidFill>
                          <a:effectLst/>
                          <a:latin typeface="+mn-lt"/>
                          <a:ea typeface="+mn-ea"/>
                          <a:cs typeface="+mn-cs"/>
                          <a:sym typeface="Arial"/>
                        </a:rPr>
                        <a:t>double</a:t>
                      </a:r>
                      <a:endParaRPr lang="en-US" sz="1400" dirty="0" smtClean="0"/>
                    </a:p>
                  </a:txBody>
                  <a:tcPr/>
                </a:tc>
                <a:tc>
                  <a:txBody>
                    <a:bodyPr/>
                    <a:lstStyle/>
                    <a:p>
                      <a:r>
                        <a:rPr lang="en-US" sz="1400" b="0" i="0" u="none" strike="noStrike" cap="none" dirty="0" smtClean="0">
                          <a:solidFill>
                            <a:schemeClr val="tx1"/>
                          </a:solidFill>
                          <a:effectLst/>
                          <a:latin typeface="+mn-lt"/>
                          <a:ea typeface="+mn-ea"/>
                          <a:cs typeface="+mn-cs"/>
                          <a:sym typeface="Arial"/>
                        </a:rPr>
                        <a:t>Negative range:-1.7976931348623157E+308 to -4.9E-324</a:t>
                      </a:r>
                    </a:p>
                    <a:p>
                      <a:r>
                        <a:rPr lang="en-US" sz="1400" b="0" i="0" u="none" strike="noStrike" cap="none" dirty="0" smtClean="0">
                          <a:solidFill>
                            <a:schemeClr val="tx1"/>
                          </a:solidFill>
                          <a:effectLst/>
                          <a:latin typeface="+mn-lt"/>
                          <a:ea typeface="+mn-ea"/>
                          <a:cs typeface="+mn-cs"/>
                          <a:sym typeface="Arial"/>
                        </a:rPr>
                        <a:t>Positive range:</a:t>
                      </a:r>
                    </a:p>
                    <a:p>
                      <a:r>
                        <a:rPr lang="en-US" sz="1400" b="0" i="0" u="none" strike="noStrike" cap="none" dirty="0" smtClean="0">
                          <a:solidFill>
                            <a:schemeClr val="tx1"/>
                          </a:solidFill>
                          <a:effectLst/>
                          <a:latin typeface="+mn-lt"/>
                          <a:ea typeface="+mn-ea"/>
                          <a:cs typeface="+mn-cs"/>
                          <a:sym typeface="Arial"/>
                        </a:rPr>
                        <a:t>4.9E-324 to 1.7976931348623157E+308</a:t>
                      </a:r>
                      <a:endParaRPr lang="en-US" sz="1400" dirty="0"/>
                    </a:p>
                  </a:txBody>
                  <a:tcPr/>
                </a:tc>
                <a:tc>
                  <a:txBody>
                    <a:bodyPr/>
                    <a:lstStyle/>
                    <a:p>
                      <a:r>
                        <a:rPr lang="en-US" sz="1400" b="0" i="0" u="none" strike="noStrike" cap="none" dirty="0" smtClean="0">
                          <a:solidFill>
                            <a:schemeClr val="tx1"/>
                          </a:solidFill>
                          <a:effectLst/>
                          <a:latin typeface="+mn-lt"/>
                          <a:ea typeface="+mn-ea"/>
                          <a:cs typeface="+mn-cs"/>
                          <a:sym typeface="Arial"/>
                        </a:rPr>
                        <a:t>64-bit IEEE 754</a:t>
                      </a:r>
                      <a:endParaRPr lang="en-US" sz="1400" dirty="0"/>
                    </a:p>
                  </a:txBody>
                  <a:tcPr/>
                </a:tc>
                <a:extLst>
                  <a:ext uri="{0D108BD9-81ED-4DB2-BD59-A6C34878D82A}">
                    <a16:rowId xmlns:a16="http://schemas.microsoft.com/office/drawing/2014/main" val="2813498758"/>
                  </a:ext>
                </a:extLst>
              </a:tr>
            </a:tbl>
          </a:graphicData>
        </a:graphic>
      </p:graphicFrame>
    </p:spTree>
    <p:extLst>
      <p:ext uri="{BB962C8B-B14F-4D97-AF65-F5344CB8AC3E}">
        <p14:creationId xmlns:p14="http://schemas.microsoft.com/office/powerpoint/2010/main" val="40106915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Reading Numbers from the </a:t>
            </a:r>
            <a:r>
              <a:rPr lang="en-US" altLang="en-US" dirty="0" smtClean="0"/>
              <a:t>Keyboard </a:t>
            </a:r>
            <a:r>
              <a:rPr lang="en-US" altLang="en-US" sz="2000" b="0" dirty="0" smtClean="0"/>
              <a:t>(1 of 2)</a:t>
            </a:r>
            <a:endParaRPr lang="en-US" sz="2000" b="0" dirty="0"/>
          </a:p>
        </p:txBody>
      </p:sp>
      <p:pic>
        <p:nvPicPr>
          <p:cNvPr id="6" name="Picture 2" descr="Computer code has 2 lines. The lines read as follows. Line 1. Scanner input equals new Scanner left parenthesis System period in right parenthesis semicolon. Line 2. i n t value equals input period next I n t let parenthesis right parenthesis semicolon."/>
          <p:cNvPicPr>
            <a:picLocks noChangeAspect="1"/>
          </p:cNvPicPr>
          <p:nvPr/>
        </p:nvPicPr>
        <p:blipFill>
          <a:blip r:embed="rId2"/>
          <a:stretch>
            <a:fillRect/>
          </a:stretch>
        </p:blipFill>
        <p:spPr>
          <a:xfrm>
            <a:off x="1046327" y="1731036"/>
            <a:ext cx="6673660" cy="1149684"/>
          </a:xfrm>
          <a:prstGeom prst="rect">
            <a:avLst/>
          </a:prstGeom>
        </p:spPr>
      </p:pic>
    </p:spTree>
    <p:extLst>
      <p:ext uri="{BB962C8B-B14F-4D97-AF65-F5344CB8AC3E}">
        <p14:creationId xmlns:p14="http://schemas.microsoft.com/office/powerpoint/2010/main" val="1264735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Reading Numbers from the </a:t>
            </a:r>
            <a:r>
              <a:rPr lang="en-US" altLang="en-US" dirty="0" smtClean="0"/>
              <a:t>Keyboard </a:t>
            </a:r>
            <a:r>
              <a:rPr lang="en-US" altLang="en-US" sz="2000" b="0" dirty="0" smtClean="0"/>
              <a:t>(2 of 2)</a:t>
            </a:r>
            <a:endParaRPr lang="en-US" sz="2000" b="0" dirty="0"/>
          </a:p>
        </p:txBody>
      </p:sp>
      <p:graphicFrame>
        <p:nvGraphicFramePr>
          <p:cNvPr id="2" name="Table 2"/>
          <p:cNvGraphicFramePr>
            <a:graphicFrameLocks noGrp="1"/>
          </p:cNvGraphicFramePr>
          <p:nvPr>
            <p:extLst>
              <p:ext uri="{D42A27DB-BD31-4B8C-83A1-F6EECF244321}">
                <p14:modId xmlns:p14="http://schemas.microsoft.com/office/powerpoint/2010/main" val="3329540150"/>
              </p:ext>
            </p:extLst>
          </p:nvPr>
        </p:nvGraphicFramePr>
        <p:xfrm>
          <a:off x="1524000" y="1764746"/>
          <a:ext cx="4064000" cy="34798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294180717"/>
                    </a:ext>
                  </a:extLst>
                </a:gridCol>
                <a:gridCol w="2032000">
                  <a:extLst>
                    <a:ext uri="{9D8B030D-6E8A-4147-A177-3AD203B41FA5}">
                      <a16:colId xmlns:a16="http://schemas.microsoft.com/office/drawing/2014/main" val="3366084676"/>
                    </a:ext>
                  </a:extLst>
                </a:gridCol>
              </a:tblGrid>
              <a:tr h="370840">
                <a:tc>
                  <a:txBody>
                    <a:bodyPr/>
                    <a:lstStyle/>
                    <a:p>
                      <a:r>
                        <a:rPr lang="en-US" sz="1400" b="1" i="0" u="none" strike="noStrike" cap="none" dirty="0" smtClean="0">
                          <a:solidFill>
                            <a:schemeClr val="tx1"/>
                          </a:solidFill>
                          <a:effectLst/>
                          <a:latin typeface="+mn-lt"/>
                          <a:ea typeface="+mn-ea"/>
                          <a:cs typeface="+mn-cs"/>
                          <a:sym typeface="Arial"/>
                        </a:rPr>
                        <a:t>Method </a:t>
                      </a:r>
                      <a:endParaRPr lang="en-US" sz="1400" b="1" dirty="0"/>
                    </a:p>
                  </a:txBody>
                  <a:tcPr/>
                </a:tc>
                <a:tc>
                  <a:txBody>
                    <a:bodyPr/>
                    <a:lstStyle/>
                    <a:p>
                      <a:r>
                        <a:rPr lang="en-US" sz="1400" b="0" i="0" u="none" strike="noStrike" cap="none" dirty="0" smtClean="0">
                          <a:solidFill>
                            <a:schemeClr val="tx1"/>
                          </a:solidFill>
                          <a:effectLst/>
                          <a:latin typeface="+mn-lt"/>
                          <a:ea typeface="+mn-ea"/>
                          <a:cs typeface="+mn-cs"/>
                          <a:sym typeface="Arial"/>
                        </a:rPr>
                        <a:t> </a:t>
                      </a:r>
                      <a:r>
                        <a:rPr lang="en-US" sz="1400" b="1" i="0" u="none" strike="noStrike" cap="none" dirty="0" smtClean="0">
                          <a:solidFill>
                            <a:schemeClr val="tx1"/>
                          </a:solidFill>
                          <a:effectLst/>
                          <a:latin typeface="+mn-lt"/>
                          <a:ea typeface="+mn-ea"/>
                          <a:cs typeface="+mn-cs"/>
                          <a:sym typeface="Arial"/>
                        </a:rPr>
                        <a:t>Description </a:t>
                      </a:r>
                      <a:endParaRPr lang="en-US" sz="1400" b="1" dirty="0"/>
                    </a:p>
                  </a:txBody>
                  <a:tcPr/>
                </a:tc>
                <a:extLst>
                  <a:ext uri="{0D108BD9-81ED-4DB2-BD59-A6C34878D82A}">
                    <a16:rowId xmlns:a16="http://schemas.microsoft.com/office/drawing/2014/main" val="2757374460"/>
                  </a:ext>
                </a:extLst>
              </a:tr>
              <a:tr h="370840">
                <a:tc>
                  <a:txBody>
                    <a:bodyPr/>
                    <a:lstStyle/>
                    <a:p>
                      <a:pPr hangingPunct="0"/>
                      <a:r>
                        <a:rPr lang="en-US" sz="1400" b="1" i="0" u="none" strike="noStrike" cap="none" dirty="0" smtClean="0">
                          <a:solidFill>
                            <a:schemeClr val="tx1"/>
                          </a:solidFill>
                          <a:effectLst/>
                          <a:latin typeface="+mn-lt"/>
                          <a:ea typeface="+mn-ea"/>
                          <a:cs typeface="+mn-cs"/>
                          <a:sym typeface="Arial"/>
                        </a:rPr>
                        <a:t>nextByte()</a:t>
                      </a:r>
                      <a:endParaRPr lang="en-US" sz="1400" b="0" i="0" u="none" strike="noStrike" cap="none" dirty="0">
                        <a:solidFill>
                          <a:schemeClr val="tx1"/>
                        </a:solidFill>
                        <a:effectLst/>
                        <a:latin typeface="+mn-lt"/>
                        <a:ea typeface="+mn-ea"/>
                        <a:cs typeface="+mn-cs"/>
                        <a:sym typeface="Arial"/>
                      </a:endParaRPr>
                    </a:p>
                  </a:txBody>
                  <a:tcPr/>
                </a:tc>
                <a:tc>
                  <a:txBody>
                    <a:bodyPr/>
                    <a:lstStyle/>
                    <a:p>
                      <a:pPr hangingPunct="0"/>
                      <a:r>
                        <a:rPr lang="en-US" sz="1400" b="0" i="0" u="none" strike="noStrike" cap="none" dirty="0" smtClean="0">
                          <a:solidFill>
                            <a:schemeClr val="tx1"/>
                          </a:solidFill>
                          <a:effectLst/>
                          <a:latin typeface="+mn-lt"/>
                          <a:ea typeface="+mn-ea"/>
                          <a:cs typeface="+mn-cs"/>
                          <a:sym typeface="Arial"/>
                        </a:rPr>
                        <a:t>reads an integer of the </a:t>
                      </a:r>
                      <a:r>
                        <a:rPr lang="en-US" sz="1400" b="1" i="0" u="none" strike="noStrike" cap="none" dirty="0" smtClean="0">
                          <a:solidFill>
                            <a:schemeClr val="tx1"/>
                          </a:solidFill>
                          <a:effectLst/>
                          <a:latin typeface="+mn-lt"/>
                          <a:ea typeface="+mn-ea"/>
                          <a:cs typeface="+mn-cs"/>
                          <a:sym typeface="Arial"/>
                        </a:rPr>
                        <a:t>byte</a:t>
                      </a:r>
                      <a:r>
                        <a:rPr lang="en-US" sz="1400" b="0" i="0" u="none" strike="noStrike" cap="none" dirty="0" smtClean="0">
                          <a:solidFill>
                            <a:schemeClr val="tx1"/>
                          </a:solidFill>
                          <a:effectLst/>
                          <a:latin typeface="+mn-lt"/>
                          <a:ea typeface="+mn-ea"/>
                          <a:cs typeface="+mn-cs"/>
                          <a:sym typeface="Arial"/>
                        </a:rPr>
                        <a:t> type.</a:t>
                      </a:r>
                    </a:p>
                  </a:txBody>
                  <a:tcPr/>
                </a:tc>
                <a:extLst>
                  <a:ext uri="{0D108BD9-81ED-4DB2-BD59-A6C34878D82A}">
                    <a16:rowId xmlns:a16="http://schemas.microsoft.com/office/drawing/2014/main" val="6293027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tx1"/>
                          </a:solidFill>
                          <a:effectLst/>
                          <a:latin typeface="+mn-lt"/>
                          <a:ea typeface="+mn-ea"/>
                          <a:cs typeface="+mn-cs"/>
                          <a:sym typeface="Arial"/>
                        </a:rPr>
                        <a:t>nextShort()</a:t>
                      </a:r>
                      <a:r>
                        <a:rPr lang="en-US" sz="1400" b="0" i="0" u="none" strike="noStrike" cap="none" dirty="0" smtClean="0">
                          <a:solidFill>
                            <a:schemeClr val="tx1"/>
                          </a:solidFill>
                          <a:effectLst/>
                          <a:latin typeface="+mn-lt"/>
                          <a:ea typeface="+mn-ea"/>
                          <a:cs typeface="+mn-cs"/>
                          <a:sym typeface="Arial"/>
                        </a:rPr>
                        <a:t> </a:t>
                      </a:r>
                    </a:p>
                  </a:txBody>
                  <a:tcPr/>
                </a:tc>
                <a:tc>
                  <a:txBody>
                    <a:bodyPr/>
                    <a:lstStyle/>
                    <a:p>
                      <a:pPr hangingPunct="0"/>
                      <a:r>
                        <a:rPr lang="en-US" sz="1400" b="0" i="0" u="none" strike="noStrike" cap="none" dirty="0" smtClean="0">
                          <a:solidFill>
                            <a:schemeClr val="tx1"/>
                          </a:solidFill>
                          <a:effectLst/>
                          <a:latin typeface="+mn-lt"/>
                          <a:ea typeface="+mn-ea"/>
                          <a:cs typeface="+mn-cs"/>
                          <a:sym typeface="Arial"/>
                        </a:rPr>
                        <a:t>reads an integer of the </a:t>
                      </a:r>
                      <a:r>
                        <a:rPr lang="en-US" sz="1400" b="1" i="0" u="none" strike="noStrike" cap="none" dirty="0" smtClean="0">
                          <a:solidFill>
                            <a:schemeClr val="tx1"/>
                          </a:solidFill>
                          <a:effectLst/>
                          <a:latin typeface="+mn-lt"/>
                          <a:ea typeface="+mn-ea"/>
                          <a:cs typeface="+mn-cs"/>
                          <a:sym typeface="Arial"/>
                        </a:rPr>
                        <a:t>short</a:t>
                      </a:r>
                      <a:r>
                        <a:rPr lang="en-US" sz="1400" b="0" i="0" u="none" strike="noStrike" cap="none" dirty="0" smtClean="0">
                          <a:solidFill>
                            <a:schemeClr val="tx1"/>
                          </a:solidFill>
                          <a:effectLst/>
                          <a:latin typeface="+mn-lt"/>
                          <a:ea typeface="+mn-ea"/>
                          <a:cs typeface="+mn-cs"/>
                          <a:sym typeface="Arial"/>
                        </a:rPr>
                        <a:t> type.</a:t>
                      </a:r>
                    </a:p>
                  </a:txBody>
                  <a:tcPr/>
                </a:tc>
                <a:extLst>
                  <a:ext uri="{0D108BD9-81ED-4DB2-BD59-A6C34878D82A}">
                    <a16:rowId xmlns:a16="http://schemas.microsoft.com/office/drawing/2014/main" val="7035357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tx1"/>
                          </a:solidFill>
                          <a:effectLst/>
                          <a:latin typeface="+mn-lt"/>
                          <a:ea typeface="+mn-ea"/>
                          <a:cs typeface="+mn-cs"/>
                          <a:sym typeface="Arial"/>
                        </a:rPr>
                        <a:t>nextInt()</a:t>
                      </a:r>
                      <a:r>
                        <a:rPr lang="en-US" sz="1400" b="0" i="0" u="none" strike="noStrike" cap="none" dirty="0" smtClean="0">
                          <a:solidFill>
                            <a:schemeClr val="tx1"/>
                          </a:solidFill>
                          <a:effectLst/>
                          <a:latin typeface="+mn-lt"/>
                          <a:ea typeface="+mn-ea"/>
                          <a:cs typeface="+mn-cs"/>
                          <a:sym typeface="Arial"/>
                        </a:rPr>
                        <a:t> </a:t>
                      </a:r>
                    </a:p>
                  </a:txBody>
                  <a:tcPr/>
                </a:tc>
                <a:tc>
                  <a:txBody>
                    <a:bodyPr/>
                    <a:lstStyle/>
                    <a:p>
                      <a:pPr hangingPunct="0"/>
                      <a:r>
                        <a:rPr lang="en-US" sz="1400" b="0" i="0" u="none" strike="noStrike" cap="none" dirty="0" smtClean="0">
                          <a:solidFill>
                            <a:schemeClr val="tx1"/>
                          </a:solidFill>
                          <a:effectLst/>
                          <a:latin typeface="+mn-lt"/>
                          <a:ea typeface="+mn-ea"/>
                          <a:cs typeface="+mn-cs"/>
                          <a:sym typeface="Arial"/>
                        </a:rPr>
                        <a:t>reads an integer of the </a:t>
                      </a:r>
                      <a:r>
                        <a:rPr lang="en-US" sz="1400" b="1" i="0" u="none" strike="noStrike" cap="none" dirty="0" smtClean="0">
                          <a:solidFill>
                            <a:schemeClr val="tx1"/>
                          </a:solidFill>
                          <a:effectLst/>
                          <a:latin typeface="+mn-lt"/>
                          <a:ea typeface="+mn-ea"/>
                          <a:cs typeface="+mn-cs"/>
                          <a:sym typeface="Arial"/>
                        </a:rPr>
                        <a:t>int</a:t>
                      </a:r>
                      <a:r>
                        <a:rPr lang="en-US" sz="1400" b="0" i="0" u="none" strike="noStrike" cap="none" dirty="0" smtClean="0">
                          <a:solidFill>
                            <a:schemeClr val="tx1"/>
                          </a:solidFill>
                          <a:effectLst/>
                          <a:latin typeface="+mn-lt"/>
                          <a:ea typeface="+mn-ea"/>
                          <a:cs typeface="+mn-cs"/>
                          <a:sym typeface="Arial"/>
                        </a:rPr>
                        <a:t> type.</a:t>
                      </a:r>
                    </a:p>
                  </a:txBody>
                  <a:tcPr/>
                </a:tc>
                <a:extLst>
                  <a:ext uri="{0D108BD9-81ED-4DB2-BD59-A6C34878D82A}">
                    <a16:rowId xmlns:a16="http://schemas.microsoft.com/office/drawing/2014/main" val="37018844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tx1"/>
                          </a:solidFill>
                          <a:effectLst/>
                          <a:latin typeface="+mn-lt"/>
                          <a:ea typeface="+mn-ea"/>
                          <a:cs typeface="+mn-cs"/>
                          <a:sym typeface="Arial"/>
                        </a:rPr>
                        <a:t>nextLong()</a:t>
                      </a:r>
                      <a:r>
                        <a:rPr lang="en-US" sz="1400" b="0" i="0" u="none" strike="noStrike" cap="none" dirty="0" smtClean="0">
                          <a:solidFill>
                            <a:schemeClr val="tx1"/>
                          </a:solidFill>
                          <a:effectLst/>
                          <a:latin typeface="+mn-lt"/>
                          <a:ea typeface="+mn-ea"/>
                          <a:cs typeface="+mn-cs"/>
                          <a:sym typeface="Arial"/>
                        </a:rPr>
                        <a:t> </a:t>
                      </a:r>
                    </a:p>
                  </a:txBody>
                  <a:tcPr/>
                </a:tc>
                <a:tc>
                  <a:txBody>
                    <a:bodyPr/>
                    <a:lstStyle/>
                    <a:p>
                      <a:pPr hangingPunct="0"/>
                      <a:r>
                        <a:rPr lang="en-US" sz="1400" b="0" i="0" u="none" strike="noStrike" cap="none" dirty="0" smtClean="0">
                          <a:solidFill>
                            <a:schemeClr val="tx1"/>
                          </a:solidFill>
                          <a:effectLst/>
                          <a:latin typeface="+mn-lt"/>
                          <a:ea typeface="+mn-ea"/>
                          <a:cs typeface="+mn-cs"/>
                          <a:sym typeface="Arial"/>
                        </a:rPr>
                        <a:t>reads an integer of the </a:t>
                      </a:r>
                      <a:r>
                        <a:rPr lang="en-US" sz="1400" b="1" i="0" u="none" strike="noStrike" cap="none" dirty="0" smtClean="0">
                          <a:solidFill>
                            <a:schemeClr val="tx1"/>
                          </a:solidFill>
                          <a:effectLst/>
                          <a:latin typeface="+mn-lt"/>
                          <a:ea typeface="+mn-ea"/>
                          <a:cs typeface="+mn-cs"/>
                          <a:sym typeface="Arial"/>
                        </a:rPr>
                        <a:t>long</a:t>
                      </a:r>
                      <a:r>
                        <a:rPr lang="en-US" sz="1400" b="0" i="0" u="none" strike="noStrike" cap="none" dirty="0" smtClean="0">
                          <a:solidFill>
                            <a:schemeClr val="tx1"/>
                          </a:solidFill>
                          <a:effectLst/>
                          <a:latin typeface="+mn-lt"/>
                          <a:ea typeface="+mn-ea"/>
                          <a:cs typeface="+mn-cs"/>
                          <a:sym typeface="Arial"/>
                        </a:rPr>
                        <a:t> type.</a:t>
                      </a:r>
                    </a:p>
                  </a:txBody>
                  <a:tcPr/>
                </a:tc>
                <a:extLst>
                  <a:ext uri="{0D108BD9-81ED-4DB2-BD59-A6C34878D82A}">
                    <a16:rowId xmlns:a16="http://schemas.microsoft.com/office/drawing/2014/main" val="14274112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tx1"/>
                          </a:solidFill>
                          <a:effectLst/>
                          <a:latin typeface="+mn-lt"/>
                          <a:ea typeface="+mn-ea"/>
                          <a:cs typeface="+mn-cs"/>
                          <a:sym typeface="Arial"/>
                        </a:rPr>
                        <a:t>nextFloat()</a:t>
                      </a:r>
                      <a:r>
                        <a:rPr lang="en-US" sz="1400" b="0" i="0" u="none" strike="noStrike" cap="none" dirty="0" smtClean="0">
                          <a:solidFill>
                            <a:schemeClr val="tx1"/>
                          </a:solidFill>
                          <a:effectLst/>
                          <a:latin typeface="+mn-lt"/>
                          <a:ea typeface="+mn-ea"/>
                          <a:cs typeface="+mn-cs"/>
                          <a:sym typeface="Arial"/>
                        </a:rPr>
                        <a:t> </a:t>
                      </a:r>
                    </a:p>
                  </a:txBody>
                  <a:tcPr/>
                </a:tc>
                <a:tc>
                  <a:txBody>
                    <a:bodyPr/>
                    <a:lstStyle/>
                    <a:p>
                      <a:pPr hangingPunct="0"/>
                      <a:r>
                        <a:rPr lang="en-US" sz="1400" b="0" i="0" u="none" strike="noStrike" cap="none" dirty="0" smtClean="0">
                          <a:solidFill>
                            <a:schemeClr val="tx1"/>
                          </a:solidFill>
                          <a:effectLst/>
                          <a:latin typeface="+mn-lt"/>
                          <a:ea typeface="+mn-ea"/>
                          <a:cs typeface="+mn-cs"/>
                          <a:sym typeface="Arial"/>
                        </a:rPr>
                        <a:t>reads a number of the </a:t>
                      </a:r>
                      <a:r>
                        <a:rPr lang="en-US" sz="1400" b="1" i="0" u="none" strike="noStrike" cap="none" dirty="0" smtClean="0">
                          <a:solidFill>
                            <a:schemeClr val="tx1"/>
                          </a:solidFill>
                          <a:effectLst/>
                          <a:latin typeface="+mn-lt"/>
                          <a:ea typeface="+mn-ea"/>
                          <a:cs typeface="+mn-cs"/>
                          <a:sym typeface="Arial"/>
                        </a:rPr>
                        <a:t>float</a:t>
                      </a:r>
                      <a:r>
                        <a:rPr lang="en-US" sz="1400" b="0" i="0" u="none" strike="noStrike" cap="none" dirty="0" smtClean="0">
                          <a:solidFill>
                            <a:schemeClr val="tx1"/>
                          </a:solidFill>
                          <a:effectLst/>
                          <a:latin typeface="+mn-lt"/>
                          <a:ea typeface="+mn-ea"/>
                          <a:cs typeface="+mn-cs"/>
                          <a:sym typeface="Arial"/>
                        </a:rPr>
                        <a:t> type.</a:t>
                      </a:r>
                    </a:p>
                  </a:txBody>
                  <a:tcPr/>
                </a:tc>
                <a:extLst>
                  <a:ext uri="{0D108BD9-81ED-4DB2-BD59-A6C34878D82A}">
                    <a16:rowId xmlns:a16="http://schemas.microsoft.com/office/drawing/2014/main" val="37504467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tx1"/>
                          </a:solidFill>
                          <a:effectLst/>
                          <a:latin typeface="+mn-lt"/>
                          <a:ea typeface="+mn-ea"/>
                          <a:cs typeface="+mn-cs"/>
                          <a:sym typeface="Arial"/>
                        </a:rPr>
                        <a:t>nextDouble()</a:t>
                      </a:r>
                      <a:r>
                        <a:rPr lang="en-US" sz="1400" b="0" i="0" u="none" strike="noStrike" cap="none" dirty="0" smtClean="0">
                          <a:solidFill>
                            <a:schemeClr val="tx1"/>
                          </a:solidFill>
                          <a:effectLst/>
                          <a:latin typeface="+mn-lt"/>
                          <a:ea typeface="+mn-ea"/>
                          <a:cs typeface="+mn-cs"/>
                          <a:sym typeface="Arial"/>
                        </a:rPr>
                        <a:t> </a:t>
                      </a:r>
                      <a:endParaRPr lang="en-US" sz="1400" dirty="0" smtClean="0"/>
                    </a:p>
                  </a:txBody>
                  <a:tcPr/>
                </a:tc>
                <a:tc>
                  <a:txBody>
                    <a:bodyPr/>
                    <a:lstStyle/>
                    <a:p>
                      <a:pPr hangingPunct="0"/>
                      <a:r>
                        <a:rPr lang="en-US" sz="1400" b="0" i="0" u="none" strike="noStrike" cap="none" dirty="0" smtClean="0">
                          <a:solidFill>
                            <a:schemeClr val="tx1"/>
                          </a:solidFill>
                          <a:effectLst/>
                          <a:latin typeface="+mn-lt"/>
                          <a:ea typeface="+mn-ea"/>
                          <a:cs typeface="+mn-cs"/>
                          <a:sym typeface="Arial"/>
                        </a:rPr>
                        <a:t>reads a number of the </a:t>
                      </a:r>
                      <a:r>
                        <a:rPr lang="en-US" sz="1400" b="1" i="0" u="none" strike="noStrike" cap="none" dirty="0" smtClean="0">
                          <a:solidFill>
                            <a:schemeClr val="tx1"/>
                          </a:solidFill>
                          <a:effectLst/>
                          <a:latin typeface="+mn-lt"/>
                          <a:ea typeface="+mn-ea"/>
                          <a:cs typeface="+mn-cs"/>
                          <a:sym typeface="Arial"/>
                        </a:rPr>
                        <a:t>double</a:t>
                      </a:r>
                      <a:r>
                        <a:rPr lang="en-US" sz="1400" b="0" i="0" u="none" strike="noStrike" cap="none" dirty="0" smtClean="0">
                          <a:solidFill>
                            <a:schemeClr val="tx1"/>
                          </a:solidFill>
                          <a:effectLst/>
                          <a:latin typeface="+mn-lt"/>
                          <a:ea typeface="+mn-ea"/>
                          <a:cs typeface="+mn-cs"/>
                          <a:sym typeface="Arial"/>
                        </a:rPr>
                        <a:t> type.</a:t>
                      </a:r>
                      <a:endParaRPr lang="en-US" sz="1400" b="0" i="0" u="none" strike="noStrike" cap="none" dirty="0">
                        <a:solidFill>
                          <a:schemeClr val="tx1"/>
                        </a:solidFill>
                        <a:effectLst/>
                        <a:latin typeface="+mn-lt"/>
                        <a:ea typeface="+mn-ea"/>
                        <a:cs typeface="+mn-cs"/>
                        <a:sym typeface="Arial"/>
                      </a:endParaRPr>
                    </a:p>
                  </a:txBody>
                  <a:tcPr/>
                </a:tc>
                <a:extLst>
                  <a:ext uri="{0D108BD9-81ED-4DB2-BD59-A6C34878D82A}">
                    <a16:rowId xmlns:a16="http://schemas.microsoft.com/office/drawing/2014/main" val="2813498758"/>
                  </a:ext>
                </a:extLst>
              </a:tr>
            </a:tbl>
          </a:graphicData>
        </a:graphic>
      </p:graphicFrame>
    </p:spTree>
    <p:extLst>
      <p:ext uri="{BB962C8B-B14F-4D97-AF65-F5344CB8AC3E}">
        <p14:creationId xmlns:p14="http://schemas.microsoft.com/office/powerpoint/2010/main" val="27878247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Numeric Operators</a:t>
            </a:r>
            <a:endParaRPr lang="en-US" b="0" dirty="0"/>
          </a:p>
        </p:txBody>
      </p:sp>
      <p:graphicFrame>
        <p:nvGraphicFramePr>
          <p:cNvPr id="5" name="Table 2"/>
          <p:cNvGraphicFramePr>
            <a:graphicFrameLocks noGrp="1"/>
          </p:cNvGraphicFramePr>
          <p:nvPr>
            <p:extLst>
              <p:ext uri="{D42A27DB-BD31-4B8C-83A1-F6EECF244321}">
                <p14:modId xmlns:p14="http://schemas.microsoft.com/office/powerpoint/2010/main" val="1652148940"/>
              </p:ext>
            </p:extLst>
          </p:nvPr>
        </p:nvGraphicFramePr>
        <p:xfrm>
          <a:off x="1524000" y="1893953"/>
          <a:ext cx="6096000" cy="222504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3473422768"/>
                    </a:ext>
                  </a:extLst>
                </a:gridCol>
                <a:gridCol w="1524000">
                  <a:extLst>
                    <a:ext uri="{9D8B030D-6E8A-4147-A177-3AD203B41FA5}">
                      <a16:colId xmlns:a16="http://schemas.microsoft.com/office/drawing/2014/main" val="4124896508"/>
                    </a:ext>
                  </a:extLst>
                </a:gridCol>
                <a:gridCol w="1524000">
                  <a:extLst>
                    <a:ext uri="{9D8B030D-6E8A-4147-A177-3AD203B41FA5}">
                      <a16:colId xmlns:a16="http://schemas.microsoft.com/office/drawing/2014/main" val="1566110136"/>
                    </a:ext>
                  </a:extLst>
                </a:gridCol>
                <a:gridCol w="1524000">
                  <a:extLst>
                    <a:ext uri="{9D8B030D-6E8A-4147-A177-3AD203B41FA5}">
                      <a16:colId xmlns:a16="http://schemas.microsoft.com/office/drawing/2014/main" val="3310232714"/>
                    </a:ext>
                  </a:extLst>
                </a:gridCol>
              </a:tblGrid>
              <a:tr h="370840">
                <a:tc>
                  <a:txBody>
                    <a:bodyPr/>
                    <a:lstStyle/>
                    <a:p>
                      <a:r>
                        <a:rPr lang="en-US" sz="1400" b="1" i="0" u="none" strike="noStrike" cap="none" dirty="0" smtClean="0">
                          <a:solidFill>
                            <a:schemeClr val="tx1"/>
                          </a:solidFill>
                          <a:effectLst/>
                          <a:latin typeface="+mn-lt"/>
                          <a:ea typeface="+mn-ea"/>
                          <a:cs typeface="+mn-cs"/>
                          <a:sym typeface="Arial"/>
                        </a:rPr>
                        <a:t>Name               </a:t>
                      </a:r>
                    </a:p>
                  </a:txBody>
                  <a:tcPr/>
                </a:tc>
                <a:tc>
                  <a:txBody>
                    <a:bodyPr/>
                    <a:lstStyle/>
                    <a:p>
                      <a:r>
                        <a:rPr lang="en-US" sz="1400" b="1" i="0" u="none" strike="noStrike" cap="none" dirty="0" smtClean="0">
                          <a:solidFill>
                            <a:schemeClr val="tx1"/>
                          </a:solidFill>
                          <a:effectLst/>
                          <a:latin typeface="+mn-lt"/>
                          <a:ea typeface="+mn-ea"/>
                          <a:cs typeface="+mn-cs"/>
                          <a:sym typeface="Arial"/>
                        </a:rPr>
                        <a:t>Meaning </a:t>
                      </a:r>
                      <a:endParaRPr lang="en-US" dirty="0"/>
                    </a:p>
                  </a:txBody>
                  <a:tcPr/>
                </a:tc>
                <a:tc>
                  <a:txBody>
                    <a:bodyPr/>
                    <a:lstStyle/>
                    <a:p>
                      <a:r>
                        <a:rPr lang="en-US" sz="1400" b="1" i="0" u="none" strike="noStrike" cap="none" dirty="0" smtClean="0">
                          <a:solidFill>
                            <a:schemeClr val="tx1"/>
                          </a:solidFill>
                          <a:effectLst/>
                          <a:latin typeface="+mn-lt"/>
                          <a:ea typeface="+mn-ea"/>
                          <a:cs typeface="+mn-cs"/>
                          <a:sym typeface="Arial"/>
                        </a:rPr>
                        <a:t>Example</a:t>
                      </a:r>
                      <a:endParaRPr lang="en-US" dirty="0"/>
                    </a:p>
                  </a:txBody>
                  <a:tcPr/>
                </a:tc>
                <a:tc>
                  <a:txBody>
                    <a:bodyPr/>
                    <a:lstStyle/>
                    <a:p>
                      <a:r>
                        <a:rPr lang="en-US" sz="1400" b="1" i="0" u="none" strike="noStrike" cap="none" dirty="0" smtClean="0">
                          <a:solidFill>
                            <a:schemeClr val="tx1"/>
                          </a:solidFill>
                          <a:effectLst/>
                          <a:latin typeface="+mn-lt"/>
                          <a:ea typeface="+mn-ea"/>
                          <a:cs typeface="+mn-cs"/>
                          <a:sym typeface="Arial"/>
                        </a:rPr>
                        <a:t>Result</a:t>
                      </a:r>
                      <a:endParaRPr lang="en-US" dirty="0"/>
                    </a:p>
                  </a:txBody>
                  <a:tcPr/>
                </a:tc>
                <a:extLst>
                  <a:ext uri="{0D108BD9-81ED-4DB2-BD59-A6C34878D82A}">
                    <a16:rowId xmlns:a16="http://schemas.microsoft.com/office/drawing/2014/main" val="3632014474"/>
                  </a:ext>
                </a:extLst>
              </a:tr>
              <a:tr h="370840">
                <a:tc>
                  <a:txBody>
                    <a:bodyPr/>
                    <a:lstStyle/>
                    <a:p>
                      <a:r>
                        <a:rPr lang="en-US" sz="1400" b="0" i="0" u="none" strike="noStrike" cap="none" dirty="0" smtClean="0">
                          <a:solidFill>
                            <a:schemeClr val="tx1"/>
                          </a:solidFill>
                          <a:effectLst/>
                          <a:latin typeface="+mn-lt"/>
                          <a:ea typeface="+mn-ea"/>
                          <a:cs typeface="+mn-cs"/>
                          <a:sym typeface="Arial"/>
                        </a:rPr>
                        <a:t>+</a:t>
                      </a:r>
                      <a:endParaRPr lang="en-US" dirty="0"/>
                    </a:p>
                  </a:txBody>
                  <a:tcPr/>
                </a:tc>
                <a:tc>
                  <a:txBody>
                    <a:bodyPr/>
                    <a:lstStyle/>
                    <a:p>
                      <a:r>
                        <a:rPr lang="en-US" sz="1400" b="0" i="0" u="none" strike="noStrike" cap="none" dirty="0" smtClean="0">
                          <a:solidFill>
                            <a:schemeClr val="tx1"/>
                          </a:solidFill>
                          <a:effectLst/>
                          <a:latin typeface="+mn-lt"/>
                          <a:ea typeface="+mn-ea"/>
                          <a:cs typeface="+mn-cs"/>
                          <a:sym typeface="Arial"/>
                        </a:rPr>
                        <a:t>Addition</a:t>
                      </a:r>
                      <a:endParaRPr lang="en-US" dirty="0"/>
                    </a:p>
                  </a:txBody>
                  <a:tcPr/>
                </a:tc>
                <a:tc>
                  <a:txBody>
                    <a:bodyPr/>
                    <a:lstStyle/>
                    <a:p>
                      <a:r>
                        <a:rPr lang="en-US" sz="1400" b="0" i="0" u="none" strike="noStrike" cap="none" dirty="0" smtClean="0">
                          <a:solidFill>
                            <a:schemeClr val="tx1"/>
                          </a:solidFill>
                          <a:effectLst/>
                          <a:latin typeface="+mn-lt"/>
                          <a:ea typeface="+mn-ea"/>
                          <a:cs typeface="+mn-cs"/>
                          <a:sym typeface="Arial"/>
                        </a:rPr>
                        <a:t>34 + 1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35 </a:t>
                      </a:r>
                    </a:p>
                  </a:txBody>
                  <a:tcPr/>
                </a:tc>
                <a:extLst>
                  <a:ext uri="{0D108BD9-81ED-4DB2-BD59-A6C34878D82A}">
                    <a16:rowId xmlns:a16="http://schemas.microsoft.com/office/drawing/2014/main" val="1603696482"/>
                  </a:ext>
                </a:extLst>
              </a:tr>
              <a:tr h="370840">
                <a:tc>
                  <a:txBody>
                    <a:bodyPr/>
                    <a:lstStyle/>
                    <a:p>
                      <a:r>
                        <a:rPr lang="en-US" sz="1400" b="0" i="0" u="none" strike="noStrike" cap="none" dirty="0" smtClean="0">
                          <a:solidFill>
                            <a:schemeClr val="tx1"/>
                          </a:solidFill>
                          <a:effectLst/>
                          <a:latin typeface="+mn-lt"/>
                          <a:ea typeface="+mn-ea"/>
                          <a:cs typeface="+mn-cs"/>
                          <a:sym typeface="Arial"/>
                        </a:rPr>
                        <a:t>-</a:t>
                      </a:r>
                      <a:endParaRPr lang="en-US" dirty="0"/>
                    </a:p>
                  </a:txBody>
                  <a:tcPr/>
                </a:tc>
                <a:tc>
                  <a:txBody>
                    <a:bodyPr/>
                    <a:lstStyle/>
                    <a:p>
                      <a:r>
                        <a:rPr lang="en-US" sz="1400" b="0" i="0" u="none" strike="noStrike" cap="none" dirty="0" smtClean="0">
                          <a:solidFill>
                            <a:schemeClr val="tx1"/>
                          </a:solidFill>
                          <a:effectLst/>
                          <a:latin typeface="+mn-lt"/>
                          <a:ea typeface="+mn-ea"/>
                          <a:cs typeface="+mn-cs"/>
                          <a:sym typeface="Arial"/>
                        </a:rPr>
                        <a:t>Subtraction</a:t>
                      </a:r>
                      <a:endParaRPr lang="en-US" dirty="0"/>
                    </a:p>
                  </a:txBody>
                  <a:tcPr/>
                </a:tc>
                <a:tc>
                  <a:txBody>
                    <a:bodyPr/>
                    <a:lstStyle/>
                    <a:p>
                      <a:r>
                        <a:rPr lang="en-US" sz="1400" b="0" i="0" u="none" strike="noStrike" cap="none" dirty="0" smtClean="0">
                          <a:solidFill>
                            <a:schemeClr val="tx1"/>
                          </a:solidFill>
                          <a:effectLst/>
                          <a:latin typeface="+mn-lt"/>
                          <a:ea typeface="+mn-ea"/>
                          <a:cs typeface="+mn-cs"/>
                          <a:sym typeface="Arial"/>
                        </a:rPr>
                        <a:t>34.0 - 0.1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33.9</a:t>
                      </a:r>
                    </a:p>
                  </a:txBody>
                  <a:tcPr/>
                </a:tc>
                <a:extLst>
                  <a:ext uri="{0D108BD9-81ED-4DB2-BD59-A6C34878D82A}">
                    <a16:rowId xmlns:a16="http://schemas.microsoft.com/office/drawing/2014/main" val="3226822688"/>
                  </a:ext>
                </a:extLst>
              </a:tr>
              <a:tr h="370840">
                <a:tc>
                  <a:txBody>
                    <a:bodyPr/>
                    <a:lstStyle/>
                    <a:p>
                      <a:r>
                        <a:rPr lang="en-US" sz="1400" b="0" i="0" u="none" strike="noStrike" cap="none" dirty="0" smtClean="0">
                          <a:solidFill>
                            <a:schemeClr val="tx1"/>
                          </a:solidFill>
                          <a:effectLst/>
                          <a:latin typeface="+mn-lt"/>
                          <a:ea typeface="+mn-ea"/>
                          <a:cs typeface="+mn-cs"/>
                          <a:sym typeface="Arial"/>
                        </a:rPr>
                        <a:t>* </a:t>
                      </a:r>
                      <a:endParaRPr lang="en-US" dirty="0"/>
                    </a:p>
                  </a:txBody>
                  <a:tcPr/>
                </a:tc>
                <a:tc>
                  <a:txBody>
                    <a:bodyPr/>
                    <a:lstStyle/>
                    <a:p>
                      <a:r>
                        <a:rPr lang="en-US" sz="1400" b="0" i="0" u="none" strike="noStrike" cap="none" dirty="0" smtClean="0">
                          <a:solidFill>
                            <a:schemeClr val="tx1"/>
                          </a:solidFill>
                          <a:effectLst/>
                          <a:latin typeface="+mn-lt"/>
                          <a:ea typeface="+mn-ea"/>
                          <a:cs typeface="+mn-cs"/>
                          <a:sym typeface="Arial"/>
                        </a:rPr>
                        <a:t>Multiplication </a:t>
                      </a:r>
                      <a:endParaRPr lang="en-US" dirty="0"/>
                    </a:p>
                  </a:txBody>
                  <a:tcPr/>
                </a:tc>
                <a:tc>
                  <a:txBody>
                    <a:bodyPr/>
                    <a:lstStyle/>
                    <a:p>
                      <a:r>
                        <a:rPr lang="en-US" sz="1400" b="0" i="0" u="none" strike="noStrike" cap="none" dirty="0" smtClean="0">
                          <a:solidFill>
                            <a:schemeClr val="tx1"/>
                          </a:solidFill>
                          <a:effectLst/>
                          <a:latin typeface="+mn-lt"/>
                          <a:ea typeface="+mn-ea"/>
                          <a:cs typeface="+mn-cs"/>
                          <a:sym typeface="Arial"/>
                        </a:rPr>
                        <a:t>300 * 30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9000</a:t>
                      </a:r>
                    </a:p>
                  </a:txBody>
                  <a:tcPr/>
                </a:tc>
                <a:extLst>
                  <a:ext uri="{0D108BD9-81ED-4DB2-BD59-A6C34878D82A}">
                    <a16:rowId xmlns:a16="http://schemas.microsoft.com/office/drawing/2014/main" val="1234475671"/>
                  </a:ext>
                </a:extLst>
              </a:tr>
              <a:tr h="370840">
                <a:tc>
                  <a:txBody>
                    <a:bodyPr/>
                    <a:lstStyle/>
                    <a:p>
                      <a:r>
                        <a:rPr lang="en-US" sz="1400" b="0" i="0" u="none" strike="noStrike" cap="none" dirty="0" smtClean="0">
                          <a:solidFill>
                            <a:schemeClr val="tx1"/>
                          </a:solidFill>
                          <a:effectLst/>
                          <a:latin typeface="+mn-lt"/>
                          <a:ea typeface="+mn-ea"/>
                          <a:cs typeface="+mn-cs"/>
                          <a:sym typeface="Arial"/>
                        </a:rPr>
                        <a:t>/ </a:t>
                      </a:r>
                      <a:endParaRPr lang="en-US" dirty="0"/>
                    </a:p>
                  </a:txBody>
                  <a:tcPr/>
                </a:tc>
                <a:tc>
                  <a:txBody>
                    <a:bodyPr/>
                    <a:lstStyle/>
                    <a:p>
                      <a:r>
                        <a:rPr lang="en-US" sz="1400" b="0" i="0" u="none" strike="noStrike" cap="none" dirty="0" smtClean="0">
                          <a:solidFill>
                            <a:schemeClr val="tx1"/>
                          </a:solidFill>
                          <a:effectLst/>
                          <a:latin typeface="+mn-lt"/>
                          <a:ea typeface="+mn-ea"/>
                          <a:cs typeface="+mn-cs"/>
                          <a:sym typeface="Arial"/>
                        </a:rPr>
                        <a:t>Division</a:t>
                      </a:r>
                      <a:endParaRPr lang="en-US" dirty="0"/>
                    </a:p>
                  </a:txBody>
                  <a:tcPr/>
                </a:tc>
                <a:tc>
                  <a:txBody>
                    <a:bodyPr/>
                    <a:lstStyle/>
                    <a:p>
                      <a:r>
                        <a:rPr lang="en-US" sz="1400" b="0" i="0" u="none" strike="noStrike" cap="none" dirty="0" smtClean="0">
                          <a:solidFill>
                            <a:schemeClr val="tx1"/>
                          </a:solidFill>
                          <a:effectLst/>
                          <a:latin typeface="+mn-lt"/>
                          <a:ea typeface="+mn-ea"/>
                          <a:cs typeface="+mn-cs"/>
                          <a:sym typeface="Arial"/>
                        </a:rPr>
                        <a:t>1.0 / 2.0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0.5</a:t>
                      </a:r>
                    </a:p>
                  </a:txBody>
                  <a:tcPr/>
                </a:tc>
                <a:extLst>
                  <a:ext uri="{0D108BD9-81ED-4DB2-BD59-A6C34878D82A}">
                    <a16:rowId xmlns:a16="http://schemas.microsoft.com/office/drawing/2014/main" val="1957509249"/>
                  </a:ext>
                </a:extLst>
              </a:tr>
              <a:tr h="370840">
                <a:tc>
                  <a:txBody>
                    <a:bodyPr/>
                    <a:lstStyle/>
                    <a:p>
                      <a:r>
                        <a:rPr lang="en-US" sz="1400" b="0" i="0" u="none" strike="noStrike" cap="none" dirty="0" smtClean="0">
                          <a:solidFill>
                            <a:schemeClr val="tx1"/>
                          </a:solidFill>
                          <a:effectLst/>
                          <a:latin typeface="+mn-lt"/>
                          <a:ea typeface="+mn-ea"/>
                          <a:cs typeface="+mn-cs"/>
                          <a:sym typeface="Arial"/>
                        </a:rPr>
                        <a:t>% </a:t>
                      </a:r>
                      <a:endParaRPr lang="en-US" dirty="0"/>
                    </a:p>
                  </a:txBody>
                  <a:tcPr/>
                </a:tc>
                <a:tc>
                  <a:txBody>
                    <a:bodyPr/>
                    <a:lstStyle/>
                    <a:p>
                      <a:r>
                        <a:rPr lang="en-US" sz="1400" b="0" i="0" u="none" strike="noStrike" cap="none" dirty="0" smtClean="0">
                          <a:solidFill>
                            <a:schemeClr val="tx1"/>
                          </a:solidFill>
                          <a:effectLst/>
                          <a:latin typeface="+mn-lt"/>
                          <a:ea typeface="+mn-ea"/>
                          <a:cs typeface="+mn-cs"/>
                          <a:sym typeface="Arial"/>
                        </a:rPr>
                        <a:t>Remainder</a:t>
                      </a:r>
                      <a:endParaRPr lang="en-US" dirty="0"/>
                    </a:p>
                  </a:txBody>
                  <a:tcPr/>
                </a:tc>
                <a:tc>
                  <a:txBody>
                    <a:bodyPr/>
                    <a:lstStyle/>
                    <a:p>
                      <a:r>
                        <a:rPr lang="en-US" sz="1400" b="0" i="0" u="none" strike="noStrike" cap="none" dirty="0" smtClean="0">
                          <a:solidFill>
                            <a:schemeClr val="tx1"/>
                          </a:solidFill>
                          <a:effectLst/>
                          <a:latin typeface="+mn-lt"/>
                          <a:ea typeface="+mn-ea"/>
                          <a:cs typeface="+mn-cs"/>
                          <a:sym typeface="Arial"/>
                        </a:rPr>
                        <a:t>20 % 3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smtClean="0">
                          <a:solidFill>
                            <a:schemeClr val="tx1"/>
                          </a:solidFill>
                          <a:effectLst/>
                          <a:latin typeface="+mn-lt"/>
                          <a:ea typeface="+mn-ea"/>
                          <a:cs typeface="+mn-cs"/>
                          <a:sym typeface="Arial"/>
                        </a:rPr>
                        <a:t>2</a:t>
                      </a:r>
                    </a:p>
                  </a:txBody>
                  <a:tcPr/>
                </a:tc>
                <a:extLst>
                  <a:ext uri="{0D108BD9-81ED-4DB2-BD59-A6C34878D82A}">
                    <a16:rowId xmlns:a16="http://schemas.microsoft.com/office/drawing/2014/main" val="3341649656"/>
                  </a:ext>
                </a:extLst>
              </a:tr>
            </a:tbl>
          </a:graphicData>
        </a:graphic>
      </p:graphicFrame>
    </p:spTree>
    <p:extLst>
      <p:ext uri="{BB962C8B-B14F-4D97-AF65-F5344CB8AC3E}">
        <p14:creationId xmlns:p14="http://schemas.microsoft.com/office/powerpoint/2010/main" val="2769245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sz="3600" dirty="0"/>
              <a:t>Integer Division</a:t>
            </a:r>
            <a:endParaRPr lang="en-US" sz="2000" b="0" dirty="0"/>
          </a:p>
        </p:txBody>
      </p:sp>
      <p:pic>
        <p:nvPicPr>
          <p:cNvPr id="7" name="Picture 2" descr="Plus comma minus comma asterisk comma divide comma and percent sign. 5 forward slash 2 yields and integer 2. 5.0 forward slash 2 yields a double value 2.5. 5 percent sign 2 yields 1 left parenthesis the remainder of the division right parenthesis. "/>
          <p:cNvPicPr>
            <a:picLocks noChangeAspect="1"/>
          </p:cNvPicPr>
          <p:nvPr/>
        </p:nvPicPr>
        <p:blipFill>
          <a:blip r:embed="rId2"/>
          <a:stretch>
            <a:fillRect/>
          </a:stretch>
        </p:blipFill>
        <p:spPr>
          <a:xfrm>
            <a:off x="979582" y="1689630"/>
            <a:ext cx="7184834" cy="3637763"/>
          </a:xfrm>
          <a:prstGeom prst="rect">
            <a:avLst/>
          </a:prstGeom>
        </p:spPr>
      </p:pic>
    </p:spTree>
    <p:extLst>
      <p:ext uri="{BB962C8B-B14F-4D97-AF65-F5344CB8AC3E}">
        <p14:creationId xmlns:p14="http://schemas.microsoft.com/office/powerpoint/2010/main" val="2220702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Remainder Operator</a:t>
            </a:r>
            <a:endParaRPr lang="en-US" sz="2000" b="0" dirty="0"/>
          </a:p>
        </p:txBody>
      </p:sp>
      <p:sp>
        <p:nvSpPr>
          <p:cNvPr id="3" name="Content Placeholder 2"/>
          <p:cNvSpPr>
            <a:spLocks noGrp="1"/>
          </p:cNvSpPr>
          <p:nvPr>
            <p:ph sz="quarter" idx="13"/>
          </p:nvPr>
        </p:nvSpPr>
        <p:spPr>
          <a:xfrm>
            <a:off x="457200" y="1600201"/>
            <a:ext cx="8232775" cy="2464904"/>
          </a:xfrm>
        </p:spPr>
        <p:txBody>
          <a:bodyPr/>
          <a:lstStyle/>
          <a:p>
            <a:pPr marL="0" indent="0">
              <a:lnSpc>
                <a:spcPct val="90000"/>
              </a:lnSpc>
              <a:spcBef>
                <a:spcPct val="0"/>
              </a:spcBef>
              <a:buFont typeface="Monotype Sorts" pitchFamily="2" charset="2"/>
              <a:buNone/>
            </a:pPr>
            <a:r>
              <a:rPr lang="en-US" altLang="en-US" dirty="0"/>
              <a:t>Remainder is very useful in programming. For example, an even number % 2 is always 0 and an odd number % 2 is always 1. So you can use this property to determine whether a number is even or odd. Suppose today is Saturday and you and your friends are going to meet in 10 days. What day is in 10 days? You can find that day is Tuesday using the following expression</a:t>
            </a:r>
            <a:r>
              <a:rPr lang="en-US" altLang="en-US" dirty="0" smtClean="0"/>
              <a:t>:</a:t>
            </a:r>
            <a:endParaRPr lang="en-US" altLang="en-US" dirty="0"/>
          </a:p>
        </p:txBody>
      </p:sp>
      <p:pic>
        <p:nvPicPr>
          <p:cNvPr id="9" name="Picture 3" descr="Left parenthesis 6 plus 10 right parenthesis divided by 7 is 2. The number 6 is labeled, Saturday is the 6 t h day in a week. The number 10 is labeled, after 10 days. The number 7 is labeled, a week has 7 days. The number 2 is labeled, The 2 n d day in a week is Tuesday."/>
          <p:cNvPicPr>
            <a:picLocks noChangeAspect="1"/>
          </p:cNvPicPr>
          <p:nvPr/>
        </p:nvPicPr>
        <p:blipFill>
          <a:blip r:embed="rId2"/>
          <a:stretch>
            <a:fillRect/>
          </a:stretch>
        </p:blipFill>
        <p:spPr>
          <a:xfrm>
            <a:off x="788793" y="4177071"/>
            <a:ext cx="7566413" cy="1724133"/>
          </a:xfrm>
          <a:prstGeom prst="rect">
            <a:avLst/>
          </a:prstGeom>
        </p:spPr>
      </p:pic>
    </p:spTree>
    <p:extLst>
      <p:ext uri="{BB962C8B-B14F-4D97-AF65-F5344CB8AC3E}">
        <p14:creationId xmlns:p14="http://schemas.microsoft.com/office/powerpoint/2010/main" val="1316147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Problem: Displaying Time</a:t>
            </a:r>
            <a:endParaRPr lang="en-US" sz="2000" b="0" dirty="0"/>
          </a:p>
        </p:txBody>
      </p:sp>
      <p:sp>
        <p:nvSpPr>
          <p:cNvPr id="2" name="Content Placeholder 2"/>
          <p:cNvSpPr>
            <a:spLocks noGrp="1"/>
          </p:cNvSpPr>
          <p:nvPr>
            <p:ph sz="quarter" idx="13"/>
          </p:nvPr>
        </p:nvSpPr>
        <p:spPr>
          <a:xfrm>
            <a:off x="457200" y="1600201"/>
            <a:ext cx="8232775" cy="1510748"/>
          </a:xfrm>
        </p:spPr>
        <p:txBody>
          <a:bodyPr/>
          <a:lstStyle/>
          <a:p>
            <a:pPr marL="0" indent="0">
              <a:spcBef>
                <a:spcPct val="0"/>
              </a:spcBef>
              <a:buFont typeface="Monotype Sorts" pitchFamily="2" charset="2"/>
              <a:buNone/>
            </a:pPr>
            <a:r>
              <a:rPr lang="en-US" altLang="en-US" dirty="0"/>
              <a:t>Write a program that obtains minutes and remaining seconds from seconds</a:t>
            </a:r>
            <a:r>
              <a:rPr lang="en-US" altLang="en-US" dirty="0" smtClean="0"/>
              <a:t>.</a:t>
            </a:r>
            <a:endParaRPr lang="en-US" altLang="en-US" dirty="0"/>
          </a:p>
        </p:txBody>
      </p:sp>
      <p:sp>
        <p:nvSpPr>
          <p:cNvPr id="8" name="TextBox 3">
            <a:hlinkClick r:id="rId2"/>
          </p:cNvPr>
          <p:cNvSpPr>
            <a:spLocks noChangeArrowheads="1"/>
          </p:cNvSpPr>
          <p:nvPr/>
        </p:nvSpPr>
        <p:spPr bwMode="auto">
          <a:xfrm>
            <a:off x="4024313" y="5360988"/>
            <a:ext cx="1584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DisplayTime</a:t>
            </a:r>
          </a:p>
        </p:txBody>
      </p:sp>
      <p:sp>
        <p:nvSpPr>
          <p:cNvPr id="5" name="TextBox 4">
            <a:hlinkClick r:id="rId3" tooltip="http://liveexample-ppe.pearsoncmg.com/LiveRun/faces/LiveExample.xhtml"/>
          </p:cNvPr>
          <p:cNvSpPr txBox="1"/>
          <p:nvPr/>
        </p:nvSpPr>
        <p:spPr>
          <a:xfrm>
            <a:off x="5953539" y="5320655"/>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008519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N</a:t>
            </a:r>
            <a:r>
              <a:rPr lang="en-US" altLang="en-US" dirty="0" smtClean="0"/>
              <a:t>ote</a:t>
            </a:r>
            <a:endParaRPr lang="en-US" sz="2000" b="0" dirty="0"/>
          </a:p>
        </p:txBody>
      </p:sp>
      <p:sp>
        <p:nvSpPr>
          <p:cNvPr id="2" name="Content Placeholder 2"/>
          <p:cNvSpPr>
            <a:spLocks noGrp="1"/>
          </p:cNvSpPr>
          <p:nvPr>
            <p:ph sz="quarter" idx="13"/>
          </p:nvPr>
        </p:nvSpPr>
        <p:spPr/>
        <p:txBody>
          <a:bodyPr/>
          <a:lstStyle/>
          <a:p>
            <a:pPr marL="0" indent="0">
              <a:spcAft>
                <a:spcPct val="25000"/>
              </a:spcAft>
              <a:buFont typeface="Monotype Sorts" pitchFamily="2" charset="2"/>
              <a:buNone/>
            </a:pPr>
            <a:r>
              <a:rPr lang="en-US" altLang="en-US" dirty="0"/>
              <a:t>Calculations involving floating-point numbers are approximated because these numbers are not stored with complete accuracy. For example, </a:t>
            </a:r>
            <a:endParaRPr lang="en-US" altLang="en-US" dirty="0" smtClean="0"/>
          </a:p>
          <a:p>
            <a:pPr marL="0" indent="0" algn="just">
              <a:spcAft>
                <a:spcPct val="25000"/>
              </a:spcAft>
              <a:buFont typeface="Monotype Sorts" pitchFamily="2" charset="2"/>
              <a:buNone/>
            </a:pPr>
            <a:r>
              <a:rPr lang="en-US" altLang="en-US" dirty="0" smtClean="0"/>
              <a:t>System.out.println(1.0 - 0.1 - 0.1 - 0.1 - 0.1 - 0.1);</a:t>
            </a:r>
          </a:p>
          <a:p>
            <a:pPr marL="0" indent="0" algn="just">
              <a:spcAft>
                <a:spcPct val="25000"/>
              </a:spcAft>
              <a:buFont typeface="Monotype Sorts" pitchFamily="2" charset="2"/>
              <a:buNone/>
            </a:pPr>
            <a:r>
              <a:rPr lang="en-US" altLang="en-US" dirty="0" smtClean="0"/>
              <a:t>displays </a:t>
            </a:r>
            <a:r>
              <a:rPr lang="en-US" altLang="en-US" dirty="0"/>
              <a:t>0.5000000000000001, not 0.5, and </a:t>
            </a:r>
          </a:p>
          <a:p>
            <a:pPr marL="0" indent="0" algn="just">
              <a:spcAft>
                <a:spcPct val="25000"/>
              </a:spcAft>
              <a:buFont typeface="Monotype Sorts" pitchFamily="2" charset="2"/>
              <a:buNone/>
            </a:pPr>
            <a:r>
              <a:rPr lang="en-US" altLang="en-US" dirty="0"/>
              <a:t>System.out.println(1.0 - 0.9);</a:t>
            </a:r>
          </a:p>
          <a:p>
            <a:pPr marL="0" indent="0">
              <a:spcAft>
                <a:spcPct val="25000"/>
              </a:spcAft>
              <a:buFont typeface="Monotype Sorts" pitchFamily="2" charset="2"/>
              <a:buNone/>
            </a:pPr>
            <a:r>
              <a:rPr lang="en-US" altLang="en-US" dirty="0"/>
              <a:t>displays 0.09999999999999998, not 0.1. Integers are stored precisely. Therefore, calculations with integers yield a precise integer result. </a:t>
            </a:r>
          </a:p>
        </p:txBody>
      </p:sp>
    </p:spTree>
    <p:extLst>
      <p:ext uri="{BB962C8B-B14F-4D97-AF65-F5344CB8AC3E}">
        <p14:creationId xmlns:p14="http://schemas.microsoft.com/office/powerpoint/2010/main" val="2965725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 </a:t>
            </a:r>
            <a:r>
              <a:rPr lang="en-US" altLang="en-US" sz="2000" b="0" dirty="0" smtClean="0"/>
              <a:t>(1 of 3)</a:t>
            </a:r>
            <a:endParaRPr lang="en-US" sz="2000" b="0" dirty="0"/>
          </a:p>
        </p:txBody>
      </p:sp>
      <p:sp>
        <p:nvSpPr>
          <p:cNvPr id="3" name="Content Placeholder 2"/>
          <p:cNvSpPr>
            <a:spLocks noGrp="1"/>
          </p:cNvSpPr>
          <p:nvPr>
            <p:ph sz="quarter" idx="13"/>
          </p:nvPr>
        </p:nvSpPr>
        <p:spPr/>
        <p:txBody>
          <a:bodyPr/>
          <a:lstStyle/>
          <a:p>
            <a:pPr marL="0" indent="0" hangingPunct="1">
              <a:buNone/>
            </a:pPr>
            <a:r>
              <a:rPr lang="en-US" altLang="en-US" sz="1800" b="1" dirty="0" smtClean="0">
                <a:solidFill>
                  <a:schemeClr val="tx2"/>
                </a:solidFill>
              </a:rPr>
              <a:t>2.1</a:t>
            </a:r>
            <a:r>
              <a:rPr lang="en-US" altLang="en-US" sz="1800" dirty="0" smtClean="0"/>
              <a:t> To </a:t>
            </a:r>
            <a:r>
              <a:rPr lang="en-US" altLang="en-US" sz="1800" dirty="0"/>
              <a:t>write Java programs to perform simple computations (§2.2).</a:t>
            </a:r>
          </a:p>
          <a:p>
            <a:pPr marL="0" indent="0" hangingPunct="1">
              <a:buNone/>
            </a:pPr>
            <a:r>
              <a:rPr lang="en-US" altLang="en-US" sz="1800" b="1" dirty="0" smtClean="0">
                <a:solidFill>
                  <a:schemeClr val="tx2"/>
                </a:solidFill>
              </a:rPr>
              <a:t>2.2</a:t>
            </a:r>
            <a:r>
              <a:rPr lang="en-US" altLang="en-US" sz="1800" dirty="0" smtClean="0"/>
              <a:t> To </a:t>
            </a:r>
            <a:r>
              <a:rPr lang="en-US" altLang="en-US" sz="1800" dirty="0"/>
              <a:t>obtain input from the console using the </a:t>
            </a:r>
            <a:r>
              <a:rPr lang="en-US" altLang="en-US" sz="1800" b="1" dirty="0"/>
              <a:t>Scanner</a:t>
            </a:r>
            <a:r>
              <a:rPr lang="en-US" altLang="en-US" sz="1800" dirty="0"/>
              <a:t> class (§2.3).</a:t>
            </a:r>
          </a:p>
          <a:p>
            <a:pPr marL="0" indent="0" hangingPunct="1">
              <a:buNone/>
            </a:pPr>
            <a:r>
              <a:rPr lang="en-US" altLang="en-US" sz="1800" b="1" dirty="0" smtClean="0">
                <a:solidFill>
                  <a:schemeClr val="tx2"/>
                </a:solidFill>
              </a:rPr>
              <a:t>2.3</a:t>
            </a:r>
            <a:r>
              <a:rPr lang="en-US" altLang="en-US" sz="1800" dirty="0" smtClean="0"/>
              <a:t> To </a:t>
            </a:r>
            <a:r>
              <a:rPr lang="en-US" altLang="en-US" sz="1800" dirty="0"/>
              <a:t>use identifiers to name variables, constants, methods, and classes (§2.4).</a:t>
            </a:r>
          </a:p>
          <a:p>
            <a:pPr marL="0" indent="0" hangingPunct="1">
              <a:buNone/>
            </a:pPr>
            <a:r>
              <a:rPr lang="en-US" altLang="en-US" sz="1800" b="1" dirty="0" smtClean="0">
                <a:solidFill>
                  <a:schemeClr val="tx2"/>
                </a:solidFill>
              </a:rPr>
              <a:t>2.4</a:t>
            </a:r>
            <a:r>
              <a:rPr lang="en-US" altLang="en-US" sz="1800" dirty="0" smtClean="0"/>
              <a:t> To </a:t>
            </a:r>
            <a:r>
              <a:rPr lang="en-US" altLang="en-US" sz="1800" dirty="0"/>
              <a:t>use variables to store data (§§</a:t>
            </a:r>
            <a:r>
              <a:rPr lang="en-US" altLang="en-US" sz="1800" dirty="0" smtClean="0"/>
              <a:t>2.5-2.6</a:t>
            </a:r>
            <a:r>
              <a:rPr lang="en-US" altLang="en-US" sz="1800" dirty="0"/>
              <a:t>).</a:t>
            </a:r>
          </a:p>
          <a:p>
            <a:pPr marL="0" indent="0" hangingPunct="1">
              <a:buNone/>
            </a:pPr>
            <a:r>
              <a:rPr lang="en-US" altLang="en-US" sz="1800" b="1" dirty="0" smtClean="0">
                <a:solidFill>
                  <a:schemeClr val="tx2"/>
                </a:solidFill>
              </a:rPr>
              <a:t>2.5</a:t>
            </a:r>
            <a:r>
              <a:rPr lang="en-US" altLang="en-US" sz="1800" dirty="0" smtClean="0"/>
              <a:t> To </a:t>
            </a:r>
            <a:r>
              <a:rPr lang="en-US" altLang="en-US" sz="1800" dirty="0"/>
              <a:t>program with assignment statements and assignment expressions (§2.6).</a:t>
            </a:r>
          </a:p>
          <a:p>
            <a:pPr marL="0" indent="0" hangingPunct="1">
              <a:buNone/>
            </a:pPr>
            <a:r>
              <a:rPr lang="en-US" altLang="en-US" sz="1800" b="1" dirty="0" smtClean="0">
                <a:solidFill>
                  <a:schemeClr val="tx2"/>
                </a:solidFill>
              </a:rPr>
              <a:t>2.6</a:t>
            </a:r>
            <a:r>
              <a:rPr lang="en-US" altLang="en-US" sz="1800" dirty="0" smtClean="0"/>
              <a:t> To </a:t>
            </a:r>
            <a:r>
              <a:rPr lang="en-US" altLang="en-US" sz="1800" dirty="0"/>
              <a:t>use constants to store permanent data (§2.7).</a:t>
            </a:r>
          </a:p>
          <a:p>
            <a:pPr marL="0" indent="0" hangingPunct="1">
              <a:buNone/>
            </a:pPr>
            <a:r>
              <a:rPr lang="en-US" altLang="en-US" sz="1800" b="1" dirty="0" smtClean="0">
                <a:solidFill>
                  <a:schemeClr val="tx2"/>
                </a:solidFill>
              </a:rPr>
              <a:t>2.7</a:t>
            </a:r>
            <a:r>
              <a:rPr lang="en-US" altLang="en-US" sz="1800" dirty="0" smtClean="0"/>
              <a:t> To </a:t>
            </a:r>
            <a:r>
              <a:rPr lang="en-US" altLang="en-US" sz="1800" dirty="0"/>
              <a:t>name classes, methods, variables, and constants by following their naming conventions (§2.8</a:t>
            </a:r>
            <a:r>
              <a:rPr lang="en-US" altLang="en-US" sz="1800" dirty="0" smtClean="0"/>
              <a:t>).</a:t>
            </a:r>
            <a:endParaRPr lang="en-US" altLang="en-US" sz="1800" dirty="0"/>
          </a:p>
        </p:txBody>
      </p:sp>
    </p:spTree>
    <p:extLst>
      <p:ext uri="{BB962C8B-B14F-4D97-AF65-F5344CB8AC3E}">
        <p14:creationId xmlns:p14="http://schemas.microsoft.com/office/powerpoint/2010/main" val="158788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Exponent Operations </a:t>
            </a:r>
            <a:endParaRPr lang="en-US" b="0" dirty="0"/>
          </a:p>
        </p:txBody>
      </p:sp>
      <p:pic>
        <p:nvPicPr>
          <p:cNvPr id="6" name="Picture 2" descr="Computer code has 4 lines. The lines read as follows. Line 1. System period out period print l n left parenthesis Math period p o w left parenthesis 2 comma 3 right parenthesis right parenthesis semicolon forward slash forward slash Displays 8.0. Line 2. System period out period print l n left parenthesis Math period p o w left parenthesis 4 comma 0.5 right parenthesis right parenthesis semicolon forward slash forward slash Displays 2.0. Line 3. System period out period print l n left parenthesis Math period p o w left parenthesis 2.5 comma 2 right parenthesis right parenthesis semicolon forward slash forward slash Displays 6.25. Line 4. System period out period print l n left parenthesis Math period p o w left parenthesis 2.5 comma hyphen 2 right parenthesis right parenthesis semicolon forward slash forward slash Displays 0.16."/>
          <p:cNvPicPr>
            <a:picLocks noChangeAspect="1"/>
          </p:cNvPicPr>
          <p:nvPr/>
        </p:nvPicPr>
        <p:blipFill>
          <a:blip r:embed="rId2"/>
          <a:stretch>
            <a:fillRect/>
          </a:stretch>
        </p:blipFill>
        <p:spPr>
          <a:xfrm>
            <a:off x="949353" y="1910118"/>
            <a:ext cx="7245295" cy="3733495"/>
          </a:xfrm>
          <a:prstGeom prst="rect">
            <a:avLst/>
          </a:prstGeom>
        </p:spPr>
      </p:pic>
    </p:spTree>
    <p:extLst>
      <p:ext uri="{BB962C8B-B14F-4D97-AF65-F5344CB8AC3E}">
        <p14:creationId xmlns:p14="http://schemas.microsoft.com/office/powerpoint/2010/main" val="3424810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Number Literals</a:t>
            </a:r>
            <a:endParaRPr lang="en-US" sz="2000" b="0" dirty="0"/>
          </a:p>
        </p:txBody>
      </p:sp>
      <p:sp>
        <p:nvSpPr>
          <p:cNvPr id="3" name="Content Placeholder 2"/>
          <p:cNvSpPr>
            <a:spLocks noGrp="1"/>
          </p:cNvSpPr>
          <p:nvPr>
            <p:ph sz="quarter" idx="13"/>
          </p:nvPr>
        </p:nvSpPr>
        <p:spPr/>
        <p:txBody>
          <a:bodyPr/>
          <a:lstStyle/>
          <a:p>
            <a:pPr marL="0" indent="0">
              <a:lnSpc>
                <a:spcPct val="90000"/>
              </a:lnSpc>
              <a:spcAft>
                <a:spcPct val="25000"/>
              </a:spcAft>
              <a:buFont typeface="Monotype Sorts" pitchFamily="2" charset="2"/>
              <a:buNone/>
            </a:pPr>
            <a:r>
              <a:rPr lang="en-US" altLang="en-US" sz="2400" dirty="0">
                <a:cs typeface="Times New Roman" panose="02020603050405020304" pitchFamily="18" charset="0"/>
              </a:rPr>
              <a:t>A </a:t>
            </a:r>
            <a:r>
              <a:rPr lang="en-US" altLang="en-US" sz="2400" b="1" dirty="0">
                <a:cs typeface="Times New Roman" panose="02020603050405020304" pitchFamily="18" charset="0"/>
              </a:rPr>
              <a:t>literal</a:t>
            </a:r>
            <a:r>
              <a:rPr lang="en-US" altLang="en-US" sz="2400" dirty="0">
                <a:cs typeface="Times New Roman" panose="02020603050405020304" pitchFamily="18" charset="0"/>
              </a:rPr>
              <a:t> is a constant value that appears directly in the program. For example, 34, 1,000,000, and 5.0 are literals in the following </a:t>
            </a:r>
            <a:r>
              <a:rPr lang="en-US" altLang="en-US" sz="2400" dirty="0" smtClean="0">
                <a:cs typeface="Times New Roman" panose="02020603050405020304" pitchFamily="18" charset="0"/>
              </a:rPr>
              <a:t>statements:</a:t>
            </a:r>
          </a:p>
          <a:p>
            <a:pPr marL="0" indent="0">
              <a:lnSpc>
                <a:spcPct val="90000"/>
              </a:lnSpc>
              <a:spcAft>
                <a:spcPct val="25000"/>
              </a:spcAft>
              <a:buFont typeface="Monotype Sorts" pitchFamily="2" charset="2"/>
              <a:buNone/>
            </a:pPr>
            <a:r>
              <a:rPr lang="en-US" altLang="en-US" sz="2400" dirty="0" smtClean="0">
                <a:cs typeface="Times New Roman" panose="02020603050405020304" pitchFamily="18" charset="0"/>
              </a:rPr>
              <a:t>int </a:t>
            </a:r>
            <a:r>
              <a:rPr lang="en-US" altLang="en-US" sz="2400" dirty="0">
                <a:cs typeface="Times New Roman" panose="02020603050405020304" pitchFamily="18" charset="0"/>
              </a:rPr>
              <a:t>i = 34;</a:t>
            </a:r>
          </a:p>
          <a:p>
            <a:pPr marL="0" indent="0" algn="just">
              <a:lnSpc>
                <a:spcPct val="90000"/>
              </a:lnSpc>
              <a:spcAft>
                <a:spcPct val="25000"/>
              </a:spcAft>
              <a:buFont typeface="Monotype Sorts" pitchFamily="2" charset="2"/>
              <a:buNone/>
            </a:pPr>
            <a:r>
              <a:rPr lang="en-US" altLang="en-US" sz="2400" dirty="0">
                <a:cs typeface="Times New Roman" panose="02020603050405020304" pitchFamily="18" charset="0"/>
              </a:rPr>
              <a:t>long x = 1000000;</a:t>
            </a:r>
          </a:p>
          <a:p>
            <a:pPr marL="0" indent="0" algn="just">
              <a:lnSpc>
                <a:spcPct val="90000"/>
              </a:lnSpc>
              <a:spcAft>
                <a:spcPct val="25000"/>
              </a:spcAft>
              <a:buFont typeface="Monotype Sorts" pitchFamily="2" charset="2"/>
              <a:buNone/>
            </a:pPr>
            <a:r>
              <a:rPr lang="en-US" altLang="en-US" sz="2400" dirty="0">
                <a:cs typeface="Times New Roman" panose="02020603050405020304" pitchFamily="18" charset="0"/>
              </a:rPr>
              <a:t>double d = 5.0;</a:t>
            </a:r>
            <a:r>
              <a:rPr lang="en-US" altLang="en-US" sz="2400" dirty="0">
                <a:latin typeface="Courier New" panose="02070309020205020404" pitchFamily="49" charset="0"/>
              </a:rPr>
              <a:t> </a:t>
            </a:r>
          </a:p>
        </p:txBody>
      </p:sp>
    </p:spTree>
    <p:extLst>
      <p:ext uri="{BB962C8B-B14F-4D97-AF65-F5344CB8AC3E}">
        <p14:creationId xmlns:p14="http://schemas.microsoft.com/office/powerpoint/2010/main" val="36777378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Integer Literals</a:t>
            </a:r>
            <a:endParaRPr lang="en-US" sz="2000" b="0" dirty="0"/>
          </a:p>
        </p:txBody>
      </p:sp>
      <p:sp>
        <p:nvSpPr>
          <p:cNvPr id="2" name="Content Placeholder 2"/>
          <p:cNvSpPr>
            <a:spLocks noGrp="1"/>
          </p:cNvSpPr>
          <p:nvPr>
            <p:ph sz="quarter" idx="13"/>
          </p:nvPr>
        </p:nvSpPr>
        <p:spPr>
          <a:xfrm>
            <a:off x="457200" y="1600200"/>
            <a:ext cx="8232775" cy="3399183"/>
          </a:xfrm>
        </p:spPr>
        <p:txBody>
          <a:bodyPr/>
          <a:lstStyle/>
          <a:p>
            <a:pPr marL="0" indent="0" algn="just">
              <a:spcAft>
                <a:spcPct val="25000"/>
              </a:spcAft>
              <a:buFont typeface="Monotype Sorts" pitchFamily="2" charset="2"/>
              <a:buNone/>
            </a:pPr>
            <a:r>
              <a:rPr lang="en-US" altLang="en-US" dirty="0">
                <a:cs typeface="Times New Roman" panose="02020603050405020304" pitchFamily="18" charset="0"/>
              </a:rPr>
              <a:t>An integer literal can be assigned to an integer variable as long as it can fit into the variable. A compilation error would occur if the literal were too large for the variable to hold. For example, the statement byte b=1000 would cause a compilation error, because 1000 cannot be stored in a variable of the byte type.</a:t>
            </a:r>
          </a:p>
          <a:p>
            <a:pPr marL="0" indent="0" algn="just">
              <a:spcAft>
                <a:spcPct val="25000"/>
              </a:spcAft>
              <a:buFont typeface="Monotype Sorts" pitchFamily="2" charset="2"/>
              <a:buNone/>
            </a:pPr>
            <a:r>
              <a:rPr lang="en-US" altLang="en-US" dirty="0">
                <a:cs typeface="Times New Roman" panose="02020603050405020304" pitchFamily="18" charset="0"/>
              </a:rPr>
              <a:t>An integer literal is assumed to be of the </a:t>
            </a:r>
            <a:r>
              <a:rPr lang="en-US" altLang="en-US" dirty="0" err="1">
                <a:cs typeface="Times New Roman" panose="02020603050405020304" pitchFamily="18" charset="0"/>
              </a:rPr>
              <a:t>int</a:t>
            </a:r>
            <a:r>
              <a:rPr lang="en-US" altLang="en-US" dirty="0">
                <a:cs typeface="Times New Roman" panose="02020603050405020304" pitchFamily="18" charset="0"/>
              </a:rPr>
              <a:t> type, whose value is between</a:t>
            </a:r>
          </a:p>
        </p:txBody>
      </p:sp>
      <p:graphicFrame>
        <p:nvGraphicFramePr>
          <p:cNvPr id="7" name="Object 3" descr="Negative 2 to the 30 first power."/>
          <p:cNvGraphicFramePr>
            <a:graphicFrameLocks noChangeAspect="1"/>
          </p:cNvGraphicFramePr>
          <p:nvPr>
            <p:extLst>
              <p:ext uri="{D42A27DB-BD31-4B8C-83A1-F6EECF244321}">
                <p14:modId xmlns:p14="http://schemas.microsoft.com/office/powerpoint/2010/main" val="4079748278"/>
              </p:ext>
            </p:extLst>
          </p:nvPr>
        </p:nvGraphicFramePr>
        <p:xfrm>
          <a:off x="2908299" y="4524841"/>
          <a:ext cx="533400" cy="330200"/>
        </p:xfrm>
        <a:graphic>
          <a:graphicData uri="http://schemas.openxmlformats.org/presentationml/2006/ole">
            <mc:AlternateContent xmlns:mc="http://schemas.openxmlformats.org/markup-compatibility/2006">
              <mc:Choice xmlns:v="urn:schemas-microsoft-com:vml" Requires="v">
                <p:oleObj spid="_x0000_s3080" name="Equation" r:id="rId3" imgW="533160" imgH="330120" progId="Equation.DSMT4">
                  <p:embed/>
                </p:oleObj>
              </mc:Choice>
              <mc:Fallback>
                <p:oleObj name="Equation" r:id="rId3" imgW="533160" imgH="330120" progId="Equation.DSMT4">
                  <p:embed/>
                  <p:pic>
                    <p:nvPicPr>
                      <p:cNvPr id="3" name="Object 2"/>
                      <p:cNvPicPr/>
                      <p:nvPr/>
                    </p:nvPicPr>
                    <p:blipFill>
                      <a:blip r:embed="rId4"/>
                      <a:stretch>
                        <a:fillRect/>
                      </a:stretch>
                    </p:blipFill>
                    <p:spPr>
                      <a:xfrm>
                        <a:off x="2908299" y="4524841"/>
                        <a:ext cx="533400" cy="330200"/>
                      </a:xfrm>
                      <a:prstGeom prst="rect">
                        <a:avLst/>
                      </a:prstGeom>
                    </p:spPr>
                  </p:pic>
                </p:oleObj>
              </mc:Fallback>
            </mc:AlternateContent>
          </a:graphicData>
        </a:graphic>
      </p:graphicFrame>
      <p:sp>
        <p:nvSpPr>
          <p:cNvPr id="3" name="Content Placeholder 4"/>
          <p:cNvSpPr>
            <a:spLocks noGrp="1"/>
          </p:cNvSpPr>
          <p:nvPr>
            <p:ph sz="quarter" idx="14"/>
          </p:nvPr>
        </p:nvSpPr>
        <p:spPr>
          <a:xfrm>
            <a:off x="3441700" y="4452054"/>
            <a:ext cx="2549112" cy="447261"/>
          </a:xfrm>
        </p:spPr>
        <p:txBody>
          <a:bodyPr/>
          <a:lstStyle/>
          <a:p>
            <a:pPr marL="0" indent="0">
              <a:buNone/>
            </a:pPr>
            <a:r>
              <a:rPr lang="en-US" altLang="en-US" dirty="0">
                <a:cs typeface="Times New Roman" panose="02020603050405020304" pitchFamily="18" charset="0"/>
              </a:rPr>
              <a:t>(-2147483648) to</a:t>
            </a:r>
            <a:endParaRPr lang="en-US" dirty="0"/>
          </a:p>
        </p:txBody>
      </p:sp>
      <p:graphicFrame>
        <p:nvGraphicFramePr>
          <p:cNvPr id="8" name="Object 5" descr="2 to the 30 first power minus 1."/>
          <p:cNvGraphicFramePr>
            <a:graphicFrameLocks noChangeAspect="1"/>
          </p:cNvGraphicFramePr>
          <p:nvPr>
            <p:extLst>
              <p:ext uri="{D42A27DB-BD31-4B8C-83A1-F6EECF244321}">
                <p14:modId xmlns:p14="http://schemas.microsoft.com/office/powerpoint/2010/main" val="4166000432"/>
              </p:ext>
            </p:extLst>
          </p:nvPr>
        </p:nvGraphicFramePr>
        <p:xfrm>
          <a:off x="6051549" y="4556291"/>
          <a:ext cx="749300" cy="330200"/>
        </p:xfrm>
        <a:graphic>
          <a:graphicData uri="http://schemas.openxmlformats.org/presentationml/2006/ole">
            <mc:AlternateContent xmlns:mc="http://schemas.openxmlformats.org/markup-compatibility/2006">
              <mc:Choice xmlns:v="urn:schemas-microsoft-com:vml" Requires="v">
                <p:oleObj spid="_x0000_s3081" name="Equation" r:id="rId5" imgW="749160" imgH="330120" progId="Equation.DSMT4">
                  <p:embed/>
                </p:oleObj>
              </mc:Choice>
              <mc:Fallback>
                <p:oleObj name="Equation" r:id="rId5" imgW="749160" imgH="330120" progId="Equation.DSMT4">
                  <p:embed/>
                  <p:pic>
                    <p:nvPicPr>
                      <p:cNvPr id="5" name="Object 4"/>
                      <p:cNvPicPr/>
                      <p:nvPr/>
                    </p:nvPicPr>
                    <p:blipFill>
                      <a:blip r:embed="rId6"/>
                      <a:stretch>
                        <a:fillRect/>
                      </a:stretch>
                    </p:blipFill>
                    <p:spPr>
                      <a:xfrm>
                        <a:off x="6051549" y="4556291"/>
                        <a:ext cx="749300" cy="330200"/>
                      </a:xfrm>
                      <a:prstGeom prst="rect">
                        <a:avLst/>
                      </a:prstGeom>
                    </p:spPr>
                  </p:pic>
                </p:oleObj>
              </mc:Fallback>
            </mc:AlternateContent>
          </a:graphicData>
        </a:graphic>
      </p:graphicFrame>
      <p:sp>
        <p:nvSpPr>
          <p:cNvPr id="5" name="Content Placeholder 6"/>
          <p:cNvSpPr>
            <a:spLocks noGrp="1"/>
          </p:cNvSpPr>
          <p:nvPr>
            <p:ph sz="quarter" idx="15"/>
          </p:nvPr>
        </p:nvSpPr>
        <p:spPr>
          <a:xfrm>
            <a:off x="6861586" y="4467109"/>
            <a:ext cx="2212840" cy="468808"/>
          </a:xfrm>
        </p:spPr>
        <p:txBody>
          <a:bodyPr/>
          <a:lstStyle/>
          <a:p>
            <a:pPr marL="0" indent="0">
              <a:buNone/>
            </a:pPr>
            <a:r>
              <a:rPr lang="en-US" altLang="en-US" dirty="0">
                <a:cs typeface="Times New Roman" panose="02020603050405020304" pitchFamily="18" charset="0"/>
              </a:rPr>
              <a:t>(2147483647).</a:t>
            </a:r>
            <a:endParaRPr lang="en-US" dirty="0"/>
          </a:p>
        </p:txBody>
      </p:sp>
      <p:sp>
        <p:nvSpPr>
          <p:cNvPr id="6" name="Content Placeholder 7"/>
          <p:cNvSpPr>
            <a:spLocks noGrp="1"/>
          </p:cNvSpPr>
          <p:nvPr>
            <p:ph sz="quarter" idx="16"/>
          </p:nvPr>
        </p:nvSpPr>
        <p:spPr>
          <a:xfrm>
            <a:off x="457200" y="4844484"/>
            <a:ext cx="8232775" cy="1213192"/>
          </a:xfrm>
        </p:spPr>
        <p:txBody>
          <a:bodyPr/>
          <a:lstStyle/>
          <a:p>
            <a:pPr marL="0" indent="0">
              <a:buNone/>
            </a:pPr>
            <a:r>
              <a:rPr lang="en-US" altLang="en-US" dirty="0">
                <a:cs typeface="Times New Roman" panose="02020603050405020304" pitchFamily="18" charset="0"/>
              </a:rPr>
              <a:t>To denote an integer literal of the long type, append it with the letter L or l. L is preferred because l (lowercase L) can easily be confused with 1 (the digit one).</a:t>
            </a:r>
            <a:endParaRPr lang="en-US" dirty="0"/>
          </a:p>
        </p:txBody>
      </p:sp>
    </p:spTree>
    <p:extLst>
      <p:ext uri="{BB962C8B-B14F-4D97-AF65-F5344CB8AC3E}">
        <p14:creationId xmlns:p14="http://schemas.microsoft.com/office/powerpoint/2010/main" val="4247920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Floating-Point Literals</a:t>
            </a:r>
            <a:endParaRPr lang="en-US" sz="2000" b="0" dirty="0"/>
          </a:p>
        </p:txBody>
      </p:sp>
      <p:sp>
        <p:nvSpPr>
          <p:cNvPr id="2" name="Content Placeholder 2"/>
          <p:cNvSpPr>
            <a:spLocks noGrp="1"/>
          </p:cNvSpPr>
          <p:nvPr>
            <p:ph sz="quarter" idx="13"/>
          </p:nvPr>
        </p:nvSpPr>
        <p:spPr/>
        <p:txBody>
          <a:bodyPr/>
          <a:lstStyle/>
          <a:p>
            <a:pPr marL="0" indent="0" algn="just">
              <a:spcAft>
                <a:spcPct val="25000"/>
              </a:spcAft>
              <a:buFont typeface="Monotype Sorts" pitchFamily="2" charset="2"/>
              <a:buNone/>
            </a:pPr>
            <a:r>
              <a:rPr lang="en-US" altLang="en-US" dirty="0">
                <a:cs typeface="Times New Roman" panose="02020603050405020304" pitchFamily="18" charset="0"/>
              </a:rPr>
              <a:t>Floating-point literals are written with a decimal point. By default, a floating-point literal is treated as a double type value. For example, 5.0 is considered a double value, not a float value. You can make a number a float by appending the letter f or F, and make a number a double by appending the letter d or D. For example, </a:t>
            </a:r>
            <a:r>
              <a:rPr lang="en-US" altLang="en-US" dirty="0" smtClean="0">
                <a:cs typeface="Times New Roman" panose="02020603050405020304" pitchFamily="18" charset="0"/>
              </a:rPr>
              <a:t>you can </a:t>
            </a:r>
            <a:r>
              <a:rPr lang="en-US" altLang="en-US" dirty="0">
                <a:cs typeface="Times New Roman" panose="02020603050405020304" pitchFamily="18" charset="0"/>
              </a:rPr>
              <a:t>use 100.2f or 100.2F for a float number, and 100.2d or 100.2D for a double number</a:t>
            </a:r>
            <a:r>
              <a:rPr lang="en-US" altLang="en-US" dirty="0" smtClean="0">
                <a:cs typeface="Times New Roman" panose="02020603050405020304" pitchFamily="18" charset="0"/>
              </a:rPr>
              <a:t>.</a:t>
            </a:r>
            <a:endParaRPr lang="en-US" altLang="en-US" dirty="0">
              <a:latin typeface="Courier" pitchFamily="49" charset="0"/>
              <a:cs typeface="Times New Roman" panose="02020603050405020304" pitchFamily="18" charset="0"/>
            </a:endParaRPr>
          </a:p>
        </p:txBody>
      </p:sp>
    </p:spTree>
    <p:extLst>
      <p:ext uri="{BB962C8B-B14F-4D97-AF65-F5344CB8AC3E}">
        <p14:creationId xmlns:p14="http://schemas.microsoft.com/office/powerpoint/2010/main" val="3726305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double </a:t>
            </a:r>
            <a:r>
              <a:rPr lang="en-US" altLang="en-US" dirty="0" smtClean="0"/>
              <a:t>v</a:t>
            </a:r>
            <a:r>
              <a:rPr lang="en-US" altLang="en-US" sz="100" dirty="0" smtClean="0">
                <a:solidFill>
                  <a:schemeClr val="bg1"/>
                </a:solidFill>
              </a:rPr>
              <a:t>ersu</a:t>
            </a:r>
            <a:r>
              <a:rPr lang="en-US" altLang="en-US" dirty="0" smtClean="0"/>
              <a:t>s </a:t>
            </a:r>
            <a:r>
              <a:rPr lang="en-US" altLang="en-US" dirty="0"/>
              <a:t>float </a:t>
            </a:r>
            <a:endParaRPr lang="en-US" b="0" dirty="0"/>
          </a:p>
        </p:txBody>
      </p:sp>
      <p:sp>
        <p:nvSpPr>
          <p:cNvPr id="4" name="Content Placeholder 2"/>
          <p:cNvSpPr>
            <a:spLocks noGrp="1"/>
          </p:cNvSpPr>
          <p:nvPr>
            <p:ph sz="quarter" idx="13"/>
          </p:nvPr>
        </p:nvSpPr>
        <p:spPr>
          <a:xfrm>
            <a:off x="457200" y="1600201"/>
            <a:ext cx="8232775" cy="1013790"/>
          </a:xfrm>
        </p:spPr>
        <p:txBody>
          <a:bodyPr/>
          <a:lstStyle/>
          <a:p>
            <a:pPr marL="0" indent="0">
              <a:buFont typeface="Monotype Sorts" pitchFamily="2" charset="2"/>
              <a:buNone/>
            </a:pPr>
            <a:r>
              <a:rPr lang="en-US" altLang="en-US" dirty="0"/>
              <a:t>The double type values are more accurate than the float type values. For example,</a:t>
            </a:r>
          </a:p>
        </p:txBody>
      </p:sp>
      <p:pic>
        <p:nvPicPr>
          <p:cNvPr id="5" name="Picture 3" descr="Computer code has 4 lines. The lines read as follows. Line 1. System period out period print l n left parenthesis double quote 1.0 forward slash 3.0 is double quote plus 1.0 forward slash 3.0 right parenthesis semicolon. Line 2. displays 1.0 forward slash 3.0 is 0.3333333333333333. There are 16 digits after decimal point. Line 3. System period out period print l n left parenthesis double quote 1.0 F forward slash 3.0 F is double quote plus 1.0 F forward slash 3.0 F right parenthesis semicolon. Line 4. displays 1.0 F forward slash 3.0 F is 0.33333334. The 7 digits after decimal point are underlined."/>
          <p:cNvPicPr>
            <a:picLocks noChangeAspect="1"/>
          </p:cNvPicPr>
          <p:nvPr/>
        </p:nvPicPr>
        <p:blipFill>
          <a:blip r:embed="rId2"/>
          <a:stretch>
            <a:fillRect/>
          </a:stretch>
        </p:blipFill>
        <p:spPr>
          <a:xfrm>
            <a:off x="598172" y="2763474"/>
            <a:ext cx="7947656" cy="3358633"/>
          </a:xfrm>
          <a:prstGeom prst="rect">
            <a:avLst/>
          </a:prstGeom>
        </p:spPr>
      </p:pic>
    </p:spTree>
    <p:extLst>
      <p:ext uri="{BB962C8B-B14F-4D97-AF65-F5344CB8AC3E}">
        <p14:creationId xmlns:p14="http://schemas.microsoft.com/office/powerpoint/2010/main" val="26749636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Scientific Notation</a:t>
            </a:r>
            <a:endParaRPr lang="en-US" b="0" dirty="0"/>
          </a:p>
        </p:txBody>
      </p:sp>
      <p:sp>
        <p:nvSpPr>
          <p:cNvPr id="3" name="Content Placeholder 2"/>
          <p:cNvSpPr>
            <a:spLocks noGrp="1"/>
          </p:cNvSpPr>
          <p:nvPr>
            <p:ph sz="quarter" idx="13"/>
          </p:nvPr>
        </p:nvSpPr>
        <p:spPr/>
        <p:txBody>
          <a:bodyPr/>
          <a:lstStyle/>
          <a:p>
            <a:pPr marL="0" indent="0" algn="just">
              <a:spcAft>
                <a:spcPct val="25000"/>
              </a:spcAft>
              <a:buFont typeface="Monotype Sorts" pitchFamily="2" charset="2"/>
              <a:buNone/>
            </a:pPr>
            <a:r>
              <a:rPr lang="en-US" altLang="en-US" dirty="0" smtClean="0">
                <a:cs typeface="Times New Roman" panose="02020603050405020304" pitchFamily="18" charset="0"/>
              </a:rPr>
              <a:t>Floating-point </a:t>
            </a:r>
            <a:r>
              <a:rPr lang="en-US" altLang="en-US" dirty="0">
                <a:cs typeface="Times New Roman" panose="02020603050405020304" pitchFamily="18" charset="0"/>
              </a:rPr>
              <a:t>literals can also be specified in scientific notation, for example, 1.23456e+2, same as 1.23456e2, is equivalent to 123.456, and </a:t>
            </a:r>
            <a:r>
              <a:rPr lang="en-US" altLang="en-US" dirty="0" smtClean="0">
                <a:cs typeface="Times New Roman" panose="02020603050405020304" pitchFamily="18" charset="0"/>
              </a:rPr>
              <a:t>1.23456e-2 </a:t>
            </a:r>
            <a:r>
              <a:rPr lang="en-US" altLang="en-US" dirty="0">
                <a:cs typeface="Times New Roman" panose="02020603050405020304" pitchFamily="18" charset="0"/>
              </a:rPr>
              <a:t>is equivalent to 0.0123456. E (or e) represents an exponent and it can be either in lowercase or uppercase</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35297361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Arithmetic Expressions</a:t>
            </a:r>
            <a:endParaRPr lang="en-US" b="0" dirty="0"/>
          </a:p>
        </p:txBody>
      </p:sp>
      <p:pic>
        <p:nvPicPr>
          <p:cNvPr id="2" name="Picture 2" descr="Start fraction 3 plus 4 x over 5 end fraction minus start fraction 10 left parenthesis y minus 5 right parenthesis left parenthesis a plus b plus c right parenthesis over x end fraction plus 9 left parenthesis start fraction 4 over x end fraction plus start fraction 9 plus x over y right parenthesis, is translated to, left parenthesis 3 plus 4 asterisk x right parenthesis forward slash 5 minus 10 asterisk left parenthesis y minus 5 right parenthesis asterisk left parenthesis a plus b plus c right parenthesis forward slash x plus 9 asterisk left parenthesis 4 forward slash x plus left parenthesis 9 plus x right parenthesis forward slash y right parenthesis."/>
          <p:cNvPicPr>
            <a:picLocks noChangeAspect="1"/>
          </p:cNvPicPr>
          <p:nvPr/>
        </p:nvPicPr>
        <p:blipFill>
          <a:blip r:embed="rId2"/>
          <a:stretch>
            <a:fillRect/>
          </a:stretch>
        </p:blipFill>
        <p:spPr>
          <a:xfrm>
            <a:off x="914082" y="1744620"/>
            <a:ext cx="7315834" cy="3408514"/>
          </a:xfrm>
          <a:prstGeom prst="rect">
            <a:avLst/>
          </a:prstGeom>
        </p:spPr>
      </p:pic>
    </p:spTree>
    <p:extLst>
      <p:ext uri="{BB962C8B-B14F-4D97-AF65-F5344CB8AC3E}">
        <p14:creationId xmlns:p14="http://schemas.microsoft.com/office/powerpoint/2010/main" val="38686781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How to Evaluate an Expression</a:t>
            </a:r>
            <a:endParaRPr lang="en-US" b="0" dirty="0"/>
          </a:p>
        </p:txBody>
      </p:sp>
      <p:sp>
        <p:nvSpPr>
          <p:cNvPr id="6" name="Content Placeholder 2"/>
          <p:cNvSpPr>
            <a:spLocks noGrp="1"/>
          </p:cNvSpPr>
          <p:nvPr>
            <p:ph sz="quarter" idx="13"/>
          </p:nvPr>
        </p:nvSpPr>
        <p:spPr>
          <a:xfrm>
            <a:off x="457200" y="1600200"/>
            <a:ext cx="8232775" cy="2017643"/>
          </a:xfrm>
        </p:spPr>
        <p:txBody>
          <a:bodyPr/>
          <a:lstStyle/>
          <a:p>
            <a:pPr marL="0" indent="0">
              <a:buClrTx/>
              <a:buSzTx/>
              <a:buFontTx/>
              <a:buNone/>
            </a:pPr>
            <a:r>
              <a:rPr lang="en-US" altLang="en-US" dirty="0"/>
              <a:t>Though Java has its own way to evaluate an expression behind the scene, the result of a Java expression and its corresponding arithmetic expression are the same. Therefore, you can safely apply the arithmetic rule for evaluating a Java expression</a:t>
            </a:r>
            <a:r>
              <a:rPr lang="en-US" altLang="en-US" dirty="0" smtClean="0"/>
              <a:t>.</a:t>
            </a:r>
            <a:endParaRPr lang="en-US" altLang="en-US" dirty="0"/>
          </a:p>
        </p:txBody>
      </p:sp>
      <p:pic>
        <p:nvPicPr>
          <p:cNvPr id="10" name="Picture 3" descr="3 plus 4 asterisk 4 plus 5 asterisk left parenthesis 4 plus 3 right parenthesis minus 1, the values, left parenthesis 4 plus 3 right parenthesis, are labeled, inside parenthesis first. 3 plus 4 asterisk 4 plus 5 asterisk 7 minus 1, the values, 4 asterisk 4, are labeled, multiplication second. 3 plus 16 plus 5 asterisk 7 minus 1, the values, 5 asterisk 7, are labeled, multiplication third. 3 plus 16 plus 35 minus 1, the values, 3 plus 16 is labeled, addition fourth. 19 plus 35 minus 1, the values 19 plus 35 are labeled, addition fifth. 54 minus 1, the values, 54 minus 1, are labeled, subtraction sixth. 53."/>
          <p:cNvPicPr>
            <a:picLocks noChangeAspect="1"/>
          </p:cNvPicPr>
          <p:nvPr/>
        </p:nvPicPr>
        <p:blipFill>
          <a:blip r:embed="rId2"/>
          <a:stretch>
            <a:fillRect/>
          </a:stretch>
        </p:blipFill>
        <p:spPr>
          <a:xfrm>
            <a:off x="4345202" y="3868875"/>
            <a:ext cx="3872644" cy="2340534"/>
          </a:xfrm>
          <a:prstGeom prst="rect">
            <a:avLst/>
          </a:prstGeom>
        </p:spPr>
      </p:pic>
    </p:spTree>
    <p:extLst>
      <p:ext uri="{BB962C8B-B14F-4D97-AF65-F5344CB8AC3E}">
        <p14:creationId xmlns:p14="http://schemas.microsoft.com/office/powerpoint/2010/main" val="37948774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Problem: Converting Temperatures</a:t>
            </a:r>
            <a:endParaRPr lang="en-US" b="0" dirty="0"/>
          </a:p>
        </p:txBody>
      </p:sp>
      <p:sp>
        <p:nvSpPr>
          <p:cNvPr id="2" name="Content Placeholder 2"/>
          <p:cNvSpPr>
            <a:spLocks noGrp="1"/>
          </p:cNvSpPr>
          <p:nvPr>
            <p:ph sz="quarter" idx="13"/>
          </p:nvPr>
        </p:nvSpPr>
        <p:spPr>
          <a:xfrm>
            <a:off x="457200" y="1600200"/>
            <a:ext cx="8232775" cy="894522"/>
          </a:xfrm>
        </p:spPr>
        <p:txBody>
          <a:bodyPr/>
          <a:lstStyle/>
          <a:p>
            <a:pPr marL="0" indent="0">
              <a:buNone/>
            </a:pPr>
            <a:r>
              <a:rPr lang="en-US" dirty="0"/>
              <a:t>Write a program that converts a Fahrenheit degree </a:t>
            </a:r>
            <a:r>
              <a:rPr lang="en-US" dirty="0" smtClean="0"/>
              <a:t>to </a:t>
            </a:r>
            <a:r>
              <a:rPr lang="en-US" dirty="0"/>
              <a:t>Celsius using the formula: </a:t>
            </a:r>
          </a:p>
        </p:txBody>
      </p:sp>
      <p:graphicFrame>
        <p:nvGraphicFramePr>
          <p:cNvPr id="13" name="Object 3" descr="Celsius equals left parenthesis start fraction 5 over 9 end fraction right parenthesis left parenthesis Fahrenheit minus 32 right parenthesis."/>
          <p:cNvGraphicFramePr>
            <a:graphicFrameLocks noChangeAspect="1"/>
          </p:cNvGraphicFramePr>
          <p:nvPr>
            <p:extLst>
              <p:ext uri="{D42A27DB-BD31-4B8C-83A1-F6EECF244321}">
                <p14:modId xmlns:p14="http://schemas.microsoft.com/office/powerpoint/2010/main" val="3465449121"/>
              </p:ext>
            </p:extLst>
          </p:nvPr>
        </p:nvGraphicFramePr>
        <p:xfrm>
          <a:off x="2169460" y="2553498"/>
          <a:ext cx="3442320" cy="764961"/>
        </p:xfrm>
        <a:graphic>
          <a:graphicData uri="http://schemas.openxmlformats.org/presentationml/2006/ole">
            <mc:AlternateContent xmlns:mc="http://schemas.openxmlformats.org/markup-compatibility/2006">
              <mc:Choice xmlns:v="urn:schemas-microsoft-com:vml" Requires="v">
                <p:oleObj spid="_x0000_s2136" name="Equation" r:id="rId3" imgW="1942920" imgH="431640" progId="Equation.DSMT4">
                  <p:embed/>
                </p:oleObj>
              </mc:Choice>
              <mc:Fallback>
                <p:oleObj name="Equation" r:id="rId3" imgW="1942920" imgH="431640" progId="Equation.DSMT4">
                  <p:embed/>
                  <p:pic>
                    <p:nvPicPr>
                      <p:cNvPr id="13" name="Object 2"/>
                      <p:cNvPicPr/>
                      <p:nvPr/>
                    </p:nvPicPr>
                    <p:blipFill>
                      <a:blip r:embed="rId4"/>
                      <a:stretch>
                        <a:fillRect/>
                      </a:stretch>
                    </p:blipFill>
                    <p:spPr>
                      <a:xfrm>
                        <a:off x="2169460" y="2553498"/>
                        <a:ext cx="3442320" cy="764961"/>
                      </a:xfrm>
                      <a:prstGeom prst="rect">
                        <a:avLst/>
                      </a:prstGeom>
                    </p:spPr>
                  </p:pic>
                </p:oleObj>
              </mc:Fallback>
            </mc:AlternateContent>
          </a:graphicData>
        </a:graphic>
      </p:graphicFrame>
      <p:sp>
        <p:nvSpPr>
          <p:cNvPr id="3" name="Content Placeholder 4"/>
          <p:cNvSpPr>
            <a:spLocks noGrp="1"/>
          </p:cNvSpPr>
          <p:nvPr>
            <p:ph sz="quarter" idx="14"/>
          </p:nvPr>
        </p:nvSpPr>
        <p:spPr>
          <a:xfrm>
            <a:off x="448917" y="3390900"/>
            <a:ext cx="8305800" cy="434975"/>
          </a:xfrm>
        </p:spPr>
        <p:txBody>
          <a:bodyPr/>
          <a:lstStyle/>
          <a:p>
            <a:pPr marL="0" indent="0">
              <a:buNone/>
            </a:pPr>
            <a:r>
              <a:rPr lang="en-US" dirty="0" smtClean="0"/>
              <a:t>Note</a:t>
            </a:r>
            <a:r>
              <a:rPr lang="en-US" dirty="0"/>
              <a:t>: you have to write </a:t>
            </a:r>
          </a:p>
        </p:txBody>
      </p:sp>
      <p:graphicFrame>
        <p:nvGraphicFramePr>
          <p:cNvPr id="14" name="Object 5" descr="Celsius equals left parenthesis start fraction 5.0 forward slash 9 end fraction right parenthesis asterisk left parenthesis Fahrenheit minus 32 right parenthesis."/>
          <p:cNvGraphicFramePr>
            <a:graphicFrameLocks noChangeAspect="1"/>
          </p:cNvGraphicFramePr>
          <p:nvPr>
            <p:extLst>
              <p:ext uri="{D42A27DB-BD31-4B8C-83A1-F6EECF244321}">
                <p14:modId xmlns:p14="http://schemas.microsoft.com/office/powerpoint/2010/main" val="958946581"/>
              </p:ext>
            </p:extLst>
          </p:nvPr>
        </p:nvGraphicFramePr>
        <p:xfrm>
          <a:off x="2166108" y="4169261"/>
          <a:ext cx="3868737" cy="449262"/>
        </p:xfrm>
        <a:graphic>
          <a:graphicData uri="http://schemas.openxmlformats.org/presentationml/2006/ole">
            <mc:AlternateContent xmlns:mc="http://schemas.openxmlformats.org/markup-compatibility/2006">
              <mc:Choice xmlns:v="urn:schemas-microsoft-com:vml" Requires="v">
                <p:oleObj spid="_x0000_s2137" name="Equation" r:id="rId5" imgW="2184120" imgH="253800" progId="Equation.DSMT4">
                  <p:embed/>
                </p:oleObj>
              </mc:Choice>
              <mc:Fallback>
                <p:oleObj name="Equation" r:id="rId5" imgW="2184120" imgH="253800" progId="Equation.DSMT4">
                  <p:embed/>
                  <p:pic>
                    <p:nvPicPr>
                      <p:cNvPr id="14" name="Object 4"/>
                      <p:cNvPicPr/>
                      <p:nvPr/>
                    </p:nvPicPr>
                    <p:blipFill>
                      <a:blip r:embed="rId6"/>
                      <a:stretch>
                        <a:fillRect/>
                      </a:stretch>
                    </p:blipFill>
                    <p:spPr>
                      <a:xfrm>
                        <a:off x="2166108" y="4169261"/>
                        <a:ext cx="3868737" cy="449262"/>
                      </a:xfrm>
                      <a:prstGeom prst="rect">
                        <a:avLst/>
                      </a:prstGeom>
                    </p:spPr>
                  </p:pic>
                </p:oleObj>
              </mc:Fallback>
            </mc:AlternateContent>
          </a:graphicData>
        </a:graphic>
      </p:graphicFrame>
      <p:sp>
        <p:nvSpPr>
          <p:cNvPr id="9" name="TextBox 6">
            <a:hlinkClick r:id="rId7"/>
          </p:cNvPr>
          <p:cNvSpPr>
            <a:spLocks noChangeArrowheads="1"/>
          </p:cNvSpPr>
          <p:nvPr/>
        </p:nvSpPr>
        <p:spPr bwMode="auto">
          <a:xfrm>
            <a:off x="4024313" y="5360988"/>
            <a:ext cx="27384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FahrenheitToCelsius</a:t>
            </a:r>
          </a:p>
        </p:txBody>
      </p:sp>
      <p:sp>
        <p:nvSpPr>
          <p:cNvPr id="8" name="TextBox 7">
            <a:hlinkClick r:id="rId8" tooltip="http://liveexample-ppe.pearsoncmg.com/LiveRun/faces/LiveExample.xhtml"/>
          </p:cNvPr>
          <p:cNvSpPr txBox="1"/>
          <p:nvPr/>
        </p:nvSpPr>
        <p:spPr>
          <a:xfrm>
            <a:off x="6947452" y="5314518"/>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2405172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Problem: </a:t>
            </a:r>
            <a:r>
              <a:rPr lang="en-US" altLang="en-US" dirty="0">
                <a:cs typeface="Times New Roman" panose="02020603050405020304" pitchFamily="18" charset="0"/>
              </a:rPr>
              <a:t>Displaying Current Time</a:t>
            </a:r>
            <a:endParaRPr lang="en-US" sz="2000" b="0" dirty="0"/>
          </a:p>
        </p:txBody>
      </p:sp>
      <p:sp>
        <p:nvSpPr>
          <p:cNvPr id="3" name="Content Placeholder 2"/>
          <p:cNvSpPr>
            <a:spLocks noGrp="1"/>
          </p:cNvSpPr>
          <p:nvPr>
            <p:ph sz="quarter" idx="13"/>
          </p:nvPr>
        </p:nvSpPr>
        <p:spPr>
          <a:xfrm>
            <a:off x="457200" y="1600201"/>
            <a:ext cx="8232775" cy="2981738"/>
          </a:xfrm>
        </p:spPr>
        <p:txBody>
          <a:bodyPr/>
          <a:lstStyle/>
          <a:p>
            <a:pPr marL="0" indent="0">
              <a:buClrTx/>
              <a:buSzTx/>
              <a:buFontTx/>
              <a:buNone/>
            </a:pPr>
            <a:r>
              <a:rPr lang="en-US" altLang="en-US" sz="2200" dirty="0">
                <a:cs typeface="Times New Roman" panose="02020603050405020304" pitchFamily="18" charset="0"/>
              </a:rPr>
              <a:t>Write a program that displays current time in </a:t>
            </a:r>
            <a:r>
              <a:rPr lang="en-US" altLang="en-US" sz="2200" dirty="0" smtClean="0">
                <a:cs typeface="Times New Roman" panose="02020603050405020304" pitchFamily="18" charset="0"/>
              </a:rPr>
              <a:t>G</a:t>
            </a:r>
            <a:r>
              <a:rPr lang="en-US" altLang="en-US" sz="100" dirty="0" smtClean="0">
                <a:cs typeface="Times New Roman" panose="02020603050405020304" pitchFamily="18" charset="0"/>
              </a:rPr>
              <a:t> </a:t>
            </a:r>
            <a:r>
              <a:rPr lang="en-US" altLang="en-US" sz="2200" dirty="0" smtClean="0">
                <a:cs typeface="Times New Roman" panose="02020603050405020304" pitchFamily="18" charset="0"/>
              </a:rPr>
              <a:t>M</a:t>
            </a:r>
            <a:r>
              <a:rPr lang="en-US" altLang="en-US" sz="100" dirty="0" smtClean="0">
                <a:cs typeface="Times New Roman" panose="02020603050405020304" pitchFamily="18" charset="0"/>
              </a:rPr>
              <a:t> </a:t>
            </a:r>
            <a:r>
              <a:rPr lang="en-US" altLang="en-US" sz="2200" dirty="0" smtClean="0">
                <a:cs typeface="Times New Roman" panose="02020603050405020304" pitchFamily="18" charset="0"/>
              </a:rPr>
              <a:t>T </a:t>
            </a:r>
            <a:r>
              <a:rPr lang="en-US" altLang="en-US" sz="2200" dirty="0">
                <a:cs typeface="Times New Roman" panose="02020603050405020304" pitchFamily="18" charset="0"/>
              </a:rPr>
              <a:t>in the format hour:minute:second such as 1:45:19.</a:t>
            </a:r>
          </a:p>
          <a:p>
            <a:pPr marL="0" indent="0">
              <a:buClrTx/>
              <a:buSzTx/>
              <a:buFontTx/>
              <a:buNone/>
            </a:pPr>
            <a:r>
              <a:rPr lang="en-US" altLang="en-US" sz="2200" dirty="0">
                <a:cs typeface="Times New Roman" panose="02020603050405020304" pitchFamily="18" charset="0"/>
              </a:rPr>
              <a:t>The currentTimeMillis method in the System class returns the current time in milliseconds since the midnight, January 1, 1970 </a:t>
            </a:r>
            <a:r>
              <a:rPr lang="en-US" altLang="en-US" sz="2200" dirty="0" smtClean="0">
                <a:cs typeface="Times New Roman" panose="02020603050405020304" pitchFamily="18" charset="0"/>
              </a:rPr>
              <a:t>G</a:t>
            </a:r>
            <a:r>
              <a:rPr lang="en-US" altLang="en-US" sz="100" dirty="0" smtClean="0">
                <a:cs typeface="Times New Roman" panose="02020603050405020304" pitchFamily="18" charset="0"/>
              </a:rPr>
              <a:t> </a:t>
            </a:r>
            <a:r>
              <a:rPr lang="en-US" altLang="en-US" sz="2200" dirty="0" smtClean="0">
                <a:cs typeface="Times New Roman" panose="02020603050405020304" pitchFamily="18" charset="0"/>
              </a:rPr>
              <a:t>M</a:t>
            </a:r>
            <a:r>
              <a:rPr lang="en-US" altLang="en-US" sz="100" dirty="0" smtClean="0">
                <a:cs typeface="Times New Roman" panose="02020603050405020304" pitchFamily="18" charset="0"/>
              </a:rPr>
              <a:t> </a:t>
            </a:r>
            <a:r>
              <a:rPr lang="en-US" altLang="en-US" sz="2200" dirty="0" smtClean="0">
                <a:cs typeface="Times New Roman" panose="02020603050405020304" pitchFamily="18" charset="0"/>
              </a:rPr>
              <a:t>T</a:t>
            </a:r>
            <a:r>
              <a:rPr lang="en-US" altLang="en-US" sz="2200" dirty="0">
                <a:cs typeface="Times New Roman" panose="02020603050405020304" pitchFamily="18" charset="0"/>
              </a:rPr>
              <a:t>. (1970 was the year when the Unix operating system was formally introduced.) You can use this method to obtain the current time, and then compute the current second, minute, and hour as follows.</a:t>
            </a:r>
            <a:endParaRPr lang="en-US" altLang="en-US" sz="2200" dirty="0"/>
          </a:p>
        </p:txBody>
      </p:sp>
      <p:pic>
        <p:nvPicPr>
          <p:cNvPr id="8" name="Picture 3" descr="A diagram illustrates time scale from Unix epoch dated from 01 hyphen 01 hyphen 19 70, 00 hours colon 00 minutes colon 00 seconds Greenwich mean time to current time, system current time Mills left parenthesis right parenthesis is indicated as elapsed time."/>
          <p:cNvPicPr>
            <a:picLocks noChangeAspect="1"/>
          </p:cNvPicPr>
          <p:nvPr/>
        </p:nvPicPr>
        <p:blipFill>
          <a:blip r:embed="rId2"/>
          <a:stretch>
            <a:fillRect/>
          </a:stretch>
        </p:blipFill>
        <p:spPr>
          <a:xfrm>
            <a:off x="722014" y="4869490"/>
            <a:ext cx="5294701" cy="1322133"/>
          </a:xfrm>
          <a:prstGeom prst="rect">
            <a:avLst/>
          </a:prstGeom>
        </p:spPr>
      </p:pic>
      <p:sp>
        <p:nvSpPr>
          <p:cNvPr id="6" name="TextBox 4">
            <a:hlinkClick r:id="rId3"/>
          </p:cNvPr>
          <p:cNvSpPr>
            <a:spLocks noChangeArrowheads="1"/>
          </p:cNvSpPr>
          <p:nvPr/>
        </p:nvSpPr>
        <p:spPr bwMode="auto">
          <a:xfrm>
            <a:off x="6417987" y="5348080"/>
            <a:ext cx="21129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ShowCurrentTime</a:t>
            </a:r>
          </a:p>
        </p:txBody>
      </p:sp>
      <p:sp>
        <p:nvSpPr>
          <p:cNvPr id="7" name="TextBox 5">
            <a:hlinkClick r:id="rId4" tooltip="http://liveexample-ppe.pearsoncmg.com/LiveRun/faces/LiveExample.xhtml"/>
          </p:cNvPr>
          <p:cNvSpPr txBox="1"/>
          <p:nvPr/>
        </p:nvSpPr>
        <p:spPr>
          <a:xfrm>
            <a:off x="7338253" y="5881049"/>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170056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 </a:t>
            </a:r>
            <a:r>
              <a:rPr lang="en-US" altLang="en-US" sz="2000" b="0" dirty="0" smtClean="0"/>
              <a:t>(2 of 3)</a:t>
            </a:r>
            <a:endParaRPr lang="en-US" sz="2000" b="0" dirty="0"/>
          </a:p>
        </p:txBody>
      </p:sp>
      <p:sp>
        <p:nvSpPr>
          <p:cNvPr id="3" name="Content Placeholder 2"/>
          <p:cNvSpPr>
            <a:spLocks noGrp="1"/>
          </p:cNvSpPr>
          <p:nvPr>
            <p:ph sz="quarter" idx="13"/>
          </p:nvPr>
        </p:nvSpPr>
        <p:spPr/>
        <p:txBody>
          <a:bodyPr/>
          <a:lstStyle/>
          <a:p>
            <a:pPr marL="0" indent="0">
              <a:buNone/>
            </a:pPr>
            <a:r>
              <a:rPr lang="en-US" altLang="en-US" sz="1800" b="1" dirty="0">
                <a:solidFill>
                  <a:schemeClr val="tx2"/>
                </a:solidFill>
              </a:rPr>
              <a:t>2.8</a:t>
            </a:r>
            <a:r>
              <a:rPr lang="en-US" altLang="en-US" sz="1800" dirty="0"/>
              <a:t> To explore Java numeric primitive data types: </a:t>
            </a:r>
            <a:r>
              <a:rPr lang="en-US" altLang="en-US" sz="1800" b="1" dirty="0"/>
              <a:t>byte</a:t>
            </a:r>
            <a:r>
              <a:rPr lang="en-US" altLang="en-US" sz="1800" dirty="0"/>
              <a:t>, </a:t>
            </a:r>
            <a:r>
              <a:rPr lang="en-US" altLang="en-US" sz="1800" b="1" dirty="0"/>
              <a:t>short</a:t>
            </a:r>
            <a:r>
              <a:rPr lang="en-US" altLang="en-US" sz="1800" dirty="0"/>
              <a:t>, </a:t>
            </a:r>
            <a:r>
              <a:rPr lang="en-US" altLang="en-US" sz="1800" b="1" dirty="0"/>
              <a:t>int</a:t>
            </a:r>
            <a:r>
              <a:rPr lang="en-US" altLang="en-US" sz="1800" dirty="0"/>
              <a:t>, </a:t>
            </a:r>
            <a:r>
              <a:rPr lang="en-US" altLang="en-US" sz="1800" b="1" dirty="0"/>
              <a:t>long</a:t>
            </a:r>
            <a:r>
              <a:rPr lang="en-US" altLang="en-US" sz="1800" dirty="0"/>
              <a:t>, </a:t>
            </a:r>
            <a:r>
              <a:rPr lang="en-US" altLang="en-US" sz="1800" b="1" dirty="0"/>
              <a:t>float</a:t>
            </a:r>
            <a:r>
              <a:rPr lang="en-US" altLang="en-US" sz="1800" dirty="0"/>
              <a:t>, and </a:t>
            </a:r>
            <a:r>
              <a:rPr lang="en-US" altLang="en-US" sz="1800" b="1" dirty="0"/>
              <a:t>double</a:t>
            </a:r>
            <a:r>
              <a:rPr lang="en-US" altLang="en-US" sz="1800" dirty="0"/>
              <a:t> (§2.9.1).</a:t>
            </a:r>
          </a:p>
          <a:p>
            <a:pPr marL="0" indent="0" hangingPunct="1">
              <a:buNone/>
            </a:pPr>
            <a:r>
              <a:rPr lang="en-US" altLang="en-US" sz="1800" b="1" dirty="0" smtClean="0">
                <a:solidFill>
                  <a:schemeClr val="tx2"/>
                </a:solidFill>
              </a:rPr>
              <a:t>2.9</a:t>
            </a:r>
            <a:r>
              <a:rPr lang="en-US" altLang="en-US" sz="1800" dirty="0" smtClean="0"/>
              <a:t> To read a </a:t>
            </a:r>
            <a:r>
              <a:rPr lang="en-US" altLang="en-US" sz="1800" b="1" dirty="0" smtClean="0"/>
              <a:t>byte</a:t>
            </a:r>
            <a:r>
              <a:rPr lang="en-US" altLang="en-US" sz="1800" dirty="0" smtClean="0"/>
              <a:t>, </a:t>
            </a:r>
            <a:r>
              <a:rPr lang="en-US" altLang="en-US" sz="1800" b="1" dirty="0" smtClean="0"/>
              <a:t>short</a:t>
            </a:r>
            <a:r>
              <a:rPr lang="en-US" altLang="en-US" sz="1800" dirty="0" smtClean="0"/>
              <a:t>, </a:t>
            </a:r>
            <a:r>
              <a:rPr lang="en-US" altLang="en-US" sz="1800" b="1" dirty="0" smtClean="0"/>
              <a:t>int</a:t>
            </a:r>
            <a:r>
              <a:rPr lang="en-US" altLang="en-US" sz="1800" dirty="0" smtClean="0"/>
              <a:t>, </a:t>
            </a:r>
            <a:r>
              <a:rPr lang="en-US" altLang="en-US" sz="1800" b="1" dirty="0" smtClean="0"/>
              <a:t>long</a:t>
            </a:r>
            <a:r>
              <a:rPr lang="en-US" altLang="en-US" sz="1800" dirty="0" smtClean="0"/>
              <a:t>,  </a:t>
            </a:r>
            <a:r>
              <a:rPr lang="en-US" altLang="en-US" sz="1800" b="1" dirty="0" smtClean="0"/>
              <a:t>float</a:t>
            </a:r>
            <a:r>
              <a:rPr lang="en-US" altLang="en-US" sz="1800" dirty="0" smtClean="0"/>
              <a:t>, or </a:t>
            </a:r>
            <a:r>
              <a:rPr lang="en-US" altLang="en-US" sz="1800" b="1" dirty="0" smtClean="0"/>
              <a:t>double</a:t>
            </a:r>
            <a:r>
              <a:rPr lang="en-US" altLang="en-US" sz="1800" dirty="0" smtClean="0"/>
              <a:t> value from the keyboard (§2.9.2).</a:t>
            </a:r>
          </a:p>
          <a:p>
            <a:pPr marL="0" indent="0" hangingPunct="1">
              <a:buNone/>
            </a:pPr>
            <a:r>
              <a:rPr lang="en-US" altLang="en-US" sz="1800" b="1" dirty="0" smtClean="0">
                <a:solidFill>
                  <a:schemeClr val="tx2"/>
                </a:solidFill>
              </a:rPr>
              <a:t>2.10</a:t>
            </a:r>
            <a:r>
              <a:rPr lang="en-US" altLang="en-US" sz="1800" dirty="0" smtClean="0"/>
              <a:t> To </a:t>
            </a:r>
            <a:r>
              <a:rPr lang="en-US" altLang="en-US" sz="1800" dirty="0"/>
              <a:t>perform operations using operators </a:t>
            </a:r>
            <a:r>
              <a:rPr lang="en-US" altLang="en-US" sz="1800" b="1" dirty="0"/>
              <a:t>+</a:t>
            </a:r>
            <a:r>
              <a:rPr lang="en-US" altLang="en-US" sz="1800" dirty="0"/>
              <a:t>, </a:t>
            </a:r>
            <a:r>
              <a:rPr lang="en-US" altLang="en-US" sz="1800" b="1" dirty="0"/>
              <a:t>-</a:t>
            </a:r>
            <a:r>
              <a:rPr lang="en-US" altLang="en-US" sz="1800" dirty="0"/>
              <a:t>, </a:t>
            </a:r>
            <a:r>
              <a:rPr lang="en-US" altLang="en-US" sz="1800" b="1" dirty="0"/>
              <a:t>*</a:t>
            </a:r>
            <a:r>
              <a:rPr lang="en-US" altLang="en-US" sz="1800" dirty="0"/>
              <a:t>, </a:t>
            </a:r>
            <a:r>
              <a:rPr lang="en-US" altLang="en-US" sz="1800" b="1" dirty="0"/>
              <a:t>/</a:t>
            </a:r>
            <a:r>
              <a:rPr lang="en-US" altLang="en-US" sz="1800" dirty="0"/>
              <a:t>, and </a:t>
            </a:r>
            <a:r>
              <a:rPr lang="en-US" altLang="en-US" sz="1800" b="1" dirty="0"/>
              <a:t>%</a:t>
            </a:r>
            <a:r>
              <a:rPr lang="en-US" altLang="en-US" sz="1800" dirty="0"/>
              <a:t> (§2.9.3).</a:t>
            </a:r>
          </a:p>
          <a:p>
            <a:pPr marL="0" indent="0" hangingPunct="1">
              <a:buNone/>
            </a:pPr>
            <a:r>
              <a:rPr lang="en-US" altLang="en-US" sz="1800" b="1" dirty="0" smtClean="0">
                <a:solidFill>
                  <a:schemeClr val="tx2"/>
                </a:solidFill>
              </a:rPr>
              <a:t>2.11</a:t>
            </a:r>
            <a:r>
              <a:rPr lang="en-US" altLang="en-US" sz="1800" dirty="0" smtClean="0"/>
              <a:t> To </a:t>
            </a:r>
            <a:r>
              <a:rPr lang="en-US" altLang="en-US" sz="1800" dirty="0"/>
              <a:t>perform exponent operations using </a:t>
            </a:r>
            <a:r>
              <a:rPr lang="en-US" altLang="en-US" sz="1800" b="1" dirty="0"/>
              <a:t>Math.pow(a, b)</a:t>
            </a:r>
            <a:r>
              <a:rPr lang="en-US" altLang="en-US" sz="1800" dirty="0"/>
              <a:t> (§2.9.4).</a:t>
            </a:r>
          </a:p>
          <a:p>
            <a:pPr marL="0" indent="0" hangingPunct="1">
              <a:buNone/>
            </a:pPr>
            <a:r>
              <a:rPr lang="en-US" altLang="en-US" sz="1800" b="1" dirty="0" smtClean="0">
                <a:solidFill>
                  <a:schemeClr val="tx2"/>
                </a:solidFill>
              </a:rPr>
              <a:t>2.12</a:t>
            </a:r>
            <a:r>
              <a:rPr lang="en-US" altLang="en-US" sz="1800" dirty="0" smtClean="0"/>
              <a:t> To </a:t>
            </a:r>
            <a:r>
              <a:rPr lang="en-US" altLang="en-US" sz="1800" dirty="0"/>
              <a:t>write integer literals, floating-point literals, and literals in scientific notation (§2.10).</a:t>
            </a:r>
          </a:p>
          <a:p>
            <a:pPr marL="0" indent="0" hangingPunct="1">
              <a:buNone/>
            </a:pPr>
            <a:r>
              <a:rPr lang="en-US" altLang="en-US" sz="1800" b="1" dirty="0" smtClean="0">
                <a:solidFill>
                  <a:schemeClr val="tx2"/>
                </a:solidFill>
              </a:rPr>
              <a:t>2.13</a:t>
            </a:r>
            <a:r>
              <a:rPr lang="en-US" altLang="en-US" sz="1800" dirty="0" smtClean="0"/>
              <a:t> To </a:t>
            </a:r>
            <a:r>
              <a:rPr lang="en-US" altLang="en-US" sz="1800" dirty="0"/>
              <a:t>write and evaluate numeric expressions (§2.11).</a:t>
            </a:r>
          </a:p>
          <a:p>
            <a:pPr marL="0" indent="0" hangingPunct="1">
              <a:buNone/>
            </a:pPr>
            <a:r>
              <a:rPr lang="en-US" altLang="en-US" sz="1800" b="1" dirty="0" smtClean="0">
                <a:solidFill>
                  <a:schemeClr val="tx2"/>
                </a:solidFill>
              </a:rPr>
              <a:t>2.14</a:t>
            </a:r>
            <a:r>
              <a:rPr lang="en-US" altLang="en-US" sz="1800" dirty="0" smtClean="0"/>
              <a:t> To </a:t>
            </a:r>
            <a:r>
              <a:rPr lang="en-US" altLang="en-US" sz="1800" dirty="0"/>
              <a:t>obtain the current system time using </a:t>
            </a:r>
            <a:r>
              <a:rPr lang="en-US" altLang="en-US" sz="1800" b="1" dirty="0"/>
              <a:t>System.currentTimeMillis()</a:t>
            </a:r>
            <a:r>
              <a:rPr lang="en-US" altLang="en-US" sz="1800" dirty="0"/>
              <a:t> (§2.12</a:t>
            </a:r>
            <a:r>
              <a:rPr lang="en-US" altLang="en-US" sz="1800" dirty="0" smtClean="0"/>
              <a:t>).</a:t>
            </a:r>
            <a:endParaRPr lang="en-US" altLang="en-US" sz="1800" dirty="0"/>
          </a:p>
        </p:txBody>
      </p:sp>
    </p:spTree>
    <p:extLst>
      <p:ext uri="{BB962C8B-B14F-4D97-AF65-F5344CB8AC3E}">
        <p14:creationId xmlns:p14="http://schemas.microsoft.com/office/powerpoint/2010/main" val="10290401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Augmented Assignment Operators</a:t>
            </a:r>
            <a:endParaRPr lang="en-US" sz="2000" b="0" dirty="0"/>
          </a:p>
        </p:txBody>
      </p:sp>
      <p:pic>
        <p:nvPicPr>
          <p:cNvPr id="6" name="Picture 2" descr="A table has 5 rows and 4 columns. The columns have the following headings from left to right. Operator, Name, Example, Equivalent. The row entries are as follows. Row 1. Operator, plus equals. Name, addition assignment. Example, i + = 8. Equivalent, i = i + 8. Row 2. Operator, minus equals. Name, subtraction assignment. Example, i hyphen = 8. Equivalent, i = i minus 8. Row 3. Operator, asterisk equals. Name, multiplication assignment. Example, i asterisk = 8. Equivalent, i = i asterisk 8. Row 4. Operator, slash equals. Name, division assignment. Example, i slash= 8. Equivalent, i = i slash 8. Row 5. Operator, percent sign equals. Name, remainder assignment. Example, i % = 8. Equivalent, i = i % 8."/>
          <p:cNvPicPr>
            <a:picLocks noChangeAspect="1"/>
          </p:cNvPicPr>
          <p:nvPr/>
        </p:nvPicPr>
        <p:blipFill>
          <a:blip r:embed="rId2"/>
          <a:stretch>
            <a:fillRect/>
          </a:stretch>
        </p:blipFill>
        <p:spPr>
          <a:xfrm>
            <a:off x="742272" y="2024028"/>
            <a:ext cx="7659456" cy="2809945"/>
          </a:xfrm>
          <a:prstGeom prst="rect">
            <a:avLst/>
          </a:prstGeom>
        </p:spPr>
      </p:pic>
    </p:spTree>
    <p:extLst>
      <p:ext uri="{BB962C8B-B14F-4D97-AF65-F5344CB8AC3E}">
        <p14:creationId xmlns:p14="http://schemas.microsoft.com/office/powerpoint/2010/main" val="20599012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Increment </a:t>
            </a:r>
            <a:r>
              <a:rPr lang="en-US" altLang="en-US" dirty="0" smtClean="0"/>
              <a:t>and Decrement </a:t>
            </a:r>
            <a:r>
              <a:rPr lang="en-US" altLang="en-US" dirty="0"/>
              <a:t>Operators</a:t>
            </a:r>
            <a:endParaRPr lang="en-US" sz="2000" b="0" dirty="0"/>
          </a:p>
        </p:txBody>
      </p:sp>
      <p:pic>
        <p:nvPicPr>
          <p:cNvPr id="2" name="Picture 2" descr="A table has 4 rows and 4 columns. The columns have the following headings from left to right. Operator, Name, Description, Example (assume I equals 1). The row entries are as follows. Row 1. Operator, plus plus v a r. Name, pre increment. Description, Increment v a r by 1, and use the new v a r value in the statement. Example (assume I equals 1), i n t, j = + + i; forward slash forward slash j is 2, i is 2. Row 2. Operator, v a r plus plus. Name, post increment. Description, increment v a r by 1, but use the original v a r value in the statement. Example (assume I equals 1), i n t, j = I + plus, forward slash forward slash j is 1, i is 2. Row 3. Operator, minus minus v a r. Name, pre decrement. Description, Decrement v a r by 1, and use the new v a r value in the statement. Example (assume I equals 1), i n t, j = minus minus i; forward slash forward slash j is 0, i is 0. Row 4. Operator, v a r minus minus. Name, post decrement. Description, Decrement v a r by 1, and use the original v a r value in the statement. Example (assume I equals 1), i n t, j = I minus minus; forward slash forward slash j is 1, i is 0."/>
          <p:cNvPicPr>
            <a:picLocks noChangeAspect="1"/>
          </p:cNvPicPr>
          <p:nvPr/>
        </p:nvPicPr>
        <p:blipFill>
          <a:blip r:embed="rId2"/>
          <a:stretch>
            <a:fillRect/>
          </a:stretch>
        </p:blipFill>
        <p:spPr>
          <a:xfrm>
            <a:off x="814322" y="2065595"/>
            <a:ext cx="7515356" cy="2726811"/>
          </a:xfrm>
          <a:prstGeom prst="rect">
            <a:avLst/>
          </a:prstGeom>
        </p:spPr>
      </p:pic>
    </p:spTree>
    <p:extLst>
      <p:ext uri="{BB962C8B-B14F-4D97-AF65-F5344CB8AC3E}">
        <p14:creationId xmlns:p14="http://schemas.microsoft.com/office/powerpoint/2010/main" val="9388956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Increment </a:t>
            </a:r>
            <a:r>
              <a:rPr lang="en-US" altLang="en-US" dirty="0" smtClean="0"/>
              <a:t>and Decrement </a:t>
            </a:r>
            <a:r>
              <a:rPr lang="en-US" altLang="en-US" dirty="0"/>
              <a:t>Operators, cont</a:t>
            </a:r>
            <a:r>
              <a:rPr lang="en-US" altLang="en-US" dirty="0" smtClean="0"/>
              <a:t>. </a:t>
            </a:r>
            <a:r>
              <a:rPr lang="en-US" altLang="en-US" sz="2000" b="0" dirty="0" smtClean="0"/>
              <a:t>(1 of 2)</a:t>
            </a:r>
            <a:endParaRPr lang="en-US" sz="2000" b="0" dirty="0"/>
          </a:p>
        </p:txBody>
      </p:sp>
      <p:pic>
        <p:nvPicPr>
          <p:cNvPr id="9" name="Picture 2" descr="Four computer codes. The first computer code has 2 lines. The lines read as follows. Line 1. i n t, i equals 10 semicolon. Line 2. i n t new N u m equals 10 asterisk i plus plus semicolon. This code has the same effect as the following code. The second computer code has 2 lines. The lines read as follows. Line 1. i n t new N u m equals 10 asterisk i semicolon. Line 2. i equals i plus i semicolon. The third computer code has 2 lines. The lines read as follows. Line 1. i n t, i equals 10 semicolon. Line 2. i n t new N u m equals 10 asterisk left parenthesis plus plus i right parenthesis semicolon. This code has the same effect as the following code. The fourth computer code has 2 lines. The lines read as follows. Line 1. i plus 1 semicolon. Line 2. i n t new N u m equals 10 asterisk i semicolon."/>
          <p:cNvPicPr>
            <a:picLocks noChangeAspect="1"/>
          </p:cNvPicPr>
          <p:nvPr/>
        </p:nvPicPr>
        <p:blipFill>
          <a:blip r:embed="rId2"/>
          <a:stretch>
            <a:fillRect/>
          </a:stretch>
        </p:blipFill>
        <p:spPr>
          <a:xfrm>
            <a:off x="691560" y="1895723"/>
            <a:ext cx="7760881" cy="3066554"/>
          </a:xfrm>
          <a:prstGeom prst="rect">
            <a:avLst/>
          </a:prstGeom>
        </p:spPr>
      </p:pic>
    </p:spTree>
    <p:extLst>
      <p:ext uri="{BB962C8B-B14F-4D97-AF65-F5344CB8AC3E}">
        <p14:creationId xmlns:p14="http://schemas.microsoft.com/office/powerpoint/2010/main" val="35828857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Increment </a:t>
            </a:r>
            <a:r>
              <a:rPr lang="en-US" altLang="en-US" dirty="0" smtClean="0"/>
              <a:t>and Decrement </a:t>
            </a:r>
            <a:r>
              <a:rPr lang="en-US" altLang="en-US" dirty="0"/>
              <a:t>Operators, cont</a:t>
            </a:r>
            <a:r>
              <a:rPr lang="en-US" altLang="en-US" dirty="0" smtClean="0"/>
              <a:t>. </a:t>
            </a:r>
            <a:r>
              <a:rPr lang="en-US" altLang="en-US" sz="2000" b="0" dirty="0" smtClean="0"/>
              <a:t>(2 of 2)</a:t>
            </a:r>
            <a:endParaRPr lang="en-US" sz="2000" b="0" dirty="0"/>
          </a:p>
        </p:txBody>
      </p:sp>
      <p:sp>
        <p:nvSpPr>
          <p:cNvPr id="3" name="Content Placeholder 2"/>
          <p:cNvSpPr>
            <a:spLocks noGrp="1"/>
          </p:cNvSpPr>
          <p:nvPr>
            <p:ph sz="quarter" idx="13"/>
          </p:nvPr>
        </p:nvSpPr>
        <p:spPr/>
        <p:txBody>
          <a:bodyPr/>
          <a:lstStyle/>
          <a:p>
            <a:pPr marL="0" indent="0">
              <a:buFont typeface="Monotype Sorts" pitchFamily="2" charset="2"/>
              <a:buNone/>
            </a:pPr>
            <a:r>
              <a:rPr lang="en-US" altLang="en-US" dirty="0">
                <a:cs typeface="Times New Roman" panose="02020603050405020304" pitchFamily="18" charset="0"/>
              </a:rPr>
              <a:t>Using increment and decrement operators makes expressions short, but it also makes them complex and difficult to read. Avoid using these operators in expressions that modify multiple variables, or the same variable for multiple times such as this: int k = ++i + i</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19240006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Assignment Expressions and Assignment Statements</a:t>
            </a:r>
            <a:endParaRPr lang="en-US" b="0" dirty="0"/>
          </a:p>
        </p:txBody>
      </p:sp>
      <p:sp>
        <p:nvSpPr>
          <p:cNvPr id="3" name="Content Placeholder 2"/>
          <p:cNvSpPr>
            <a:spLocks noGrp="1"/>
          </p:cNvSpPr>
          <p:nvPr>
            <p:ph sz="quarter" idx="13"/>
          </p:nvPr>
        </p:nvSpPr>
        <p:spPr/>
        <p:txBody>
          <a:bodyPr/>
          <a:lstStyle/>
          <a:p>
            <a:pPr marL="0" indent="0">
              <a:buFont typeface="Monotype Sorts" pitchFamily="2" charset="2"/>
              <a:buNone/>
            </a:pPr>
            <a:r>
              <a:rPr lang="en-US" altLang="en-US" dirty="0">
                <a:cs typeface="Times New Roman" panose="02020603050405020304" pitchFamily="18" charset="0"/>
              </a:rPr>
              <a:t>Prior to Java 2, all the expressions can be used as statements. Since Java 2, only the following types of expressions can be statements:</a:t>
            </a:r>
          </a:p>
          <a:p>
            <a:pPr marL="0" indent="0">
              <a:buFont typeface="Monotype Sorts" pitchFamily="2" charset="2"/>
              <a:buNone/>
            </a:pPr>
            <a:r>
              <a:rPr lang="en-US" altLang="en-US" dirty="0">
                <a:cs typeface="Times New Roman" panose="02020603050405020304" pitchFamily="18" charset="0"/>
              </a:rPr>
              <a:t>variable op= expression; // Where op is +, </a:t>
            </a:r>
            <a:r>
              <a:rPr lang="en-US" altLang="en-US" dirty="0" smtClean="0">
                <a:cs typeface="Times New Roman" panose="02020603050405020304" pitchFamily="18" charset="0"/>
              </a:rPr>
              <a:t>-, </a:t>
            </a:r>
            <a:r>
              <a:rPr lang="en-US" altLang="en-US" dirty="0">
                <a:cs typeface="Times New Roman" panose="02020603050405020304" pitchFamily="18" charset="0"/>
              </a:rPr>
              <a:t>*, /, or %</a:t>
            </a:r>
          </a:p>
          <a:p>
            <a:pPr marL="0" indent="0">
              <a:buFont typeface="Monotype Sorts" pitchFamily="2" charset="2"/>
              <a:buNone/>
            </a:pPr>
            <a:r>
              <a:rPr lang="en-US" altLang="en-US" dirty="0">
                <a:cs typeface="Times New Roman" panose="02020603050405020304" pitchFamily="18" charset="0"/>
              </a:rPr>
              <a:t>++variable;</a:t>
            </a:r>
          </a:p>
          <a:p>
            <a:pPr marL="0" indent="0">
              <a:buFont typeface="Monotype Sorts" pitchFamily="2" charset="2"/>
              <a:buNone/>
            </a:pPr>
            <a:r>
              <a:rPr lang="en-US" altLang="en-US" dirty="0">
                <a:cs typeface="Times New Roman" panose="02020603050405020304" pitchFamily="18" charset="0"/>
              </a:rPr>
              <a:t>variable++;</a:t>
            </a:r>
          </a:p>
          <a:p>
            <a:pPr marL="0" indent="0">
              <a:buFont typeface="Monotype Sorts" pitchFamily="2" charset="2"/>
              <a:buNone/>
            </a:pPr>
            <a:r>
              <a:rPr lang="en-US" altLang="en-US" dirty="0" smtClean="0">
                <a:cs typeface="Times New Roman" panose="02020603050405020304" pitchFamily="18" charset="0"/>
              </a:rPr>
              <a:t>--variable</a:t>
            </a:r>
            <a:r>
              <a:rPr lang="en-US" altLang="en-US" dirty="0">
                <a:cs typeface="Times New Roman" panose="02020603050405020304" pitchFamily="18" charset="0"/>
              </a:rPr>
              <a:t>;</a:t>
            </a:r>
          </a:p>
          <a:p>
            <a:pPr marL="0" indent="0">
              <a:buFont typeface="Monotype Sorts" pitchFamily="2" charset="2"/>
              <a:buNone/>
            </a:pPr>
            <a:r>
              <a:rPr lang="en-US" altLang="en-US" smtClean="0">
                <a:cs typeface="Times New Roman" panose="02020603050405020304" pitchFamily="18" charset="0"/>
              </a:rPr>
              <a:t>Variable--;</a:t>
            </a:r>
            <a:endParaRPr lang="en-US" altLang="en-US" dirty="0"/>
          </a:p>
        </p:txBody>
      </p:sp>
    </p:spTree>
    <p:extLst>
      <p:ext uri="{BB962C8B-B14F-4D97-AF65-F5344CB8AC3E}">
        <p14:creationId xmlns:p14="http://schemas.microsoft.com/office/powerpoint/2010/main" val="16893380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Numeric Type Conversion</a:t>
            </a:r>
            <a:endParaRPr lang="en-US" sz="2000" b="0" dirty="0"/>
          </a:p>
        </p:txBody>
      </p:sp>
      <p:pic>
        <p:nvPicPr>
          <p:cNvPr id="6" name="Picture 2" descr="Consider the following statements colon. Byte i equals 100 semicolon. long k equals i asterisk 3 plus 4 semicolon. double d equals i asterisk 3.1 plus k forward slash 2 semicolon."/>
          <p:cNvPicPr>
            <a:picLocks noChangeAspect="1"/>
          </p:cNvPicPr>
          <p:nvPr/>
        </p:nvPicPr>
        <p:blipFill>
          <a:blip r:embed="rId2"/>
          <a:stretch>
            <a:fillRect/>
          </a:stretch>
        </p:blipFill>
        <p:spPr>
          <a:xfrm>
            <a:off x="642511" y="1727175"/>
            <a:ext cx="7858979" cy="4178893"/>
          </a:xfrm>
          <a:prstGeom prst="rect">
            <a:avLst/>
          </a:prstGeom>
        </p:spPr>
      </p:pic>
    </p:spTree>
    <p:extLst>
      <p:ext uri="{BB962C8B-B14F-4D97-AF65-F5344CB8AC3E}">
        <p14:creationId xmlns:p14="http://schemas.microsoft.com/office/powerpoint/2010/main" val="17493803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Conversion Rules</a:t>
            </a:r>
            <a:endParaRPr lang="en-US" sz="2000" b="0" dirty="0"/>
          </a:p>
        </p:txBody>
      </p:sp>
      <p:sp>
        <p:nvSpPr>
          <p:cNvPr id="3" name="Content Placeholder 2"/>
          <p:cNvSpPr>
            <a:spLocks noGrp="1"/>
          </p:cNvSpPr>
          <p:nvPr>
            <p:ph sz="quarter" idx="13"/>
          </p:nvPr>
        </p:nvSpPr>
        <p:spPr/>
        <p:txBody>
          <a:bodyPr/>
          <a:lstStyle/>
          <a:p>
            <a:pPr marL="0" indent="0">
              <a:buFont typeface="Monotype Sorts" pitchFamily="2" charset="2"/>
              <a:buNone/>
            </a:pPr>
            <a:r>
              <a:rPr lang="en-US" altLang="en-US" dirty="0" smtClean="0"/>
              <a:t>When </a:t>
            </a:r>
            <a:r>
              <a:rPr lang="en-US" altLang="en-US" dirty="0"/>
              <a:t>performing a binary operation involving two operands of different types, Java automatically converts the operand based on the following </a:t>
            </a:r>
            <a:r>
              <a:rPr lang="en-US" altLang="en-US" dirty="0" smtClean="0"/>
              <a:t>rules:</a:t>
            </a:r>
          </a:p>
          <a:p>
            <a:pPr marL="429768" indent="-429768">
              <a:buClrTx/>
              <a:buSzTx/>
              <a:buFont typeface="+mj-lt"/>
              <a:buAutoNum type="arabicPeriod"/>
            </a:pPr>
            <a:r>
              <a:rPr lang="en-US" altLang="en-US" dirty="0" smtClean="0"/>
              <a:t>If one of the operands is double, the other is converted into double.</a:t>
            </a:r>
          </a:p>
          <a:p>
            <a:pPr marL="429768" indent="-429768">
              <a:buClrTx/>
              <a:buSzTx/>
              <a:buFont typeface="+mj-lt"/>
              <a:buAutoNum type="arabicPeriod"/>
            </a:pPr>
            <a:r>
              <a:rPr lang="en-US" altLang="en-US" dirty="0" smtClean="0"/>
              <a:t>Otherwise, if one of the operands is float, the other is converted into float.</a:t>
            </a:r>
          </a:p>
          <a:p>
            <a:pPr marL="429768" indent="-429768">
              <a:buClrTx/>
              <a:buSzTx/>
              <a:buFont typeface="+mj-lt"/>
              <a:buAutoNum type="arabicPeriod"/>
            </a:pPr>
            <a:r>
              <a:rPr lang="en-US" altLang="en-US" dirty="0" smtClean="0"/>
              <a:t>Otherwise</a:t>
            </a:r>
            <a:r>
              <a:rPr lang="en-US" altLang="en-US" dirty="0"/>
              <a:t>, if one of the operands is long, the other </a:t>
            </a:r>
            <a:r>
              <a:rPr lang="en-US" altLang="en-US" dirty="0" smtClean="0"/>
              <a:t>is converted </a:t>
            </a:r>
            <a:r>
              <a:rPr lang="en-US" altLang="en-US" dirty="0"/>
              <a:t>into long.</a:t>
            </a:r>
          </a:p>
          <a:p>
            <a:pPr marL="429768" indent="-429768">
              <a:buClrTx/>
              <a:buSzTx/>
              <a:buFont typeface="+mj-lt"/>
              <a:buAutoNum type="arabicPeriod"/>
            </a:pPr>
            <a:r>
              <a:rPr lang="en-US" altLang="en-US" dirty="0" smtClean="0"/>
              <a:t>Otherwise</a:t>
            </a:r>
            <a:r>
              <a:rPr lang="en-US" altLang="en-US" dirty="0"/>
              <a:t>, both operands are converted into int.</a:t>
            </a:r>
          </a:p>
        </p:txBody>
      </p:sp>
    </p:spTree>
    <p:extLst>
      <p:ext uri="{BB962C8B-B14F-4D97-AF65-F5344CB8AC3E}">
        <p14:creationId xmlns:p14="http://schemas.microsoft.com/office/powerpoint/2010/main" val="4885750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Type Casting</a:t>
            </a:r>
            <a:endParaRPr lang="en-US" b="0" dirty="0"/>
          </a:p>
        </p:txBody>
      </p:sp>
      <p:pic>
        <p:nvPicPr>
          <p:cNvPr id="10" name="Picture 2" descr="Implicit casting double equals double d equals 3 semicolon left parenthesis type widening right parenthesis. Explicit casting, i n t, I equals left parenthesis i n t right parenthesis 3.0 semicolon left parenthesis type narrowing right parenthesis. i n t, i equals left parenthesis I n t right parenthesis 3.9 semicolon left parenthesis fraction part is truncated right parenthesis. What is wrong question mark i n t, x equals 5 forward slash 2.0 semicolon. The range increases as follows. Byte, short, I n t, long, float, double. "/>
          <p:cNvPicPr>
            <a:picLocks noChangeAspect="1"/>
          </p:cNvPicPr>
          <p:nvPr/>
        </p:nvPicPr>
        <p:blipFill>
          <a:blip r:embed="rId2"/>
          <a:stretch>
            <a:fillRect/>
          </a:stretch>
        </p:blipFill>
        <p:spPr>
          <a:xfrm>
            <a:off x="1294716" y="1736202"/>
            <a:ext cx="6554569" cy="3962056"/>
          </a:xfrm>
          <a:prstGeom prst="rect">
            <a:avLst/>
          </a:prstGeom>
        </p:spPr>
      </p:pic>
    </p:spTree>
    <p:extLst>
      <p:ext uri="{BB962C8B-B14F-4D97-AF65-F5344CB8AC3E}">
        <p14:creationId xmlns:p14="http://schemas.microsoft.com/office/powerpoint/2010/main" val="3360456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Problem: Keeping Two Digits After Decimal Points</a:t>
            </a:r>
            <a:endParaRPr lang="en-US" b="0" dirty="0"/>
          </a:p>
        </p:txBody>
      </p:sp>
      <p:sp>
        <p:nvSpPr>
          <p:cNvPr id="3" name="Content Placeholder 2"/>
          <p:cNvSpPr>
            <a:spLocks noGrp="1"/>
          </p:cNvSpPr>
          <p:nvPr>
            <p:ph sz="quarter" idx="13"/>
          </p:nvPr>
        </p:nvSpPr>
        <p:spPr>
          <a:xfrm>
            <a:off x="457200" y="1600201"/>
            <a:ext cx="8232775" cy="1580322"/>
          </a:xfrm>
        </p:spPr>
        <p:txBody>
          <a:bodyPr/>
          <a:lstStyle/>
          <a:p>
            <a:pPr marL="0" indent="0">
              <a:lnSpc>
                <a:spcPct val="90000"/>
              </a:lnSpc>
              <a:spcBef>
                <a:spcPct val="0"/>
              </a:spcBef>
              <a:buFont typeface="Monotype Sorts" pitchFamily="2" charset="2"/>
              <a:buNone/>
            </a:pPr>
            <a:r>
              <a:rPr lang="en-US" altLang="en-US" dirty="0"/>
              <a:t>Write a program that displays the sales tax with two digits after the decimal point.</a:t>
            </a:r>
          </a:p>
        </p:txBody>
      </p:sp>
      <p:sp>
        <p:nvSpPr>
          <p:cNvPr id="5" name="TextBox3">
            <a:hlinkClick r:id="rId2"/>
          </p:cNvPr>
          <p:cNvSpPr>
            <a:spLocks noChangeArrowheads="1"/>
          </p:cNvSpPr>
          <p:nvPr/>
        </p:nvSpPr>
        <p:spPr bwMode="auto">
          <a:xfrm>
            <a:off x="5224463" y="5170488"/>
            <a:ext cx="12779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SalesTax</a:t>
            </a:r>
          </a:p>
        </p:txBody>
      </p:sp>
      <p:sp>
        <p:nvSpPr>
          <p:cNvPr id="6" name="TextBox 4">
            <a:hlinkClick r:id="rId3" tooltip="http://liveexample-ppe.pearsoncmg.com/LiveRun/faces/LiveExample.xhtml"/>
          </p:cNvPr>
          <p:cNvSpPr txBox="1"/>
          <p:nvPr/>
        </p:nvSpPr>
        <p:spPr>
          <a:xfrm>
            <a:off x="6738730" y="5130155"/>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460357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Casting in an Augmented </a:t>
            </a:r>
            <a:r>
              <a:rPr lang="en-US" altLang="en-US" dirty="0" smtClean="0"/>
              <a:t>Expression</a:t>
            </a:r>
            <a:endParaRPr lang="en-US" sz="2000" b="0" dirty="0"/>
          </a:p>
        </p:txBody>
      </p:sp>
      <p:sp>
        <p:nvSpPr>
          <p:cNvPr id="5" name="Content Placeholder 2"/>
          <p:cNvSpPr>
            <a:spLocks noGrp="1"/>
          </p:cNvSpPr>
          <p:nvPr>
            <p:ph sz="quarter" idx="13"/>
          </p:nvPr>
        </p:nvSpPr>
        <p:spPr/>
        <p:txBody>
          <a:bodyPr/>
          <a:lstStyle/>
          <a:p>
            <a:pPr marL="0" indent="0">
              <a:buNone/>
            </a:pPr>
            <a:r>
              <a:rPr lang="en-US" altLang="en-US" dirty="0"/>
              <a:t>In Java, an augmented expression of the form </a:t>
            </a:r>
            <a:r>
              <a:rPr lang="en-US" altLang="en-US" b="1" dirty="0"/>
              <a:t>x1 op= x2</a:t>
            </a:r>
            <a:r>
              <a:rPr lang="en-US" altLang="en-US" dirty="0"/>
              <a:t> is</a:t>
            </a:r>
            <a:endParaRPr lang="en-US" dirty="0"/>
          </a:p>
        </p:txBody>
      </p:sp>
      <p:sp>
        <p:nvSpPr>
          <p:cNvPr id="6" name="Content Placeholder 3"/>
          <p:cNvSpPr>
            <a:spLocks noGrp="1"/>
          </p:cNvSpPr>
          <p:nvPr>
            <p:ph sz="quarter" idx="14"/>
          </p:nvPr>
        </p:nvSpPr>
        <p:spPr>
          <a:xfrm>
            <a:off x="457200" y="2162175"/>
            <a:ext cx="2405270" cy="434975"/>
          </a:xfrm>
        </p:spPr>
        <p:txBody>
          <a:bodyPr/>
          <a:lstStyle/>
          <a:p>
            <a:pPr marL="0" indent="0">
              <a:buNone/>
            </a:pPr>
            <a:r>
              <a:rPr lang="en-US" altLang="en-US" dirty="0"/>
              <a:t>implemented as</a:t>
            </a:r>
            <a:endParaRPr lang="en-US" dirty="0"/>
          </a:p>
        </p:txBody>
      </p:sp>
      <p:graphicFrame>
        <p:nvGraphicFramePr>
          <p:cNvPr id="2" name="Object 4" descr="x 1 equals left parenthesis T right parenthesis left parenthesis x 1, o p, x 2 right parenthesis comma."/>
          <p:cNvGraphicFramePr>
            <a:graphicFrameLocks noChangeAspect="1"/>
          </p:cNvGraphicFramePr>
          <p:nvPr>
            <p:extLst>
              <p:ext uri="{D42A27DB-BD31-4B8C-83A1-F6EECF244321}">
                <p14:modId xmlns:p14="http://schemas.microsoft.com/office/powerpoint/2010/main" val="985308586"/>
              </p:ext>
            </p:extLst>
          </p:nvPr>
        </p:nvGraphicFramePr>
        <p:xfrm>
          <a:off x="2731303" y="2256899"/>
          <a:ext cx="2542367" cy="449976"/>
        </p:xfrm>
        <a:graphic>
          <a:graphicData uri="http://schemas.openxmlformats.org/presentationml/2006/ole">
            <mc:AlternateContent xmlns:mc="http://schemas.openxmlformats.org/markup-compatibility/2006">
              <mc:Choice xmlns:v="urn:schemas-microsoft-com:vml" Requires="v">
                <p:oleObj spid="_x0000_s1120" name="Equation" r:id="rId3" imgW="1434960" imgH="253800" progId="Equation.DSMT4">
                  <p:embed/>
                </p:oleObj>
              </mc:Choice>
              <mc:Fallback>
                <p:oleObj name="Equation" r:id="rId3" imgW="1434960" imgH="253800" progId="Equation.DSMT4">
                  <p:embed/>
                  <p:pic>
                    <p:nvPicPr>
                      <p:cNvPr id="2" name="Object 4"/>
                      <p:cNvPicPr/>
                      <p:nvPr/>
                    </p:nvPicPr>
                    <p:blipFill>
                      <a:blip r:embed="rId4"/>
                      <a:stretch>
                        <a:fillRect/>
                      </a:stretch>
                    </p:blipFill>
                    <p:spPr>
                      <a:xfrm>
                        <a:off x="2731303" y="2256899"/>
                        <a:ext cx="2542367" cy="449976"/>
                      </a:xfrm>
                      <a:prstGeom prst="rect">
                        <a:avLst/>
                      </a:prstGeom>
                    </p:spPr>
                  </p:pic>
                </p:oleObj>
              </mc:Fallback>
            </mc:AlternateContent>
          </a:graphicData>
        </a:graphic>
      </p:graphicFrame>
      <p:sp>
        <p:nvSpPr>
          <p:cNvPr id="7" name="Content Placeholder 5"/>
          <p:cNvSpPr>
            <a:spLocks noGrp="1"/>
          </p:cNvSpPr>
          <p:nvPr>
            <p:ph sz="quarter" idx="15"/>
          </p:nvPr>
        </p:nvSpPr>
        <p:spPr>
          <a:xfrm>
            <a:off x="5257800" y="2192906"/>
            <a:ext cx="3429000" cy="436562"/>
          </a:xfrm>
        </p:spPr>
        <p:txBody>
          <a:bodyPr/>
          <a:lstStyle/>
          <a:p>
            <a:pPr marL="0" indent="0">
              <a:buNone/>
            </a:pPr>
            <a:r>
              <a:rPr lang="en-US" altLang="en-US" dirty="0"/>
              <a:t>where </a:t>
            </a:r>
            <a:r>
              <a:rPr lang="en-US" altLang="en-US" b="1" dirty="0"/>
              <a:t>T</a:t>
            </a:r>
            <a:r>
              <a:rPr lang="en-US" altLang="en-US" dirty="0"/>
              <a:t> is the type for</a:t>
            </a:r>
            <a:endParaRPr lang="en-US" dirty="0"/>
          </a:p>
        </p:txBody>
      </p:sp>
      <p:sp>
        <p:nvSpPr>
          <p:cNvPr id="8" name="Content Placeholder 6"/>
          <p:cNvSpPr>
            <a:spLocks noGrp="1"/>
          </p:cNvSpPr>
          <p:nvPr>
            <p:ph sz="quarter" idx="16"/>
          </p:nvPr>
        </p:nvSpPr>
        <p:spPr>
          <a:xfrm>
            <a:off x="457200" y="2682533"/>
            <a:ext cx="8396288" cy="455612"/>
          </a:xfrm>
        </p:spPr>
        <p:txBody>
          <a:bodyPr/>
          <a:lstStyle/>
          <a:p>
            <a:pPr marL="0" indent="0">
              <a:buNone/>
            </a:pPr>
            <a:r>
              <a:rPr lang="en-US" altLang="en-US" b="1" dirty="0"/>
              <a:t>x1</a:t>
            </a:r>
            <a:r>
              <a:rPr lang="en-US" altLang="en-US" dirty="0"/>
              <a:t>. Therefore, the following code is correct.</a:t>
            </a:r>
            <a:endParaRPr lang="en-US" dirty="0"/>
          </a:p>
        </p:txBody>
      </p:sp>
      <p:sp>
        <p:nvSpPr>
          <p:cNvPr id="9" name="Content Placeholder 7"/>
          <p:cNvSpPr>
            <a:spLocks noGrp="1"/>
          </p:cNvSpPr>
          <p:nvPr>
            <p:ph sz="quarter" idx="17"/>
          </p:nvPr>
        </p:nvSpPr>
        <p:spPr>
          <a:xfrm>
            <a:off x="457200" y="3254448"/>
            <a:ext cx="8396288" cy="1185442"/>
          </a:xfrm>
        </p:spPr>
        <p:txBody>
          <a:bodyPr/>
          <a:lstStyle/>
          <a:p>
            <a:pPr marL="0" indent="0">
              <a:buFont typeface="Monotype Sorts" pitchFamily="2" charset="2"/>
              <a:buNone/>
            </a:pPr>
            <a:r>
              <a:rPr lang="en-US" altLang="en-US" b="1" dirty="0"/>
              <a:t>int</a:t>
            </a:r>
            <a:r>
              <a:rPr lang="en-US" altLang="en-US" dirty="0"/>
              <a:t> sum = </a:t>
            </a:r>
            <a:r>
              <a:rPr lang="en-US" altLang="en-US" b="1" dirty="0"/>
              <a:t>0</a:t>
            </a:r>
            <a:r>
              <a:rPr lang="en-US" altLang="en-US" dirty="0"/>
              <a:t>;</a:t>
            </a:r>
          </a:p>
          <a:p>
            <a:pPr marL="0" indent="0">
              <a:buFont typeface="Monotype Sorts" pitchFamily="2" charset="2"/>
              <a:buNone/>
            </a:pPr>
            <a:r>
              <a:rPr lang="en-US" altLang="en-US" dirty="0"/>
              <a:t>sum += </a:t>
            </a:r>
            <a:r>
              <a:rPr lang="en-US" altLang="en-US" b="1" dirty="0"/>
              <a:t>4.5</a:t>
            </a:r>
            <a:r>
              <a:rPr lang="en-US" altLang="en-US" dirty="0"/>
              <a:t>; // sum becomes 4 after this </a:t>
            </a:r>
            <a:r>
              <a:rPr lang="en-US" altLang="en-US" dirty="0" smtClean="0"/>
              <a:t>statement</a:t>
            </a:r>
            <a:endParaRPr lang="en-US" altLang="en-US" b="1" dirty="0"/>
          </a:p>
        </p:txBody>
      </p:sp>
      <p:sp>
        <p:nvSpPr>
          <p:cNvPr id="10" name="Content Placeholder 8"/>
          <p:cNvSpPr>
            <a:spLocks noGrp="1"/>
          </p:cNvSpPr>
          <p:nvPr>
            <p:ph sz="quarter" idx="18"/>
          </p:nvPr>
        </p:nvSpPr>
        <p:spPr>
          <a:xfrm>
            <a:off x="423551" y="4404415"/>
            <a:ext cx="4039119" cy="505515"/>
          </a:xfrm>
        </p:spPr>
        <p:txBody>
          <a:bodyPr/>
          <a:lstStyle/>
          <a:p>
            <a:pPr marL="0" indent="0">
              <a:buNone/>
            </a:pPr>
            <a:r>
              <a:rPr lang="en-US" altLang="en-US" b="1" dirty="0"/>
              <a:t>sum += 4.5</a:t>
            </a:r>
            <a:r>
              <a:rPr lang="en-US" altLang="en-US" dirty="0"/>
              <a:t> is equivalent </a:t>
            </a:r>
            <a:r>
              <a:rPr lang="en-US" altLang="en-US" dirty="0" smtClean="0"/>
              <a:t>to</a:t>
            </a:r>
            <a:endParaRPr lang="en-US" dirty="0"/>
          </a:p>
        </p:txBody>
      </p:sp>
      <p:graphicFrame>
        <p:nvGraphicFramePr>
          <p:cNvPr id="13" name="Object 9" descr="Sum equals left parenthesis i n t right parenthesis left parenthesis sum plus 4.5 right parenthesis period."/>
          <p:cNvGraphicFramePr>
            <a:graphicFrameLocks noChangeAspect="1"/>
          </p:cNvGraphicFramePr>
          <p:nvPr>
            <p:extLst>
              <p:ext uri="{D42A27DB-BD31-4B8C-83A1-F6EECF244321}">
                <p14:modId xmlns:p14="http://schemas.microsoft.com/office/powerpoint/2010/main" val="1166434545"/>
              </p:ext>
            </p:extLst>
          </p:nvPr>
        </p:nvGraphicFramePr>
        <p:xfrm>
          <a:off x="4263767" y="4461465"/>
          <a:ext cx="3314383" cy="494189"/>
        </p:xfrm>
        <a:graphic>
          <a:graphicData uri="http://schemas.openxmlformats.org/presentationml/2006/ole">
            <mc:AlternateContent xmlns:mc="http://schemas.openxmlformats.org/markup-compatibility/2006">
              <mc:Choice xmlns:v="urn:schemas-microsoft-com:vml" Requires="v">
                <p:oleObj spid="_x0000_s1121" name="Equation" r:id="rId5" imgW="1701720" imgH="253800" progId="Equation.DSMT4">
                  <p:embed/>
                </p:oleObj>
              </mc:Choice>
              <mc:Fallback>
                <p:oleObj name="Equation" r:id="rId5" imgW="1701720" imgH="253800" progId="Equation.DSMT4">
                  <p:embed/>
                  <p:pic>
                    <p:nvPicPr>
                      <p:cNvPr id="13" name="Object 9"/>
                      <p:cNvPicPr/>
                      <p:nvPr/>
                    </p:nvPicPr>
                    <p:blipFill>
                      <a:blip r:embed="rId6"/>
                      <a:stretch>
                        <a:fillRect/>
                      </a:stretch>
                    </p:blipFill>
                    <p:spPr>
                      <a:xfrm>
                        <a:off x="4263767" y="4461465"/>
                        <a:ext cx="3314383" cy="494189"/>
                      </a:xfrm>
                      <a:prstGeom prst="rect">
                        <a:avLst/>
                      </a:prstGeom>
                    </p:spPr>
                  </p:pic>
                </p:oleObj>
              </mc:Fallback>
            </mc:AlternateContent>
          </a:graphicData>
        </a:graphic>
      </p:graphicFrame>
    </p:spTree>
    <p:extLst>
      <p:ext uri="{BB962C8B-B14F-4D97-AF65-F5344CB8AC3E}">
        <p14:creationId xmlns:p14="http://schemas.microsoft.com/office/powerpoint/2010/main" val="2023525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 </a:t>
            </a:r>
            <a:r>
              <a:rPr lang="en-US" altLang="en-US" sz="2000" b="0" dirty="0" smtClean="0"/>
              <a:t>(3 of 3)</a:t>
            </a:r>
            <a:endParaRPr lang="en-US" sz="2000" b="0" dirty="0"/>
          </a:p>
        </p:txBody>
      </p:sp>
      <p:sp>
        <p:nvSpPr>
          <p:cNvPr id="3" name="Content Placeholder 2"/>
          <p:cNvSpPr>
            <a:spLocks noGrp="1"/>
          </p:cNvSpPr>
          <p:nvPr>
            <p:ph sz="quarter" idx="13"/>
          </p:nvPr>
        </p:nvSpPr>
        <p:spPr/>
        <p:txBody>
          <a:bodyPr/>
          <a:lstStyle/>
          <a:p>
            <a:pPr marL="0" indent="0">
              <a:buNone/>
            </a:pPr>
            <a:r>
              <a:rPr lang="en-US" altLang="en-US" sz="1800" b="1" dirty="0">
                <a:solidFill>
                  <a:schemeClr val="tx2"/>
                </a:solidFill>
              </a:rPr>
              <a:t>2.15</a:t>
            </a:r>
            <a:r>
              <a:rPr lang="en-US" altLang="en-US" sz="1800" dirty="0"/>
              <a:t> To use augmented assignment operators (§2.13).</a:t>
            </a:r>
          </a:p>
          <a:p>
            <a:pPr marL="0" indent="0" hangingPunct="1">
              <a:buNone/>
            </a:pPr>
            <a:r>
              <a:rPr lang="en-US" altLang="en-US" sz="1800" b="1" dirty="0" smtClean="0">
                <a:solidFill>
                  <a:schemeClr val="tx2"/>
                </a:solidFill>
              </a:rPr>
              <a:t>2.16</a:t>
            </a:r>
            <a:r>
              <a:rPr lang="en-US" altLang="en-US" sz="1800" dirty="0" smtClean="0"/>
              <a:t> To </a:t>
            </a:r>
            <a:r>
              <a:rPr lang="en-US" altLang="en-US" sz="1800" dirty="0"/>
              <a:t>distinguish between postincrement and preincrement and between postdecrement and predecrement (§2.14).</a:t>
            </a:r>
          </a:p>
          <a:p>
            <a:pPr marL="0" indent="0" hangingPunct="1">
              <a:buNone/>
            </a:pPr>
            <a:r>
              <a:rPr lang="en-US" altLang="en-US" sz="1800" b="1" dirty="0" smtClean="0">
                <a:solidFill>
                  <a:schemeClr val="tx2"/>
                </a:solidFill>
              </a:rPr>
              <a:t>2.17</a:t>
            </a:r>
            <a:r>
              <a:rPr lang="en-US" altLang="en-US" sz="1800" dirty="0" smtClean="0"/>
              <a:t> To </a:t>
            </a:r>
            <a:r>
              <a:rPr lang="en-US" altLang="en-US" sz="1800" dirty="0"/>
              <a:t>cast the value of one type to another type (§2.15).</a:t>
            </a:r>
          </a:p>
          <a:p>
            <a:pPr marL="0" indent="0" hangingPunct="1">
              <a:buNone/>
            </a:pPr>
            <a:r>
              <a:rPr lang="en-US" altLang="en-US" sz="1800" b="1" dirty="0" smtClean="0">
                <a:solidFill>
                  <a:schemeClr val="tx2"/>
                </a:solidFill>
              </a:rPr>
              <a:t>2.18</a:t>
            </a:r>
            <a:r>
              <a:rPr lang="en-US" altLang="en-US" sz="1800" dirty="0" smtClean="0"/>
              <a:t> To </a:t>
            </a:r>
            <a:r>
              <a:rPr lang="en-US" altLang="en-US" sz="1800" dirty="0"/>
              <a:t>describe the software development process and apply it to develop the loan payment program (§2.16).</a:t>
            </a:r>
          </a:p>
          <a:p>
            <a:pPr marL="0" indent="0">
              <a:buNone/>
            </a:pPr>
            <a:r>
              <a:rPr lang="en-US" altLang="en-US" sz="1800" b="1" dirty="0" smtClean="0">
                <a:solidFill>
                  <a:schemeClr val="tx2"/>
                </a:solidFill>
              </a:rPr>
              <a:t>2.19</a:t>
            </a:r>
            <a:r>
              <a:rPr lang="en-US" altLang="en-US" sz="1800" dirty="0" smtClean="0"/>
              <a:t> To </a:t>
            </a:r>
            <a:r>
              <a:rPr lang="en-US" altLang="en-US" sz="1800" dirty="0"/>
              <a:t>write a program that converts a large amount of money into smaller units (§2.17).</a:t>
            </a:r>
          </a:p>
          <a:p>
            <a:pPr marL="0" indent="0" hangingPunct="1">
              <a:buNone/>
            </a:pPr>
            <a:r>
              <a:rPr lang="en-US" altLang="en-US" sz="1800" b="1" dirty="0" smtClean="0">
                <a:solidFill>
                  <a:schemeClr val="tx2"/>
                </a:solidFill>
              </a:rPr>
              <a:t>2.20</a:t>
            </a:r>
            <a:r>
              <a:rPr lang="en-US" altLang="en-US" sz="1800" dirty="0" smtClean="0"/>
              <a:t> To </a:t>
            </a:r>
            <a:r>
              <a:rPr lang="en-US" altLang="en-US" sz="1800" dirty="0"/>
              <a:t>avoid common errors and pitfalls in elementary programming (§2.18).</a:t>
            </a:r>
          </a:p>
        </p:txBody>
      </p:sp>
    </p:spTree>
    <p:extLst>
      <p:ext uri="{BB962C8B-B14F-4D97-AF65-F5344CB8AC3E}">
        <p14:creationId xmlns:p14="http://schemas.microsoft.com/office/powerpoint/2010/main" val="6445537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latin typeface="Times New Roman" panose="02020603050405020304" pitchFamily="18" charset="0"/>
                <a:cs typeface="Times New Roman" panose="02020603050405020304" pitchFamily="18" charset="0"/>
              </a:rPr>
              <a:t>Software Development </a:t>
            </a:r>
            <a:r>
              <a:rPr lang="en-US" altLang="en-US" dirty="0" smtClean="0">
                <a:latin typeface="Times New Roman" panose="02020603050405020304" pitchFamily="18" charset="0"/>
                <a:cs typeface="Times New Roman" panose="02020603050405020304" pitchFamily="18" charset="0"/>
              </a:rPr>
              <a:t>Process</a:t>
            </a:r>
            <a:endParaRPr lang="en-US" sz="2000" b="0" dirty="0">
              <a:latin typeface="Times New Roman" panose="02020603050405020304" pitchFamily="18" charset="0"/>
              <a:cs typeface="Times New Roman" panose="02020603050405020304" pitchFamily="18" charset="0"/>
            </a:endParaRPr>
          </a:p>
        </p:txBody>
      </p:sp>
      <p:pic>
        <p:nvPicPr>
          <p:cNvPr id="7" name="Picture 2" descr="A diagram illustrates stages of software development life cycle. The cycle is a multistage process that includes requirement specifications, system analysis, system design, implementation, testing, deployment, maintenance. At any stage it is possible to revert to previous stages to correct the errors and issues for optimal functioning of the software. The stages system analysis and system design in essence involve input, process, and output or I P O."/>
          <p:cNvPicPr>
            <a:picLocks noChangeAspect="1"/>
          </p:cNvPicPr>
          <p:nvPr/>
        </p:nvPicPr>
        <p:blipFill>
          <a:blip r:embed="rId2"/>
          <a:stretch>
            <a:fillRect/>
          </a:stretch>
        </p:blipFill>
        <p:spPr>
          <a:xfrm>
            <a:off x="1200620" y="1698617"/>
            <a:ext cx="6742760" cy="4096867"/>
          </a:xfrm>
          <a:prstGeom prst="rect">
            <a:avLst/>
          </a:prstGeom>
        </p:spPr>
      </p:pic>
    </p:spTree>
    <p:extLst>
      <p:ext uri="{BB962C8B-B14F-4D97-AF65-F5344CB8AC3E}">
        <p14:creationId xmlns:p14="http://schemas.microsoft.com/office/powerpoint/2010/main" val="4284518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Requirement </a:t>
            </a:r>
            <a:r>
              <a:rPr lang="en-US" altLang="en-US" dirty="0" smtClean="0"/>
              <a:t>Specification</a:t>
            </a:r>
            <a:endParaRPr lang="en-US" sz="2000" b="0" dirty="0"/>
          </a:p>
        </p:txBody>
      </p:sp>
      <p:sp>
        <p:nvSpPr>
          <p:cNvPr id="6" name="Content Placeholder 2"/>
          <p:cNvSpPr>
            <a:spLocks noGrp="1"/>
          </p:cNvSpPr>
          <p:nvPr>
            <p:ph sz="quarter" idx="13"/>
          </p:nvPr>
        </p:nvSpPr>
        <p:spPr>
          <a:xfrm>
            <a:off x="556591" y="1600201"/>
            <a:ext cx="8050696" cy="884582"/>
          </a:xfrm>
        </p:spPr>
        <p:txBody>
          <a:bodyPr/>
          <a:lstStyle/>
          <a:p>
            <a:pPr marL="0" indent="0">
              <a:buNone/>
            </a:pPr>
            <a:r>
              <a:rPr lang="en-US" altLang="en-US" sz="1800" dirty="0">
                <a:cs typeface="Courier New" panose="02070309020205020404" pitchFamily="49" charset="0"/>
              </a:rPr>
              <a:t>A formal process that seeks to understand the problem and document in detail what the software system needs to do. This phase involves close interaction between users and designers</a:t>
            </a:r>
            <a:r>
              <a:rPr lang="en-US" altLang="en-US" sz="1800" dirty="0" smtClean="0">
                <a:cs typeface="Courier New" panose="02070309020205020404" pitchFamily="49" charset="0"/>
              </a:rPr>
              <a:t>.</a:t>
            </a:r>
            <a:endParaRPr lang="en-US" altLang="en-US" sz="1800" dirty="0"/>
          </a:p>
        </p:txBody>
      </p:sp>
      <p:pic>
        <p:nvPicPr>
          <p:cNvPr id="17" name="Picture 3" descr="A diagram illustrates stages of software development life cycle. The cycle is a multistage process that includes requirement specifications, system analysis, system design, implementation, testing, deployment, maintenance. At any stage it is possible to revert to previous stages to correct the errors and issues for optimal functioning of the software. The stages system analysis and system design in essence involve input, process, and output or I P O. The stage of requirement design is highlighted."/>
          <p:cNvPicPr>
            <a:picLocks noChangeAspect="1"/>
          </p:cNvPicPr>
          <p:nvPr/>
        </p:nvPicPr>
        <p:blipFill rotWithShape="1">
          <a:blip r:embed="rId2"/>
          <a:srcRect l="3827" t="5919" r="2728" b="4168"/>
          <a:stretch/>
        </p:blipFill>
        <p:spPr>
          <a:xfrm>
            <a:off x="2507207" y="2611283"/>
            <a:ext cx="4189222" cy="2529960"/>
          </a:xfrm>
          <a:prstGeom prst="rect">
            <a:avLst/>
          </a:prstGeom>
        </p:spPr>
      </p:pic>
      <p:sp>
        <p:nvSpPr>
          <p:cNvPr id="9" name="Content Placeholder 4"/>
          <p:cNvSpPr>
            <a:spLocks noGrp="1"/>
          </p:cNvSpPr>
          <p:nvPr>
            <p:ph sz="quarter" idx="14"/>
          </p:nvPr>
        </p:nvSpPr>
        <p:spPr>
          <a:xfrm>
            <a:off x="556591" y="5239577"/>
            <a:ext cx="7971184" cy="942560"/>
          </a:xfrm>
        </p:spPr>
        <p:txBody>
          <a:bodyPr/>
          <a:lstStyle/>
          <a:p>
            <a:pPr marL="0" indent="0">
              <a:buNone/>
            </a:pPr>
            <a:r>
              <a:rPr lang="en-US" altLang="en-US" sz="1800" dirty="0">
                <a:cs typeface="Courier New" panose="02070309020205020404" pitchFamily="49" charset="0"/>
              </a:rPr>
              <a:t>Most of the examples in this book are simple, and their requirements are clearly stated. In the real world, however, problems are not well defined. You need to study a problem carefully to identify its requirements</a:t>
            </a:r>
            <a:r>
              <a:rPr lang="en-US" altLang="en-US" sz="1800" dirty="0" smtClean="0">
                <a:cs typeface="Courier New" panose="02070309020205020404" pitchFamily="49" charset="0"/>
              </a:rPr>
              <a:t>.</a:t>
            </a:r>
            <a:endParaRPr lang="en-US" sz="1800" dirty="0"/>
          </a:p>
        </p:txBody>
      </p:sp>
    </p:spTree>
    <p:extLst>
      <p:ext uri="{BB962C8B-B14F-4D97-AF65-F5344CB8AC3E}">
        <p14:creationId xmlns:p14="http://schemas.microsoft.com/office/powerpoint/2010/main" val="14975115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System Analysis</a:t>
            </a:r>
            <a:endParaRPr lang="en-US" sz="2000" b="0" dirty="0"/>
          </a:p>
        </p:txBody>
      </p:sp>
      <p:sp>
        <p:nvSpPr>
          <p:cNvPr id="6" name="Content Placeholder 2"/>
          <p:cNvSpPr>
            <a:spLocks noGrp="1"/>
          </p:cNvSpPr>
          <p:nvPr>
            <p:ph sz="quarter" idx="13"/>
          </p:nvPr>
        </p:nvSpPr>
        <p:spPr>
          <a:xfrm>
            <a:off x="536713" y="1600201"/>
            <a:ext cx="8150087" cy="884582"/>
          </a:xfrm>
        </p:spPr>
        <p:txBody>
          <a:bodyPr/>
          <a:lstStyle/>
          <a:p>
            <a:pPr marL="0" indent="0">
              <a:buClrTx/>
              <a:buSzTx/>
              <a:buFontTx/>
              <a:buNone/>
            </a:pPr>
            <a:r>
              <a:rPr lang="en-US" altLang="en-US" sz="1800" dirty="0">
                <a:cs typeface="Courier New" panose="02070309020205020404" pitchFamily="49" charset="0"/>
              </a:rPr>
              <a:t>Seeks to analyze the business process in terms of data flow, and to identify the system’s input and output</a:t>
            </a:r>
            <a:r>
              <a:rPr lang="en-US" altLang="en-US" sz="1800" dirty="0" smtClean="0">
                <a:cs typeface="Courier New" panose="02070309020205020404" pitchFamily="49" charset="0"/>
              </a:rPr>
              <a:t>.</a:t>
            </a:r>
            <a:endParaRPr lang="en-US" altLang="en-US" sz="1800" dirty="0">
              <a:cs typeface="Courier New" panose="02070309020205020404" pitchFamily="49" charset="0"/>
            </a:endParaRPr>
          </a:p>
        </p:txBody>
      </p:sp>
      <p:pic>
        <p:nvPicPr>
          <p:cNvPr id="2" name="Picture 3" descr="A diagram illustrates stages of software development life cycle. The cycle is a multistage process that includes requirement specifications, system analysis, system design, implementation, testing, deployment, maintenance. At any stage it is possible to revert to previous stages to correct the errors and issues for optimal functioning of the software. The stage of system analysis is highlighted."/>
          <p:cNvPicPr>
            <a:picLocks noChangeAspect="1"/>
          </p:cNvPicPr>
          <p:nvPr/>
        </p:nvPicPr>
        <p:blipFill rotWithShape="1">
          <a:blip r:embed="rId2"/>
          <a:srcRect l="4606" t="6108" r="3974" b="4216"/>
          <a:stretch/>
        </p:blipFill>
        <p:spPr>
          <a:xfrm>
            <a:off x="2467389" y="2566614"/>
            <a:ext cx="4209223" cy="2591131"/>
          </a:xfrm>
          <a:prstGeom prst="rect">
            <a:avLst/>
          </a:prstGeom>
        </p:spPr>
      </p:pic>
      <p:sp>
        <p:nvSpPr>
          <p:cNvPr id="9" name="Content Placeholder 4"/>
          <p:cNvSpPr>
            <a:spLocks noGrp="1"/>
          </p:cNvSpPr>
          <p:nvPr>
            <p:ph sz="quarter" idx="14"/>
          </p:nvPr>
        </p:nvSpPr>
        <p:spPr>
          <a:xfrm>
            <a:off x="536712" y="5239577"/>
            <a:ext cx="8050697" cy="942560"/>
          </a:xfrm>
        </p:spPr>
        <p:txBody>
          <a:bodyPr/>
          <a:lstStyle/>
          <a:p>
            <a:pPr marL="0" indent="0">
              <a:buClrTx/>
              <a:buSzTx/>
              <a:buFontTx/>
              <a:buNone/>
            </a:pPr>
            <a:r>
              <a:rPr lang="en-US" altLang="en-US" sz="1800" dirty="0">
                <a:cs typeface="Courier New" panose="02070309020205020404" pitchFamily="49" charset="0"/>
              </a:rPr>
              <a:t>Part of the analysis entails modeling the system’s behavior. The model is intended to capture the essential elements of the system and to define services to the system</a:t>
            </a:r>
            <a:r>
              <a:rPr lang="en-US" altLang="en-US" sz="1800" dirty="0" smtClean="0">
                <a:cs typeface="Courier New" panose="02070309020205020404" pitchFamily="49" charset="0"/>
              </a:rPr>
              <a:t>.</a:t>
            </a:r>
            <a:endParaRPr lang="en-US" altLang="en-US" sz="1800" dirty="0">
              <a:cs typeface="Courier New" panose="02070309020205020404" pitchFamily="49" charset="0"/>
            </a:endParaRPr>
          </a:p>
        </p:txBody>
      </p:sp>
    </p:spTree>
    <p:extLst>
      <p:ext uri="{BB962C8B-B14F-4D97-AF65-F5344CB8AC3E}">
        <p14:creationId xmlns:p14="http://schemas.microsoft.com/office/powerpoint/2010/main" val="41958528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System </a:t>
            </a:r>
            <a:r>
              <a:rPr lang="en-US" altLang="en-US" dirty="0" smtClean="0">
                <a:latin typeface="Times New Roman" panose="02020603050405020304" pitchFamily="18" charset="0"/>
                <a:cs typeface="Times New Roman" panose="02020603050405020304" pitchFamily="18" charset="0"/>
              </a:rPr>
              <a:t>Design</a:t>
            </a:r>
            <a:endParaRPr lang="en-US" sz="2000" b="0"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sz="quarter" idx="13"/>
          </p:nvPr>
        </p:nvSpPr>
        <p:spPr>
          <a:xfrm>
            <a:off x="536713" y="1600201"/>
            <a:ext cx="8060635" cy="884582"/>
          </a:xfrm>
        </p:spPr>
        <p:txBody>
          <a:bodyPr/>
          <a:lstStyle/>
          <a:p>
            <a:pPr>
              <a:spcBef>
                <a:spcPct val="0"/>
              </a:spcBef>
              <a:buClrTx/>
              <a:buSzTx/>
              <a:buFontTx/>
              <a:buNone/>
            </a:pPr>
            <a:r>
              <a:rPr lang="en-US" altLang="en-US" sz="1800" dirty="0">
                <a:cs typeface="Courier New" panose="02070309020205020404" pitchFamily="49" charset="0"/>
              </a:rPr>
              <a:t>The process of designing the system’s components</a:t>
            </a:r>
            <a:r>
              <a:rPr lang="en-US" altLang="en-US" sz="1800" dirty="0" smtClean="0">
                <a:cs typeface="Courier New" panose="02070309020205020404" pitchFamily="49" charset="0"/>
              </a:rPr>
              <a:t>.</a:t>
            </a:r>
            <a:endParaRPr lang="en-US" altLang="en-US" sz="1800" dirty="0">
              <a:cs typeface="Courier New" panose="02070309020205020404" pitchFamily="49" charset="0"/>
            </a:endParaRPr>
          </a:p>
        </p:txBody>
      </p:sp>
      <p:pic>
        <p:nvPicPr>
          <p:cNvPr id="2" name="Picture 3" descr="A diagram illustrates stages of software development life cycle. The cycle is a multistage process that includes requirement specifications, system analysis, system design, implementation, testing, deployment, maintenance. At any stage it is possible to revert to previous stages to correct the errors and issues for optimal functioning of the software. The stage of system design is highlighted."/>
          <p:cNvPicPr>
            <a:picLocks noChangeAspect="1"/>
          </p:cNvPicPr>
          <p:nvPr/>
        </p:nvPicPr>
        <p:blipFill rotWithShape="1">
          <a:blip r:embed="rId2"/>
          <a:srcRect l="4424" t="6206" r="3692" b="4043"/>
          <a:stretch/>
        </p:blipFill>
        <p:spPr>
          <a:xfrm>
            <a:off x="2493818" y="2588164"/>
            <a:ext cx="4156364" cy="2548032"/>
          </a:xfrm>
          <a:prstGeom prst="rect">
            <a:avLst/>
          </a:prstGeom>
        </p:spPr>
      </p:pic>
      <p:sp>
        <p:nvSpPr>
          <p:cNvPr id="9" name="Content Placeholder 4"/>
          <p:cNvSpPr>
            <a:spLocks noGrp="1"/>
          </p:cNvSpPr>
          <p:nvPr>
            <p:ph sz="quarter" idx="14"/>
          </p:nvPr>
        </p:nvSpPr>
        <p:spPr>
          <a:xfrm>
            <a:off x="536713" y="5239577"/>
            <a:ext cx="8060636" cy="942560"/>
          </a:xfrm>
        </p:spPr>
        <p:txBody>
          <a:bodyPr/>
          <a:lstStyle/>
          <a:p>
            <a:pPr marL="0" indent="0">
              <a:buClrTx/>
              <a:buSzTx/>
              <a:buFontTx/>
              <a:buNone/>
            </a:pPr>
            <a:r>
              <a:rPr lang="en-US" altLang="en-US" sz="1800" dirty="0">
                <a:cs typeface="Courier New" panose="02070309020205020404" pitchFamily="49" charset="0"/>
              </a:rPr>
              <a:t>This phase involves the use of many levels of abstraction to decompose the problem into manageable components, identify classes and interfaces, and establish relationships among the classes and interfaces.</a:t>
            </a:r>
          </a:p>
        </p:txBody>
      </p:sp>
    </p:spTree>
    <p:extLst>
      <p:ext uri="{BB962C8B-B14F-4D97-AF65-F5344CB8AC3E}">
        <p14:creationId xmlns:p14="http://schemas.microsoft.com/office/powerpoint/2010/main" val="36392165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I</a:t>
            </a:r>
            <a:r>
              <a:rPr lang="en-US" altLang="en-US" sz="100" dirty="0" smtClean="0"/>
              <a:t> </a:t>
            </a:r>
            <a:r>
              <a:rPr lang="en-US" altLang="en-US" dirty="0" smtClean="0"/>
              <a:t>P</a:t>
            </a:r>
            <a:r>
              <a:rPr lang="en-US" altLang="en-US" sz="100" dirty="0" smtClean="0"/>
              <a:t> </a:t>
            </a:r>
            <a:r>
              <a:rPr lang="en-US" altLang="en-US" dirty="0" smtClean="0"/>
              <a:t>O</a:t>
            </a:r>
            <a:endParaRPr lang="en-US" sz="2000" b="0" dirty="0">
              <a:latin typeface="Times New Roman" panose="02020603050405020304" pitchFamily="18" charset="0"/>
              <a:cs typeface="Times New Roman" panose="02020603050405020304" pitchFamily="18" charset="0"/>
            </a:endParaRPr>
          </a:p>
        </p:txBody>
      </p:sp>
      <p:pic>
        <p:nvPicPr>
          <p:cNvPr id="3" name="Picture 2" descr="A diagram illustrates stages of software development life cycle. The stages system analysis and system design in essence involve input, process, and output or I P O. The stage system design, is highlighted."/>
          <p:cNvPicPr>
            <a:picLocks noChangeAspect="1"/>
          </p:cNvPicPr>
          <p:nvPr/>
        </p:nvPicPr>
        <p:blipFill>
          <a:blip r:embed="rId2"/>
          <a:stretch>
            <a:fillRect/>
          </a:stretch>
        </p:blipFill>
        <p:spPr>
          <a:xfrm>
            <a:off x="2084092" y="1867547"/>
            <a:ext cx="4975815" cy="3122905"/>
          </a:xfrm>
          <a:prstGeom prst="rect">
            <a:avLst/>
          </a:prstGeom>
        </p:spPr>
      </p:pic>
      <p:sp>
        <p:nvSpPr>
          <p:cNvPr id="9" name="Content Placeholder 3"/>
          <p:cNvSpPr>
            <a:spLocks noGrp="1"/>
          </p:cNvSpPr>
          <p:nvPr>
            <p:ph sz="quarter" idx="14"/>
          </p:nvPr>
        </p:nvSpPr>
        <p:spPr>
          <a:xfrm>
            <a:off x="457200" y="5239577"/>
            <a:ext cx="8140148" cy="942560"/>
          </a:xfrm>
        </p:spPr>
        <p:txBody>
          <a:bodyPr/>
          <a:lstStyle/>
          <a:p>
            <a:pPr marL="0" indent="0">
              <a:buClrTx/>
              <a:buSzTx/>
              <a:buFontTx/>
              <a:buNone/>
            </a:pPr>
            <a:r>
              <a:rPr lang="en-US" altLang="en-US" sz="1800" dirty="0"/>
              <a:t>The essence of system analysis and design is input, process, and output. This is called </a:t>
            </a:r>
            <a:r>
              <a:rPr lang="en-US" altLang="en-US" sz="1800" b="1" dirty="0" smtClean="0"/>
              <a:t>I</a:t>
            </a:r>
            <a:r>
              <a:rPr lang="en-US" altLang="en-US" sz="100" b="1" dirty="0" smtClean="0"/>
              <a:t> </a:t>
            </a:r>
            <a:r>
              <a:rPr lang="en-US" altLang="en-US" sz="1800" b="1" dirty="0" smtClean="0"/>
              <a:t>P</a:t>
            </a:r>
            <a:r>
              <a:rPr lang="en-US" altLang="en-US" sz="100" b="1" dirty="0" smtClean="0"/>
              <a:t> </a:t>
            </a:r>
            <a:r>
              <a:rPr lang="en-US" altLang="en-US" sz="1800" b="1" dirty="0" smtClean="0"/>
              <a:t>O</a:t>
            </a:r>
            <a:r>
              <a:rPr lang="en-US" altLang="en-US" sz="1800" dirty="0" smtClean="0"/>
              <a:t>.</a:t>
            </a:r>
            <a:endParaRPr lang="en-US" altLang="en-US" sz="1800" dirty="0"/>
          </a:p>
        </p:txBody>
      </p:sp>
    </p:spTree>
    <p:extLst>
      <p:ext uri="{BB962C8B-B14F-4D97-AF65-F5344CB8AC3E}">
        <p14:creationId xmlns:p14="http://schemas.microsoft.com/office/powerpoint/2010/main" val="16349260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Implementation</a:t>
            </a:r>
            <a:endParaRPr lang="en-US" sz="2000" b="0"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sz="quarter" idx="13"/>
          </p:nvPr>
        </p:nvSpPr>
        <p:spPr>
          <a:xfrm>
            <a:off x="536713" y="1600201"/>
            <a:ext cx="7941365" cy="884582"/>
          </a:xfrm>
        </p:spPr>
        <p:txBody>
          <a:bodyPr/>
          <a:lstStyle/>
          <a:p>
            <a:pPr marL="0" indent="0">
              <a:buClrTx/>
              <a:buSzTx/>
              <a:buFontTx/>
              <a:buNone/>
            </a:pPr>
            <a:r>
              <a:rPr lang="en-US" altLang="en-US" sz="1800" dirty="0">
                <a:cs typeface="Courier New" panose="02070309020205020404" pitchFamily="49" charset="0"/>
              </a:rPr>
              <a:t>The process of translating the system design into programs. Separate programs are written for each component and put to work together</a:t>
            </a:r>
            <a:r>
              <a:rPr lang="en-US" altLang="en-US" sz="1800" dirty="0" smtClean="0">
                <a:cs typeface="Courier New" panose="02070309020205020404" pitchFamily="49" charset="0"/>
              </a:rPr>
              <a:t>.</a:t>
            </a:r>
            <a:endParaRPr lang="en-US" altLang="en-US" sz="1800" dirty="0">
              <a:cs typeface="Courier New" panose="02070309020205020404" pitchFamily="49" charset="0"/>
            </a:endParaRPr>
          </a:p>
        </p:txBody>
      </p:sp>
      <p:pic>
        <p:nvPicPr>
          <p:cNvPr id="2" name="Picture 3" descr="A diagram illustrates stages of software development life cycle. The cycle is a multistage process that includes requirement specifications, system analysis, system design, implementation, testing, deployment, and maintenance. At any stage it is possible to revert to previous stages to correct the errors and issues for optimal functioning of the software. The stage, implementation, is highlighted."/>
          <p:cNvPicPr>
            <a:picLocks noChangeAspect="1"/>
          </p:cNvPicPr>
          <p:nvPr/>
        </p:nvPicPr>
        <p:blipFill rotWithShape="1">
          <a:blip r:embed="rId2"/>
          <a:srcRect l="4245" t="5926" r="4154" b="3484"/>
          <a:stretch/>
        </p:blipFill>
        <p:spPr>
          <a:xfrm>
            <a:off x="2489752" y="2544417"/>
            <a:ext cx="4164496" cy="2584174"/>
          </a:xfrm>
          <a:prstGeom prst="rect">
            <a:avLst/>
          </a:prstGeom>
        </p:spPr>
      </p:pic>
      <p:sp>
        <p:nvSpPr>
          <p:cNvPr id="9" name="Content Placeholder 4"/>
          <p:cNvSpPr>
            <a:spLocks noGrp="1"/>
          </p:cNvSpPr>
          <p:nvPr>
            <p:ph sz="quarter" idx="14"/>
          </p:nvPr>
        </p:nvSpPr>
        <p:spPr>
          <a:xfrm>
            <a:off x="536713" y="5239577"/>
            <a:ext cx="7941365" cy="942560"/>
          </a:xfrm>
        </p:spPr>
        <p:txBody>
          <a:bodyPr/>
          <a:lstStyle/>
          <a:p>
            <a:pPr marL="0" indent="0">
              <a:buClrTx/>
              <a:buSzTx/>
              <a:buFontTx/>
              <a:buNone/>
            </a:pPr>
            <a:r>
              <a:rPr lang="en-US" altLang="en-US" sz="1800" dirty="0">
                <a:cs typeface="Courier New" panose="02070309020205020404" pitchFamily="49" charset="0"/>
              </a:rPr>
              <a:t>This phase requires the use of a programming language like Java. The implementation involves coding, testing, and debugging</a:t>
            </a:r>
            <a:r>
              <a:rPr lang="en-US" altLang="en-US" sz="1800" dirty="0" smtClean="0">
                <a:cs typeface="Courier New" panose="02070309020205020404" pitchFamily="49" charset="0"/>
              </a:rPr>
              <a:t>.</a:t>
            </a:r>
            <a:endParaRPr lang="en-US" altLang="en-US" sz="1800" dirty="0">
              <a:cs typeface="Courier New" panose="02070309020205020404" pitchFamily="49" charset="0"/>
            </a:endParaRPr>
          </a:p>
        </p:txBody>
      </p:sp>
    </p:spTree>
    <p:extLst>
      <p:ext uri="{BB962C8B-B14F-4D97-AF65-F5344CB8AC3E}">
        <p14:creationId xmlns:p14="http://schemas.microsoft.com/office/powerpoint/2010/main" val="35397539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Testing</a:t>
            </a:r>
            <a:endParaRPr lang="en-US" sz="2000" b="0"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sz="quarter" idx="13"/>
          </p:nvPr>
        </p:nvSpPr>
        <p:spPr>
          <a:xfrm>
            <a:off x="526775" y="1600201"/>
            <a:ext cx="8090452" cy="884582"/>
          </a:xfrm>
        </p:spPr>
        <p:txBody>
          <a:bodyPr/>
          <a:lstStyle/>
          <a:p>
            <a:pPr marL="0" indent="0">
              <a:buClrTx/>
              <a:buSzTx/>
              <a:buFontTx/>
              <a:buNone/>
            </a:pPr>
            <a:r>
              <a:rPr lang="en-US" altLang="en-US" sz="1800" dirty="0">
                <a:cs typeface="Courier New" panose="02070309020205020404" pitchFamily="49" charset="0"/>
              </a:rPr>
              <a:t>Ensures that the code meets the requirements specification and weeds out bugs</a:t>
            </a:r>
            <a:r>
              <a:rPr lang="en-US" altLang="en-US" sz="1800" dirty="0" smtClean="0">
                <a:cs typeface="Courier New" panose="02070309020205020404" pitchFamily="49" charset="0"/>
              </a:rPr>
              <a:t>.</a:t>
            </a:r>
            <a:endParaRPr lang="en-US" altLang="en-US" sz="1800" dirty="0">
              <a:latin typeface="Courier New" panose="02070309020205020404" pitchFamily="49" charset="0"/>
              <a:cs typeface="Courier New" panose="02070309020205020404" pitchFamily="49" charset="0"/>
            </a:endParaRPr>
          </a:p>
        </p:txBody>
      </p:sp>
      <p:pic>
        <p:nvPicPr>
          <p:cNvPr id="3" name="Picture 3" descr="A diagram illustrates stages of software development life cycle. The cycle is a multistage process that includes requirement specifications, system analysis system design, implementation, testing, deployment, maintenance. At any stage it is possible to revert to previous stages to correct the errors and issues for optimal functioning of the software. The stage, testing, is highlighted."/>
          <p:cNvPicPr>
            <a:picLocks noChangeAspect="1"/>
          </p:cNvPicPr>
          <p:nvPr/>
        </p:nvPicPr>
        <p:blipFill rotWithShape="1">
          <a:blip r:embed="rId2"/>
          <a:srcRect l="4071" t="6005" r="3701" b="3922"/>
          <a:stretch/>
        </p:blipFill>
        <p:spPr>
          <a:xfrm>
            <a:off x="2504660" y="2594941"/>
            <a:ext cx="4134680" cy="2534478"/>
          </a:xfrm>
          <a:prstGeom prst="rect">
            <a:avLst/>
          </a:prstGeom>
        </p:spPr>
      </p:pic>
      <p:sp>
        <p:nvSpPr>
          <p:cNvPr id="9" name="Content Placeholder 4"/>
          <p:cNvSpPr>
            <a:spLocks noGrp="1"/>
          </p:cNvSpPr>
          <p:nvPr>
            <p:ph sz="quarter" idx="14"/>
          </p:nvPr>
        </p:nvSpPr>
        <p:spPr>
          <a:xfrm>
            <a:off x="526774" y="5239577"/>
            <a:ext cx="7991061" cy="942560"/>
          </a:xfrm>
        </p:spPr>
        <p:txBody>
          <a:bodyPr/>
          <a:lstStyle/>
          <a:p>
            <a:pPr marL="0" indent="0">
              <a:buClrTx/>
              <a:buSzTx/>
              <a:buFontTx/>
              <a:buNone/>
            </a:pPr>
            <a:r>
              <a:rPr lang="en-US" altLang="en-US" sz="1800" dirty="0">
                <a:cs typeface="Courier New" panose="02070309020205020404" pitchFamily="49" charset="0"/>
              </a:rPr>
              <a:t>An independent team of software engineers not involved in the design and implementation of the project usually conducts such testing.</a:t>
            </a:r>
          </a:p>
        </p:txBody>
      </p:sp>
    </p:spTree>
    <p:extLst>
      <p:ext uri="{BB962C8B-B14F-4D97-AF65-F5344CB8AC3E}">
        <p14:creationId xmlns:p14="http://schemas.microsoft.com/office/powerpoint/2010/main" val="24027292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Deployment</a:t>
            </a:r>
            <a:endParaRPr lang="en-US" sz="2000" b="0"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sz="quarter" idx="13"/>
          </p:nvPr>
        </p:nvSpPr>
        <p:spPr>
          <a:xfrm>
            <a:off x="546651" y="1600201"/>
            <a:ext cx="8050697" cy="884582"/>
          </a:xfrm>
        </p:spPr>
        <p:txBody>
          <a:bodyPr/>
          <a:lstStyle/>
          <a:p>
            <a:pPr>
              <a:spcBef>
                <a:spcPct val="0"/>
              </a:spcBef>
              <a:buClrTx/>
              <a:buSzTx/>
              <a:buFontTx/>
              <a:buNone/>
            </a:pPr>
            <a:r>
              <a:rPr lang="en-US" altLang="en-US" sz="1800" dirty="0">
                <a:cs typeface="Courier New" panose="02070309020205020404" pitchFamily="49" charset="0"/>
              </a:rPr>
              <a:t>Deployment makes the project available for use</a:t>
            </a:r>
            <a:r>
              <a:rPr lang="en-US" altLang="en-US" sz="1800" dirty="0" smtClean="0">
                <a:cs typeface="Courier New" panose="02070309020205020404" pitchFamily="49" charset="0"/>
              </a:rPr>
              <a:t>.</a:t>
            </a:r>
            <a:endParaRPr lang="en-US" altLang="en-US" sz="1800" dirty="0">
              <a:cs typeface="Courier New" panose="02070309020205020404" pitchFamily="49" charset="0"/>
            </a:endParaRPr>
          </a:p>
        </p:txBody>
      </p:sp>
      <p:pic>
        <p:nvPicPr>
          <p:cNvPr id="2" name="Picture 3" descr="A diagram illustrates stages of software development life cycle. The cycle is a multistage process that includes requirement specifications, system analysis system design, implementation, testing, deployment, maintenance. At any stage it is possible to revert to previous stages to correct the errors and issues for optimal functioning of the software. The stage, deployment, is highlighted."/>
          <p:cNvPicPr>
            <a:picLocks noChangeAspect="1"/>
          </p:cNvPicPr>
          <p:nvPr/>
        </p:nvPicPr>
        <p:blipFill rotWithShape="1">
          <a:blip r:embed="rId2"/>
          <a:srcRect l="4108" t="6701" r="3442" b="3932"/>
          <a:stretch/>
        </p:blipFill>
        <p:spPr>
          <a:xfrm>
            <a:off x="2499691" y="2604880"/>
            <a:ext cx="4144618" cy="2514600"/>
          </a:xfrm>
          <a:prstGeom prst="rect">
            <a:avLst/>
          </a:prstGeom>
        </p:spPr>
      </p:pic>
      <p:sp>
        <p:nvSpPr>
          <p:cNvPr id="9" name="Content Placeholder 4"/>
          <p:cNvSpPr>
            <a:spLocks noGrp="1"/>
          </p:cNvSpPr>
          <p:nvPr>
            <p:ph sz="quarter" idx="14"/>
          </p:nvPr>
        </p:nvSpPr>
        <p:spPr>
          <a:xfrm>
            <a:off x="546652" y="5239577"/>
            <a:ext cx="7941365" cy="942560"/>
          </a:xfrm>
        </p:spPr>
        <p:txBody>
          <a:bodyPr/>
          <a:lstStyle/>
          <a:p>
            <a:pPr>
              <a:spcBef>
                <a:spcPct val="0"/>
              </a:spcBef>
              <a:buClrTx/>
              <a:buSzTx/>
              <a:buFontTx/>
              <a:buNone/>
            </a:pPr>
            <a:r>
              <a:rPr lang="en-US" altLang="en-US" sz="1800" dirty="0">
                <a:cs typeface="Courier New" panose="02070309020205020404" pitchFamily="49" charset="0"/>
              </a:rPr>
              <a:t>For a Java program, this means installing it on a desktop or on the Web</a:t>
            </a:r>
            <a:r>
              <a:rPr lang="en-US" altLang="en-US" sz="1800" dirty="0" smtClean="0">
                <a:cs typeface="Courier New" panose="02070309020205020404" pitchFamily="49" charset="0"/>
              </a:rPr>
              <a:t>.</a:t>
            </a:r>
            <a:endParaRPr lang="en-US" altLang="en-US" sz="1800" dirty="0">
              <a:cs typeface="Courier New" panose="02070309020205020404" pitchFamily="49" charset="0"/>
            </a:endParaRPr>
          </a:p>
        </p:txBody>
      </p:sp>
    </p:spTree>
    <p:extLst>
      <p:ext uri="{BB962C8B-B14F-4D97-AF65-F5344CB8AC3E}">
        <p14:creationId xmlns:p14="http://schemas.microsoft.com/office/powerpoint/2010/main" val="18134627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Maintenance</a:t>
            </a:r>
            <a:endParaRPr lang="en-US" sz="2000" b="0"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sz="quarter" idx="13"/>
          </p:nvPr>
        </p:nvSpPr>
        <p:spPr>
          <a:xfrm>
            <a:off x="526774" y="1600201"/>
            <a:ext cx="8060635" cy="884582"/>
          </a:xfrm>
        </p:spPr>
        <p:txBody>
          <a:bodyPr/>
          <a:lstStyle/>
          <a:p>
            <a:pPr>
              <a:spcBef>
                <a:spcPct val="0"/>
              </a:spcBef>
              <a:buClrTx/>
              <a:buSzTx/>
              <a:buFontTx/>
              <a:buNone/>
            </a:pPr>
            <a:r>
              <a:rPr lang="en-US" altLang="en-US" sz="1800" dirty="0">
                <a:cs typeface="Courier New" panose="02070309020205020404" pitchFamily="49" charset="0"/>
              </a:rPr>
              <a:t>Maintenance is concerned with changing and improving the product</a:t>
            </a:r>
            <a:r>
              <a:rPr lang="en-US" altLang="en-US" sz="1800" dirty="0" smtClean="0">
                <a:cs typeface="Courier New" panose="02070309020205020404" pitchFamily="49" charset="0"/>
              </a:rPr>
              <a:t>.</a:t>
            </a:r>
            <a:endParaRPr lang="en-US" altLang="en-US" sz="1800" dirty="0">
              <a:cs typeface="Courier New" panose="02070309020205020404" pitchFamily="49" charset="0"/>
            </a:endParaRPr>
          </a:p>
        </p:txBody>
      </p:sp>
      <p:pic>
        <p:nvPicPr>
          <p:cNvPr id="3" name="Picture 3" descr="A diagram illustrates stages of software development life cycle. The cycle is a multistage process that includes requirement specifications, system analysis system design, implementation, testing, deployment, maintenance. At any stage it is possible to revert to previous stages to correct the errors and issues for optimal functioning of the software. The stage, maintenance, is highlighted."/>
          <p:cNvPicPr>
            <a:picLocks noChangeAspect="1"/>
          </p:cNvPicPr>
          <p:nvPr/>
        </p:nvPicPr>
        <p:blipFill rotWithShape="1">
          <a:blip r:embed="rId2"/>
          <a:srcRect l="4330" t="5846" r="3664" b="4080"/>
          <a:stretch/>
        </p:blipFill>
        <p:spPr>
          <a:xfrm>
            <a:off x="2509631" y="2594941"/>
            <a:ext cx="4124739" cy="2534478"/>
          </a:xfrm>
          <a:prstGeom prst="rect">
            <a:avLst/>
          </a:prstGeom>
        </p:spPr>
      </p:pic>
      <p:sp>
        <p:nvSpPr>
          <p:cNvPr id="9" name="Content Placeholder 4"/>
          <p:cNvSpPr>
            <a:spLocks noGrp="1"/>
          </p:cNvSpPr>
          <p:nvPr>
            <p:ph sz="quarter" idx="14"/>
          </p:nvPr>
        </p:nvSpPr>
        <p:spPr>
          <a:xfrm>
            <a:off x="526774" y="5239577"/>
            <a:ext cx="7971183" cy="942560"/>
          </a:xfrm>
        </p:spPr>
        <p:txBody>
          <a:bodyPr/>
          <a:lstStyle/>
          <a:p>
            <a:pPr marL="0" indent="0">
              <a:buClrTx/>
              <a:buSzTx/>
              <a:buFontTx/>
              <a:buNone/>
            </a:pPr>
            <a:r>
              <a:rPr lang="en-US" altLang="en-US" sz="1800" dirty="0">
                <a:cs typeface="Courier New" panose="02070309020205020404" pitchFamily="49" charset="0"/>
              </a:rPr>
              <a:t>A software product must continue to perform and improve in a changing environment. This requires periodic upgrades of the product to fix newly discovered bugs and incorporate changes</a:t>
            </a:r>
            <a:r>
              <a:rPr lang="en-US" altLang="en-US" sz="1800" dirty="0" smtClean="0">
                <a:cs typeface="Courier New" panose="02070309020205020404" pitchFamily="49" charset="0"/>
              </a:rPr>
              <a:t>.</a:t>
            </a:r>
            <a:endParaRPr lang="en-US" altLang="en-US" sz="1800" dirty="0">
              <a:cs typeface="Courier New" panose="02070309020205020404" pitchFamily="49" charset="0"/>
            </a:endParaRPr>
          </a:p>
        </p:txBody>
      </p:sp>
    </p:spTree>
    <p:extLst>
      <p:ext uri="{BB962C8B-B14F-4D97-AF65-F5344CB8AC3E}">
        <p14:creationId xmlns:p14="http://schemas.microsoft.com/office/powerpoint/2010/main" val="2818136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Problem: Computing </a:t>
            </a:r>
            <a:r>
              <a:rPr lang="en-US" altLang="en-US" dirty="0"/>
              <a:t>Loan Payments</a:t>
            </a:r>
            <a:endParaRPr lang="en-US" sz="2000" b="0" dirty="0"/>
          </a:p>
        </p:txBody>
      </p:sp>
      <p:sp>
        <p:nvSpPr>
          <p:cNvPr id="3" name="Content Placeholder 2"/>
          <p:cNvSpPr>
            <a:spLocks noGrp="1"/>
          </p:cNvSpPr>
          <p:nvPr>
            <p:ph sz="quarter" idx="13"/>
          </p:nvPr>
        </p:nvSpPr>
        <p:spPr>
          <a:xfrm>
            <a:off x="457200" y="1600201"/>
            <a:ext cx="8232775" cy="1331842"/>
          </a:xfrm>
        </p:spPr>
        <p:txBody>
          <a:bodyPr/>
          <a:lstStyle/>
          <a:p>
            <a:pPr marL="0" indent="0">
              <a:buClrTx/>
              <a:buSzTx/>
              <a:buFontTx/>
              <a:buNone/>
            </a:pPr>
            <a:r>
              <a:rPr lang="en-US" altLang="en-US" dirty="0"/>
              <a:t>This program lets the user enter the interest rate, number of years, and loan amount, and computes monthly payment and total payment.</a:t>
            </a:r>
            <a:endParaRPr lang="en-US" altLang="en-US" sz="3600" dirty="0"/>
          </a:p>
        </p:txBody>
      </p:sp>
      <p:pic>
        <p:nvPicPr>
          <p:cNvPr id="2" name="Picture 3" descr="monthly payment equals start fraction loan Amount times monthly Interest Rate over 1 minus start fraction 1 over left parenthesis 1 plus monthly Interest rate right parenthesis to the power of number of years times 12 end fraction end fraction."/>
          <p:cNvPicPr>
            <a:picLocks noChangeAspect="1"/>
          </p:cNvPicPr>
          <p:nvPr/>
        </p:nvPicPr>
        <p:blipFill>
          <a:blip r:embed="rId2"/>
          <a:stretch>
            <a:fillRect/>
          </a:stretch>
        </p:blipFill>
        <p:spPr>
          <a:xfrm>
            <a:off x="864408" y="3421160"/>
            <a:ext cx="7415183" cy="1128848"/>
          </a:xfrm>
          <a:prstGeom prst="rect">
            <a:avLst/>
          </a:prstGeom>
        </p:spPr>
      </p:pic>
      <p:sp>
        <p:nvSpPr>
          <p:cNvPr id="7" name="TextBox 4">
            <a:hlinkClick r:id="rId3"/>
          </p:cNvPr>
          <p:cNvSpPr>
            <a:spLocks noChangeArrowheads="1"/>
          </p:cNvSpPr>
          <p:nvPr/>
        </p:nvSpPr>
        <p:spPr bwMode="auto">
          <a:xfrm>
            <a:off x="5302250" y="5867400"/>
            <a:ext cx="17272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ComputeLoan</a:t>
            </a:r>
          </a:p>
        </p:txBody>
      </p:sp>
      <p:sp>
        <p:nvSpPr>
          <p:cNvPr id="8" name="TextBox 5">
            <a:hlinkClick r:id="rId4" tooltip="http://liveexample-ppe.pearsoncmg.com/LiveRun/faces/LiveExample.xhtml"/>
          </p:cNvPr>
          <p:cNvSpPr txBox="1"/>
          <p:nvPr/>
        </p:nvSpPr>
        <p:spPr>
          <a:xfrm>
            <a:off x="7086895" y="5827067"/>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651214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altLang="en-US" dirty="0"/>
              <a:t>Introducing Programming with an Example</a:t>
            </a:r>
            <a:endParaRPr lang="en-US" b="0" dirty="0"/>
          </a:p>
        </p:txBody>
      </p:sp>
      <p:sp>
        <p:nvSpPr>
          <p:cNvPr id="3" name="Content Placeholder 2"/>
          <p:cNvSpPr>
            <a:spLocks noGrp="1"/>
          </p:cNvSpPr>
          <p:nvPr>
            <p:ph sz="quarter" idx="13"/>
          </p:nvPr>
        </p:nvSpPr>
        <p:spPr>
          <a:xfrm>
            <a:off x="457201" y="1600200"/>
            <a:ext cx="8229600" cy="1172817"/>
          </a:xfrm>
        </p:spPr>
        <p:txBody>
          <a:bodyPr/>
          <a:lstStyle/>
          <a:p>
            <a:pPr marL="0" indent="0">
              <a:buFont typeface="Monotype Sorts" pitchFamily="2" charset="2"/>
              <a:buNone/>
            </a:pPr>
            <a:r>
              <a:rPr lang="en-US" altLang="en-US" dirty="0"/>
              <a:t>Listing 2.1 Computing the Area of a Circle</a:t>
            </a:r>
          </a:p>
          <a:p>
            <a:pPr marL="0" indent="0">
              <a:buFont typeface="Monotype Sorts" pitchFamily="2" charset="2"/>
              <a:buNone/>
            </a:pPr>
            <a:r>
              <a:rPr lang="en-US" altLang="en-US" dirty="0" smtClean="0"/>
              <a:t>This </a:t>
            </a:r>
            <a:r>
              <a:rPr lang="en-US" altLang="en-US" dirty="0"/>
              <a:t>program computes the area of the circle.</a:t>
            </a:r>
            <a:endParaRPr lang="en-US" altLang="en-US" dirty="0">
              <a:latin typeface="Book Antiqua" panose="02040602050305030304" pitchFamily="18" charset="0"/>
            </a:endParaRPr>
          </a:p>
        </p:txBody>
      </p:sp>
      <p:sp>
        <p:nvSpPr>
          <p:cNvPr id="7" name="TextBox 3">
            <a:hlinkClick r:id="rId2"/>
          </p:cNvPr>
          <p:cNvSpPr>
            <a:spLocks noChangeArrowheads="1"/>
          </p:cNvSpPr>
          <p:nvPr/>
        </p:nvSpPr>
        <p:spPr bwMode="auto">
          <a:xfrm>
            <a:off x="539750" y="3639103"/>
            <a:ext cx="17145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ComputeArea</a:t>
            </a:r>
          </a:p>
        </p:txBody>
      </p:sp>
      <p:sp>
        <p:nvSpPr>
          <p:cNvPr id="9" name="TextBox 4"/>
          <p:cNvSpPr>
            <a:spLocks noChangeArrowheads="1"/>
          </p:cNvSpPr>
          <p:nvPr/>
        </p:nvSpPr>
        <p:spPr bwMode="auto">
          <a:xfrm>
            <a:off x="2559050" y="3521628"/>
            <a:ext cx="6096000" cy="908050"/>
          </a:xfrm>
          <a:prstGeom prst="rect">
            <a:avLst/>
          </a:prstGeom>
          <a:solidFill>
            <a:schemeClr val="bg2">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defRPr/>
            </a:pPr>
            <a:r>
              <a:rPr lang="en-US" altLang="en-US" sz="2000" dirty="0" smtClean="0"/>
              <a:t>Note: Clicking the green button displays the source code with interactive animation. You can also run the code in a browser. </a:t>
            </a:r>
            <a:r>
              <a:rPr lang="en-US" altLang="en-US" sz="2000" dirty="0"/>
              <a:t>Internet connection is needed for this button.</a:t>
            </a:r>
            <a:endParaRPr lang="en-US" altLang="en-US" sz="2000" dirty="0" smtClean="0"/>
          </a:p>
        </p:txBody>
      </p:sp>
      <p:sp>
        <p:nvSpPr>
          <p:cNvPr id="10" name="TextBox 5">
            <a:hlinkClick r:id="rId3" tooltip="http://liveexample-ppe.pearsoncmg.com/LiveRun/faces/LiveExample.xhtml"/>
          </p:cNvPr>
          <p:cNvSpPr txBox="1"/>
          <p:nvPr/>
        </p:nvSpPr>
        <p:spPr>
          <a:xfrm>
            <a:off x="800652" y="4389921"/>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
        <p:nvSpPr>
          <p:cNvPr id="8" name="TextBox 6"/>
          <p:cNvSpPr>
            <a:spLocks noChangeArrowheads="1"/>
          </p:cNvSpPr>
          <p:nvPr/>
        </p:nvSpPr>
        <p:spPr bwMode="auto">
          <a:xfrm>
            <a:off x="2527300" y="4466191"/>
            <a:ext cx="6096000" cy="1295400"/>
          </a:xfrm>
          <a:prstGeom prst="rect">
            <a:avLst/>
          </a:prstGeom>
          <a:solidFill>
            <a:schemeClr val="accent3">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dirty="0"/>
              <a:t>Note: Clicking the blue button runs the code from Windows. If you cannot run the buttons, see </a:t>
            </a:r>
          </a:p>
          <a:p>
            <a:pPr>
              <a:lnSpc>
                <a:spcPct val="90000"/>
              </a:lnSpc>
              <a:buFont typeface="Monotype Sorts" pitchFamily="2" charset="2"/>
              <a:buNone/>
            </a:pPr>
            <a:r>
              <a:rPr lang="en-US" altLang="en-US" sz="2000" dirty="0"/>
              <a:t>IMPORTANT NOTE: If you cannot run the buttons, see </a:t>
            </a:r>
            <a:r>
              <a:rPr lang="en-US" altLang="en-US" sz="2000" dirty="0">
                <a:hlinkClick r:id="rId4" tooltip="http://www.cs.armstrong.edu/liang/javaslidenote.doc"/>
              </a:rPr>
              <a:t>www.cs.armstrong.edu/liang/javaslidenote.doc</a:t>
            </a:r>
            <a:r>
              <a:rPr lang="en-US" altLang="en-US" sz="2000" dirty="0"/>
              <a:t>.</a:t>
            </a:r>
          </a:p>
        </p:txBody>
      </p:sp>
    </p:spTree>
    <p:extLst>
      <p:ext uri="{BB962C8B-B14F-4D97-AF65-F5344CB8AC3E}">
        <p14:creationId xmlns:p14="http://schemas.microsoft.com/office/powerpoint/2010/main" val="16121652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Problem: Monetary Units</a:t>
            </a:r>
            <a:endParaRPr lang="en-US" sz="2000" b="0" dirty="0"/>
          </a:p>
        </p:txBody>
      </p:sp>
      <p:sp>
        <p:nvSpPr>
          <p:cNvPr id="3" name="Content Placeholder 2"/>
          <p:cNvSpPr>
            <a:spLocks noGrp="1"/>
          </p:cNvSpPr>
          <p:nvPr>
            <p:ph sz="quarter" idx="13"/>
          </p:nvPr>
        </p:nvSpPr>
        <p:spPr>
          <a:xfrm>
            <a:off x="457200" y="1600201"/>
            <a:ext cx="8232775" cy="2782956"/>
          </a:xfrm>
        </p:spPr>
        <p:txBody>
          <a:bodyPr/>
          <a:lstStyle/>
          <a:p>
            <a:pPr marL="0" indent="0">
              <a:buClrTx/>
              <a:buSzTx/>
              <a:buFontTx/>
              <a:buNone/>
            </a:pPr>
            <a:r>
              <a:rPr lang="en-US" altLang="en-US" dirty="0"/>
              <a:t>This program lets the user enter the amount in decimal representing dollars and cents and output a report listing the monetary equivalent in single dollars, quarters, dimes, nickels, and pennies. Your program should report maximum number of dollars, then the maximum number of quarters, and so on, in this order. </a:t>
            </a:r>
          </a:p>
        </p:txBody>
      </p:sp>
      <p:sp>
        <p:nvSpPr>
          <p:cNvPr id="6" name="TextBox 3">
            <a:hlinkClick r:id="rId2"/>
          </p:cNvPr>
          <p:cNvSpPr>
            <a:spLocks noChangeArrowheads="1"/>
          </p:cNvSpPr>
          <p:nvPr/>
        </p:nvSpPr>
        <p:spPr bwMode="auto">
          <a:xfrm>
            <a:off x="4840288" y="5867400"/>
            <a:ext cx="20081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ComputeChange</a:t>
            </a:r>
          </a:p>
        </p:txBody>
      </p:sp>
      <p:sp>
        <p:nvSpPr>
          <p:cNvPr id="5" name="TextBox 4">
            <a:hlinkClick r:id="rId3" tooltip="http://liveexample-ppe.pearsoncmg.com/LiveRun/faces/LiveExample.xhtml"/>
          </p:cNvPr>
          <p:cNvSpPr txBox="1"/>
          <p:nvPr/>
        </p:nvSpPr>
        <p:spPr>
          <a:xfrm>
            <a:off x="7007086" y="5827067"/>
            <a:ext cx="1192696"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4466377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Common Errors and Pitfalls</a:t>
            </a:r>
            <a:endParaRPr lang="en-US" sz="2000" b="0" dirty="0"/>
          </a:p>
        </p:txBody>
      </p:sp>
      <p:sp>
        <p:nvSpPr>
          <p:cNvPr id="3" name="Content Placeholder 2"/>
          <p:cNvSpPr>
            <a:spLocks noGrp="1"/>
          </p:cNvSpPr>
          <p:nvPr>
            <p:ph sz="quarter" idx="13"/>
          </p:nvPr>
        </p:nvSpPr>
        <p:spPr/>
        <p:txBody>
          <a:bodyPr/>
          <a:lstStyle/>
          <a:p>
            <a:pPr hangingPunct="1"/>
            <a:r>
              <a:rPr lang="en-US" altLang="en-US" dirty="0"/>
              <a:t>Common Error 1: Undeclared/Uninitialized Variables and Unused Variables </a:t>
            </a:r>
          </a:p>
          <a:p>
            <a:pPr hangingPunct="1"/>
            <a:r>
              <a:rPr lang="en-US" altLang="en-US" dirty="0"/>
              <a:t>Common Error 2: Integer Overflow</a:t>
            </a:r>
          </a:p>
          <a:p>
            <a:pPr hangingPunct="1"/>
            <a:r>
              <a:rPr lang="en-US" altLang="en-US" dirty="0"/>
              <a:t>Common Error 3: Round-off Errors</a:t>
            </a:r>
          </a:p>
          <a:p>
            <a:pPr hangingPunct="1"/>
            <a:r>
              <a:rPr lang="en-US" altLang="en-US" dirty="0"/>
              <a:t>Common Error 4: Unintended Integer Division</a:t>
            </a:r>
          </a:p>
          <a:p>
            <a:pPr hangingPunct="1"/>
            <a:r>
              <a:rPr lang="en-US" altLang="en-US" dirty="0"/>
              <a:t>Common Error 5: Redundant Input </a:t>
            </a:r>
            <a:r>
              <a:rPr lang="en-US" altLang="en-US" dirty="0" smtClean="0"/>
              <a:t>Objects</a:t>
            </a:r>
            <a:endParaRPr lang="en-US" altLang="en-US" dirty="0"/>
          </a:p>
          <a:p>
            <a:pPr hangingPunct="1"/>
            <a:r>
              <a:rPr lang="en-US" altLang="en-US" dirty="0"/>
              <a:t>Common Pitfall 1: Redundant Input </a:t>
            </a:r>
            <a:r>
              <a:rPr lang="en-US" altLang="en-US" dirty="0" smtClean="0"/>
              <a:t>Objects</a:t>
            </a:r>
            <a:endParaRPr lang="en-US" altLang="en-US" dirty="0"/>
          </a:p>
        </p:txBody>
      </p:sp>
    </p:spTree>
    <p:extLst>
      <p:ext uri="{BB962C8B-B14F-4D97-AF65-F5344CB8AC3E}">
        <p14:creationId xmlns:p14="http://schemas.microsoft.com/office/powerpoint/2010/main" val="22344143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sz="3200" dirty="0"/>
              <a:t>Common Error </a:t>
            </a:r>
            <a:r>
              <a:rPr lang="en-US" altLang="en-US" sz="3200" dirty="0" smtClean="0"/>
              <a:t>1: Undeclared/Uninitialized </a:t>
            </a:r>
            <a:r>
              <a:rPr lang="en-US" altLang="en-US" sz="3200" dirty="0"/>
              <a:t>Variables and Unused Variables </a:t>
            </a:r>
            <a:endParaRPr lang="en-US" sz="3200" b="0" dirty="0"/>
          </a:p>
        </p:txBody>
      </p:sp>
      <p:pic>
        <p:nvPicPr>
          <p:cNvPr id="6" name="Picture 2" descr="Computer code has 2 lines. The lines read as follows. Line 1. double interest rate equals 0.05 semicolon. Line 2. double interest equals interest rate asterisk 45 semicolon."/>
          <p:cNvPicPr>
            <a:picLocks noChangeAspect="1"/>
          </p:cNvPicPr>
          <p:nvPr/>
        </p:nvPicPr>
        <p:blipFill>
          <a:blip r:embed="rId2"/>
          <a:stretch>
            <a:fillRect/>
          </a:stretch>
        </p:blipFill>
        <p:spPr>
          <a:xfrm>
            <a:off x="853622" y="1851550"/>
            <a:ext cx="7436757" cy="3214533"/>
          </a:xfrm>
          <a:prstGeom prst="rect">
            <a:avLst/>
          </a:prstGeom>
        </p:spPr>
      </p:pic>
    </p:spTree>
    <p:extLst>
      <p:ext uri="{BB962C8B-B14F-4D97-AF65-F5344CB8AC3E}">
        <p14:creationId xmlns:p14="http://schemas.microsoft.com/office/powerpoint/2010/main" val="5230397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Common Error 2: Integer Overflow</a:t>
            </a:r>
            <a:endParaRPr lang="en-US" sz="2000" b="0" dirty="0"/>
          </a:p>
        </p:txBody>
      </p:sp>
      <p:pic>
        <p:nvPicPr>
          <p:cNvPr id="7" name="Picture 2" descr="i n t value equals 2147483647 plus 1 semicolon. forward slash forward slash value will actually be negative 2147483648."/>
          <p:cNvPicPr>
            <a:picLocks noChangeAspect="1"/>
          </p:cNvPicPr>
          <p:nvPr/>
        </p:nvPicPr>
        <p:blipFill>
          <a:blip r:embed="rId2"/>
          <a:stretch>
            <a:fillRect/>
          </a:stretch>
        </p:blipFill>
        <p:spPr>
          <a:xfrm>
            <a:off x="853622" y="1980757"/>
            <a:ext cx="7436757" cy="3214533"/>
          </a:xfrm>
          <a:prstGeom prst="rect">
            <a:avLst/>
          </a:prstGeom>
        </p:spPr>
      </p:pic>
    </p:spTree>
    <p:extLst>
      <p:ext uri="{BB962C8B-B14F-4D97-AF65-F5344CB8AC3E}">
        <p14:creationId xmlns:p14="http://schemas.microsoft.com/office/powerpoint/2010/main" val="382101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8478"/>
            <a:ext cx="8229600" cy="1066799"/>
          </a:xfrm>
        </p:spPr>
        <p:txBody>
          <a:bodyPr/>
          <a:lstStyle/>
          <a:p>
            <a:r>
              <a:rPr lang="en-US" altLang="en-US" dirty="0"/>
              <a:t>Common Error 3: Round-off Errors</a:t>
            </a:r>
            <a:endParaRPr lang="en-US" sz="2000" b="0" dirty="0"/>
          </a:p>
        </p:txBody>
      </p:sp>
      <p:pic>
        <p:nvPicPr>
          <p:cNvPr id="7" name="Picture 2" descr="Computer code has 2 lines. The lines read as follows. Line 1. System period out period print l n left parenthesis 1.0 minus 0.1 minus 0.1 minus 0.1 minus 0.1 minus 0.1 right parenthesis semicolon. Line 2. System period out period print l n left parenthesis 1.0 minus 0.9 right parenthesis semicolon."/>
          <p:cNvPicPr>
            <a:picLocks noChangeAspect="1"/>
          </p:cNvPicPr>
          <p:nvPr/>
        </p:nvPicPr>
        <p:blipFill>
          <a:blip r:embed="rId2"/>
          <a:stretch>
            <a:fillRect/>
          </a:stretch>
        </p:blipFill>
        <p:spPr>
          <a:xfrm>
            <a:off x="856140" y="1717480"/>
            <a:ext cx="7431718" cy="3562186"/>
          </a:xfrm>
          <a:prstGeom prst="rect">
            <a:avLst/>
          </a:prstGeom>
        </p:spPr>
      </p:pic>
    </p:spTree>
    <p:extLst>
      <p:ext uri="{BB962C8B-B14F-4D97-AF65-F5344CB8AC3E}">
        <p14:creationId xmlns:p14="http://schemas.microsoft.com/office/powerpoint/2010/main" val="34638382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Common Error 4: Unintended Integer Division</a:t>
            </a:r>
            <a:endParaRPr lang="en-US" sz="2000" b="0" dirty="0"/>
          </a:p>
        </p:txBody>
      </p:sp>
      <p:pic>
        <p:nvPicPr>
          <p:cNvPr id="3" name="Picture 2" descr="Two computer codes illustrates unintended integer division. The first computer code has 4 lines. The lines read as follows. Line 1. i n t number 1 equals 1 semicolon. Line 2. i n t number 2 equals 2 semicolon. Line 3. double average equals left parenthesis number 1 plus number 2 right parenthesis forward slash 2 semicolon. Line 4. System period out period print l n left parenthesis average right parenthesis semicolon. The second computer code has 4 lines. The lines read as follows. Line 1. i n t number 1 equals 1 semicolon. Line 2. i n t number 2 equals 2 semicolon. Line 3. double average equals left parenthesis number 1 plus number 2 right parenthesis forward slash 2.0 semicolon. Line 4. System period out period print l n left parenthesis average right parenthesis semicolon."/>
          <p:cNvPicPr>
            <a:picLocks noChangeAspect="1"/>
          </p:cNvPicPr>
          <p:nvPr/>
        </p:nvPicPr>
        <p:blipFill>
          <a:blip r:embed="rId2"/>
          <a:stretch>
            <a:fillRect/>
          </a:stretch>
        </p:blipFill>
        <p:spPr>
          <a:xfrm>
            <a:off x="880670" y="2236591"/>
            <a:ext cx="7382660" cy="1112606"/>
          </a:xfrm>
          <a:prstGeom prst="rect">
            <a:avLst/>
          </a:prstGeom>
        </p:spPr>
      </p:pic>
    </p:spTree>
    <p:extLst>
      <p:ext uri="{BB962C8B-B14F-4D97-AF65-F5344CB8AC3E}">
        <p14:creationId xmlns:p14="http://schemas.microsoft.com/office/powerpoint/2010/main" val="24880473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Common Pitfall 1: Redundant Input Objects</a:t>
            </a:r>
            <a:endParaRPr lang="en-US" sz="2000" b="0" dirty="0"/>
          </a:p>
        </p:txBody>
      </p:sp>
      <p:pic>
        <p:nvPicPr>
          <p:cNvPr id="2" name="Picture 2" descr="Computer code has 6 lines. The lines read as follows. Line 1. Scanner input equals new Scanner left parenthesis System period in right parenthesis semicolon. Line 2. System period out period print left parenthesis double quote Enter an integer colon double quote right parenthesis semicolon. Line 3. i n t, v 1 equals input period next I n t left parenthesis right parenthesis semicolon. Line 4. Scanner input 1 equals new Scanner left parenthesis System period in right parenthesis semicolon. Line 5. System period out period print left parenthesis double quote Enter a double value colon double quote right parenthesis semicolon. Line 6. double v 2 equals input 1 period next Double left parenthesis right parenthesis semicolon."/>
          <p:cNvPicPr>
            <a:picLocks noChangeAspect="1"/>
          </p:cNvPicPr>
          <p:nvPr/>
        </p:nvPicPr>
        <p:blipFill>
          <a:blip r:embed="rId2"/>
          <a:stretch>
            <a:fillRect/>
          </a:stretch>
        </p:blipFill>
        <p:spPr>
          <a:xfrm>
            <a:off x="856140" y="1861251"/>
            <a:ext cx="7431718" cy="3612571"/>
          </a:xfrm>
          <a:prstGeom prst="rect">
            <a:avLst/>
          </a:prstGeom>
        </p:spPr>
      </p:pic>
    </p:spTree>
    <p:extLst>
      <p:ext uri="{BB962C8B-B14F-4D97-AF65-F5344CB8AC3E}">
        <p14:creationId xmlns:p14="http://schemas.microsoft.com/office/powerpoint/2010/main" val="41901603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a Program </a:t>
            </a:r>
            <a:r>
              <a:rPr lang="en-US" altLang="en-US" dirty="0" smtClean="0"/>
              <a:t>Execution </a:t>
            </a:r>
            <a:r>
              <a:rPr lang="en-US" altLang="en-US" sz="2000" b="0" dirty="0" smtClean="0"/>
              <a:t>(1 of 5)</a:t>
            </a:r>
            <a:endParaRPr lang="en-US" sz="2000" b="0" dirty="0"/>
          </a:p>
        </p:txBody>
      </p:sp>
      <p:pic>
        <p:nvPicPr>
          <p:cNvPr id="20" name="Picture 2" descr="Computer code has 14 lines. The lines read as follows. Line 1. public class Compute Area left brace. Line 2. forward slash asterisk asterisk Main method asterisk forward slash. Line 3, indented once. public static void main left parenthesis String left bracket right bracket a r g s right parenthesis left brace. Line 4, indented twice. double radius semicolon. Line 4 is highlighted and a memory cell displays the memory allocation for radius which has no values entered. Line 5, indented twice. double area semicolon. Line 6, indented twice. forward slash forward slash Assign a radius. Line 7, indented twice. radius equals 20 semicolon. Line 8, indented twice. forward slash forward slash Compute area. Line 9, indented twice. area equals radius asterisk radius asterisk 3.14159 semicolon. Line 10, indented twice. forward slash forward slash Display results. Line 11, indented twice. System period out period print l n left parenthesis double quote the area for the circle of radius double quote plus. Line 12, indented 3 times. radius plus double quote is double quote plus area right parenthesis semicolon. Line 13, indented once. right brace. Line 14. right brace."/>
          <p:cNvPicPr>
            <a:picLocks noChangeAspect="1"/>
          </p:cNvPicPr>
          <p:nvPr/>
        </p:nvPicPr>
        <p:blipFill>
          <a:blip r:embed="rId2"/>
          <a:stretch>
            <a:fillRect/>
          </a:stretch>
        </p:blipFill>
        <p:spPr>
          <a:xfrm>
            <a:off x="1354261" y="1753838"/>
            <a:ext cx="6435478" cy="4026182"/>
          </a:xfrm>
          <a:prstGeom prst="rect">
            <a:avLst/>
          </a:prstGeom>
        </p:spPr>
      </p:pic>
    </p:spTree>
    <p:extLst>
      <p:ext uri="{BB962C8B-B14F-4D97-AF65-F5344CB8AC3E}">
        <p14:creationId xmlns:p14="http://schemas.microsoft.com/office/powerpoint/2010/main" val="278799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a Program </a:t>
            </a:r>
            <a:r>
              <a:rPr lang="en-US" altLang="en-US" dirty="0" smtClean="0"/>
              <a:t>Execution </a:t>
            </a:r>
            <a:r>
              <a:rPr lang="en-US" altLang="en-US" sz="2000" b="0" dirty="0" smtClean="0"/>
              <a:t>(2 of 5)</a:t>
            </a:r>
            <a:endParaRPr lang="en-US" sz="2000" b="0" dirty="0"/>
          </a:p>
        </p:txBody>
      </p:sp>
      <p:pic>
        <p:nvPicPr>
          <p:cNvPr id="3" name="Picture 2" descr="Computer code has 14 lines. The lines read as follows. Line 1. public class Compute Area left brace. Line 2. forward slash asterisk asterisk Main method asterisk forward slash. Line 3, indented once. public static void main left parenthesis String left bracket right bracket a r g s right parenthesis left brace. Line 4, indented twice. double radius semicolon. Line 5, indented twice. double area semicolon. Line 5 is highlighted and two memory cells displays the memory allocation for radius and area which has no values entered. Line 6, indented twice. forward slash forward slash Assign a radius. Line 7, indented twice. radius equals 20 semicolon. Line 8, indented twice. forward slash forward slash Compute area. Line 9, indented twice. area equals radius asterisk radius asterisk 3.14159 semicolon. Line 10, indented twice. forward slash forward slash Display results. Line 11, indented twice. System period out period print l n left parenthesis double quote The area for the circle of radius double quote plus. Line 12, indented 3 times. radius plus double quote is double quote plus area right parenthesis semicolon. Line 13, indented once. right brace. Line 14. right brace."/>
          <p:cNvPicPr>
            <a:picLocks noChangeAspect="1"/>
          </p:cNvPicPr>
          <p:nvPr/>
        </p:nvPicPr>
        <p:blipFill>
          <a:blip r:embed="rId3"/>
          <a:stretch>
            <a:fillRect/>
          </a:stretch>
        </p:blipFill>
        <p:spPr>
          <a:xfrm>
            <a:off x="1427548" y="1748431"/>
            <a:ext cx="6288905" cy="3957476"/>
          </a:xfrm>
          <a:prstGeom prst="rect">
            <a:avLst/>
          </a:prstGeom>
        </p:spPr>
      </p:pic>
    </p:spTree>
    <p:extLst>
      <p:ext uri="{BB962C8B-B14F-4D97-AF65-F5344CB8AC3E}">
        <p14:creationId xmlns:p14="http://schemas.microsoft.com/office/powerpoint/2010/main" val="3330307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478"/>
            <a:ext cx="8229600" cy="1066799"/>
          </a:xfrm>
        </p:spPr>
        <p:txBody>
          <a:bodyPr/>
          <a:lstStyle/>
          <a:p>
            <a:r>
              <a:rPr lang="en-US" altLang="en-US" dirty="0"/>
              <a:t>Trace a Program </a:t>
            </a:r>
            <a:r>
              <a:rPr lang="en-US" altLang="en-US" dirty="0" smtClean="0"/>
              <a:t>Execution </a:t>
            </a:r>
            <a:r>
              <a:rPr lang="en-US" altLang="en-US" sz="2000" b="0" dirty="0" smtClean="0"/>
              <a:t>(3 of 5)</a:t>
            </a:r>
            <a:endParaRPr lang="en-US" sz="2000" b="0" dirty="0"/>
          </a:p>
        </p:txBody>
      </p:sp>
      <p:pic>
        <p:nvPicPr>
          <p:cNvPr id="12" name="Picture 2" descr="Computer code has 14 lines. The lines read as follows. Line 1. public class Compute Area left brace. Line 2. forward slash asterisk asterisk Main method asterisk forward slash. Line 3, indented once. public static void main left parenthesis String left bracket right bracket a r g s right parenthesis left brace. Line 4, indented twice. double radius semicolon. Line 5, indented twice. double area semicolon. Line 6, indented twice. forward slash forward slash Assign a radius. Line 7, indented twice. radius equals 20 semicolon. Line 7 is highlighted and points to the memory cell for radius. The value 20 is assigned to the memory cell for radius. Line 8, indented twice. forward slash forward slash Compute area. Line 9, indented twice. area equals radius asterisk radius asterisk 3.14159 semicolon. Line 10, indented twice. forward slash forward slash Display results. Line 11, indented twice. System period out period print l n left parenthesis double quote the area for the circle of radius double quote plus. Line 12, indented 3 times. radius plus double quote is double quote plus area right parenthesis semicolon. Line 13, indented once. right brace. Line 14. right brace."/>
          <p:cNvPicPr>
            <a:picLocks noChangeAspect="1"/>
          </p:cNvPicPr>
          <p:nvPr/>
        </p:nvPicPr>
        <p:blipFill>
          <a:blip r:embed="rId2"/>
          <a:stretch>
            <a:fillRect/>
          </a:stretch>
        </p:blipFill>
        <p:spPr>
          <a:xfrm>
            <a:off x="1232880" y="1842516"/>
            <a:ext cx="6678241" cy="4007860"/>
          </a:xfrm>
          <a:prstGeom prst="rect">
            <a:avLst/>
          </a:prstGeom>
        </p:spPr>
      </p:pic>
    </p:spTree>
    <p:extLst>
      <p:ext uri="{BB962C8B-B14F-4D97-AF65-F5344CB8AC3E}">
        <p14:creationId xmlns:p14="http://schemas.microsoft.com/office/powerpoint/2010/main" val="2869254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9730</TotalTime>
  <Words>2565</Words>
  <Application>Microsoft Office PowerPoint</Application>
  <PresentationFormat>On-screen Show (4:3)</PresentationFormat>
  <Paragraphs>272</Paragraphs>
  <Slides>67</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7" baseType="lpstr">
      <vt:lpstr>Arial</vt:lpstr>
      <vt:lpstr>Book Antiqua</vt:lpstr>
      <vt:lpstr>Courier</vt:lpstr>
      <vt:lpstr>Courier New</vt:lpstr>
      <vt:lpstr>Monotype Sorts</vt:lpstr>
      <vt:lpstr>Noto Sans Symbols</vt:lpstr>
      <vt:lpstr>Times New Roman</vt:lpstr>
      <vt:lpstr>Verdana</vt:lpstr>
      <vt:lpstr>508 Lecture</vt:lpstr>
      <vt:lpstr>Equation</vt:lpstr>
      <vt:lpstr>Introduction to Java Programming Comprehensive Version</vt:lpstr>
      <vt:lpstr>Motivations</vt:lpstr>
      <vt:lpstr>Learning Objectives (1 of 3)</vt:lpstr>
      <vt:lpstr>Learning Objectives (2 of 3)</vt:lpstr>
      <vt:lpstr>Learning Objectives (3 of 3)</vt:lpstr>
      <vt:lpstr>Introducing Programming with an Example</vt:lpstr>
      <vt:lpstr>Trace a Program Execution (1 of 5)</vt:lpstr>
      <vt:lpstr>Trace a Program Execution (2 of 5)</vt:lpstr>
      <vt:lpstr>Trace a Program Execution (3 of 5)</vt:lpstr>
      <vt:lpstr>Trace a Program Execution (4 of 5)</vt:lpstr>
      <vt:lpstr>Trace a Program Execution (5 of 5)</vt:lpstr>
      <vt:lpstr>Reading Input from the Console</vt:lpstr>
      <vt:lpstr>Identifiers</vt:lpstr>
      <vt:lpstr>Variables</vt:lpstr>
      <vt:lpstr>Declaring Variables</vt:lpstr>
      <vt:lpstr>Assignment Statements</vt:lpstr>
      <vt:lpstr>Declaring and Initializing in One Step</vt:lpstr>
      <vt:lpstr>Named Constants</vt:lpstr>
      <vt:lpstr>Naming Conventions</vt:lpstr>
      <vt:lpstr>Naming Conventions, cont.</vt:lpstr>
      <vt:lpstr>Numerical Data Types (1 of 2)</vt:lpstr>
      <vt:lpstr>Numerical Data Types (2 of 2)</vt:lpstr>
      <vt:lpstr>Reading Numbers from the Keyboard (1 of 2)</vt:lpstr>
      <vt:lpstr>Reading Numbers from the Keyboard (2 of 2)</vt:lpstr>
      <vt:lpstr>Numeric Operators</vt:lpstr>
      <vt:lpstr>Integer Division</vt:lpstr>
      <vt:lpstr>Remainder Operator</vt:lpstr>
      <vt:lpstr>Problem: Displaying Time</vt:lpstr>
      <vt:lpstr>Note</vt:lpstr>
      <vt:lpstr>Exponent Operations </vt:lpstr>
      <vt:lpstr>Number Literals</vt:lpstr>
      <vt:lpstr>Integer Literals</vt:lpstr>
      <vt:lpstr>Floating-Point Literals</vt:lpstr>
      <vt:lpstr>double versus float </vt:lpstr>
      <vt:lpstr>Scientific Notation</vt:lpstr>
      <vt:lpstr>Arithmetic Expressions</vt:lpstr>
      <vt:lpstr>How to Evaluate an Expression</vt:lpstr>
      <vt:lpstr>Problem: Converting Temperatures</vt:lpstr>
      <vt:lpstr>Problem: Displaying Current Time</vt:lpstr>
      <vt:lpstr>Augmented Assignment Operators</vt:lpstr>
      <vt:lpstr>Increment and Decrement Operators</vt:lpstr>
      <vt:lpstr>Increment and Decrement Operators, cont. (1 of 2)</vt:lpstr>
      <vt:lpstr>Increment and Decrement Operators, cont. (2 of 2)</vt:lpstr>
      <vt:lpstr>Assignment Expressions and Assignment Statements</vt:lpstr>
      <vt:lpstr>Numeric Type Conversion</vt:lpstr>
      <vt:lpstr>Conversion Rules</vt:lpstr>
      <vt:lpstr>Type Casting</vt:lpstr>
      <vt:lpstr>Problem: Keeping Two Digits After Decimal Points</vt:lpstr>
      <vt:lpstr>Casting in an Augmented Expression</vt:lpstr>
      <vt:lpstr>Software Development Process</vt:lpstr>
      <vt:lpstr>Requirement Specification</vt:lpstr>
      <vt:lpstr>System Analysis</vt:lpstr>
      <vt:lpstr>System Design</vt:lpstr>
      <vt:lpstr>I P O</vt:lpstr>
      <vt:lpstr>Implementation</vt:lpstr>
      <vt:lpstr>Testing</vt:lpstr>
      <vt:lpstr>Deployment</vt:lpstr>
      <vt:lpstr>Maintenance</vt:lpstr>
      <vt:lpstr>Problem: Computing Loan Payments</vt:lpstr>
      <vt:lpstr>Problem: Monetary Units</vt:lpstr>
      <vt:lpstr>Common Errors and Pitfalls</vt:lpstr>
      <vt:lpstr>Common Error 1: Undeclared/Uninitialized Variables and Unused Variables </vt:lpstr>
      <vt:lpstr>Common Error 2: Integer Overflow</vt:lpstr>
      <vt:lpstr>Common Error 3: Round-off Errors</vt:lpstr>
      <vt:lpstr>Common Error 4: Unintended Integer Division</vt:lpstr>
      <vt:lpstr>Common Pitfall 1: Redundant Input Objects</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Java Programming Comprehensive Version, 10e</dc:title>
  <dc:subject>Engineering Computer Science</dc:subject>
  <dc:creator>Liang</dc:creator>
  <cp:keywords>Engineering Computer Science</cp:keywords>
  <cp:lastModifiedBy>Pasupuleti, Rajeswari (Cognizant)</cp:lastModifiedBy>
  <cp:revision>584</cp:revision>
  <dcterms:modified xsi:type="dcterms:W3CDTF">2018-04-23T11:04:43Z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