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handoutMasterIdLst>
    <p:handoutMasterId r:id="rId69"/>
  </p:handoutMasterIdLst>
  <p:sldIdLst>
    <p:sldId id="360" r:id="rId2"/>
    <p:sldId id="301" r:id="rId3"/>
    <p:sldId id="419" r:id="rId4"/>
    <p:sldId id="420" r:id="rId5"/>
    <p:sldId id="421" r:id="rId6"/>
    <p:sldId id="303" r:id="rId7"/>
    <p:sldId id="330" r:id="rId8"/>
    <p:sldId id="422" r:id="rId9"/>
    <p:sldId id="423" r:id="rId10"/>
    <p:sldId id="424" r:id="rId11"/>
    <p:sldId id="425" r:id="rId12"/>
    <p:sldId id="326" r:id="rId13"/>
    <p:sldId id="362" r:id="rId14"/>
    <p:sldId id="342" r:id="rId15"/>
    <p:sldId id="306" r:id="rId16"/>
    <p:sldId id="426" r:id="rId17"/>
    <p:sldId id="450" r:id="rId18"/>
    <p:sldId id="451" r:id="rId19"/>
    <p:sldId id="452" r:id="rId20"/>
    <p:sldId id="453" r:id="rId21"/>
    <p:sldId id="427" r:id="rId22"/>
    <p:sldId id="428" r:id="rId23"/>
    <p:sldId id="364" r:id="rId24"/>
    <p:sldId id="336" r:id="rId25"/>
    <p:sldId id="454" r:id="rId26"/>
    <p:sldId id="429" r:id="rId27"/>
    <p:sldId id="430" r:id="rId28"/>
    <p:sldId id="455" r:id="rId29"/>
    <p:sldId id="365" r:id="rId30"/>
    <p:sldId id="366" r:id="rId31"/>
    <p:sldId id="456" r:id="rId32"/>
    <p:sldId id="457" r:id="rId33"/>
    <p:sldId id="458" r:id="rId34"/>
    <p:sldId id="459" r:id="rId35"/>
    <p:sldId id="367" r:id="rId36"/>
    <p:sldId id="460" r:id="rId37"/>
    <p:sldId id="368" r:id="rId38"/>
    <p:sldId id="461" r:id="rId39"/>
    <p:sldId id="380" r:id="rId40"/>
    <p:sldId id="369" r:id="rId41"/>
    <p:sldId id="370" r:id="rId42"/>
    <p:sldId id="462" r:id="rId43"/>
    <p:sldId id="371" r:id="rId44"/>
    <p:sldId id="463" r:id="rId45"/>
    <p:sldId id="432" r:id="rId46"/>
    <p:sldId id="464" r:id="rId47"/>
    <p:sldId id="465" r:id="rId48"/>
    <p:sldId id="466" r:id="rId49"/>
    <p:sldId id="467" r:id="rId50"/>
    <p:sldId id="468" r:id="rId51"/>
    <p:sldId id="469" r:id="rId52"/>
    <p:sldId id="372" r:id="rId53"/>
    <p:sldId id="373" r:id="rId54"/>
    <p:sldId id="374" r:id="rId55"/>
    <p:sldId id="470" r:id="rId56"/>
    <p:sldId id="479" r:id="rId57"/>
    <p:sldId id="480" r:id="rId58"/>
    <p:sldId id="376" r:id="rId59"/>
    <p:sldId id="477" r:id="rId60"/>
    <p:sldId id="478" r:id="rId61"/>
    <p:sldId id="433" r:id="rId62"/>
    <p:sldId id="471" r:id="rId63"/>
    <p:sldId id="472" r:id="rId64"/>
    <p:sldId id="473" r:id="rId65"/>
    <p:sldId id="474" r:id="rId66"/>
    <p:sldId id="298"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4" autoAdjust="0"/>
    <p:restoredTop sz="86395" autoAdjust="0"/>
  </p:normalViewPr>
  <p:slideViewPr>
    <p:cSldViewPr snapToGrid="0" snapToObjects="1">
      <p:cViewPr varScale="1">
        <p:scale>
          <a:sx n="99" d="100"/>
          <a:sy n="99" d="100"/>
        </p:scale>
        <p:origin x="378" y="90"/>
      </p:cViewPr>
      <p:guideLst>
        <p:guide orient="horz" pos="2136"/>
        <p:guide pos="2880"/>
      </p:guideLst>
    </p:cSldViewPr>
  </p:slideViewPr>
  <p:outlineViewPr>
    <p:cViewPr>
      <p:scale>
        <a:sx n="33" d="100"/>
        <a:sy n="33" d="100"/>
      </p:scale>
      <p:origin x="0" y="-178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03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03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004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15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46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991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125409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
        <p:nvSpPr>
          <p:cNvPr id="10" name="Content Placeholder 2"/>
          <p:cNvSpPr>
            <a:spLocks noGrp="1"/>
          </p:cNvSpPr>
          <p:nvPr>
            <p:ph sz="quarter" idx="14"/>
          </p:nvPr>
        </p:nvSpPr>
        <p:spPr>
          <a:xfrm>
            <a:off x="457200" y="3036772"/>
            <a:ext cx="8232775" cy="577084"/>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5"/>
          </p:nvPr>
        </p:nvSpPr>
        <p:spPr>
          <a:xfrm>
            <a:off x="454025" y="3870994"/>
            <a:ext cx="8232775" cy="45517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quarter" idx="16"/>
          </p:nvPr>
        </p:nvSpPr>
        <p:spPr>
          <a:xfrm>
            <a:off x="457200" y="4542538"/>
            <a:ext cx="8232775" cy="125409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1452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125409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
        <p:nvSpPr>
          <p:cNvPr id="10" name="Content Placeholder 2"/>
          <p:cNvSpPr>
            <a:spLocks noGrp="1"/>
          </p:cNvSpPr>
          <p:nvPr>
            <p:ph sz="quarter" idx="14"/>
          </p:nvPr>
        </p:nvSpPr>
        <p:spPr>
          <a:xfrm>
            <a:off x="457200" y="3036772"/>
            <a:ext cx="8232775" cy="577084"/>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5"/>
          </p:nvPr>
        </p:nvSpPr>
        <p:spPr>
          <a:xfrm>
            <a:off x="454025" y="3870994"/>
            <a:ext cx="8232775" cy="45517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quarter" idx="16"/>
          </p:nvPr>
        </p:nvSpPr>
        <p:spPr>
          <a:xfrm>
            <a:off x="457200" y="4542538"/>
            <a:ext cx="8232775" cy="125409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quarter" idx="17"/>
          </p:nvPr>
        </p:nvSpPr>
        <p:spPr>
          <a:xfrm>
            <a:off x="512113" y="5867364"/>
            <a:ext cx="8232775" cy="125409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24831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extLst>
      <p:ext uri="{BB962C8B-B14F-4D97-AF65-F5344CB8AC3E}">
        <p14:creationId xmlns:p14="http://schemas.microsoft.com/office/powerpoint/2010/main" val="1821545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19889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4" r:id="rId3"/>
    <p:sldLayoutId id="2147483660" r:id="rId4"/>
    <p:sldLayoutId id="2147483653"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impleIfDemo.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ubtractionQuiz.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cs.armstrong.edu/liang/intro11e/html/SubtractionQuiz.html" TargetMode="External"/><Relationship Id="rId2" Type="http://schemas.openxmlformats.org/officeDocument/2006/relationships/image" Target="../media/image21.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SubtractionQuiz.html" TargetMode="External"/><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ubtractionQuiz.html"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cs.armstrong.edu/liang/intro11e/html/SubtractionQuiz.html" TargetMode="External"/><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www.cs.armstrong.edu/liang/intro11e/html/LeapYear.html"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hyperlink" Target="http://liveexample-ppe.pearsoncmg.com/LiveRun/faces/LiveExampl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Lottery.html"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www.cs.armstrong.edu/liang/intro11e/html/ChineseZodiac.html" TargetMode="External"/><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6.wmf"/></Relationships>
</file>

<file path=ppt/slides/_rels/slide5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51.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4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53.wmf"/><Relationship Id="rId5" Type="http://schemas.openxmlformats.org/officeDocument/2006/relationships/oleObject" Target="../embeddings/oleObject9.bin"/><Relationship Id="rId4" Type="http://schemas.openxmlformats.org/officeDocument/2006/relationships/image" Target="../media/image5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55.emf"/><Relationship Id="rId4" Type="http://schemas.openxmlformats.org/officeDocument/2006/relationships/image" Target="../media/image5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javaslidenote.doc"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AdditionQuiz.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78904"/>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15430"/>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82415"/>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a:solidFill>
                  <a:schemeClr val="dk1"/>
                </a:solidFill>
                <a:ea typeface="Arial"/>
                <a:cs typeface="Arial"/>
                <a:sym typeface="Arial"/>
              </a:rPr>
              <a:t>Chapter </a:t>
            </a:r>
            <a:r>
              <a:rPr lang="en-US" sz="3000" i="0" u="none" strike="noStrike" cap="none" smtClean="0">
                <a:solidFill>
                  <a:schemeClr val="dk1"/>
                </a:solidFill>
                <a:ea typeface="Arial"/>
                <a:cs typeface="Arial"/>
                <a:sym typeface="Arial"/>
              </a:rPr>
              <a:t>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10340"/>
            <a:ext cx="3657600" cy="755374"/>
          </a:xfrm>
          <a:prstGeom prst="rect">
            <a:avLst/>
          </a:prstGeom>
          <a:noFill/>
          <a:ln>
            <a:noFill/>
          </a:ln>
        </p:spPr>
        <p:txBody>
          <a:bodyPr lIns="0" tIns="0" rIns="0" bIns="0" anchor="t" anchorCtr="0">
            <a:noAutofit/>
          </a:bodyPr>
          <a:lstStyle/>
          <a:p>
            <a:r>
              <a:rPr lang="en-US" altLang="en-US" dirty="0"/>
              <a:t>Selections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705313"/>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1968500" y="6383229"/>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9" name="TextBox 7"/>
          <p:cNvSpPr txBox="1"/>
          <p:nvPr/>
        </p:nvSpPr>
        <p:spPr>
          <a:xfrm>
            <a:off x="5297556" y="5326059"/>
            <a:ext cx="3389244" cy="738664"/>
          </a:xfrm>
          <a:prstGeom prst="rect">
            <a:avLst/>
          </a:prstGeom>
          <a:noFill/>
        </p:spPr>
        <p:txBody>
          <a:bodyPr wrap="square" rtlCol="0">
            <a:spAutoFit/>
          </a:bodyPr>
          <a:lstStyle/>
          <a:p>
            <a:r>
              <a:rPr lang="en-US" dirty="0">
                <a:solidFill>
                  <a:schemeClr val="bg1"/>
                </a:solidFill>
                <a:latin typeface="+mn-lt"/>
              </a:rPr>
              <a:t>Slides in the presentation contain hyperlinks.  </a:t>
            </a:r>
            <a:r>
              <a:rPr lang="en-US" dirty="0" smtClean="0">
                <a:solidFill>
                  <a:schemeClr val="bg1"/>
                </a:solidFill>
                <a:latin typeface="+mn-lt"/>
              </a:rPr>
              <a:t>J</a:t>
            </a:r>
            <a:r>
              <a:rPr lang="en-US" sz="100" dirty="0" smtClean="0">
                <a:solidFill>
                  <a:schemeClr val="bg1"/>
                </a:solidFill>
                <a:latin typeface="+mn-lt"/>
              </a:rPr>
              <a:t> </a:t>
            </a:r>
            <a:r>
              <a:rPr lang="en-US" dirty="0" smtClean="0">
                <a:solidFill>
                  <a:schemeClr val="bg1"/>
                </a:solidFill>
                <a:latin typeface="+mn-lt"/>
              </a:rPr>
              <a:t>A</a:t>
            </a:r>
            <a:r>
              <a:rPr lang="en-US" sz="100" dirty="0">
                <a:solidFill>
                  <a:schemeClr val="bg1"/>
                </a:solidFill>
                <a:latin typeface="+mn-lt"/>
              </a:rPr>
              <a:t> </a:t>
            </a:r>
            <a:r>
              <a:rPr lang="en-US" dirty="0">
                <a:solidFill>
                  <a:schemeClr val="bg1"/>
                </a:solidFill>
                <a:latin typeface="+mn-lt"/>
              </a:rPr>
              <a:t>W</a:t>
            </a:r>
            <a:r>
              <a:rPr lang="en-US" sz="100" dirty="0">
                <a:solidFill>
                  <a:schemeClr val="bg1"/>
                </a:solidFill>
                <a:latin typeface="+mn-lt"/>
              </a:rPr>
              <a:t> </a:t>
            </a:r>
            <a:r>
              <a:rPr lang="en-US" dirty="0">
                <a:solidFill>
                  <a:schemeClr val="bg1"/>
                </a:solidFill>
                <a:latin typeface="+mn-lt"/>
              </a:rPr>
              <a:t>S users should be able to get a list of links by using </a:t>
            </a:r>
            <a:r>
              <a:rPr lang="en-US" dirty="0" smtClean="0">
                <a:solidFill>
                  <a:schemeClr val="bg1"/>
                </a:solidFill>
                <a:latin typeface="+mn-lt"/>
              </a:rPr>
              <a:t>INSERT+F7</a:t>
            </a:r>
            <a:endParaRPr lang="en-US" dirty="0">
              <a:solidFill>
                <a:schemeClr val="bg1"/>
              </a:solidFill>
              <a:latin typeface="+mn-lt"/>
            </a:endParaRPr>
          </a:p>
        </p:txBody>
      </p:sp>
    </p:spTree>
    <p:extLst>
      <p:ext uri="{BB962C8B-B14F-4D97-AF65-F5344CB8AC3E}">
        <p14:creationId xmlns:p14="http://schemas.microsoft.com/office/powerpoint/2010/main" val="111247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Note</a:t>
            </a:r>
            <a:endParaRPr lang="en-US" sz="2000" b="0" dirty="0"/>
          </a:p>
        </p:txBody>
      </p:sp>
      <p:pic>
        <p:nvPicPr>
          <p:cNvPr id="13" name="Picture 2" descr="Computer code in block a titled, Wrong, has 3 lines. The lines read as follows. Line 1. If i greater than sign 0 right brace. Line 2, indented once. System period out period print l n right parenthesis double quote I is positive right parenthesis semicolon. Line 3. Right brace. Computer code in block b titled, Correct, has 3 lines. The lines read as follows. Line 1. If left parenthesis i greater than sign 0 right parenthesis right brace. In line 1, left parenthesis and right parenthesis are highlighted. Line 2, indented once. System period out period print l n right parenthesis double quote I is positive right parenthesis semicolon. Line 3. Right brace. Two blocks of code, where statement in block a, are equivalent to statements in block b, are presented. Computer code in block a, has 3 lines. The lines read as follows. Line 1. If left parenthesis i greater than sign 0 right parenthesis right brace. In line 1, left brace is highlighted. Line 2, indented once. System period out period print l n right parenthesis double quote I is positive right parenthesis semicolon. Line 3. Right brace. Line 3 is highlighted. This code is equivalent to the next code. Computer code in block b, has 2 lines. The lines read as follows. Line 1. If left parenthesis i greater than sign 0 right parenthesis. Line 2, indented once. System period out period print l n right parenthesis double quote I is positive right parenthesis semicolon."/>
          <p:cNvPicPr>
            <a:picLocks noChangeAspect="1"/>
          </p:cNvPicPr>
          <p:nvPr/>
        </p:nvPicPr>
        <p:blipFill>
          <a:blip r:embed="rId2"/>
          <a:stretch>
            <a:fillRect/>
          </a:stretch>
        </p:blipFill>
        <p:spPr>
          <a:xfrm>
            <a:off x="686848" y="2043426"/>
            <a:ext cx="7770303" cy="2771149"/>
          </a:xfrm>
          <a:prstGeom prst="rect">
            <a:avLst/>
          </a:prstGeom>
        </p:spPr>
      </p:pic>
    </p:spTree>
    <p:extLst>
      <p:ext uri="{BB962C8B-B14F-4D97-AF65-F5344CB8AC3E}">
        <p14:creationId xmlns:p14="http://schemas.microsoft.com/office/powerpoint/2010/main" val="54922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if Demo</a:t>
            </a:r>
            <a:endParaRPr lang="en-US" sz="2000" b="0" dirty="0"/>
          </a:p>
        </p:txBody>
      </p:sp>
      <p:sp>
        <p:nvSpPr>
          <p:cNvPr id="3" name="Content Placeholder 2"/>
          <p:cNvSpPr>
            <a:spLocks noGrp="1"/>
          </p:cNvSpPr>
          <p:nvPr>
            <p:ph sz="quarter" idx="13"/>
          </p:nvPr>
        </p:nvSpPr>
        <p:spPr>
          <a:xfrm>
            <a:off x="457200" y="1600200"/>
            <a:ext cx="8232775" cy="1520687"/>
          </a:xfrm>
        </p:spPr>
        <p:txBody>
          <a:bodyPr/>
          <a:lstStyle/>
          <a:p>
            <a:pPr marL="0" indent="0">
              <a:buClrTx/>
              <a:buSzTx/>
              <a:buFontTx/>
              <a:buNone/>
            </a:pPr>
            <a:r>
              <a:rPr lang="en-US" altLang="en-US" dirty="0"/>
              <a:t>Write a program that prompts the user to enter an integer. If the number is a multiple of 5, print HiFive. If the number is divisible by 2, print HiEven.</a:t>
            </a:r>
          </a:p>
        </p:txBody>
      </p:sp>
      <p:sp>
        <p:nvSpPr>
          <p:cNvPr id="5" name="TextBox 3">
            <a:hlinkClick r:id="rId2"/>
          </p:cNvPr>
          <p:cNvSpPr>
            <a:spLocks noChangeArrowheads="1"/>
          </p:cNvSpPr>
          <p:nvPr/>
        </p:nvSpPr>
        <p:spPr bwMode="auto">
          <a:xfrm>
            <a:off x="4849813" y="5770563"/>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SimpleIfDemo</a:t>
            </a:r>
          </a:p>
        </p:txBody>
      </p:sp>
      <p:sp>
        <p:nvSpPr>
          <p:cNvPr id="6" name="TextBox 4">
            <a:hlinkClick r:id="rId3" tooltip="http://liveexample-ppe.pearsoncmg.com/LiveRun/faces/LiveExample.xhtml"/>
          </p:cNvPr>
          <p:cNvSpPr txBox="1"/>
          <p:nvPr/>
        </p:nvSpPr>
        <p:spPr>
          <a:xfrm>
            <a:off x="7036904" y="5730230"/>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20052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The Two-way </a:t>
            </a:r>
            <a:r>
              <a:rPr lang="en-US" altLang="en-US" dirty="0">
                <a:latin typeface="Courier New" panose="02070309020205020404" pitchFamily="49" charset="0"/>
              </a:rPr>
              <a:t>if</a:t>
            </a:r>
            <a:r>
              <a:rPr lang="en-US" altLang="en-US" dirty="0"/>
              <a:t> Statement</a:t>
            </a:r>
            <a:endParaRPr lang="en-US" b="0" dirty="0"/>
          </a:p>
        </p:txBody>
      </p:sp>
      <p:pic>
        <p:nvPicPr>
          <p:cNvPr id="3" name="Picture 2" descr="Computer code has 6 lines. The lines read as follows. Line 1. if left parenthesis boolean hyphen expression right parenthesis left brace. Line 2, indented once. statement left parenthesis s right parenthesis hyphen for hyphen the hyphen true hyphen case semicolon. Line 3. right brace. Line 4. else left brace. Line 5, indented once. statement left parenthesis s right parenthesis hyphen for hyphen the hyphen false hyphen case semicolon. Line 6. right brace. Flowchart for the code is presented. Enter the loop, check the Boolean condition in expression if true, then statements for true case are executed and exit loop. if false, then statements for false case are executed and exit loop."/>
          <p:cNvPicPr>
            <a:picLocks noChangeAspect="1"/>
          </p:cNvPicPr>
          <p:nvPr/>
        </p:nvPicPr>
        <p:blipFill>
          <a:blip r:embed="rId3"/>
          <a:stretch>
            <a:fillRect/>
          </a:stretch>
        </p:blipFill>
        <p:spPr>
          <a:xfrm>
            <a:off x="1461900" y="1786767"/>
            <a:ext cx="6220200" cy="4099468"/>
          </a:xfrm>
          <a:prstGeom prst="rect">
            <a:avLst/>
          </a:prstGeom>
        </p:spPr>
      </p:pic>
    </p:spTree>
    <p:extLst>
      <p:ext uri="{BB962C8B-B14F-4D97-AF65-F5344CB8AC3E}">
        <p14:creationId xmlns:p14="http://schemas.microsoft.com/office/powerpoint/2010/main" val="2641458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sz="3600" dirty="0">
                <a:latin typeface="Courier New" panose="02070309020205020404" pitchFamily="49" charset="0"/>
              </a:rPr>
              <a:t>if-else</a:t>
            </a:r>
            <a:r>
              <a:rPr lang="en-US" altLang="en-US" dirty="0"/>
              <a:t> Example</a:t>
            </a:r>
            <a:endParaRPr lang="en-US" b="0" dirty="0"/>
          </a:p>
        </p:txBody>
      </p:sp>
      <p:pic>
        <p:nvPicPr>
          <p:cNvPr id="7" name="Picture 2" descr="Computer code has 9 lines. The lines read as follows. Line 1. if left parenthesis radius greater than sign equals 0 right parenthesis left brace. Line 2, indented once. area equals radius asterisk radius asterisk 3 period 14159 semicolon. Line 3, indented once. System period out period print l n left parenthesis double quote The area for double quote. Line 4, indented twice. plus double quote the circle of radius double quote plus radius plus. Line 5, indented twice. is plus area right parenthesis semicolon. Line 6. right brace. Line 7. else left brace. Line 8, indented once. System period out period print l n left parenthesis double quote Negative input double quote right parenthesis semicolon. Line 9. right brace."/>
          <p:cNvPicPr>
            <a:picLocks noChangeAspect="1"/>
          </p:cNvPicPr>
          <p:nvPr/>
        </p:nvPicPr>
        <p:blipFill>
          <a:blip r:embed="rId2"/>
          <a:stretch>
            <a:fillRect/>
          </a:stretch>
        </p:blipFill>
        <p:spPr>
          <a:xfrm>
            <a:off x="1259217" y="1694982"/>
            <a:ext cx="6625566" cy="3945109"/>
          </a:xfrm>
          <a:prstGeom prst="rect">
            <a:avLst/>
          </a:prstGeom>
        </p:spPr>
      </p:pic>
    </p:spTree>
    <p:extLst>
      <p:ext uri="{BB962C8B-B14F-4D97-AF65-F5344CB8AC3E}">
        <p14:creationId xmlns:p14="http://schemas.microsoft.com/office/powerpoint/2010/main" val="1657464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Alternative if Statements</a:t>
            </a:r>
            <a:endParaRPr lang="en-US" b="0" dirty="0"/>
          </a:p>
        </p:txBody>
      </p:sp>
      <p:pic>
        <p:nvPicPr>
          <p:cNvPr id="5" name="Picture 2" descr="Two blocks of equivalent ways of multiple alternate if statements are presented. Computer code in block a, has 13 lines. The lines read as follows. Line 1. if left parenthesis score greater than sign equals 90.0 right parenthesis. Line 2, indented once. System period out period print left parenthesis double quote A double quote right parenthesis semicolon. Line 3. else. Line 4, indented once. if left parenthesis score greater than sign equals 80.0 right parenthesis. Line 5, indented twice. System period out period print left parenthesis double quote B double quote right parenthesis semicolon. Line 6, indented once. else. Line 7, indented twice. if left parenthesis score greater than sign equals 70.0 right parenthesis. Line 8, indented 3 times. System period out period print left parenthesis double quote C double quote right parenthesis semicolon. Line 9, indented twice. else. Line 10, indented 3 times. if left parenthesis score greater than sign equals 60.0 right parenthesis. Line 11, indented 4 times. System period out period print left parenthesis double quote D double quote right parenthesis semicolon. Line 12, indented 3 times. else. Line 13, indented 4 times. System period out period print left parenthesis double quote F double quote right parenthesis semicolon. Computer code in block b, has 10 lines. The lines read as follows. Line 1. if left parenthesis score greater than sign equals 90.0 right parenthesis. Line 2, indented once. System period out period print left parenthesis double quote A double quote right parenthesis semicolon. Line 3. else if left parenthesis score greater than sign equals 80.0 right parenthesis. Line 4, indented once. System period out period print left parenthesis double quote B double quote right parenthesis semicolon. Line 5. else if left parenthesis score greater than sign equals 70.0 right parenthesis. Line 6, indented once. System period out period print left parenthesis double quote C double quote right parenthesis semicolon. Line 7. else if left parenthesis score greater than sign equals 60.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This block is labeled, this is better."/>
          <p:cNvPicPr>
            <a:picLocks noChangeAspect="1"/>
          </p:cNvPicPr>
          <p:nvPr/>
        </p:nvPicPr>
        <p:blipFill>
          <a:blip r:embed="rId2"/>
          <a:stretch>
            <a:fillRect/>
          </a:stretch>
        </p:blipFill>
        <p:spPr>
          <a:xfrm>
            <a:off x="766840" y="1869728"/>
            <a:ext cx="7610319" cy="3118545"/>
          </a:xfrm>
          <a:prstGeom prst="rect">
            <a:avLst/>
          </a:prstGeom>
        </p:spPr>
      </p:pic>
    </p:spTree>
    <p:extLst>
      <p:ext uri="{BB962C8B-B14F-4D97-AF65-F5344CB8AC3E}">
        <p14:creationId xmlns:p14="http://schemas.microsoft.com/office/powerpoint/2010/main" val="2494889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Multi-Way if-else Statements</a:t>
            </a:r>
            <a:endParaRPr lang="en-US" b="0" dirty="0">
              <a:solidFill>
                <a:schemeClr val="tx2"/>
              </a:solidFill>
            </a:endParaRPr>
          </a:p>
        </p:txBody>
      </p:sp>
      <p:pic>
        <p:nvPicPr>
          <p:cNvPr id="3" name="Picture 2" descr="A flowchart illustrates execution of multi way if else statements. Enter the loop, check a condition, if true execute statement, grade is A and exit loop. If false then check a different condition, if true then execute statement grade is B and exit loop. If false then check a different condition, if true then execute statement grade is c and exit loop. If false then check a different condition, if true then execute statement grade is D and exit loop. If false then check a different condition, if true then execute statement grade is F and exit loop."/>
          <p:cNvPicPr>
            <a:picLocks noChangeAspect="1"/>
          </p:cNvPicPr>
          <p:nvPr/>
        </p:nvPicPr>
        <p:blipFill>
          <a:blip r:embed="rId2"/>
          <a:stretch>
            <a:fillRect/>
          </a:stretch>
        </p:blipFill>
        <p:spPr>
          <a:xfrm>
            <a:off x="1979903" y="1807961"/>
            <a:ext cx="5184195" cy="3997450"/>
          </a:xfrm>
          <a:prstGeom prst="rect">
            <a:avLst/>
          </a:prstGeom>
        </p:spPr>
      </p:pic>
    </p:spTree>
    <p:extLst>
      <p:ext uri="{BB962C8B-B14F-4D97-AF65-F5344CB8AC3E}">
        <p14:creationId xmlns:p14="http://schemas.microsoft.com/office/powerpoint/2010/main" val="1617290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if-else </a:t>
            </a:r>
            <a:r>
              <a:rPr lang="en-US" altLang="en-US" dirty="0" smtClean="0"/>
              <a:t>statement </a:t>
            </a:r>
            <a:r>
              <a:rPr lang="en-US" altLang="en-US" sz="2000" b="0" dirty="0" smtClean="0"/>
              <a:t>(1 of 5)</a:t>
            </a:r>
            <a:endParaRPr lang="en-US" sz="2000" b="0" dirty="0">
              <a:solidFill>
                <a:schemeClr val="tx2"/>
              </a:solidFill>
            </a:endParaRPr>
          </a:p>
        </p:txBody>
      </p:sp>
      <p:pic>
        <p:nvPicPr>
          <p:cNvPr id="3" name="Picture 2" descr="Computer code has 10 lines. The lines read as follows. Line 1. if left parenthesis score greater than sign equals 90 period 0 right parenthesis. The word, score in Line 1 is labeled, suppose score is 70.0. Line 1 is highlighted and labeled, the condition is false. Line 2, indented once. System period out period print left parenthesis double quote A double quote right parenthesis semicolon. Line 3. else if left parenthesis score greater than sign equals 80 period 0 right parenthesis. Line 4, indented once. System period out period print left parenthesis double quote B double quote right parenthesis semicolon. Line 5. else if left parenthesis score greater than sign equals 70 period 0 right parenthesis. Line 6, indented once. System period out period print left parenthesis double quote C double quote right parenthesis semicolon. Line 7. else if left parenthesis score greater than sign equals 60 period 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p:cNvPicPr>
            <a:picLocks noChangeAspect="1"/>
          </p:cNvPicPr>
          <p:nvPr/>
        </p:nvPicPr>
        <p:blipFill>
          <a:blip r:embed="rId2"/>
          <a:stretch>
            <a:fillRect/>
          </a:stretch>
        </p:blipFill>
        <p:spPr>
          <a:xfrm>
            <a:off x="1789767" y="1808499"/>
            <a:ext cx="5564467" cy="4095758"/>
          </a:xfrm>
          <a:prstGeom prst="rect">
            <a:avLst/>
          </a:prstGeom>
        </p:spPr>
      </p:pic>
    </p:spTree>
    <p:extLst>
      <p:ext uri="{BB962C8B-B14F-4D97-AF65-F5344CB8AC3E}">
        <p14:creationId xmlns:p14="http://schemas.microsoft.com/office/powerpoint/2010/main" val="2579197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if-else </a:t>
            </a:r>
            <a:r>
              <a:rPr lang="en-US" altLang="en-US" dirty="0" smtClean="0"/>
              <a:t>statement </a:t>
            </a:r>
            <a:r>
              <a:rPr lang="en-US" altLang="en-US" sz="2000" b="0" dirty="0" smtClean="0"/>
              <a:t>(2 of 5)</a:t>
            </a:r>
            <a:endParaRPr lang="en-US" sz="2000" b="0" dirty="0">
              <a:solidFill>
                <a:schemeClr val="tx2"/>
              </a:solidFill>
            </a:endParaRPr>
          </a:p>
        </p:txBody>
      </p:sp>
      <p:pic>
        <p:nvPicPr>
          <p:cNvPr id="8" name="Picture 2" descr="Computer code has 10 lines. The lines read as follows. Line 1. if left parenthesis score greater than sign equals 90 period 0 right parenthesis. The word, score in Line 1 is labeled, suppose score is 70.0. Line 2, indented once. System period out period print left parenthesis double quote A double quote right parenthesis semicolon. Line 3. else if left parenthesis score greater than sign equals 80 period 0 right parenthesis. Line 3 is highlighted and labeled, the condition is false. Line 4, indented once. System period out period print left parenthesis double quote B double quote right parenthesis semicolon. Line 5. else if left parenthesis score greater than sign equals 70 period 0 right parenthesis. Line 6, indented once. System period out period print left parenthesis double quote C double quote right parenthesis semicolon. Line 7. else if left parenthesis score greater than sign equals 60 period 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p:cNvPicPr>
            <a:picLocks noChangeAspect="1"/>
          </p:cNvPicPr>
          <p:nvPr/>
        </p:nvPicPr>
        <p:blipFill>
          <a:blip r:embed="rId2"/>
          <a:stretch>
            <a:fillRect/>
          </a:stretch>
        </p:blipFill>
        <p:spPr>
          <a:xfrm>
            <a:off x="1789767" y="1738928"/>
            <a:ext cx="5564467" cy="4095758"/>
          </a:xfrm>
          <a:prstGeom prst="rect">
            <a:avLst/>
          </a:prstGeom>
        </p:spPr>
      </p:pic>
    </p:spTree>
    <p:extLst>
      <p:ext uri="{BB962C8B-B14F-4D97-AF65-F5344CB8AC3E}">
        <p14:creationId xmlns:p14="http://schemas.microsoft.com/office/powerpoint/2010/main" val="142930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if-else </a:t>
            </a:r>
            <a:r>
              <a:rPr lang="en-US" altLang="en-US" dirty="0" smtClean="0"/>
              <a:t>statement </a:t>
            </a:r>
            <a:r>
              <a:rPr lang="en-US" altLang="en-US" sz="2000" b="0" dirty="0" smtClean="0"/>
              <a:t>(3 of 5)</a:t>
            </a:r>
            <a:endParaRPr lang="en-US" sz="2000" b="0" dirty="0">
              <a:solidFill>
                <a:schemeClr val="tx2"/>
              </a:solidFill>
            </a:endParaRPr>
          </a:p>
        </p:txBody>
      </p:sp>
      <p:pic>
        <p:nvPicPr>
          <p:cNvPr id="3" name="Picture 2" descr="Computer code has 10 lines. The lines read as follows. Line 1. if left parenthesis score greater than sign equals 90 period 0 right parenthesis. The word, score in Line 1 is labeled, suppose score is 70.0. Line 2, indented once. System period out period print left parenthesis double quote A double quote right parenthesis semicolon. Line 3. else if left parenthesis score greater than sign equals 80 period 0 right parenthesis. Line 4, indented once. System period out period print left parenthesis double quote B double quote right parenthesis semicolon. Line 5. else if left parenthesis score greater than sign equals 70 period 0 right parenthesis. Line 5 is highlighted and labeled, the condition is true. Line 6, indented once. System period out period print left parenthesis double quote C double quote right parenthesis semicolon. Line 7. else if left parenthesis score greater than sign equals 60 period 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p:cNvPicPr>
            <a:picLocks noChangeAspect="1"/>
          </p:cNvPicPr>
          <p:nvPr/>
        </p:nvPicPr>
        <p:blipFill>
          <a:blip r:embed="rId2"/>
          <a:stretch>
            <a:fillRect/>
          </a:stretch>
        </p:blipFill>
        <p:spPr>
          <a:xfrm>
            <a:off x="1789767" y="1907892"/>
            <a:ext cx="5564467" cy="4095758"/>
          </a:xfrm>
          <a:prstGeom prst="rect">
            <a:avLst/>
          </a:prstGeom>
        </p:spPr>
      </p:pic>
    </p:spTree>
    <p:extLst>
      <p:ext uri="{BB962C8B-B14F-4D97-AF65-F5344CB8AC3E}">
        <p14:creationId xmlns:p14="http://schemas.microsoft.com/office/powerpoint/2010/main" val="3333244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if-else </a:t>
            </a:r>
            <a:r>
              <a:rPr lang="en-US" altLang="en-US" dirty="0" smtClean="0"/>
              <a:t>statement </a:t>
            </a:r>
            <a:r>
              <a:rPr lang="en-US" altLang="en-US" sz="2000" b="0" dirty="0" smtClean="0"/>
              <a:t>(4 of 5)</a:t>
            </a:r>
            <a:endParaRPr lang="en-US" sz="2000" b="0" dirty="0">
              <a:solidFill>
                <a:schemeClr val="tx2"/>
              </a:solidFill>
            </a:endParaRPr>
          </a:p>
        </p:txBody>
      </p:sp>
      <p:pic>
        <p:nvPicPr>
          <p:cNvPr id="8" name="Picture 2" descr="Computer code has 10 lines. The lines read as follows. Line 1. if left parenthesis score greater than sign equals 90 period 0 right parenthesis. The word, score in Line 1 is labeled, suppose score is 70.0. Line 2, indented once. System period out period print left parenthesis double quote A double quote right parenthesis semicolon. Line 3. else if left parenthesis score greater than sign equals 80 period 0 right parenthesis. Line 3 is highlighted and labeled, the condition is false. Line 4, indented once. System period out period print left parenthesis double quote B double quote right parenthesis semicolon. Line 5. else if left parenthesis score greater than sign equals 70 period 0 right parenthesis. Line 6, indented once. System period out period print left parenthesis double quote C double quote right parenthesis semicolon. Line 5 is highlighted and labeled, grade is C. Line 7. else if left parenthesis score greater than sign equals 60 period 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p:cNvPicPr>
            <a:picLocks noChangeAspect="1"/>
          </p:cNvPicPr>
          <p:nvPr/>
        </p:nvPicPr>
        <p:blipFill>
          <a:blip r:embed="rId2"/>
          <a:stretch>
            <a:fillRect/>
          </a:stretch>
        </p:blipFill>
        <p:spPr>
          <a:xfrm>
            <a:off x="1789767" y="1808505"/>
            <a:ext cx="5564467" cy="4095758"/>
          </a:xfrm>
          <a:prstGeom prst="rect">
            <a:avLst/>
          </a:prstGeom>
        </p:spPr>
      </p:pic>
    </p:spTree>
    <p:extLst>
      <p:ext uri="{BB962C8B-B14F-4D97-AF65-F5344CB8AC3E}">
        <p14:creationId xmlns:p14="http://schemas.microsoft.com/office/powerpoint/2010/main" val="3686800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If you assigned a negative value for </a:t>
            </a:r>
            <a:r>
              <a:rPr lang="en-US" altLang="en-US" b="1" dirty="0"/>
              <a:t>radius</a:t>
            </a:r>
            <a:r>
              <a:rPr lang="en-US" altLang="en-US" dirty="0"/>
              <a:t> in Listing 2.2, ComputeAreaWithConsoleInput.java, the program would print an invalid result. If the radius is negative, you don't want the program to compute the area. How can you deal with this situation</a:t>
            </a:r>
            <a:r>
              <a:rPr lang="en-US" altLang="en-US" dirty="0" smtClean="0"/>
              <a:t>?</a:t>
            </a:r>
            <a:endParaRPr lang="en-US" altLang="en-US" dirty="0"/>
          </a:p>
        </p:txBody>
      </p:sp>
    </p:spTree>
    <p:extLst>
      <p:ext uri="{BB962C8B-B14F-4D97-AF65-F5344CB8AC3E}">
        <p14:creationId xmlns:p14="http://schemas.microsoft.com/office/powerpoint/2010/main" val="361655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if-else </a:t>
            </a:r>
            <a:r>
              <a:rPr lang="en-US" altLang="en-US" dirty="0" smtClean="0"/>
              <a:t>statement </a:t>
            </a:r>
            <a:r>
              <a:rPr lang="en-US" altLang="en-US" sz="2000" b="0" dirty="0" smtClean="0"/>
              <a:t>(5 of 5)</a:t>
            </a:r>
            <a:endParaRPr lang="en-US" sz="2000" b="0" dirty="0">
              <a:solidFill>
                <a:schemeClr val="tx2"/>
              </a:solidFill>
            </a:endParaRPr>
          </a:p>
        </p:txBody>
      </p:sp>
      <p:pic>
        <p:nvPicPr>
          <p:cNvPr id="3" name="Picture 2" descr="Computer code has 11 lines. The lines read as follows. Line 1. if left parenthesis score greater than sign equals 90 period 0 right parenthesis. The word, score in Line 1 is labeled, suppose score is 70.0. Line 2, indented once. System period out period print left parenthesis double quote A double quote right parenthesis semicolon. Line 3. else if left parenthesis score greater than sign equals 80 period 0 right parenthesis. Line 3 is highlighted and labeled, the condition is false. Line 4, indented once. System period out period print left parenthesis double quote B double quote right parenthesis semicolon. Line 5. else if left parenthesis score greater than sign equals 70 period 0 right parenthesis. Line 6, indented once. System period out period print left parenthesis double quote C double quote right parenthesis semicolon. Line 7. else if left parenthesis score greater than sign equals 60 period 0 right parenthesis. Line 8, indented once. System period out period print left parenthesis double quote D double quote right parenthesis semicolon. Line 9. else. Line 10, indented once. System period out period print left parenthesis double quote F double quote right parenthesis semicolon. Line 11. Blank. Line 11 is labeled, exit the if statement."/>
          <p:cNvPicPr>
            <a:picLocks noChangeAspect="1"/>
          </p:cNvPicPr>
          <p:nvPr/>
        </p:nvPicPr>
        <p:blipFill>
          <a:blip r:embed="rId2"/>
          <a:stretch>
            <a:fillRect/>
          </a:stretch>
        </p:blipFill>
        <p:spPr>
          <a:xfrm>
            <a:off x="1789767" y="1729575"/>
            <a:ext cx="5564467" cy="4372874"/>
          </a:xfrm>
          <a:prstGeom prst="rect">
            <a:avLst/>
          </a:prstGeom>
        </p:spPr>
      </p:pic>
    </p:spTree>
    <p:extLst>
      <p:ext uri="{BB962C8B-B14F-4D97-AF65-F5344CB8AC3E}">
        <p14:creationId xmlns:p14="http://schemas.microsoft.com/office/powerpoint/2010/main" val="3620005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Note </a:t>
            </a:r>
            <a:r>
              <a:rPr lang="en-US" altLang="en-US" sz="2000" b="0" dirty="0" smtClean="0"/>
              <a:t>(1 of 2)</a:t>
            </a:r>
            <a:endParaRPr lang="en-US" sz="2000" b="0" dirty="0">
              <a:solidFill>
                <a:schemeClr val="tx2"/>
              </a:solidFill>
            </a:endParaRPr>
          </a:p>
        </p:txBody>
      </p:sp>
      <p:sp>
        <p:nvSpPr>
          <p:cNvPr id="3" name="Content Placeholder 2"/>
          <p:cNvSpPr>
            <a:spLocks noGrp="1"/>
          </p:cNvSpPr>
          <p:nvPr>
            <p:ph sz="quarter" idx="13"/>
          </p:nvPr>
        </p:nvSpPr>
        <p:spPr>
          <a:xfrm>
            <a:off x="457200" y="1600200"/>
            <a:ext cx="8232775" cy="1043609"/>
          </a:xfrm>
        </p:spPr>
        <p:txBody>
          <a:bodyPr/>
          <a:lstStyle/>
          <a:p>
            <a:pPr marL="0" indent="0">
              <a:lnSpc>
                <a:spcPct val="90000"/>
              </a:lnSpc>
              <a:buFont typeface="Monotype Sorts" pitchFamily="2" charset="2"/>
              <a:buNone/>
            </a:pPr>
            <a:r>
              <a:rPr lang="en-US" altLang="en-US" dirty="0">
                <a:cs typeface="Times New Roman" panose="02020603050405020304" pitchFamily="18" charset="0"/>
              </a:rPr>
              <a:t>The </a:t>
            </a:r>
            <a:r>
              <a:rPr lang="en-US" altLang="en-US" b="1" dirty="0">
                <a:cs typeface="Times New Roman" panose="02020603050405020304" pitchFamily="18" charset="0"/>
              </a:rPr>
              <a:t>else </a:t>
            </a:r>
            <a:r>
              <a:rPr lang="en-US" altLang="en-US" dirty="0">
                <a:cs typeface="Times New Roman" panose="02020603050405020304" pitchFamily="18" charset="0"/>
              </a:rPr>
              <a:t>clause matches the most recent </a:t>
            </a:r>
            <a:r>
              <a:rPr lang="en-US" altLang="en-US" b="1" dirty="0">
                <a:cs typeface="Times New Roman" panose="02020603050405020304" pitchFamily="18" charset="0"/>
              </a:rPr>
              <a:t>if</a:t>
            </a:r>
            <a:r>
              <a:rPr lang="en-US" altLang="en-US" dirty="0">
                <a:cs typeface="Times New Roman" panose="02020603050405020304" pitchFamily="18" charset="0"/>
              </a:rPr>
              <a:t> clause in the same block</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pic>
        <p:nvPicPr>
          <p:cNvPr id="4" name="Picture 3" descr="Two blocks of code, where statement in block a, are equivalent to statements in block b, are presented. First block, computer code has 6 lines. The lines read as follows. Line 1. i n t, i equals 1 comma j equals 2 comma k equals 3 semicolon. Line 2. if left parenthesis i greater than sign j right parenthesis. Line 3, indented once. if left parenthesis i greater than sign k right parenthesis. Line 4, indented twice. System period out period print l n left parenthesis double quote A double quote right parenthesis semicolon. Line 5. else. Line 6, indented twice. System period out period print l n left parenthesis double quote B double quote right parenthesis semicolon. Second block, computer code. The code has 6 lines. The lines read as follows. Line 1. i n t, i equals 1 comma j equals 2 comma k equals 3 semicolon. Line 2. if left parenthesis i greater than sign j right parenthesis. Line 3, indented once. if left parenthesis i greater than sign k right parenthesis. Line 4, indented twice. System period out period print l n left parenthesis double quote A double quote right parenthesis semicolon. Line 5, indented once. else. Line 6, indented twice. System period out period print l n left parenthesis double quote B double quote right parenthesis semicolon."/>
          <p:cNvPicPr>
            <a:picLocks noChangeAspect="1"/>
          </p:cNvPicPr>
          <p:nvPr/>
        </p:nvPicPr>
        <p:blipFill>
          <a:blip r:embed="rId2"/>
          <a:stretch>
            <a:fillRect/>
          </a:stretch>
        </p:blipFill>
        <p:spPr>
          <a:xfrm>
            <a:off x="570460" y="2841662"/>
            <a:ext cx="8003079" cy="1989685"/>
          </a:xfrm>
          <a:prstGeom prst="rect">
            <a:avLst/>
          </a:prstGeom>
        </p:spPr>
      </p:pic>
    </p:spTree>
    <p:extLst>
      <p:ext uri="{BB962C8B-B14F-4D97-AF65-F5344CB8AC3E}">
        <p14:creationId xmlns:p14="http://schemas.microsoft.com/office/powerpoint/2010/main" val="3941291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Note </a:t>
            </a:r>
            <a:r>
              <a:rPr lang="en-US" altLang="en-US" sz="2000" b="0" dirty="0" smtClean="0"/>
              <a:t>(2 of 2)</a:t>
            </a:r>
            <a:endParaRPr lang="en-US" sz="2000" b="0" dirty="0">
              <a:solidFill>
                <a:schemeClr val="tx2"/>
              </a:solidFill>
            </a:endParaRPr>
          </a:p>
        </p:txBody>
      </p:sp>
      <p:sp>
        <p:nvSpPr>
          <p:cNvPr id="11" name="Content Placeholder 2"/>
          <p:cNvSpPr>
            <a:spLocks noGrp="1"/>
          </p:cNvSpPr>
          <p:nvPr>
            <p:ph sz="quarter" idx="13"/>
          </p:nvPr>
        </p:nvSpPr>
        <p:spPr>
          <a:xfrm>
            <a:off x="457200" y="1600200"/>
            <a:ext cx="8232775" cy="1222513"/>
          </a:xfrm>
        </p:spPr>
        <p:txBody>
          <a:bodyPr/>
          <a:lstStyle/>
          <a:p>
            <a:pPr marL="0" indent="0">
              <a:buNone/>
            </a:pPr>
            <a:r>
              <a:rPr lang="en-US" dirty="0">
                <a:cs typeface="Times New Roman" pitchFamily="18" charset="0"/>
              </a:rPr>
              <a:t>Nothing is printed from the preceding statement. To force the </a:t>
            </a:r>
            <a:r>
              <a:rPr lang="en-US" b="1" dirty="0">
                <a:cs typeface="Times New Roman" pitchFamily="18" charset="0"/>
              </a:rPr>
              <a:t>else</a:t>
            </a:r>
            <a:r>
              <a:rPr lang="en-US" dirty="0">
                <a:cs typeface="Times New Roman" pitchFamily="18" charset="0"/>
              </a:rPr>
              <a:t> clause to match the first </a:t>
            </a:r>
            <a:r>
              <a:rPr lang="en-US" b="1" dirty="0">
                <a:cs typeface="Times New Roman" pitchFamily="18" charset="0"/>
              </a:rPr>
              <a:t>if</a:t>
            </a:r>
            <a:r>
              <a:rPr lang="en-US" dirty="0">
                <a:cs typeface="Times New Roman" pitchFamily="18" charset="0"/>
              </a:rPr>
              <a:t> clause, you must add a pair of braces</a:t>
            </a:r>
            <a:r>
              <a:rPr lang="en-US" dirty="0" smtClean="0">
                <a:cs typeface="Times New Roman" pitchFamily="18" charset="0"/>
              </a:rPr>
              <a:t>:</a:t>
            </a:r>
            <a:endParaRPr lang="en-US" dirty="0"/>
          </a:p>
        </p:txBody>
      </p:sp>
      <p:pic>
        <p:nvPicPr>
          <p:cNvPr id="26" name="Picture 3" descr="Computer code has 9 lines. The lines read as follows. Line 1. i n t, i equals 1 semicolon. Line 2, indented once. i n t, j equals 2 semicolon. Line 3, indented once. i n t, k equals 3 semicolon. Line 4, indented once. if left parenthesis i greater than sign j right parenthesis left brace. Line 5, indented twice. if left parenthesis i greater than sign k right parenthesis. Line 6, indented 3 times. System period out period print l n left parenthesis double quote A double quote right parenthesis semicolon. Line 7, indented once. right brace. Line 8, indented once. else. Line 9, indented twice. System period out period print l n left parenthesis double quote B double quote right parenthesis semicolon."/>
          <p:cNvPicPr>
            <a:picLocks noChangeAspect="1"/>
          </p:cNvPicPr>
          <p:nvPr/>
        </p:nvPicPr>
        <p:blipFill>
          <a:blip r:embed="rId2"/>
          <a:stretch>
            <a:fillRect/>
          </a:stretch>
        </p:blipFill>
        <p:spPr>
          <a:xfrm>
            <a:off x="452848" y="2883183"/>
            <a:ext cx="5554731" cy="2522865"/>
          </a:xfrm>
          <a:prstGeom prst="rect">
            <a:avLst/>
          </a:prstGeom>
        </p:spPr>
      </p:pic>
      <p:sp>
        <p:nvSpPr>
          <p:cNvPr id="18" name="Content Placeholder 4"/>
          <p:cNvSpPr>
            <a:spLocks noGrp="1"/>
          </p:cNvSpPr>
          <p:nvPr>
            <p:ph sz="quarter" idx="20"/>
          </p:nvPr>
        </p:nvSpPr>
        <p:spPr>
          <a:xfrm>
            <a:off x="457200" y="5540375"/>
            <a:ext cx="8229600" cy="392113"/>
          </a:xfrm>
        </p:spPr>
        <p:txBody>
          <a:bodyPr/>
          <a:lstStyle/>
          <a:p>
            <a:pPr marL="0" indent="0">
              <a:buNone/>
            </a:pPr>
            <a:r>
              <a:rPr lang="en-US" smtClean="0">
                <a:cs typeface="Times New Roman" pitchFamily="18" charset="0"/>
              </a:rPr>
              <a:t>This statement prints B.</a:t>
            </a:r>
            <a:endParaRPr lang="en-US" sz="1800" dirty="0"/>
          </a:p>
        </p:txBody>
      </p:sp>
    </p:spTree>
    <p:extLst>
      <p:ext uri="{BB962C8B-B14F-4D97-AF65-F5344CB8AC3E}">
        <p14:creationId xmlns:p14="http://schemas.microsoft.com/office/powerpoint/2010/main" val="1689749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Common Errors</a:t>
            </a:r>
            <a:endParaRPr lang="en-US" sz="2000" b="0" dirty="0"/>
          </a:p>
        </p:txBody>
      </p:sp>
      <p:pic>
        <p:nvPicPr>
          <p:cNvPr id="14" name="Picture 2" descr="Adding a semicolon at the end of an if clause is a common mistake. Computer code has 7 lines. The lines read as follows. Line 1. if left parenthesis radius greater than sign equals 0 right parenthesis semicolon. Line 2. left brace. Line 3, indented once. area equals radius asterisk radius asterisk PI semicolon. Line 4, indented once. system period out period print l n left parenthesis. Line 5, indented once. The area for the circle of radius plus. Line 6, indented once. radius plus double quote is double quote plus area right parenthesis semicolon. Line 7. right brace. This mistake is hard to find, because it is not a compilation error or a runtime error, it is a logic error. This error often occurs when you use the next line block style."/>
          <p:cNvPicPr>
            <a:picLocks noChangeAspect="1"/>
          </p:cNvPicPr>
          <p:nvPr/>
        </p:nvPicPr>
        <p:blipFill>
          <a:blip r:embed="rId2"/>
          <a:stretch>
            <a:fillRect/>
          </a:stretch>
        </p:blipFill>
        <p:spPr>
          <a:xfrm>
            <a:off x="1329068" y="1737115"/>
            <a:ext cx="6485864" cy="4159014"/>
          </a:xfrm>
          <a:prstGeom prst="rect">
            <a:avLst/>
          </a:prstGeom>
        </p:spPr>
      </p:pic>
    </p:spTree>
    <p:extLst>
      <p:ext uri="{BB962C8B-B14F-4D97-AF65-F5344CB8AC3E}">
        <p14:creationId xmlns:p14="http://schemas.microsoft.com/office/powerpoint/2010/main" val="2102585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smtClean="0"/>
              <a:t>T</a:t>
            </a:r>
            <a:r>
              <a:rPr lang="en-US" altLang="en-US" sz="100" dirty="0" smtClean="0"/>
              <a:t> </a:t>
            </a:r>
            <a:r>
              <a:rPr lang="en-US" altLang="en-US" dirty="0" smtClean="0"/>
              <a:t>I</a:t>
            </a:r>
            <a:r>
              <a:rPr lang="en-US" altLang="en-US" sz="100" dirty="0" smtClean="0"/>
              <a:t> </a:t>
            </a:r>
            <a:r>
              <a:rPr lang="en-US" altLang="en-US" dirty="0" smtClean="0"/>
              <a:t>P</a:t>
            </a:r>
            <a:endParaRPr lang="en-US" b="0" dirty="0">
              <a:solidFill>
                <a:schemeClr val="tx2"/>
              </a:solidFill>
            </a:endParaRPr>
          </a:p>
        </p:txBody>
      </p:sp>
      <p:pic>
        <p:nvPicPr>
          <p:cNvPr id="8" name="Picture 2" descr="Two blocks of code, where statement in block a, are equivalent to statements in block b, are presented. Computer code in the first block has 4 lines. The lines read as follows. Line 1. if left parenthesis number divided by 2 equals equals 0 right parenthesis. Line 2, indented once. even equals true semicolon. Line 3. else. Line 4, indented once. even equals false semicolon. Computer code in the second block has 2 lines. The lines read as follows. Line 1. boolean even. Line 2, indented once. equals number divided by 2 equals equals 0 semicolon."/>
          <p:cNvPicPr>
            <a:picLocks noChangeAspect="1"/>
          </p:cNvPicPr>
          <p:nvPr/>
        </p:nvPicPr>
        <p:blipFill>
          <a:blip r:embed="rId2"/>
          <a:stretch>
            <a:fillRect/>
          </a:stretch>
        </p:blipFill>
        <p:spPr>
          <a:xfrm>
            <a:off x="961976" y="2643060"/>
            <a:ext cx="7220046" cy="1591757"/>
          </a:xfrm>
          <a:prstGeom prst="rect">
            <a:avLst/>
          </a:prstGeom>
        </p:spPr>
      </p:pic>
    </p:spTree>
    <p:extLst>
      <p:ext uri="{BB962C8B-B14F-4D97-AF65-F5344CB8AC3E}">
        <p14:creationId xmlns:p14="http://schemas.microsoft.com/office/powerpoint/2010/main" val="4060459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69"/>
            <a:ext cx="8229600" cy="969817"/>
          </a:xfrm>
        </p:spPr>
        <p:txBody>
          <a:bodyPr/>
          <a:lstStyle/>
          <a:p>
            <a:r>
              <a:rPr lang="en-US" altLang="en-US" dirty="0"/>
              <a:t>C</a:t>
            </a:r>
            <a:r>
              <a:rPr lang="en-US" altLang="en-US" dirty="0" smtClean="0"/>
              <a:t>aution</a:t>
            </a:r>
            <a:endParaRPr lang="en-US" b="0" dirty="0">
              <a:solidFill>
                <a:schemeClr val="tx2"/>
              </a:solidFill>
            </a:endParaRPr>
          </a:p>
        </p:txBody>
      </p:sp>
      <p:pic>
        <p:nvPicPr>
          <p:cNvPr id="3" name="Picture 2" descr="Two blocks of code, where statement in block a, are equivalent to statements in block b, are presented. Computer code in the first block has 3 lines. The lines read as follows. Line 1. If left parenthesis even equals equals true right parenthesis. Line 2, indented once. System period out period print l n left parenthesis. Line 3, indented twice. Double quote It is even period double quote right parenthesis semicolon. Second block of code has 3 lines. The lines read as follows. Line 1. If left parenthesis even right parenthesis. Line 2, indented once. System period out period print l n left parenthesis. Line 3, indented twice. Double quote It is even period double quote right parenthesis semicolon."/>
          <p:cNvPicPr>
            <a:picLocks noChangeAspect="1"/>
          </p:cNvPicPr>
          <p:nvPr/>
        </p:nvPicPr>
        <p:blipFill>
          <a:blip r:embed="rId2"/>
          <a:stretch>
            <a:fillRect/>
          </a:stretch>
        </p:blipFill>
        <p:spPr>
          <a:xfrm>
            <a:off x="766840" y="2775242"/>
            <a:ext cx="7610319" cy="1307515"/>
          </a:xfrm>
          <a:prstGeom prst="rect">
            <a:avLst/>
          </a:prstGeom>
        </p:spPr>
      </p:pic>
    </p:spTree>
    <p:extLst>
      <p:ext uri="{BB962C8B-B14F-4D97-AF65-F5344CB8AC3E}">
        <p14:creationId xmlns:p14="http://schemas.microsoft.com/office/powerpoint/2010/main" val="736055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An Improved Math Learning Tool </a:t>
            </a:r>
            <a:endParaRPr lang="en-US" b="0" dirty="0"/>
          </a:p>
        </p:txBody>
      </p:sp>
      <p:sp>
        <p:nvSpPr>
          <p:cNvPr id="2" name="Content Placeholder 2"/>
          <p:cNvSpPr>
            <a:spLocks noGrp="1"/>
          </p:cNvSpPr>
          <p:nvPr>
            <p:ph sz="quarter" idx="13"/>
          </p:nvPr>
        </p:nvSpPr>
        <p:spPr>
          <a:xfrm>
            <a:off x="457200" y="1600200"/>
            <a:ext cx="8232775" cy="2733261"/>
          </a:xfrm>
        </p:spPr>
        <p:txBody>
          <a:bodyPr/>
          <a:lstStyle/>
          <a:p>
            <a:pPr marL="0" indent="0">
              <a:buFont typeface="Monotype Sorts" pitchFamily="2" charset="2"/>
              <a:buNone/>
            </a:pPr>
            <a:r>
              <a:rPr lang="en-US" altLang="en-US" dirty="0"/>
              <a:t>This example creates a program to teach a first grade child how to learn subtractions. The program randomly generates two single-digit integers </a:t>
            </a:r>
            <a:r>
              <a:rPr lang="en-US" altLang="en-US" b="1" dirty="0"/>
              <a:t>number1</a:t>
            </a:r>
            <a:r>
              <a:rPr lang="en-US" altLang="en-US" dirty="0"/>
              <a:t> and </a:t>
            </a:r>
            <a:r>
              <a:rPr lang="en-US" altLang="en-US" b="1" dirty="0"/>
              <a:t>number2</a:t>
            </a:r>
            <a:r>
              <a:rPr lang="en-US" altLang="en-US" dirty="0"/>
              <a:t> with </a:t>
            </a:r>
            <a:r>
              <a:rPr lang="en-US" altLang="en-US" b="1" dirty="0"/>
              <a:t>number1 &gt;= number2</a:t>
            </a:r>
            <a:r>
              <a:rPr lang="en-US" altLang="en-US" dirty="0"/>
              <a:t> and displays a question such as “What is 9 </a:t>
            </a:r>
            <a:r>
              <a:rPr lang="en-US" altLang="en-US" dirty="0" smtClean="0"/>
              <a:t>- </a:t>
            </a:r>
            <a:r>
              <a:rPr lang="en-US" altLang="en-US" dirty="0"/>
              <a:t>2?” to the student. After the student types the answer, the program displays whether the answer is correct.</a:t>
            </a:r>
          </a:p>
        </p:txBody>
      </p:sp>
      <p:sp>
        <p:nvSpPr>
          <p:cNvPr id="5" name="TextBox 3">
            <a:hlinkClick r:id="rId2"/>
          </p:cNvPr>
          <p:cNvSpPr>
            <a:spLocks noChangeArrowheads="1"/>
          </p:cNvSpPr>
          <p:nvPr/>
        </p:nvSpPr>
        <p:spPr bwMode="auto">
          <a:xfrm>
            <a:off x="4840288" y="5810250"/>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a:t>
            </a:r>
          </a:p>
        </p:txBody>
      </p:sp>
      <p:sp>
        <p:nvSpPr>
          <p:cNvPr id="6" name="TextBox 4">
            <a:hlinkClick r:id="rId3" tooltip="http://liveexample-ppe.pearsoncmg.com/LiveRun/faces/LiveExample.xhtml"/>
          </p:cNvPr>
          <p:cNvSpPr txBox="1"/>
          <p:nvPr/>
        </p:nvSpPr>
        <p:spPr>
          <a:xfrm>
            <a:off x="6967330" y="5776183"/>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26473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Body Mass </a:t>
            </a:r>
            <a:r>
              <a:rPr lang="en-US" altLang="en-US" dirty="0" smtClean="0"/>
              <a:t>Index</a:t>
            </a:r>
            <a:endParaRPr lang="en-US" b="0" dirty="0"/>
          </a:p>
        </p:txBody>
      </p:sp>
      <p:sp>
        <p:nvSpPr>
          <p:cNvPr id="3" name="Content Placeholder 2"/>
          <p:cNvSpPr>
            <a:spLocks noGrp="1"/>
          </p:cNvSpPr>
          <p:nvPr>
            <p:ph sz="quarter" idx="13"/>
          </p:nvPr>
        </p:nvSpPr>
        <p:spPr>
          <a:xfrm>
            <a:off x="457200" y="1600201"/>
            <a:ext cx="8232775" cy="1987826"/>
          </a:xfrm>
        </p:spPr>
        <p:txBody>
          <a:bodyPr/>
          <a:lstStyle/>
          <a:p>
            <a:pPr marL="0" indent="0">
              <a:buFont typeface="Monotype Sorts" pitchFamily="2" charset="2"/>
              <a:buNone/>
            </a:pPr>
            <a:r>
              <a:rPr lang="en-US" altLang="en-US" dirty="0"/>
              <a:t>Body Mass Index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I</a:t>
            </a:r>
            <a:r>
              <a:rPr lang="en-US" altLang="en-US" dirty="0"/>
              <a:t>) is a measure of health on weight. It can be calculated by taking your weight in kilograms and dividing by the square of your height in meters. The interpretation of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I </a:t>
            </a:r>
            <a:r>
              <a:rPr lang="en-US" altLang="en-US" dirty="0"/>
              <a:t>for people 16 years or older is as follows:</a:t>
            </a:r>
          </a:p>
        </p:txBody>
      </p:sp>
      <p:pic>
        <p:nvPicPr>
          <p:cNvPr id="6" name="Picture 3" descr="A table for B M I interpretation, has 4 rows and 2 columns. The columns have the following headings from left to right. BMI, interpretation. The row entries are as follows. Row 1. BMI, BMI less than sign 18.5. interpretation, Underweight. Row 2. BMI, 18.5 less than equals BMI less than sign 25.0. interpretation, Normal. Row 3. BMI, 25.0 less than equals BMI less than sign 30.0. interpretation, Overweight. Row 4. BMI, 30.0 less than equals BMI. interpretation, Obese."/>
          <p:cNvPicPr>
            <a:picLocks noChangeAspect="1"/>
          </p:cNvPicPr>
          <p:nvPr/>
        </p:nvPicPr>
        <p:blipFill>
          <a:blip r:embed="rId2"/>
          <a:stretch>
            <a:fillRect/>
          </a:stretch>
        </p:blipFill>
        <p:spPr>
          <a:xfrm>
            <a:off x="911680" y="3707053"/>
            <a:ext cx="4915367" cy="1491350"/>
          </a:xfrm>
          <a:prstGeom prst="rect">
            <a:avLst/>
          </a:prstGeom>
        </p:spPr>
      </p:pic>
      <p:sp>
        <p:nvSpPr>
          <p:cNvPr id="7" name="TextBox 4">
            <a:hlinkClick r:id="rId3"/>
          </p:cNvPr>
          <p:cNvSpPr>
            <a:spLocks noChangeArrowheads="1"/>
          </p:cNvSpPr>
          <p:nvPr/>
        </p:nvSpPr>
        <p:spPr bwMode="auto">
          <a:xfrm>
            <a:off x="4106863" y="5734050"/>
            <a:ext cx="31607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ComputeAndInterpretBMI</a:t>
            </a:r>
          </a:p>
        </p:txBody>
      </p:sp>
      <p:sp>
        <p:nvSpPr>
          <p:cNvPr id="8" name="TextBox 5">
            <a:hlinkClick r:id="rId4" tooltip="http://liveexample-ppe.pearsoncmg.com/LiveRun/faces/LiveExample.xhtml"/>
          </p:cNvPr>
          <p:cNvSpPr txBox="1"/>
          <p:nvPr/>
        </p:nvSpPr>
        <p:spPr>
          <a:xfrm>
            <a:off x="7414591" y="569371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87824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Computing </a:t>
            </a:r>
            <a:r>
              <a:rPr lang="en-US" altLang="en-US" dirty="0" smtClean="0"/>
              <a:t>Taxes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1"/>
            <a:ext cx="8232775" cy="1987826"/>
          </a:xfrm>
        </p:spPr>
        <p:txBody>
          <a:bodyPr/>
          <a:lstStyle/>
          <a:p>
            <a:pPr marL="0" indent="0">
              <a:buFont typeface="Monotype Sorts" pitchFamily="2" charset="2"/>
              <a:buNone/>
            </a:pPr>
            <a:r>
              <a:rPr lang="en-US" altLang="en-US" dirty="0">
                <a:cs typeface="Times New Roman" panose="02020603050405020304" pitchFamily="18" charset="0"/>
              </a:rPr>
              <a:t>The </a:t>
            </a:r>
            <a:r>
              <a:rPr lang="en-US" altLang="en-US" dirty="0" smtClean="0">
                <a:cs typeface="Times New Roman" panose="02020603050405020304" pitchFamily="18" charset="0"/>
              </a:rPr>
              <a:t>U</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S </a:t>
            </a:r>
            <a:r>
              <a:rPr lang="en-US" altLang="en-US" dirty="0">
                <a:cs typeface="Times New Roman" panose="02020603050405020304" pitchFamily="18" charset="0"/>
              </a:rPr>
              <a:t>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000" dirty="0"/>
          </a:p>
        </p:txBody>
      </p:sp>
      <p:pic>
        <p:nvPicPr>
          <p:cNvPr id="2" name="Picture 3" descr="A table has 6 rows and 5 columns. The columns have the following headings from left to right. Marginal Tax rate, Single, Married Filing Jointly or Qualifying Widow (e r), Married Filing Separately, Head of Household. The row entries are as follows. Row 1. Marginal Tax rate, 0.1. Single, $0 to $ 8,350. Married Filing Jointly or Qualifying Widow (e r), $0 to $16,700. Married Filing Separately, $0 to $8,350. Head of Household, $0 to $11,950. Row 2. Marginal Tax rate, 0.15. Single, $8,351 to $33,950. Married Filing Jointly or Qualifying Widow (e r), $16,701 to $67,900. Married Filing Separately, $8,351 to $33,950. Head of Household, $11,951 to $45,500. Row 3. Marginal Tax rate, 0.25. Single, $33,951 to $82,250. Married Filing Jointly or Qualifying Widow (e r), $67,901 to $137,050. Married Filing Separately, $33,951 to $68,525. Head of Household, $45,501 to $117,450. Row 4. Marginal Tax rate, 0.28. Single, $82,251 to $171,550. Married Filing Jointly or Qualifying Widow (e r), $137,051 to $208,850. Married Filing Separately, $68,526 to $104,425. Head of Household, $117,451 to $190,200. Row 5. Marginal Tax rate, 0.33. Single, $171,551 to $372,950. Married Filing Jointly or Qualifying Widow (e r), $208,851 to $372,950. Married Filing Separately, $104,426 to $186,475. Head of Household, $190,201 to $372,950. Row 6. Marginal Tax rate, 0.35. Single, $372,951 plus. Married Filing Jointly or Qualifying Widow (e r), $372,951 plus. Married Filing Separately, $186,476 plus. Head of Household, $372,951 plus."/>
          <p:cNvPicPr>
            <a:picLocks noChangeAspect="1"/>
          </p:cNvPicPr>
          <p:nvPr/>
        </p:nvPicPr>
        <p:blipFill>
          <a:blip r:embed="rId2"/>
          <a:stretch>
            <a:fillRect/>
          </a:stretch>
        </p:blipFill>
        <p:spPr>
          <a:xfrm>
            <a:off x="770487" y="3738727"/>
            <a:ext cx="7603025" cy="1944843"/>
          </a:xfrm>
          <a:prstGeom prst="rect">
            <a:avLst/>
          </a:prstGeom>
        </p:spPr>
      </p:pic>
    </p:spTree>
    <p:extLst>
      <p:ext uri="{BB962C8B-B14F-4D97-AF65-F5344CB8AC3E}">
        <p14:creationId xmlns:p14="http://schemas.microsoft.com/office/powerpoint/2010/main" val="2019457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Computing </a:t>
            </a:r>
            <a:r>
              <a:rPr lang="en-US" altLang="en-US" dirty="0" smtClean="0"/>
              <a:t>Taxes </a:t>
            </a:r>
            <a:r>
              <a:rPr lang="en-US" altLang="en-US" sz="2000" b="0" dirty="0" smtClean="0"/>
              <a:t>(2 of 2)</a:t>
            </a:r>
            <a:endParaRPr lang="en-US" sz="2000" b="0" dirty="0"/>
          </a:p>
        </p:txBody>
      </p:sp>
      <p:pic>
        <p:nvPicPr>
          <p:cNvPr id="2" name="Picture 2" descr="Computer code has 16 lines. The lines read as follows. Line 1. if left parenthesis status equals equals 0 right parenthesis left brace. Line 2, indented once. forward slash forward slash Compute tax for single filers. Line 3. right brace. Line 4. else if left parenthesis status equals equals 1 right parenthesis left brace. Line 5, indented once. forward slash forward slash Compute tax for married filing jointly. Line 6, indented once. forward slash forward slash or qualifying widow left parenthesis e r right parenthesis. Line 7. right brace. Line 8. else if left parenthesis status equals equals 2 right parenthesis left brace. Line 9, indented once. forward slash forward slash Compute tax for married filing separately. Line 10. right brace. Line 11. else if left parenthesis status equals equals 3 right parenthesis left brace. Line 12, indented once. forward slash forward slash Compute tax for head of household. Line 13. right brace. Line 14. else left brace. Line 15, indented once. forward slash forward slash Display wrong status. Line 16. right brace."/>
          <p:cNvPicPr>
            <a:picLocks noChangeAspect="1"/>
          </p:cNvPicPr>
          <p:nvPr/>
        </p:nvPicPr>
        <p:blipFill>
          <a:blip r:embed="rId2"/>
          <a:stretch>
            <a:fillRect/>
          </a:stretch>
        </p:blipFill>
        <p:spPr>
          <a:xfrm>
            <a:off x="1609307" y="1863976"/>
            <a:ext cx="5925387" cy="3805905"/>
          </a:xfrm>
          <a:prstGeom prst="rect">
            <a:avLst/>
          </a:prstGeom>
        </p:spPr>
      </p:pic>
      <p:sp>
        <p:nvSpPr>
          <p:cNvPr id="7" name="TextBox 3">
            <a:hlinkClick r:id="rId3"/>
          </p:cNvPr>
          <p:cNvSpPr>
            <a:spLocks noChangeArrowheads="1"/>
          </p:cNvSpPr>
          <p:nvPr/>
        </p:nvSpPr>
        <p:spPr bwMode="auto">
          <a:xfrm>
            <a:off x="5416550" y="5924550"/>
            <a:ext cx="1851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ComputeTax</a:t>
            </a:r>
          </a:p>
        </p:txBody>
      </p:sp>
      <p:sp>
        <p:nvSpPr>
          <p:cNvPr id="5" name="TextBox 4">
            <a:hlinkClick r:id="rId4" tooltip="http://liveexample-ppe.pearsoncmg.com/LiveRun/faces/LiveExample.xhtml"/>
          </p:cNvPr>
          <p:cNvSpPr txBox="1"/>
          <p:nvPr/>
        </p:nvSpPr>
        <p:spPr>
          <a:xfrm>
            <a:off x="7354957" y="588421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69245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(1 of 3)</a:t>
            </a:r>
            <a:endParaRPr lang="en-US" sz="2000" b="0" dirty="0"/>
          </a:p>
        </p:txBody>
      </p:sp>
      <p:sp>
        <p:nvSpPr>
          <p:cNvPr id="3" name="Content Placeholder 2"/>
          <p:cNvSpPr>
            <a:spLocks noGrp="1"/>
          </p:cNvSpPr>
          <p:nvPr>
            <p:ph sz="quarter" idx="13"/>
          </p:nvPr>
        </p:nvSpPr>
        <p:spPr/>
        <p:txBody>
          <a:bodyPr/>
          <a:lstStyle/>
          <a:p>
            <a:pPr marL="0" indent="0" eaLnBrk="1" hangingPunct="1">
              <a:spcBef>
                <a:spcPts val="600"/>
              </a:spcBef>
              <a:buClrTx/>
              <a:buSzTx/>
              <a:buNone/>
            </a:pPr>
            <a:r>
              <a:rPr lang="en-US" altLang="en-US" b="1" dirty="0" smtClean="0">
                <a:solidFill>
                  <a:schemeClr val="tx2"/>
                </a:solidFill>
              </a:rPr>
              <a:t>3.1</a:t>
            </a:r>
            <a:r>
              <a:rPr lang="en-US" altLang="en-US" dirty="0" smtClean="0"/>
              <a:t> To </a:t>
            </a:r>
            <a:r>
              <a:rPr lang="en-US" altLang="en-US" dirty="0"/>
              <a:t>declare </a:t>
            </a:r>
            <a:r>
              <a:rPr lang="en-US" altLang="en-US" b="1" dirty="0"/>
              <a:t>boolean</a:t>
            </a:r>
            <a:r>
              <a:rPr lang="en-US" altLang="en-US" dirty="0"/>
              <a:t> variables and write Boolean expressions using relational operators (§3.2).</a:t>
            </a:r>
          </a:p>
          <a:p>
            <a:pPr marL="0" indent="0" eaLnBrk="1" hangingPunct="1">
              <a:spcBef>
                <a:spcPts val="600"/>
              </a:spcBef>
              <a:buClrTx/>
              <a:buSzTx/>
              <a:buNone/>
            </a:pPr>
            <a:r>
              <a:rPr lang="en-US" altLang="en-US" b="1" dirty="0" smtClean="0">
                <a:solidFill>
                  <a:schemeClr val="tx2"/>
                </a:solidFill>
              </a:rPr>
              <a:t>3.2</a:t>
            </a:r>
            <a:r>
              <a:rPr lang="en-US" altLang="en-US" dirty="0" smtClean="0"/>
              <a:t> To </a:t>
            </a:r>
            <a:r>
              <a:rPr lang="en-US" altLang="en-US" dirty="0"/>
              <a:t>implement selection control using one-way </a:t>
            </a:r>
            <a:r>
              <a:rPr lang="en-US" altLang="en-US" b="1" dirty="0"/>
              <a:t>if</a:t>
            </a:r>
            <a:r>
              <a:rPr lang="en-US" altLang="en-US" dirty="0"/>
              <a:t> statements (§3.3).</a:t>
            </a:r>
          </a:p>
          <a:p>
            <a:pPr marL="0" indent="0" eaLnBrk="1" hangingPunct="1">
              <a:spcBef>
                <a:spcPts val="600"/>
              </a:spcBef>
              <a:buClrTx/>
              <a:buSzTx/>
              <a:buNone/>
            </a:pPr>
            <a:r>
              <a:rPr lang="en-US" altLang="en-US" b="1" dirty="0" smtClean="0">
                <a:solidFill>
                  <a:schemeClr val="tx2"/>
                </a:solidFill>
              </a:rPr>
              <a:t>3.3</a:t>
            </a:r>
            <a:r>
              <a:rPr lang="en-US" altLang="en-US" dirty="0" smtClean="0"/>
              <a:t> To </a:t>
            </a:r>
            <a:r>
              <a:rPr lang="en-US" altLang="en-US" dirty="0"/>
              <a:t>implement selection control using two-way </a:t>
            </a:r>
            <a:r>
              <a:rPr lang="en-US" altLang="en-US" b="1" dirty="0"/>
              <a:t>if-else</a:t>
            </a:r>
            <a:r>
              <a:rPr lang="en-US" altLang="en-US" dirty="0"/>
              <a:t> statements (§3.4).</a:t>
            </a:r>
          </a:p>
          <a:p>
            <a:pPr marL="0" indent="0" eaLnBrk="1" hangingPunct="1">
              <a:spcBef>
                <a:spcPts val="600"/>
              </a:spcBef>
              <a:buClrTx/>
              <a:buSzTx/>
              <a:buNone/>
            </a:pPr>
            <a:r>
              <a:rPr lang="en-US" altLang="en-US" b="1" dirty="0" smtClean="0">
                <a:solidFill>
                  <a:schemeClr val="tx2"/>
                </a:solidFill>
              </a:rPr>
              <a:t>3.4</a:t>
            </a:r>
            <a:r>
              <a:rPr lang="en-US" altLang="en-US" dirty="0" smtClean="0"/>
              <a:t> To </a:t>
            </a:r>
            <a:r>
              <a:rPr lang="en-US" altLang="en-US" dirty="0"/>
              <a:t>implement selection control using nested </a:t>
            </a:r>
            <a:r>
              <a:rPr lang="en-US" altLang="en-US" b="1" dirty="0"/>
              <a:t>if</a:t>
            </a:r>
            <a:r>
              <a:rPr lang="en-US" altLang="en-US" dirty="0"/>
              <a:t> and multi-way </a:t>
            </a:r>
            <a:r>
              <a:rPr lang="en-US" altLang="en-US" b="1" dirty="0"/>
              <a:t>if</a:t>
            </a:r>
            <a:r>
              <a:rPr lang="en-US" altLang="en-US" dirty="0"/>
              <a:t> statements (§3.5).</a:t>
            </a:r>
          </a:p>
          <a:p>
            <a:pPr marL="0" indent="0" eaLnBrk="1" hangingPunct="1">
              <a:spcBef>
                <a:spcPts val="600"/>
              </a:spcBef>
              <a:buClrTx/>
              <a:buSzTx/>
              <a:buNone/>
            </a:pPr>
            <a:r>
              <a:rPr lang="en-US" altLang="en-US" b="1" dirty="0" smtClean="0">
                <a:solidFill>
                  <a:schemeClr val="tx2"/>
                </a:solidFill>
              </a:rPr>
              <a:t>3.5</a:t>
            </a:r>
            <a:r>
              <a:rPr lang="en-US" altLang="en-US" dirty="0" smtClean="0"/>
              <a:t> To </a:t>
            </a:r>
            <a:r>
              <a:rPr lang="en-US" altLang="en-US" dirty="0"/>
              <a:t>avoid common errors and pitfalls in </a:t>
            </a:r>
            <a:r>
              <a:rPr lang="en-US" altLang="en-US" b="1" dirty="0"/>
              <a:t>if</a:t>
            </a:r>
            <a:r>
              <a:rPr lang="en-US" altLang="en-US" dirty="0"/>
              <a:t> statements (§3.6</a:t>
            </a:r>
            <a:r>
              <a:rPr lang="en-US" altLang="en-US" dirty="0" smtClean="0"/>
              <a:t>).</a:t>
            </a:r>
            <a:endParaRPr lang="en-US" altLang="en-US" dirty="0"/>
          </a:p>
        </p:txBody>
      </p:sp>
    </p:spTree>
    <p:extLst>
      <p:ext uri="{BB962C8B-B14F-4D97-AF65-F5344CB8AC3E}">
        <p14:creationId xmlns:p14="http://schemas.microsoft.com/office/powerpoint/2010/main" val="158788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Logical Operators</a:t>
            </a:r>
            <a:endParaRPr lang="en-US" b="0" dirty="0"/>
          </a:p>
        </p:txBody>
      </p:sp>
      <p:pic>
        <p:nvPicPr>
          <p:cNvPr id="2" name="Picture 2" descr="A table has 4 rows and 3 columns. The columns have the following headings from left to right. Operator, Name, Description. The row entries are as follows. Row 1. Operator, exclamation point. Name, not. Description, logical negation. Row 2. Operator, ampersand ampersand. Name, and. Description, logical conjunction. Row 3. Operator, double pipe. Name, or. Description, logical disjunction. Row 4. Operator, caret. Name, exclusive or. Description, logical exclusion."/>
          <p:cNvPicPr>
            <a:picLocks noChangeAspect="1"/>
          </p:cNvPicPr>
          <p:nvPr/>
        </p:nvPicPr>
        <p:blipFill>
          <a:blip r:embed="rId2"/>
          <a:stretch>
            <a:fillRect/>
          </a:stretch>
        </p:blipFill>
        <p:spPr>
          <a:xfrm>
            <a:off x="1398757" y="1712827"/>
            <a:ext cx="6346486" cy="3432345"/>
          </a:xfrm>
          <a:prstGeom prst="rect">
            <a:avLst/>
          </a:prstGeom>
        </p:spPr>
      </p:pic>
    </p:spTree>
    <p:extLst>
      <p:ext uri="{BB962C8B-B14F-4D97-AF65-F5344CB8AC3E}">
        <p14:creationId xmlns:p14="http://schemas.microsoft.com/office/powerpoint/2010/main" val="2220702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Truth Table for Operator !</a:t>
            </a:r>
            <a:endParaRPr lang="en-US" b="0" dirty="0"/>
          </a:p>
        </p:txBody>
      </p:sp>
      <p:pic>
        <p:nvPicPr>
          <p:cNvPr id="7" name="Picture 2" descr="A table has 2 rows and 3 columns. The columns have the following headings from left to right. P, Exclamation point P, Example, assume age = 24 and weight = 140. The row entries are as follows. Row 1. P, true. Exclamation point P, false. Example, assume age = 24 and weight = 140, exclamation point left parenthesis age right angle bracket 18 right parenthesis is false, because left parenthesis age right angle bracket 18 right parenthesis is true. Row 2. P, false. Exclamation point P, true. Example, assume age = 24 and weight = 140, exclamation point left parenthesis weight = = 150 right parenthesis is true, because left parenthesis weight = = 150 right parenthesis is false."/>
          <p:cNvPicPr>
            <a:picLocks noChangeAspect="1"/>
          </p:cNvPicPr>
          <p:nvPr/>
        </p:nvPicPr>
        <p:blipFill>
          <a:blip r:embed="rId2"/>
          <a:stretch>
            <a:fillRect/>
          </a:stretch>
        </p:blipFill>
        <p:spPr>
          <a:xfrm>
            <a:off x="1170137" y="1549382"/>
            <a:ext cx="6803726" cy="4474852"/>
          </a:xfrm>
          <a:prstGeom prst="rect">
            <a:avLst/>
          </a:prstGeom>
        </p:spPr>
      </p:pic>
    </p:spTree>
    <p:extLst>
      <p:ext uri="{BB962C8B-B14F-4D97-AF65-F5344CB8AC3E}">
        <p14:creationId xmlns:p14="http://schemas.microsoft.com/office/powerpoint/2010/main" val="2961362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Truth Table for Operator &amp;&amp;</a:t>
            </a:r>
            <a:endParaRPr lang="en-US" b="0" dirty="0"/>
          </a:p>
        </p:txBody>
      </p:sp>
      <p:pic>
        <p:nvPicPr>
          <p:cNvPr id="15" name="Picture 2" descr="A table. The table has 4 rows and 4 columns. The columns have the following headings from left to right. P 1, P 2, P 1 ampersand ampersand P 2, Example left parenthesis assume age = 24, weight = 140 right parenthesis. The row entries are as follows. Row 1. P 1, false. P 2, false. P 1 ampersand ampersand P 2, false. Example left parenthesis assume age = 24, weight = 140 right parenthesis, left parenthesis age left angle bracket = 18 right parenthesis ampersand ampersand left parenthesis weight left angle bracket 140 right parenthesis is false, because both conditions are false. Row 2. P 1, false. P 2, true. P 1 ampersand ampersand P 2, false. Example left parenthesis assume age = 24, weight = 140 right parenthesis, blank. Row 3. P 1, true. P 2, false. P 1 ampersand ampersand P 2, false. Example left parenthesis assume age = 24, weight = 140 right parenthesis, left parenthesis age right angle bracket = 18 right parenthesis ampersand ampersand left parenthesis weight right angle bracket 140 right parenthesis is false, because left parenthesis weight right angle bracket 140 right parenthesis is false. Row 4. P 1, true. P 2, true. P 1 ampersand ampersand P 2, true. Example left parenthesis assume age = 24, weight = 140 right parenthesis, left parenthesis age right angle bracket = 18 right parenthesis ampersand ampersand left parenthesis weight right angle bracket = 140 right parenthesis is true, because both left parenthesis age right angle bracket 18 right parenthesis and left parenthesis weight right angle bracket = 140 right parenthesis are true."/>
          <p:cNvPicPr>
            <a:picLocks noChangeAspect="1"/>
          </p:cNvPicPr>
          <p:nvPr/>
        </p:nvPicPr>
        <p:blipFill>
          <a:blip r:embed="rId2"/>
          <a:stretch>
            <a:fillRect/>
          </a:stretch>
        </p:blipFill>
        <p:spPr>
          <a:xfrm>
            <a:off x="1493253" y="1615650"/>
            <a:ext cx="6157494" cy="4322439"/>
          </a:xfrm>
          <a:prstGeom prst="rect">
            <a:avLst/>
          </a:prstGeom>
        </p:spPr>
      </p:pic>
    </p:spTree>
    <p:extLst>
      <p:ext uri="{BB962C8B-B14F-4D97-AF65-F5344CB8AC3E}">
        <p14:creationId xmlns:p14="http://schemas.microsoft.com/office/powerpoint/2010/main" val="4175215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Truth Table for Operator ||</a:t>
            </a:r>
            <a:endParaRPr lang="en-US" b="0" dirty="0"/>
          </a:p>
        </p:txBody>
      </p:sp>
      <p:pic>
        <p:nvPicPr>
          <p:cNvPr id="3" name="Picture 2" descr="A table has 4 rows and 4 columns. The columns have the following headings from left to right. P 1, P 2, P 1 double pipe P 2, Example left parenthesis assume age = 24, weight = 140 right parenthesis. The row entries are as follows. Row 1. P 1, false. P 2, false. P 1 double pipe P 2, false. Example left parenthesis assume age = 24, weight = 140 right parenthesis, blank. Row 2. P 1, false. P 2, true. P 1 double pipe P 2, true. Example left parenthesis assume age = 24, weight = 140 right parenthesis, left parenthesis age right angle bracket 34 right parenthesis double pipe left parenthesis weight left angle bracket = 140 right parenthesis is true, because left parenthesis age right angle bracket 34 right parenthesis is false, but left parenthesis weight left angle bracket = 140 right parenthesis is true. Row 3. P 1, true. P 2, false. P 1 double pipe P 2, true. Example left parenthesis assume age = 24, weight = 140 right parenthesis, left parenthesis age right angle bracket 14 right parenthesis double pipe left parenthesis weight right angle bracket = 150 right parenthesis is false, because left parenthesis age right angle bracket 14 right parenthesis is true. Row 4. P 1, true. P 2, true. P 1 double pipe P 2, true. Example left parenthesis assume age = 24, weight = 140 right parenthesis, blank. "/>
          <p:cNvPicPr>
            <a:picLocks noChangeAspect="1"/>
          </p:cNvPicPr>
          <p:nvPr/>
        </p:nvPicPr>
        <p:blipFill>
          <a:blip r:embed="rId2"/>
          <a:stretch>
            <a:fillRect/>
          </a:stretch>
        </p:blipFill>
        <p:spPr>
          <a:xfrm>
            <a:off x="1487156" y="1670908"/>
            <a:ext cx="6169687" cy="4450466"/>
          </a:xfrm>
          <a:prstGeom prst="rect">
            <a:avLst/>
          </a:prstGeom>
        </p:spPr>
      </p:pic>
    </p:spTree>
    <p:extLst>
      <p:ext uri="{BB962C8B-B14F-4D97-AF65-F5344CB8AC3E}">
        <p14:creationId xmlns:p14="http://schemas.microsoft.com/office/powerpoint/2010/main" val="1591484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Truth Table for Operator ^</a:t>
            </a:r>
            <a:endParaRPr lang="en-US" b="0" dirty="0"/>
          </a:p>
        </p:txBody>
      </p:sp>
      <p:pic>
        <p:nvPicPr>
          <p:cNvPr id="14" name="Picture 2" descr="A table has 4 rows and 4 columns. The columns have the following headings from left to right. P 1, P 2, P 1 caret P 2, Example left parenthesis assume age = 24, weight = 140 right parenthesis. The row entries are as follows. Row 1. P 1, false. P 2, false. P 1 caret P 2, false. Example left parenthesis assume age = 24, weight = 140 right parenthesis, left parenthesis age right angle bracket 34 right parenthesis caret left parenthesis weight right angle bracket 140 right parenthesis is true, because left parenthesis age right angle bracket 34 right parenthesis is false and left parenthesis weight right angle bracket 140 right parenthesis is false. Row 2. P 1, false. P 2, true. P 1 caret P 2, true. Example left parenthesis assume age = 24, weight = 140 right parenthesis, left parenthesis age right angle bracket 34 right parenthesis caret left parenthesis weight right angle bracket = 140 right parenthesis is true, because left parenthesis age right angle bracket 34 right parenthesis is false but left parenthesis weight right angle bracket = 140 right parenthesis is true. Row 3. P 1, true. P 2, false. P 1 caret P 2, true. Example left parenthesis assume age = 24, weight = 140 right parenthesis, left parenthesis age right angle bracket 14 right parenthesis caret left parenthesis weight right angle bracket 140 right parenthesis is true, because left parenthesis age right angle bracket 14 right parenthesis is true and left parenthesis weight right angle bracket 140 right parenthesis is false. Row 4. P 1, true. P 2, true. P 1 caret P 2, true. Example left parenthesis assume age = 24, weight = 140 right parenthesis, blank."/>
          <p:cNvPicPr>
            <a:picLocks noChangeAspect="1"/>
          </p:cNvPicPr>
          <p:nvPr/>
        </p:nvPicPr>
        <p:blipFill>
          <a:blip r:embed="rId2"/>
          <a:stretch>
            <a:fillRect/>
          </a:stretch>
        </p:blipFill>
        <p:spPr>
          <a:xfrm>
            <a:off x="1478012" y="1941447"/>
            <a:ext cx="6187976" cy="2975106"/>
          </a:xfrm>
          <a:prstGeom prst="rect">
            <a:avLst/>
          </a:prstGeom>
        </p:spPr>
      </p:pic>
    </p:spTree>
    <p:extLst>
      <p:ext uri="{BB962C8B-B14F-4D97-AF65-F5344CB8AC3E}">
        <p14:creationId xmlns:p14="http://schemas.microsoft.com/office/powerpoint/2010/main" val="2835794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Examples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1"/>
            <a:ext cx="8232775" cy="1530625"/>
          </a:xfrm>
        </p:spPr>
        <p:txBody>
          <a:bodyPr/>
          <a:lstStyle/>
          <a:p>
            <a:pPr marL="0" indent="0">
              <a:buClrTx/>
              <a:buSzTx/>
              <a:buFontTx/>
              <a:buNone/>
            </a:pPr>
            <a:r>
              <a:rPr lang="en-US" altLang="en-US" dirty="0"/>
              <a:t>Here is a program that checks whether a number is divisible by </a:t>
            </a:r>
            <a:r>
              <a:rPr lang="en-US" altLang="en-US" b="1" dirty="0"/>
              <a:t>2</a:t>
            </a:r>
            <a:r>
              <a:rPr lang="en-US" altLang="en-US" dirty="0"/>
              <a:t> and </a:t>
            </a:r>
            <a:r>
              <a:rPr lang="en-US" altLang="en-US" b="1" dirty="0"/>
              <a:t>3</a:t>
            </a:r>
            <a:r>
              <a:rPr lang="en-US" altLang="en-US" dirty="0"/>
              <a:t>, whether a number is divisible by </a:t>
            </a:r>
            <a:r>
              <a:rPr lang="en-US" altLang="en-US" b="1" dirty="0"/>
              <a:t>2</a:t>
            </a:r>
            <a:r>
              <a:rPr lang="en-US" altLang="en-US" dirty="0"/>
              <a:t> or </a:t>
            </a:r>
            <a:r>
              <a:rPr lang="en-US" altLang="en-US" b="1" dirty="0"/>
              <a:t>3</a:t>
            </a:r>
            <a:r>
              <a:rPr lang="en-US" altLang="en-US" dirty="0"/>
              <a:t>, and whether a number is divisible by </a:t>
            </a:r>
            <a:r>
              <a:rPr lang="en-US" altLang="en-US" b="1" dirty="0"/>
              <a:t>2</a:t>
            </a:r>
            <a:r>
              <a:rPr lang="en-US" altLang="en-US" dirty="0"/>
              <a:t> or </a:t>
            </a:r>
            <a:r>
              <a:rPr lang="en-US" altLang="en-US" b="1" dirty="0"/>
              <a:t>3</a:t>
            </a:r>
            <a:r>
              <a:rPr lang="en-US" altLang="en-US" dirty="0"/>
              <a:t> but not both:</a:t>
            </a:r>
          </a:p>
        </p:txBody>
      </p:sp>
      <p:sp>
        <p:nvSpPr>
          <p:cNvPr id="5" name="TextBox 3">
            <a:hlinkClick r:id="rId2"/>
          </p:cNvPr>
          <p:cNvSpPr>
            <a:spLocks noChangeArrowheads="1"/>
          </p:cNvSpPr>
          <p:nvPr/>
        </p:nvSpPr>
        <p:spPr bwMode="auto">
          <a:xfrm>
            <a:off x="4765675"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TestBooleanOperators</a:t>
            </a:r>
          </a:p>
        </p:txBody>
      </p:sp>
      <p:sp>
        <p:nvSpPr>
          <p:cNvPr id="6" name="TextBox 4">
            <a:hlinkClick r:id="rId3" tooltip="http://liveexample-ppe.pearsoncmg.com/LiveRun/faces/LiveExample.xhtml"/>
          </p:cNvPr>
          <p:cNvSpPr txBox="1"/>
          <p:nvPr/>
        </p:nvSpPr>
        <p:spPr>
          <a:xfrm>
            <a:off x="7633252" y="5385742"/>
            <a:ext cx="93427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16147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Examples </a:t>
            </a:r>
            <a:r>
              <a:rPr lang="en-US" altLang="en-US" sz="2000" b="0" dirty="0" smtClean="0"/>
              <a:t>(2 of 2)</a:t>
            </a:r>
            <a:endParaRPr lang="en-US" sz="2000" b="0" dirty="0"/>
          </a:p>
        </p:txBody>
      </p:sp>
      <p:pic>
        <p:nvPicPr>
          <p:cNvPr id="7" name="Picture 2" descr="Computer code has 7 lines. The lines read as follows. Line 1. System period out period print l n left parenthesis double quote Is double quote plus number plus double quote divisible by 2 and 3 question mark double quote plus. Line 2. left parenthesis left parenthesis number percent sign 2 equals equals 0 right parenthesis ampersand ampersand left parenthesis number percent sign 3 equals equals 0 right parenthesis right parenthesis right parenthesis semicolon. Line 3. System period out period print l n left parenthesis double quote Is double quote plus number plus double quote divisible by 2 or 3 question mark double quote plus. Line 4. left parenthesis left parenthesis number percent sign 2 equals equals 0 right parenthesis pipe pipe left parenthesis number percent sign 3 equals equals 0 right parenthesis right parenthesis right parenthesis semicolon. Line 5. System period out period print l n left parenthesis double quote Is double quote plus number plus. Line 6. double quote divisible by 2 or 3 comma but not both question mark double quote plus. Line 7. left parenthesis left parenthesis number percent sign 2 equals equals 0 right parenthesis caret left parenthesis number percent sign 3 equals equals 0 right parenthesis right parenthesis right parenthesis semicolon."/>
          <p:cNvPicPr>
            <a:picLocks noChangeAspect="1"/>
          </p:cNvPicPr>
          <p:nvPr/>
        </p:nvPicPr>
        <p:blipFill>
          <a:blip r:embed="rId2"/>
          <a:stretch>
            <a:fillRect/>
          </a:stretch>
        </p:blipFill>
        <p:spPr>
          <a:xfrm>
            <a:off x="1630125" y="1784215"/>
            <a:ext cx="5883748" cy="3289568"/>
          </a:xfrm>
          <a:prstGeom prst="rect">
            <a:avLst/>
          </a:prstGeom>
        </p:spPr>
      </p:pic>
      <p:sp>
        <p:nvSpPr>
          <p:cNvPr id="5" name="TextBox 3">
            <a:hlinkClick r:id="rId3"/>
          </p:cNvPr>
          <p:cNvSpPr>
            <a:spLocks noChangeArrowheads="1"/>
          </p:cNvSpPr>
          <p:nvPr/>
        </p:nvSpPr>
        <p:spPr bwMode="auto">
          <a:xfrm>
            <a:off x="4765675"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t>TestBooleanOperators</a:t>
            </a:r>
            <a:endParaRPr lang="en-US" altLang="en-US" sz="2000" dirty="0"/>
          </a:p>
        </p:txBody>
      </p:sp>
      <p:sp>
        <p:nvSpPr>
          <p:cNvPr id="6" name="TextBox 4">
            <a:hlinkClick r:id="rId4" tooltip="http://liveexample-ppe.pearsoncmg.com/LiveRun/faces/LiveExample.xhtml"/>
          </p:cNvPr>
          <p:cNvSpPr txBox="1"/>
          <p:nvPr/>
        </p:nvSpPr>
        <p:spPr>
          <a:xfrm>
            <a:off x="7513873" y="5385742"/>
            <a:ext cx="81511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99101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The &amp; and | </a:t>
            </a:r>
            <a:r>
              <a:rPr lang="en-US" altLang="en-US" dirty="0" smtClean="0"/>
              <a:t>Operators </a:t>
            </a:r>
            <a:r>
              <a:rPr lang="en-US" altLang="en-US" sz="2000" b="0" dirty="0" smtClean="0"/>
              <a:t>(1 of 2)</a:t>
            </a:r>
            <a:endParaRPr lang="en-US" sz="2000" b="0" dirty="0"/>
          </a:p>
        </p:txBody>
      </p:sp>
      <p:sp>
        <p:nvSpPr>
          <p:cNvPr id="2" name="Content Placeholder 2"/>
          <p:cNvSpPr>
            <a:spLocks noGrp="1"/>
          </p:cNvSpPr>
          <p:nvPr>
            <p:ph sz="quarter" idx="13"/>
          </p:nvPr>
        </p:nvSpPr>
        <p:spPr>
          <a:xfrm>
            <a:off x="457200" y="1600201"/>
            <a:ext cx="8232775" cy="1510748"/>
          </a:xfrm>
        </p:spPr>
        <p:txBody>
          <a:bodyPr/>
          <a:lstStyle/>
          <a:p>
            <a:pPr>
              <a:buFont typeface="Monotype Sorts" pitchFamily="2" charset="2"/>
              <a:buNone/>
            </a:pPr>
            <a:r>
              <a:rPr lang="en-US" altLang="en-US" dirty="0">
                <a:latin typeface="Book Antiqua" panose="02040602050305030304" pitchFamily="18" charset="0"/>
              </a:rPr>
              <a:t>Supplement III.B, </a:t>
            </a:r>
            <a:r>
              <a:rPr lang="en-US" altLang="en-US" dirty="0" smtClean="0">
                <a:latin typeface="Book Antiqua" panose="02040602050305030304" pitchFamily="18" charset="0"/>
              </a:rPr>
              <a:t>“The </a:t>
            </a:r>
            <a:r>
              <a:rPr lang="en-US" altLang="en-US" dirty="0">
                <a:latin typeface="Book Antiqua" panose="02040602050305030304" pitchFamily="18" charset="0"/>
              </a:rPr>
              <a:t>&amp; and | </a:t>
            </a:r>
            <a:r>
              <a:rPr lang="en-US" altLang="en-US" dirty="0" smtClean="0">
                <a:latin typeface="Book Antiqua" panose="02040602050305030304" pitchFamily="18" charset="0"/>
              </a:rPr>
              <a:t>Operators”</a:t>
            </a:r>
            <a:endParaRPr lang="en-US" altLang="en-US" dirty="0">
              <a:latin typeface="Book Antiqua" panose="02040602050305030304" pitchFamily="18" charset="0"/>
            </a:endParaRPr>
          </a:p>
        </p:txBody>
      </p:sp>
    </p:spTree>
    <p:extLst>
      <p:ext uri="{BB962C8B-B14F-4D97-AF65-F5344CB8AC3E}">
        <p14:creationId xmlns:p14="http://schemas.microsoft.com/office/powerpoint/2010/main" val="20085191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The &amp; and | </a:t>
            </a:r>
            <a:r>
              <a:rPr lang="en-US" altLang="en-US" dirty="0" smtClean="0"/>
              <a:t>Operators </a:t>
            </a:r>
            <a:r>
              <a:rPr lang="en-US" altLang="en-US" sz="2000" b="0" dirty="0" smtClean="0"/>
              <a:t>(2 of 2)</a:t>
            </a:r>
            <a:endParaRPr lang="en-US" sz="2000" b="0" dirty="0"/>
          </a:p>
        </p:txBody>
      </p:sp>
      <p:pic>
        <p:nvPicPr>
          <p:cNvPr id="6" name="Picture 2" descr="Computer code has 8 lines. The lines read as follows. Line 1. If x is 1 comma what is x after this. Line 2. expression question mark. Line 3. left parenthesis x greater than sign 1 right parenthesis ampersand left parenthesis x plus plus less than sign 10 right parenthesis. Line 4. If x is 1 comma what is x after this. Line 5. expression question mark. Line 6. left parenthesis 1 greater than sign x right parenthesis ampersand ampersand left parenthesis 1 greater than sign x plus plus right parenthesis. Line 7. How about left parenthesis 1 equals equals x right parenthesis pipe left parenthesis 10 greater than sign x plus plus right parenthesis question mark. Line 8. left parenthesis 1 equals equals x right parenthesis pipe pipe left parenthesis 10 greater than sign x plus plus right parenthesis question mark."/>
          <p:cNvPicPr>
            <a:picLocks noChangeAspect="1"/>
          </p:cNvPicPr>
          <p:nvPr/>
        </p:nvPicPr>
        <p:blipFill>
          <a:blip r:embed="rId2"/>
          <a:stretch>
            <a:fillRect/>
          </a:stretch>
        </p:blipFill>
        <p:spPr>
          <a:xfrm>
            <a:off x="1251660" y="1838204"/>
            <a:ext cx="6640681" cy="4076108"/>
          </a:xfrm>
          <a:prstGeom prst="rect">
            <a:avLst/>
          </a:prstGeom>
        </p:spPr>
      </p:pic>
    </p:spTree>
    <p:extLst>
      <p:ext uri="{BB962C8B-B14F-4D97-AF65-F5344CB8AC3E}">
        <p14:creationId xmlns:p14="http://schemas.microsoft.com/office/powerpoint/2010/main" val="523641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Determining </a:t>
            </a:r>
            <a:r>
              <a:rPr lang="en-US" altLang="en-US" dirty="0">
                <a:cs typeface="Times New Roman" panose="02020603050405020304" pitchFamily="18" charset="0"/>
              </a:rPr>
              <a:t>Leap Year?</a:t>
            </a:r>
            <a:endParaRPr lang="en-US" sz="2000" b="0" dirty="0"/>
          </a:p>
        </p:txBody>
      </p:sp>
      <p:sp>
        <p:nvSpPr>
          <p:cNvPr id="2" name="Content Placeholder 2"/>
          <p:cNvSpPr>
            <a:spLocks noGrp="1"/>
          </p:cNvSpPr>
          <p:nvPr>
            <p:ph sz="quarter" idx="13"/>
          </p:nvPr>
        </p:nvSpPr>
        <p:spPr>
          <a:xfrm>
            <a:off x="457200" y="1600200"/>
            <a:ext cx="8232775" cy="1769165"/>
          </a:xfrm>
        </p:spPr>
        <p:txBody>
          <a:bodyPr/>
          <a:lstStyle/>
          <a:p>
            <a:pPr marL="0" indent="0">
              <a:buClrTx/>
              <a:buSzTx/>
              <a:buFontTx/>
              <a:buNone/>
            </a:pPr>
            <a:r>
              <a:rPr lang="en-US" altLang="en-US" dirty="0">
                <a:solidFill>
                  <a:schemeClr val="tx1"/>
                </a:solidFill>
              </a:rPr>
              <a:t>This program </a:t>
            </a:r>
            <a:r>
              <a:rPr lang="en-US" altLang="en-US" dirty="0">
                <a:solidFill>
                  <a:schemeClr val="tx1"/>
                </a:solidFill>
                <a:cs typeface="Times New Roman" panose="02020603050405020304" pitchFamily="18" charset="0"/>
              </a:rPr>
              <a:t>first prompts the user to enter a year as an </a:t>
            </a:r>
            <a:r>
              <a:rPr lang="en-US" altLang="en-US" b="1" dirty="0">
                <a:solidFill>
                  <a:schemeClr val="tx1"/>
                </a:solidFill>
                <a:cs typeface="Times New Roman" panose="02020603050405020304" pitchFamily="18" charset="0"/>
              </a:rPr>
              <a:t>int</a:t>
            </a:r>
            <a:r>
              <a:rPr lang="en-US" altLang="en-US" dirty="0">
                <a:solidFill>
                  <a:schemeClr val="tx1"/>
                </a:solidFill>
                <a:cs typeface="Times New Roman" panose="02020603050405020304" pitchFamily="18" charset="0"/>
              </a:rPr>
              <a:t> value and checks if it is a leap year.</a:t>
            </a:r>
          </a:p>
          <a:p>
            <a:pPr marL="0" indent="0">
              <a:buClrTx/>
              <a:buSzTx/>
              <a:buFontTx/>
              <a:buNone/>
            </a:pPr>
            <a:r>
              <a:rPr lang="en-US" altLang="en-US" dirty="0">
                <a:solidFill>
                  <a:schemeClr val="tx1"/>
                </a:solidFill>
                <a:cs typeface="Times New Roman" panose="02020603050405020304" pitchFamily="18" charset="0"/>
              </a:rPr>
              <a:t>A year is a leap year if it </a:t>
            </a:r>
            <a:r>
              <a:rPr lang="en-US" altLang="en-US" b="1" dirty="0">
                <a:solidFill>
                  <a:schemeClr val="tx1"/>
                </a:solidFill>
                <a:cs typeface="Times New Roman" panose="02020603050405020304" pitchFamily="18" charset="0"/>
              </a:rPr>
              <a:t>is divisible by 4 </a:t>
            </a:r>
            <a:r>
              <a:rPr lang="en-US" altLang="en-US" dirty="0">
                <a:solidFill>
                  <a:schemeClr val="tx1"/>
                </a:solidFill>
                <a:cs typeface="Times New Roman" panose="02020603050405020304" pitchFamily="18" charset="0"/>
              </a:rPr>
              <a:t>but </a:t>
            </a:r>
            <a:r>
              <a:rPr lang="en-US" altLang="en-US" b="1" dirty="0">
                <a:solidFill>
                  <a:schemeClr val="tx1"/>
                </a:solidFill>
                <a:cs typeface="Times New Roman" panose="02020603050405020304" pitchFamily="18" charset="0"/>
              </a:rPr>
              <a:t>not by 100</a:t>
            </a:r>
            <a:r>
              <a:rPr lang="en-US" altLang="en-US" dirty="0">
                <a:solidFill>
                  <a:schemeClr val="tx1"/>
                </a:solidFill>
                <a:cs typeface="Times New Roman" panose="02020603050405020304" pitchFamily="18" charset="0"/>
              </a:rPr>
              <a:t>, or it is divisible by 400</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
        <p:nvSpPr>
          <p:cNvPr id="5" name="TextBox 3">
            <a:hlinkClick r:id="rId3"/>
          </p:cNvPr>
          <p:cNvSpPr>
            <a:spLocks noChangeArrowheads="1"/>
          </p:cNvSpPr>
          <p:nvPr/>
        </p:nvSpPr>
        <p:spPr bwMode="auto">
          <a:xfrm>
            <a:off x="5943600" y="5426075"/>
            <a:ext cx="14414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LeapYear</a:t>
            </a:r>
          </a:p>
        </p:txBody>
      </p:sp>
      <p:sp>
        <p:nvSpPr>
          <p:cNvPr id="6" name="TextBox 4">
            <a:hlinkClick r:id="rId4" tooltip="http://liveexample-ppe.pearsoncmg.com/LiveRun/faces/LiveExample.xhtml"/>
          </p:cNvPr>
          <p:cNvSpPr txBox="1"/>
          <p:nvPr/>
        </p:nvSpPr>
        <p:spPr>
          <a:xfrm>
            <a:off x="7633252" y="5395681"/>
            <a:ext cx="815009"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graphicFrame>
        <p:nvGraphicFramePr>
          <p:cNvPr id="3" name="Object 5" descr="Left parenthesis year percent 4 = = 0 ampersand ampersand year percent 100 exclamation point = 0 right parenthesis double pipe left parenthesis year percent 400 = = 0 right parenthesis."/>
          <p:cNvGraphicFramePr>
            <a:graphicFrameLocks noChangeAspect="1"/>
          </p:cNvGraphicFramePr>
          <p:nvPr>
            <p:extLst>
              <p:ext uri="{D42A27DB-BD31-4B8C-83A1-F6EECF244321}">
                <p14:modId xmlns:p14="http://schemas.microsoft.com/office/powerpoint/2010/main" val="3419452214"/>
              </p:ext>
            </p:extLst>
          </p:nvPr>
        </p:nvGraphicFramePr>
        <p:xfrm>
          <a:off x="579230" y="3434665"/>
          <a:ext cx="8204200" cy="444500"/>
        </p:xfrm>
        <a:graphic>
          <a:graphicData uri="http://schemas.openxmlformats.org/presentationml/2006/ole">
            <mc:AlternateContent xmlns:mc="http://schemas.openxmlformats.org/markup-compatibility/2006">
              <mc:Choice xmlns:v="urn:schemas-microsoft-com:vml" Requires="v">
                <p:oleObj spid="_x0000_s6150" name="Equation" r:id="rId5" imgW="8204040" imgH="444240" progId="Equation.DSMT4">
                  <p:embed/>
                </p:oleObj>
              </mc:Choice>
              <mc:Fallback>
                <p:oleObj name="Equation" r:id="rId5" imgW="8204040" imgH="444240" progId="Equation.DSMT4">
                  <p:embed/>
                  <p:pic>
                    <p:nvPicPr>
                      <p:cNvPr id="0" name=""/>
                      <p:cNvPicPr/>
                      <p:nvPr/>
                    </p:nvPicPr>
                    <p:blipFill>
                      <a:blip r:embed="rId6"/>
                      <a:stretch>
                        <a:fillRect/>
                      </a:stretch>
                    </p:blipFill>
                    <p:spPr>
                      <a:xfrm>
                        <a:off x="579230" y="3434665"/>
                        <a:ext cx="8204200" cy="444500"/>
                      </a:xfrm>
                      <a:prstGeom prst="rect">
                        <a:avLst/>
                      </a:prstGeom>
                    </p:spPr>
                  </p:pic>
                </p:oleObj>
              </mc:Fallback>
            </mc:AlternateContent>
          </a:graphicData>
        </a:graphic>
      </p:graphicFrame>
    </p:spTree>
    <p:extLst>
      <p:ext uri="{BB962C8B-B14F-4D97-AF65-F5344CB8AC3E}">
        <p14:creationId xmlns:p14="http://schemas.microsoft.com/office/powerpoint/2010/main" val="2965725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of 3)</a:t>
            </a:r>
            <a:endParaRPr lang="en-US" sz="2000" b="0" dirty="0"/>
          </a:p>
        </p:txBody>
      </p:sp>
      <p:sp>
        <p:nvSpPr>
          <p:cNvPr id="3" name="Content Placeholder 2"/>
          <p:cNvSpPr>
            <a:spLocks noGrp="1"/>
          </p:cNvSpPr>
          <p:nvPr>
            <p:ph sz="quarter" idx="13"/>
          </p:nvPr>
        </p:nvSpPr>
        <p:spPr/>
        <p:txBody>
          <a:bodyPr/>
          <a:lstStyle/>
          <a:p>
            <a:pPr marL="0" indent="0" eaLnBrk="1" hangingPunct="1">
              <a:spcBef>
                <a:spcPts val="600"/>
              </a:spcBef>
              <a:buClrTx/>
              <a:buSzTx/>
              <a:buNone/>
            </a:pPr>
            <a:r>
              <a:rPr lang="en-US" altLang="en-US" b="1" dirty="0" smtClean="0">
                <a:solidFill>
                  <a:schemeClr val="tx2"/>
                </a:solidFill>
              </a:rPr>
              <a:t>3.6</a:t>
            </a:r>
            <a:r>
              <a:rPr lang="en-US" altLang="en-US" dirty="0" smtClean="0"/>
              <a:t> To </a:t>
            </a:r>
            <a:r>
              <a:rPr lang="en-US" altLang="en-US" dirty="0"/>
              <a:t>generate random numbers using the </a:t>
            </a:r>
            <a:r>
              <a:rPr lang="en-US" altLang="en-US" b="1" dirty="0"/>
              <a:t>Math.random()</a:t>
            </a:r>
            <a:r>
              <a:rPr lang="en-US" altLang="en-US" dirty="0"/>
              <a:t> method (§3.7).</a:t>
            </a:r>
          </a:p>
          <a:p>
            <a:pPr marL="0" indent="0" eaLnBrk="1" hangingPunct="1">
              <a:spcBef>
                <a:spcPts val="600"/>
              </a:spcBef>
              <a:buClrTx/>
              <a:buSzTx/>
              <a:buNone/>
            </a:pPr>
            <a:r>
              <a:rPr lang="en-US" altLang="en-US" b="1" dirty="0" smtClean="0">
                <a:solidFill>
                  <a:schemeClr val="tx2"/>
                </a:solidFill>
              </a:rPr>
              <a:t>3.7</a:t>
            </a:r>
            <a:r>
              <a:rPr lang="en-US" altLang="en-US" dirty="0" smtClean="0"/>
              <a:t> To </a:t>
            </a:r>
            <a:r>
              <a:rPr lang="en-US" altLang="en-US" dirty="0"/>
              <a:t>program using selection statements for a variety of examples (</a:t>
            </a:r>
            <a:r>
              <a:rPr lang="en-US" altLang="en-US" b="1" dirty="0"/>
              <a:t>SubtractionQuiz</a:t>
            </a:r>
            <a:r>
              <a:rPr lang="en-US" altLang="en-US" dirty="0"/>
              <a:t>, </a:t>
            </a:r>
            <a:r>
              <a:rPr lang="en-US" altLang="en-US" b="1" dirty="0" smtClean="0"/>
              <a:t>B</a:t>
            </a:r>
            <a:r>
              <a:rPr lang="en-US" altLang="en-US" sz="100" b="1" dirty="0" smtClean="0"/>
              <a:t> </a:t>
            </a:r>
            <a:r>
              <a:rPr lang="en-US" altLang="en-US" b="1" dirty="0" smtClean="0"/>
              <a:t>M</a:t>
            </a:r>
            <a:r>
              <a:rPr lang="en-US" altLang="en-US" sz="100" b="1" dirty="0" smtClean="0"/>
              <a:t> </a:t>
            </a:r>
            <a:r>
              <a:rPr lang="en-US" altLang="en-US" b="1" dirty="0" smtClean="0"/>
              <a:t>I</a:t>
            </a:r>
            <a:r>
              <a:rPr lang="en-US" altLang="en-US" dirty="0"/>
              <a:t>, </a:t>
            </a:r>
            <a:r>
              <a:rPr lang="en-US" altLang="en-US" b="1" dirty="0"/>
              <a:t>ComputeTax</a:t>
            </a:r>
            <a:r>
              <a:rPr lang="en-US" altLang="en-US" dirty="0"/>
              <a:t>) (§§</a:t>
            </a:r>
            <a:r>
              <a:rPr lang="en-US" altLang="en-US" dirty="0" smtClean="0"/>
              <a:t>3.7-3.9</a:t>
            </a:r>
            <a:r>
              <a:rPr lang="en-US" altLang="en-US" dirty="0"/>
              <a:t>).</a:t>
            </a:r>
          </a:p>
          <a:p>
            <a:pPr marL="0" indent="0" eaLnBrk="1" hangingPunct="1">
              <a:spcBef>
                <a:spcPts val="600"/>
              </a:spcBef>
              <a:buClrTx/>
              <a:buSzTx/>
              <a:buNone/>
            </a:pPr>
            <a:r>
              <a:rPr lang="en-US" altLang="en-US" b="1" dirty="0" smtClean="0">
                <a:solidFill>
                  <a:schemeClr val="tx2"/>
                </a:solidFill>
              </a:rPr>
              <a:t>3.8</a:t>
            </a:r>
            <a:r>
              <a:rPr lang="en-US" altLang="en-US" dirty="0" smtClean="0"/>
              <a:t> To </a:t>
            </a:r>
            <a:r>
              <a:rPr lang="en-US" altLang="en-US" dirty="0"/>
              <a:t>combine conditions using logical operators (</a:t>
            </a:r>
            <a:r>
              <a:rPr lang="en-US" altLang="en-US" b="1" dirty="0"/>
              <a:t>&amp;&amp;</a:t>
            </a:r>
            <a:r>
              <a:rPr lang="en-US" altLang="en-US" dirty="0"/>
              <a:t>, </a:t>
            </a:r>
            <a:r>
              <a:rPr lang="en-US" altLang="en-US" b="1" dirty="0"/>
              <a:t>||</a:t>
            </a:r>
            <a:r>
              <a:rPr lang="en-US" altLang="en-US" dirty="0"/>
              <a:t>, and </a:t>
            </a:r>
            <a:r>
              <a:rPr lang="en-US" altLang="en-US" b="1" dirty="0"/>
              <a:t>!</a:t>
            </a:r>
            <a:r>
              <a:rPr lang="en-US" altLang="en-US" dirty="0"/>
              <a:t>) (§3.10).</a:t>
            </a:r>
          </a:p>
          <a:p>
            <a:pPr marL="0" indent="0" eaLnBrk="1" hangingPunct="1">
              <a:spcBef>
                <a:spcPts val="600"/>
              </a:spcBef>
              <a:buClrTx/>
              <a:buSzTx/>
              <a:buNone/>
            </a:pPr>
            <a:r>
              <a:rPr lang="en-US" altLang="en-US" b="1" dirty="0" smtClean="0">
                <a:solidFill>
                  <a:schemeClr val="tx2"/>
                </a:solidFill>
              </a:rPr>
              <a:t>3.9</a:t>
            </a:r>
            <a:r>
              <a:rPr lang="en-US" altLang="en-US" dirty="0" smtClean="0"/>
              <a:t> To </a:t>
            </a:r>
            <a:r>
              <a:rPr lang="en-US" altLang="en-US" dirty="0"/>
              <a:t>program using selection statements with combined conditions (</a:t>
            </a:r>
            <a:r>
              <a:rPr lang="en-US" altLang="en-US" b="1" dirty="0"/>
              <a:t>LeapYear</a:t>
            </a:r>
            <a:r>
              <a:rPr lang="en-US" altLang="en-US" dirty="0"/>
              <a:t>, </a:t>
            </a:r>
            <a:r>
              <a:rPr lang="en-US" altLang="en-US" b="1" dirty="0"/>
              <a:t>Lottery</a:t>
            </a:r>
            <a:r>
              <a:rPr lang="en-US" altLang="en-US" dirty="0"/>
              <a:t>) (§§</a:t>
            </a:r>
            <a:r>
              <a:rPr lang="en-US" altLang="en-US" dirty="0" smtClean="0"/>
              <a:t>3.11-3.12</a:t>
            </a:r>
            <a:r>
              <a:rPr lang="en-US" altLang="en-US" dirty="0"/>
              <a:t>).</a:t>
            </a:r>
          </a:p>
          <a:p>
            <a:pPr marL="0" indent="0" eaLnBrk="1" hangingPunct="1">
              <a:spcBef>
                <a:spcPts val="600"/>
              </a:spcBef>
              <a:buClrTx/>
              <a:buSzTx/>
              <a:buNone/>
            </a:pPr>
            <a:r>
              <a:rPr lang="en-US" altLang="en-US" b="1" dirty="0" smtClean="0">
                <a:solidFill>
                  <a:schemeClr val="tx2"/>
                </a:solidFill>
              </a:rPr>
              <a:t>3.10</a:t>
            </a:r>
            <a:r>
              <a:rPr lang="en-US" altLang="en-US" dirty="0" smtClean="0"/>
              <a:t> To </a:t>
            </a:r>
            <a:r>
              <a:rPr lang="en-US" altLang="en-US" dirty="0"/>
              <a:t>implement selection control using </a:t>
            </a:r>
            <a:r>
              <a:rPr lang="en-US" altLang="en-US" b="1" dirty="0"/>
              <a:t>switch</a:t>
            </a:r>
            <a:r>
              <a:rPr lang="en-US" altLang="en-US" dirty="0"/>
              <a:t> statements (§3.13</a:t>
            </a:r>
            <a:r>
              <a:rPr lang="en-US" altLang="en-US" dirty="0" smtClean="0"/>
              <a:t>).</a:t>
            </a:r>
            <a:endParaRPr lang="en-US" altLang="en-US" dirty="0"/>
          </a:p>
        </p:txBody>
      </p:sp>
    </p:spTree>
    <p:extLst>
      <p:ext uri="{BB962C8B-B14F-4D97-AF65-F5344CB8AC3E}">
        <p14:creationId xmlns:p14="http://schemas.microsoft.com/office/powerpoint/2010/main" val="1029040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z="3200" dirty="0"/>
              <a:t>Problem: Lottery</a:t>
            </a:r>
            <a:r>
              <a:rPr lang="en-US" altLang="en-US" dirty="0"/>
              <a:t> </a:t>
            </a:r>
            <a:endParaRPr lang="en-US" b="0" dirty="0"/>
          </a:p>
        </p:txBody>
      </p:sp>
      <p:sp>
        <p:nvSpPr>
          <p:cNvPr id="2" name="Content Placeholder 2"/>
          <p:cNvSpPr>
            <a:spLocks noGrp="1"/>
          </p:cNvSpPr>
          <p:nvPr>
            <p:ph sz="quarter" idx="13"/>
          </p:nvPr>
        </p:nvSpPr>
        <p:spPr>
          <a:xfrm>
            <a:off x="457200" y="1600200"/>
            <a:ext cx="8232775" cy="3945835"/>
          </a:xfrm>
        </p:spPr>
        <p:txBody>
          <a:bodyPr/>
          <a:lstStyle/>
          <a:p>
            <a:pPr marL="0" indent="0">
              <a:buFont typeface="Monotype Sorts" pitchFamily="2" charset="2"/>
              <a:buNone/>
            </a:pPr>
            <a:r>
              <a:rPr lang="en-US" altLang="en-US" dirty="0"/>
              <a:t>Write a program that randomly generates a lottery of a two-digit number, prompts the user to enter a two-digit number, and determines whether the user wins according to the </a:t>
            </a:r>
            <a:r>
              <a:rPr lang="en-US" altLang="en-US" dirty="0" smtClean="0"/>
              <a:t>following </a:t>
            </a:r>
            <a:r>
              <a:rPr lang="en-US" altLang="en-US" dirty="0"/>
              <a:t>rule</a:t>
            </a:r>
            <a:r>
              <a:rPr lang="en-US" altLang="en-US" dirty="0" smtClean="0"/>
              <a:t>:</a:t>
            </a:r>
          </a:p>
          <a:p>
            <a:pPr>
              <a:buClr>
                <a:schemeClr val="tx2"/>
              </a:buClr>
              <a:buSzTx/>
            </a:pPr>
            <a:r>
              <a:rPr lang="en-US" altLang="en-US" dirty="0"/>
              <a:t>If the user input matches the lottery in exact order, the award is $10,000.</a:t>
            </a:r>
          </a:p>
          <a:p>
            <a:pPr>
              <a:buClr>
                <a:schemeClr val="tx2"/>
              </a:buClr>
              <a:buSzTx/>
            </a:pPr>
            <a:r>
              <a:rPr lang="en-US" altLang="en-US" dirty="0"/>
              <a:t>If the user input matches the lottery, the award is $3,000.</a:t>
            </a:r>
          </a:p>
          <a:p>
            <a:pPr>
              <a:buClr>
                <a:schemeClr val="tx2"/>
              </a:buClr>
              <a:buSzTx/>
            </a:pPr>
            <a:r>
              <a:rPr lang="en-US" altLang="en-US" dirty="0"/>
              <a:t>If one digit in the user input matches a digit in the lottery, the award is $1,000</a:t>
            </a:r>
            <a:r>
              <a:rPr lang="en-US" altLang="en-US" dirty="0" smtClean="0"/>
              <a:t>.</a:t>
            </a:r>
            <a:endParaRPr lang="en-US" altLang="en-US" dirty="0"/>
          </a:p>
        </p:txBody>
      </p:sp>
      <p:sp>
        <p:nvSpPr>
          <p:cNvPr id="6" name="TextBox 3">
            <a:hlinkClick r:id="rId2"/>
          </p:cNvPr>
          <p:cNvSpPr>
            <a:spLocks noChangeArrowheads="1"/>
          </p:cNvSpPr>
          <p:nvPr/>
        </p:nvSpPr>
        <p:spPr bwMode="auto">
          <a:xfrm>
            <a:off x="5954713" y="5765800"/>
            <a:ext cx="14303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Lottery</a:t>
            </a:r>
          </a:p>
        </p:txBody>
      </p:sp>
      <p:sp>
        <p:nvSpPr>
          <p:cNvPr id="5" name="TextBox 4">
            <a:hlinkClick r:id="rId3" tooltip="http://liveexample-ppe.pearsoncmg.com/LiveRun/faces/LiveExample.xhtml"/>
          </p:cNvPr>
          <p:cNvSpPr txBox="1"/>
          <p:nvPr/>
        </p:nvSpPr>
        <p:spPr>
          <a:xfrm>
            <a:off x="7540555" y="5725467"/>
            <a:ext cx="838132"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424810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New" panose="02070309020205020404" pitchFamily="49" charset="0"/>
              </a:rPr>
              <a:t>switch</a:t>
            </a:r>
            <a:r>
              <a:rPr lang="en-US" altLang="en-US" dirty="0"/>
              <a:t> Statements</a:t>
            </a:r>
            <a:endParaRPr lang="en-US" b="0" dirty="0"/>
          </a:p>
        </p:txBody>
      </p:sp>
      <p:pic>
        <p:nvPicPr>
          <p:cNvPr id="6" name="Picture 2" descr="Computer code has 12 lines. The lines read as follows. Line 1. switch left parenthesis status right parenthesis left brace. Line 2, indented once. case 0 colon compute taxes for single filers semicolon. Line 3, indented twice. break semicolon. Line 4, indented once. case 1 colon compute taxes for married file jointly semicolon. Line 5, indented twice. break semicolon. Line 6, indented once. case 2 colon compute taxes for married file separately semicolon. Line 7, indented twice. break semicolon. Line 8, indented once. case 3 colon compute taxes for head of household semicolon. Line 9, indented twice. break semicolon. Line 10, indented once. default colon System period out period print l n left parenthesis double quote Errors colon invalid status double quote right parenthesis semicolon. Line 11, indented twice. System period exit left parenthesis 1 right parenthesis semicolon. Line 12. right brace."/>
          <p:cNvPicPr>
            <a:picLocks noChangeAspect="1"/>
          </p:cNvPicPr>
          <p:nvPr/>
        </p:nvPicPr>
        <p:blipFill>
          <a:blip r:embed="rId2"/>
          <a:stretch>
            <a:fillRect/>
          </a:stretch>
        </p:blipFill>
        <p:spPr>
          <a:xfrm>
            <a:off x="1269523" y="1718704"/>
            <a:ext cx="6604955" cy="4076566"/>
          </a:xfrm>
          <a:prstGeom prst="rect">
            <a:avLst/>
          </a:prstGeom>
        </p:spPr>
      </p:pic>
    </p:spTree>
    <p:extLst>
      <p:ext uri="{BB962C8B-B14F-4D97-AF65-F5344CB8AC3E}">
        <p14:creationId xmlns:p14="http://schemas.microsoft.com/office/powerpoint/2010/main" val="3677737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New" panose="02070309020205020404" pitchFamily="49" charset="0"/>
              </a:rPr>
              <a:t>switch</a:t>
            </a:r>
            <a:r>
              <a:rPr lang="en-US" altLang="en-US" dirty="0"/>
              <a:t> Statement Flow Chart</a:t>
            </a:r>
            <a:endParaRPr lang="en-US" b="0" dirty="0"/>
          </a:p>
        </p:txBody>
      </p:sp>
      <p:pic>
        <p:nvPicPr>
          <p:cNvPr id="2" name="Picture 2" descr="A flowchart illustrates execution of switch statement. Enter the loop, check for a condition, if status is 0 then compute tax for single filers, break and exit loop. If false then check a different condition, if status is 1 then compute tax for married jointly or qualifying widow (e r), break and exit loop. If false then check a different condition, if status is 2 then compute tax for married filing separately, break and exit loop. If false then check a different condition, if status is 3 then compute tax for head of household, break and exit loop. If false then execute default actions and exit loop."/>
          <p:cNvPicPr>
            <a:picLocks noChangeAspect="1"/>
          </p:cNvPicPr>
          <p:nvPr/>
        </p:nvPicPr>
        <p:blipFill>
          <a:blip r:embed="rId2"/>
          <a:stretch>
            <a:fillRect/>
          </a:stretch>
        </p:blipFill>
        <p:spPr>
          <a:xfrm>
            <a:off x="1542057" y="1720950"/>
            <a:ext cx="6059885" cy="4012441"/>
          </a:xfrm>
          <a:prstGeom prst="rect">
            <a:avLst/>
          </a:prstGeom>
        </p:spPr>
      </p:pic>
    </p:spTree>
    <p:extLst>
      <p:ext uri="{BB962C8B-B14F-4D97-AF65-F5344CB8AC3E}">
        <p14:creationId xmlns:p14="http://schemas.microsoft.com/office/powerpoint/2010/main" val="243587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New" panose="02070309020205020404" pitchFamily="49" charset="0"/>
              </a:rPr>
              <a:t>switch</a:t>
            </a:r>
            <a:r>
              <a:rPr lang="en-US" altLang="en-US" dirty="0"/>
              <a:t> Statement </a:t>
            </a:r>
            <a:r>
              <a:rPr lang="en-US" altLang="en-US" dirty="0" smtClean="0"/>
              <a:t>Rules </a:t>
            </a:r>
            <a:r>
              <a:rPr lang="en-US" altLang="en-US" sz="2000" b="0" dirty="0" smtClean="0"/>
              <a:t>(1 of 2)</a:t>
            </a:r>
            <a:endParaRPr lang="en-US" sz="2000" b="0" dirty="0"/>
          </a:p>
        </p:txBody>
      </p:sp>
      <p:pic>
        <p:nvPicPr>
          <p:cNvPr id="41" name="Picture 2" descr="Computer code has 10 lines. The lines read as follows. Line 1. switch left parenthesis switch hyphen expression right parenthesis left brace. The words, switch hyphen expression, is highlighted and labeled, the switch hyphen expression must yield a value of c h a r, byte, short, or i n t type and must always be enclosed in parenthesis. Line 2, indented once. case value1 colon statement left parenthesis s right parenthesis 1 semicolon. Line 3, indented twice. break semicolon. Line 4, indented once. case value2 colon statement left parenthesis s right parenthesis 2 semicolon. Line 5, indented twice. break semicolon. Line 6. incomplete line of code. Line 7, indented once. case value N colon statement left parenthesis s right parenthesis N semicolon. Line 8, indented twice. break semicolon. Value 1, value 2, and value N are labeled, the value 1, incomplete line of code, and value N must have the same data type as the value of the switch hyphen expression. Note that value 1, incomplete line of code, and value N are constant expressions, meaning that they cannot contain variables, such as 1 plus x. Line 9, indented once. default colon statement left parenthesis s right parenthesis hyphen for hyphen default semicolon. Line 10. right brace."/>
          <p:cNvPicPr>
            <a:picLocks noChangeAspect="1"/>
          </p:cNvPicPr>
          <p:nvPr/>
        </p:nvPicPr>
        <p:blipFill>
          <a:blip r:embed="rId2"/>
          <a:stretch>
            <a:fillRect/>
          </a:stretch>
        </p:blipFill>
        <p:spPr>
          <a:xfrm>
            <a:off x="1526254" y="1672622"/>
            <a:ext cx="6091490" cy="4307877"/>
          </a:xfrm>
          <a:prstGeom prst="rect">
            <a:avLst/>
          </a:prstGeom>
        </p:spPr>
      </p:pic>
    </p:spTree>
    <p:extLst>
      <p:ext uri="{BB962C8B-B14F-4D97-AF65-F5344CB8AC3E}">
        <p14:creationId xmlns:p14="http://schemas.microsoft.com/office/powerpoint/2010/main" val="18346732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New" panose="02070309020205020404" pitchFamily="49" charset="0"/>
              </a:rPr>
              <a:t>switch</a:t>
            </a:r>
            <a:r>
              <a:rPr lang="en-US" altLang="en-US" dirty="0"/>
              <a:t> Statement </a:t>
            </a:r>
            <a:r>
              <a:rPr lang="en-US" altLang="en-US" dirty="0" smtClean="0"/>
              <a:t>Rules </a:t>
            </a:r>
            <a:r>
              <a:rPr lang="en-US" altLang="en-US" sz="2000" b="0" dirty="0" smtClean="0"/>
              <a:t>(2 of 2)</a:t>
            </a:r>
            <a:endParaRPr lang="en-US" sz="2000" b="0" dirty="0"/>
          </a:p>
        </p:txBody>
      </p:sp>
      <p:pic>
        <p:nvPicPr>
          <p:cNvPr id="7" name="Picture 2" descr="Computer code has 10 lines. The lines read as follows. Line 1. switch left parenthesis switch hyphen expression right parenthesis left brace. Line 2, indented once. case value 1 colon statement left parenthesis s right parenthesis 1 semicolon. Line 3, indented twice. break semicolon. Line 4, indented once. case value 2 colon statement left parenthesis s right parenthesis 2 semicolon. Line 5, indented twice. break semicolon. Line 6. incomplete line of code. Line 7, indented once. case value N colon statement left parenthesis s right parenthesis N semicolon. Line 8, indented twice. break semicolon. The word, break, in line 3, line 5, and line 8 is labeled, the keyword break is optional. but it should be used at the end of each case in order to terminate the remainder of the switch statement. If the break statement is not present, the next case statement will be executed. The break statement immediately ends the switch hyphen statement. Line 9, indented once. default colon statement left parenthesis s right parenthesis hyphen for hyphen default semicolon. Line 9 is labeled, the default case, which is optional, can be used to perform actions when none of the specified cases matches the switch hyphen expression. Line 10. right brace. When the value in a case statement matches the value of the switch hyphen expression, the statements starting from this case are executed until either a break statement or the end of the switch statement is reached."/>
          <p:cNvPicPr>
            <a:picLocks noChangeAspect="1"/>
          </p:cNvPicPr>
          <p:nvPr/>
        </p:nvPicPr>
        <p:blipFill>
          <a:blip r:embed="rId2"/>
          <a:stretch>
            <a:fillRect/>
          </a:stretch>
        </p:blipFill>
        <p:spPr>
          <a:xfrm>
            <a:off x="966987" y="1685633"/>
            <a:ext cx="7210026" cy="4222224"/>
          </a:xfrm>
          <a:prstGeom prst="rect">
            <a:avLst/>
          </a:prstGeom>
        </p:spPr>
      </p:pic>
    </p:spTree>
    <p:extLst>
      <p:ext uri="{BB962C8B-B14F-4D97-AF65-F5344CB8AC3E}">
        <p14:creationId xmlns:p14="http://schemas.microsoft.com/office/powerpoint/2010/main" val="4247038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(1 of 7)</a:t>
            </a:r>
            <a:endParaRPr lang="en-US" sz="2000" b="0" dirty="0"/>
          </a:p>
        </p:txBody>
      </p:sp>
      <p:pic>
        <p:nvPicPr>
          <p:cNvPr id="8" name="Picture 2" descr="Computer code has 9 lines. The lines read as follows. Line 1. switch left parenthesis day right parenthesis left brace. The word, day, in line 1 is highlighted and labeled, suppose day is 2. Line 2. case 1 colon. Line 3. case 2 colon. Line 4. case 3 colon. Line 5. case 4 colon. Line 6. case 5 colon System period out period print l n left parenthesis double quote Weekday double quote right parenthesis semicolon break semicolon.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105543" y="1877091"/>
            <a:ext cx="6932912" cy="3839302"/>
          </a:xfrm>
          <a:prstGeom prst="rect">
            <a:avLst/>
          </a:prstGeom>
        </p:spPr>
      </p:pic>
    </p:spTree>
    <p:extLst>
      <p:ext uri="{BB962C8B-B14F-4D97-AF65-F5344CB8AC3E}">
        <p14:creationId xmlns:p14="http://schemas.microsoft.com/office/powerpoint/2010/main" val="372630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(2 of 7)</a:t>
            </a:r>
            <a:endParaRPr lang="en-US" sz="2000" b="0" dirty="0"/>
          </a:p>
        </p:txBody>
      </p:sp>
      <p:pic>
        <p:nvPicPr>
          <p:cNvPr id="2" name="Picture 2" descr="Computer code has 9 lines. The lines read as follows. Line 1. switch left parenthesis day right parenthesis left brace Line 2. case 1 colon. Line 3. case 2 colon. Line 3 is highlighted and labeled, match case 2. Line 4. case 3 colon. Line 5. case 4 colon. Line 6. case 5 colon System period out period print l n left parenthesis double quote Weekday double quote right parenthesis semicolon break semicolon.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420676" y="1773313"/>
            <a:ext cx="6302647" cy="3490275"/>
          </a:xfrm>
          <a:prstGeom prst="rect">
            <a:avLst/>
          </a:prstGeom>
        </p:spPr>
      </p:pic>
    </p:spTree>
    <p:extLst>
      <p:ext uri="{BB962C8B-B14F-4D97-AF65-F5344CB8AC3E}">
        <p14:creationId xmlns:p14="http://schemas.microsoft.com/office/powerpoint/2010/main" val="1766212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(3 of 7)</a:t>
            </a:r>
            <a:endParaRPr lang="en-US" sz="2000" b="0" dirty="0"/>
          </a:p>
        </p:txBody>
      </p:sp>
      <p:pic>
        <p:nvPicPr>
          <p:cNvPr id="3" name="Picture 2" descr="Computer code has 9 lines. The lines read as follows. Line 1. switch left parenthesis day right parenthesis left brace Line 2. case 1 colon. Line 3. case 2 colon. Line 4. case 3 colon. Line 4 is highlighted and labeled, fall through case 3. Line 5. case 4 colon. Line 6. case 5 colon System period out period print l n left parenthesis double quote Weekday double quote right parenthesis semicolon break semicolon.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420676" y="1842886"/>
            <a:ext cx="6302647" cy="3490275"/>
          </a:xfrm>
          <a:prstGeom prst="rect">
            <a:avLst/>
          </a:prstGeom>
        </p:spPr>
      </p:pic>
    </p:spTree>
    <p:extLst>
      <p:ext uri="{BB962C8B-B14F-4D97-AF65-F5344CB8AC3E}">
        <p14:creationId xmlns:p14="http://schemas.microsoft.com/office/powerpoint/2010/main" val="1537040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(4 of 7)</a:t>
            </a:r>
            <a:endParaRPr lang="en-US" sz="2000" b="0" dirty="0"/>
          </a:p>
        </p:txBody>
      </p:sp>
      <p:pic>
        <p:nvPicPr>
          <p:cNvPr id="2" name="Picture 2" descr="Computer code has 9 lines. The lines read as follows. Line 1. switch left parenthesis day right parenthesis left brace Line 2. case 1 colon. Line 3. case 2 colon. Line 4. case 3 colon. Line 5. case 4 colon. Line 5 is highlighted and labeled, fall through case 4. Line 6. case 5 colon System period out period print l n left parenthesis double quote Weekday double quote right parenthesis semicolon break semicolon.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420676" y="1892581"/>
            <a:ext cx="6302647" cy="3490275"/>
          </a:xfrm>
          <a:prstGeom prst="rect">
            <a:avLst/>
          </a:prstGeom>
        </p:spPr>
      </p:pic>
    </p:spTree>
    <p:extLst>
      <p:ext uri="{BB962C8B-B14F-4D97-AF65-F5344CB8AC3E}">
        <p14:creationId xmlns:p14="http://schemas.microsoft.com/office/powerpoint/2010/main" val="2649857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(5 of 7)</a:t>
            </a:r>
            <a:endParaRPr lang="en-US" sz="2000" b="0" dirty="0"/>
          </a:p>
        </p:txBody>
      </p:sp>
      <p:pic>
        <p:nvPicPr>
          <p:cNvPr id="3" name="Picture 2" descr="Computer code has 9 lines. The lines read as follows. Line 1. switch left parenthesis day right parenthesis left brace Line 2. case 1 colon. Line 3. case 2 colon. Line 4. case 3 colon. Line 5. case 4 colon. Line 6. case 5 colon System period out period print l n left parenthesis double quote Weekday double quote right parenthesis semicolon break semicolon. Line 6 is highlighted and labeled, fall through case 5.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420676" y="1743496"/>
            <a:ext cx="6302647" cy="3490275"/>
          </a:xfrm>
          <a:prstGeom prst="rect">
            <a:avLst/>
          </a:prstGeom>
        </p:spPr>
      </p:pic>
    </p:spTree>
    <p:extLst>
      <p:ext uri="{BB962C8B-B14F-4D97-AF65-F5344CB8AC3E}">
        <p14:creationId xmlns:p14="http://schemas.microsoft.com/office/powerpoint/2010/main" val="3325499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(3 of 3)</a:t>
            </a:r>
            <a:endParaRPr lang="en-US" sz="2000" b="0" dirty="0"/>
          </a:p>
        </p:txBody>
      </p:sp>
      <p:sp>
        <p:nvSpPr>
          <p:cNvPr id="3" name="Content Placeholder 2"/>
          <p:cNvSpPr>
            <a:spLocks noGrp="1"/>
          </p:cNvSpPr>
          <p:nvPr>
            <p:ph sz="quarter" idx="13"/>
          </p:nvPr>
        </p:nvSpPr>
        <p:spPr/>
        <p:txBody>
          <a:bodyPr/>
          <a:lstStyle/>
          <a:p>
            <a:pPr marL="0" indent="0" eaLnBrk="1" hangingPunct="1">
              <a:spcBef>
                <a:spcPts val="600"/>
              </a:spcBef>
              <a:buClrTx/>
              <a:buSzTx/>
              <a:buNone/>
            </a:pPr>
            <a:r>
              <a:rPr lang="en-US" altLang="en-US" b="1" dirty="0" smtClean="0">
                <a:solidFill>
                  <a:schemeClr val="tx2"/>
                </a:solidFill>
              </a:rPr>
              <a:t>3.11</a:t>
            </a:r>
            <a:r>
              <a:rPr lang="en-US" altLang="en-US" dirty="0" smtClean="0"/>
              <a:t> To </a:t>
            </a:r>
            <a:r>
              <a:rPr lang="en-US" altLang="en-US" dirty="0"/>
              <a:t>write expressions using the conditional expression (§3.14).</a:t>
            </a:r>
          </a:p>
          <a:p>
            <a:pPr marL="0" indent="0" eaLnBrk="1" hangingPunct="1">
              <a:spcBef>
                <a:spcPts val="600"/>
              </a:spcBef>
              <a:buClrTx/>
              <a:buSzTx/>
              <a:buNone/>
            </a:pPr>
            <a:r>
              <a:rPr lang="en-US" altLang="en-US" b="1" dirty="0" smtClean="0">
                <a:solidFill>
                  <a:schemeClr val="tx2"/>
                </a:solidFill>
              </a:rPr>
              <a:t>3.12</a:t>
            </a:r>
            <a:r>
              <a:rPr lang="en-US" altLang="en-US" dirty="0" smtClean="0"/>
              <a:t> To </a:t>
            </a:r>
            <a:r>
              <a:rPr lang="en-US" altLang="en-US" dirty="0"/>
              <a:t>examine the rules governing operator precedence and associativity (§3.15).</a:t>
            </a:r>
          </a:p>
          <a:p>
            <a:pPr marL="0" indent="0" eaLnBrk="1" hangingPunct="1">
              <a:spcBef>
                <a:spcPts val="600"/>
              </a:spcBef>
              <a:buClrTx/>
              <a:buSzTx/>
              <a:buNone/>
            </a:pPr>
            <a:r>
              <a:rPr lang="en-US" altLang="en-US" b="1" dirty="0" smtClean="0">
                <a:solidFill>
                  <a:schemeClr val="tx2"/>
                </a:solidFill>
              </a:rPr>
              <a:t>3.13 </a:t>
            </a:r>
            <a:r>
              <a:rPr lang="en-US" altLang="en-US" dirty="0" smtClean="0"/>
              <a:t>To </a:t>
            </a:r>
            <a:r>
              <a:rPr lang="en-US" altLang="en-US" dirty="0"/>
              <a:t>apply common techniques to debug errors (§3.16).</a:t>
            </a:r>
          </a:p>
        </p:txBody>
      </p:sp>
    </p:spTree>
    <p:extLst>
      <p:ext uri="{BB962C8B-B14F-4D97-AF65-F5344CB8AC3E}">
        <p14:creationId xmlns:p14="http://schemas.microsoft.com/office/powerpoint/2010/main" val="644553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(6 of 7)</a:t>
            </a:r>
            <a:endParaRPr lang="en-US" sz="2000" b="0" dirty="0"/>
          </a:p>
        </p:txBody>
      </p:sp>
      <p:pic>
        <p:nvPicPr>
          <p:cNvPr id="2" name="Picture 2" descr="Computer code has 9 lines. The lines read as follows. Line 1. switch left parenthesis day right parenthesis left brace Line 2. case 1 colon. Line 3. case 2 colon. Line 4. case 3 colon. Line 5. case 4 colon. Line 6. case 5 colon System period out period print l n left parenthesis double quote Weekday double quote right parenthesis semicolon break semicolon. The word, break semicolon, in line 6 is highlighted and labeled, encounter break. Line 7. case 0 colon. Line 8. case 6 colon System period out period print l n left parenthesis double quote Weekend double quote right parenthesis semicolon. Line 9. right brace."/>
          <p:cNvPicPr>
            <a:picLocks noChangeAspect="1"/>
          </p:cNvPicPr>
          <p:nvPr/>
        </p:nvPicPr>
        <p:blipFill>
          <a:blip r:embed="rId2"/>
          <a:stretch>
            <a:fillRect/>
          </a:stretch>
        </p:blipFill>
        <p:spPr>
          <a:xfrm>
            <a:off x="1420676" y="1882644"/>
            <a:ext cx="6302647" cy="3490275"/>
          </a:xfrm>
          <a:prstGeom prst="rect">
            <a:avLst/>
          </a:prstGeom>
        </p:spPr>
      </p:pic>
    </p:spTree>
    <p:extLst>
      <p:ext uri="{BB962C8B-B14F-4D97-AF65-F5344CB8AC3E}">
        <p14:creationId xmlns:p14="http://schemas.microsoft.com/office/powerpoint/2010/main" val="26697791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Trace switch </a:t>
            </a:r>
            <a:r>
              <a:rPr lang="en-US" altLang="en-US" dirty="0" smtClean="0"/>
              <a:t>statement </a:t>
            </a:r>
            <a:r>
              <a:rPr lang="en-US" altLang="en-US" sz="2000" b="0" dirty="0" smtClean="0"/>
              <a:t>(7 of 7)</a:t>
            </a:r>
            <a:endParaRPr lang="en-US" sz="2000" b="0" dirty="0"/>
          </a:p>
        </p:txBody>
      </p:sp>
      <p:pic>
        <p:nvPicPr>
          <p:cNvPr id="3" name="Picture 2" descr="Computer code has 10 lines. The lines read as follows. Line 1. switch left parenthesis day right parenthesis left brace Line 2. case 1 colon. Line 3. case 2 colon. Line 4. case 3 colon. Line 5. case 4 colon. Line 6. case 5 colon System period out period print l n left parenthesis double quote Weekday double quote right parenthesis semicolon break semicolon. Line 7. case 0 colon. Line 8. case 6 colon System period out period print l n left parenthesis double quote Weekend double quote right parenthesis semicolon. Line 9. right brace. Line 10. Blank. Line 10 is labeled, exit the statement."/>
          <p:cNvPicPr>
            <a:picLocks noChangeAspect="1"/>
          </p:cNvPicPr>
          <p:nvPr/>
        </p:nvPicPr>
        <p:blipFill>
          <a:blip r:embed="rId2"/>
          <a:stretch>
            <a:fillRect/>
          </a:stretch>
        </p:blipFill>
        <p:spPr>
          <a:xfrm>
            <a:off x="1420676" y="1865145"/>
            <a:ext cx="6302647" cy="3604785"/>
          </a:xfrm>
          <a:prstGeom prst="rect">
            <a:avLst/>
          </a:prstGeom>
        </p:spPr>
      </p:pic>
    </p:spTree>
    <p:extLst>
      <p:ext uri="{BB962C8B-B14F-4D97-AF65-F5344CB8AC3E}">
        <p14:creationId xmlns:p14="http://schemas.microsoft.com/office/powerpoint/2010/main" val="2089420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Chinese </a:t>
            </a:r>
            <a:r>
              <a:rPr lang="en-US" altLang="en-US" dirty="0" smtClean="0"/>
              <a:t>Zodiac</a:t>
            </a:r>
            <a:endParaRPr lang="en-US" b="0" dirty="0"/>
          </a:p>
        </p:txBody>
      </p:sp>
      <p:sp>
        <p:nvSpPr>
          <p:cNvPr id="4" name="Content Placeholder 2"/>
          <p:cNvSpPr>
            <a:spLocks noGrp="1"/>
          </p:cNvSpPr>
          <p:nvPr>
            <p:ph sz="quarter" idx="13"/>
          </p:nvPr>
        </p:nvSpPr>
        <p:spPr>
          <a:xfrm>
            <a:off x="457200" y="1600201"/>
            <a:ext cx="8232775" cy="834886"/>
          </a:xfrm>
        </p:spPr>
        <p:txBody>
          <a:bodyPr/>
          <a:lstStyle/>
          <a:p>
            <a:pPr marL="0" indent="0">
              <a:buFont typeface="Monotype Sorts" pitchFamily="2" charset="2"/>
              <a:buNone/>
            </a:pPr>
            <a:r>
              <a:rPr lang="en-US" altLang="en-US" dirty="0"/>
              <a:t>Write a program that prompts the user to enter a year and displays the animal for the year</a:t>
            </a:r>
            <a:r>
              <a:rPr lang="en-US" altLang="en-US" dirty="0" smtClean="0"/>
              <a:t>.</a:t>
            </a:r>
            <a:endParaRPr lang="en-US" altLang="en-US" dirty="0"/>
          </a:p>
        </p:txBody>
      </p:sp>
      <p:pic>
        <p:nvPicPr>
          <p:cNvPr id="3" name="Picture 3" descr="A circle is divided into 12 equal parts and are labeled clockwise as follows. Rat, ox, tiger, rabbit, dragon, snake, horse, sheep, monkey, rooster, dog, pig. An expression reads, year divided by 12 equals right brace, right brace include following 0 colon monkey, 1 colon rooster, 2 colon dog, 3 colon pig, 4 colon rat, 5 colon ox, 6 colon tiger, 7 colon rabbit, 8 colon dragon, 9 colon snake, 10 colon horse, 11 colon sheep."/>
          <p:cNvPicPr>
            <a:picLocks noChangeAspect="1"/>
          </p:cNvPicPr>
          <p:nvPr/>
        </p:nvPicPr>
        <p:blipFill>
          <a:blip r:embed="rId2"/>
          <a:stretch>
            <a:fillRect/>
          </a:stretch>
        </p:blipFill>
        <p:spPr>
          <a:xfrm>
            <a:off x="1584197" y="2590665"/>
            <a:ext cx="5975605" cy="3048265"/>
          </a:xfrm>
          <a:prstGeom prst="rect">
            <a:avLst/>
          </a:prstGeom>
        </p:spPr>
      </p:pic>
      <p:sp>
        <p:nvSpPr>
          <p:cNvPr id="7" name="TextBox 4">
            <a:hlinkClick r:id="rId3"/>
          </p:cNvPr>
          <p:cNvSpPr>
            <a:spLocks noChangeArrowheads="1"/>
          </p:cNvSpPr>
          <p:nvPr/>
        </p:nvSpPr>
        <p:spPr bwMode="auto">
          <a:xfrm>
            <a:off x="5545138" y="5694363"/>
            <a:ext cx="18526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ChineseZodiac</a:t>
            </a:r>
          </a:p>
        </p:txBody>
      </p:sp>
      <p:sp>
        <p:nvSpPr>
          <p:cNvPr id="6" name="TextBox 5">
            <a:hlinkClick r:id="rId4" tooltip="http://liveexample-ppe.pearsoncmg.com/LiveRun/faces/LiveExample.xhtml"/>
          </p:cNvPr>
          <p:cNvSpPr txBox="1"/>
          <p:nvPr/>
        </p:nvSpPr>
        <p:spPr>
          <a:xfrm>
            <a:off x="7540555" y="5654030"/>
            <a:ext cx="838132"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749636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Conditional Expressions</a:t>
            </a:r>
            <a:endParaRPr lang="en-US" b="0" dirty="0"/>
          </a:p>
        </p:txBody>
      </p:sp>
      <p:sp>
        <p:nvSpPr>
          <p:cNvPr id="3" name="Content Placeholder 2"/>
          <p:cNvSpPr>
            <a:spLocks noGrp="1"/>
          </p:cNvSpPr>
          <p:nvPr>
            <p:ph sz="quarter" idx="13"/>
          </p:nvPr>
        </p:nvSpPr>
        <p:spPr/>
        <p:txBody>
          <a:bodyPr/>
          <a:lstStyle/>
          <a:p>
            <a:pPr marL="0" indent="0">
              <a:lnSpc>
                <a:spcPct val="90000"/>
              </a:lnSpc>
              <a:buFont typeface="Monotype Sorts" pitchFamily="2" charset="2"/>
              <a:buNone/>
            </a:pPr>
            <a:r>
              <a:rPr lang="en-US" altLang="en-US" sz="2000" dirty="0"/>
              <a:t>if (x &gt; 0) </a:t>
            </a:r>
          </a:p>
          <a:p>
            <a:pPr marL="0" indent="0">
              <a:lnSpc>
                <a:spcPct val="90000"/>
              </a:lnSpc>
              <a:buFont typeface="Monotype Sorts" pitchFamily="2" charset="2"/>
              <a:buNone/>
            </a:pPr>
            <a:r>
              <a:rPr lang="en-US" altLang="en-US" sz="2000" dirty="0"/>
              <a:t>  y = 1</a:t>
            </a:r>
          </a:p>
          <a:p>
            <a:pPr marL="0" indent="0">
              <a:lnSpc>
                <a:spcPct val="90000"/>
              </a:lnSpc>
              <a:buFont typeface="Monotype Sorts" pitchFamily="2" charset="2"/>
              <a:buNone/>
            </a:pPr>
            <a:r>
              <a:rPr lang="en-US" altLang="en-US" sz="2000" dirty="0" smtClean="0"/>
              <a:t>else</a:t>
            </a:r>
            <a:endParaRPr lang="en-US" altLang="en-US" sz="2000" dirty="0"/>
          </a:p>
          <a:p>
            <a:pPr marL="0" indent="0">
              <a:lnSpc>
                <a:spcPct val="90000"/>
              </a:lnSpc>
              <a:buFont typeface="Monotype Sorts" pitchFamily="2" charset="2"/>
              <a:buNone/>
            </a:pPr>
            <a:r>
              <a:rPr lang="en-US" altLang="en-US" sz="2000" dirty="0"/>
              <a:t>  y = -1</a:t>
            </a:r>
            <a:r>
              <a:rPr lang="en-US" altLang="en-US" sz="2000" dirty="0" smtClean="0"/>
              <a:t>;</a:t>
            </a:r>
            <a:endParaRPr lang="en-US" altLang="en-US" sz="2000" dirty="0"/>
          </a:p>
          <a:p>
            <a:pPr marL="0" indent="0">
              <a:lnSpc>
                <a:spcPct val="90000"/>
              </a:lnSpc>
              <a:buFont typeface="Monotype Sorts" pitchFamily="2" charset="2"/>
              <a:buNone/>
            </a:pPr>
            <a:r>
              <a:rPr lang="en-US" altLang="en-US" sz="2000" dirty="0"/>
              <a:t>is equivalent </a:t>
            </a:r>
            <a:r>
              <a:rPr lang="en-US" altLang="en-US" sz="2000" dirty="0" smtClean="0"/>
              <a:t>to</a:t>
            </a:r>
            <a:endParaRPr lang="en-US" altLang="en-US" sz="2000" dirty="0"/>
          </a:p>
          <a:p>
            <a:pPr marL="0" indent="0">
              <a:lnSpc>
                <a:spcPct val="90000"/>
              </a:lnSpc>
              <a:buFont typeface="Monotype Sorts" pitchFamily="2" charset="2"/>
              <a:buNone/>
            </a:pPr>
            <a:r>
              <a:rPr lang="en-US" altLang="en-US" sz="2000" dirty="0"/>
              <a:t>y = (x &gt; 0) ? 1 : -1;</a:t>
            </a:r>
          </a:p>
          <a:p>
            <a:pPr marL="0" indent="0">
              <a:lnSpc>
                <a:spcPct val="90000"/>
              </a:lnSpc>
              <a:buFont typeface="Monotype Sorts" pitchFamily="2" charset="2"/>
              <a:buNone/>
            </a:pPr>
            <a:r>
              <a:rPr lang="en-US" altLang="en-US" sz="2000" dirty="0"/>
              <a:t>(boolean-expression) ? expression1 : </a:t>
            </a:r>
            <a:r>
              <a:rPr lang="en-US" altLang="en-US" sz="2000" dirty="0" smtClean="0"/>
              <a:t>expression2</a:t>
            </a:r>
            <a:endParaRPr lang="en-US" altLang="en-US" sz="2000" dirty="0"/>
          </a:p>
          <a:p>
            <a:pPr marL="0" indent="0">
              <a:lnSpc>
                <a:spcPct val="90000"/>
              </a:lnSpc>
              <a:buFont typeface="Monotype Sorts" pitchFamily="2" charset="2"/>
              <a:buNone/>
            </a:pPr>
            <a:r>
              <a:rPr lang="en-US" altLang="en-US" sz="2000" dirty="0"/>
              <a:t>Ternary operator</a:t>
            </a:r>
          </a:p>
          <a:p>
            <a:pPr marL="0" indent="0">
              <a:lnSpc>
                <a:spcPct val="90000"/>
              </a:lnSpc>
              <a:buFont typeface="Monotype Sorts" pitchFamily="2" charset="2"/>
              <a:buNone/>
            </a:pPr>
            <a:r>
              <a:rPr lang="en-US" altLang="en-US" sz="2000" dirty="0"/>
              <a:t>Binary operator</a:t>
            </a:r>
          </a:p>
          <a:p>
            <a:pPr marL="0" indent="0">
              <a:lnSpc>
                <a:spcPct val="90000"/>
              </a:lnSpc>
              <a:buFont typeface="Monotype Sorts" pitchFamily="2" charset="2"/>
              <a:buNone/>
            </a:pPr>
            <a:r>
              <a:rPr lang="en-US" altLang="en-US" sz="2000" dirty="0"/>
              <a:t>Unary operator</a:t>
            </a:r>
          </a:p>
        </p:txBody>
      </p:sp>
    </p:spTree>
    <p:extLst>
      <p:ext uri="{BB962C8B-B14F-4D97-AF65-F5344CB8AC3E}">
        <p14:creationId xmlns:p14="http://schemas.microsoft.com/office/powerpoint/2010/main" val="35297361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Conditional </a:t>
            </a:r>
            <a:r>
              <a:rPr lang="en-US" altLang="en-US" dirty="0" smtClean="0"/>
              <a:t>Operator </a:t>
            </a:r>
            <a:r>
              <a:rPr lang="en-US" altLang="en-US" sz="2000" b="0" dirty="0" smtClean="0"/>
              <a:t>(1 of 2)</a:t>
            </a:r>
            <a:endParaRPr lang="en-US" sz="2000" b="0" dirty="0"/>
          </a:p>
        </p:txBody>
      </p:sp>
      <p:pic>
        <p:nvPicPr>
          <p:cNvPr id="3" name="Picture 2" descr="Computer code has 7 lines. The lines read as follows. Line 1. if, left parenthesis n u m % 2 equals equals 0 right parenthesis. Line 2, indented once. system period out period print l n left parenthesis n u m plus double quote is even double quote right parenthesis semicolon. Line 3. else. Line 4, indented once. system period out period print l n left parenthesis n u m plus double quote is odd double quote right parenthesis semicolon. Line 5. system period out period print l n left parenthesis. Line 6, indented once. left parenthesis n u m divided by 2 equals equals 0 right parenthesis question mark n u m plus double quote is even double quote colon. Line 7, indented once. n u m plus double quote is odd double quote right parenthesis semicolon."/>
          <p:cNvPicPr>
            <a:picLocks noChangeAspect="1"/>
          </p:cNvPicPr>
          <p:nvPr/>
        </p:nvPicPr>
        <p:blipFill>
          <a:blip r:embed="rId2"/>
          <a:stretch>
            <a:fillRect/>
          </a:stretch>
        </p:blipFill>
        <p:spPr>
          <a:xfrm>
            <a:off x="835987" y="1770697"/>
            <a:ext cx="7472026" cy="3773802"/>
          </a:xfrm>
          <a:prstGeom prst="rect">
            <a:avLst/>
          </a:prstGeom>
        </p:spPr>
      </p:pic>
    </p:spTree>
    <p:extLst>
      <p:ext uri="{BB962C8B-B14F-4D97-AF65-F5344CB8AC3E}">
        <p14:creationId xmlns:p14="http://schemas.microsoft.com/office/powerpoint/2010/main" val="3868678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Conditional </a:t>
            </a:r>
            <a:r>
              <a:rPr lang="en-US" altLang="en-US" dirty="0" smtClean="0"/>
              <a:t>Operator </a:t>
            </a:r>
            <a:r>
              <a:rPr lang="en-US" altLang="en-US" sz="2000" b="0" dirty="0" smtClean="0"/>
              <a:t>(2 of 2)</a:t>
            </a:r>
            <a:endParaRPr lang="en-US" sz="2000" b="0" dirty="0"/>
          </a:p>
        </p:txBody>
      </p:sp>
      <p:pic>
        <p:nvPicPr>
          <p:cNvPr id="6" name="Picture 2" descr="Computer code reads, boolean hyphen expression question mark e x p 1 colon e x p 2."/>
          <p:cNvPicPr>
            <a:picLocks noChangeAspect="1"/>
          </p:cNvPicPr>
          <p:nvPr/>
        </p:nvPicPr>
        <p:blipFill>
          <a:blip r:embed="rId2"/>
          <a:stretch>
            <a:fillRect/>
          </a:stretch>
        </p:blipFill>
        <p:spPr>
          <a:xfrm>
            <a:off x="959429" y="2319970"/>
            <a:ext cx="7225142" cy="846460"/>
          </a:xfrm>
          <a:prstGeom prst="rect">
            <a:avLst/>
          </a:prstGeom>
        </p:spPr>
      </p:pic>
    </p:spTree>
    <p:extLst>
      <p:ext uri="{BB962C8B-B14F-4D97-AF65-F5344CB8AC3E}">
        <p14:creationId xmlns:p14="http://schemas.microsoft.com/office/powerpoint/2010/main" val="35089133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Operator </a:t>
            </a:r>
            <a:r>
              <a:rPr lang="en-US" altLang="en-US" dirty="0" smtClean="0"/>
              <a:t>Precedence </a:t>
            </a:r>
            <a:r>
              <a:rPr lang="en-US" altLang="en-US" sz="2000" b="0" dirty="0" smtClean="0"/>
              <a:t>(1 of 2)</a:t>
            </a:r>
            <a:endParaRPr lang="en-US" sz="2000" b="0" dirty="0"/>
          </a:p>
        </p:txBody>
      </p:sp>
      <p:sp>
        <p:nvSpPr>
          <p:cNvPr id="5" name="Content Placeholder 2"/>
          <p:cNvSpPr>
            <a:spLocks noGrp="1"/>
          </p:cNvSpPr>
          <p:nvPr>
            <p:ph sz="quarter" idx="13"/>
          </p:nvPr>
        </p:nvSpPr>
        <p:spPr>
          <a:xfrm>
            <a:off x="457200" y="1600200"/>
            <a:ext cx="8232775" cy="1685050"/>
          </a:xfrm>
        </p:spPr>
        <p:txBody>
          <a:bodyPr/>
          <a:lstStyle/>
          <a:p>
            <a:pPr algn="just">
              <a:defRPr/>
            </a:pPr>
            <a:r>
              <a:rPr lang="en-US" dirty="0">
                <a:solidFill>
                  <a:schemeClr val="tx1"/>
                </a:solidFill>
              </a:rPr>
              <a:t>var++, var--</a:t>
            </a:r>
          </a:p>
          <a:p>
            <a:pPr algn="just">
              <a:defRPr/>
            </a:pPr>
            <a:r>
              <a:rPr lang="en-US" dirty="0">
                <a:solidFill>
                  <a:schemeClr val="tx1"/>
                </a:solidFill>
              </a:rPr>
              <a:t>+, - (Unary plus and minus), ++var,--var</a:t>
            </a:r>
          </a:p>
          <a:p>
            <a:pPr algn="just">
              <a:defRPr/>
            </a:pPr>
            <a:r>
              <a:rPr lang="en-US" dirty="0">
                <a:solidFill>
                  <a:schemeClr val="tx1"/>
                </a:solidFill>
              </a:rPr>
              <a:t>(type) </a:t>
            </a:r>
            <a:r>
              <a:rPr lang="en-US" dirty="0" smtClean="0">
                <a:solidFill>
                  <a:schemeClr val="tx1"/>
                </a:solidFill>
              </a:rPr>
              <a:t>Casting</a:t>
            </a:r>
            <a:endParaRPr lang="en-US" dirty="0">
              <a:solidFill>
                <a:schemeClr val="tx1"/>
              </a:solidFill>
            </a:endParaRPr>
          </a:p>
        </p:txBody>
      </p:sp>
      <p:sp>
        <p:nvSpPr>
          <p:cNvPr id="2" name="Content Placeholder 1"/>
          <p:cNvSpPr>
            <a:spLocks noGrp="1"/>
          </p:cNvSpPr>
          <p:nvPr>
            <p:ph sz="quarter" idx="14"/>
          </p:nvPr>
        </p:nvSpPr>
        <p:spPr>
          <a:xfrm>
            <a:off x="457201" y="3285250"/>
            <a:ext cx="1739348" cy="425638"/>
          </a:xfrm>
        </p:spPr>
        <p:txBody>
          <a:bodyPr/>
          <a:lstStyle/>
          <a:p>
            <a:pPr marL="517525" indent="-517525">
              <a:tabLst>
                <a:tab pos="576263" algn="l"/>
              </a:tabLst>
            </a:pPr>
            <a:r>
              <a:rPr lang="en-US" dirty="0" smtClean="0"/>
              <a:t>Not</a:t>
            </a:r>
            <a:endParaRPr lang="en-US" dirty="0"/>
          </a:p>
        </p:txBody>
      </p:sp>
      <p:sp>
        <p:nvSpPr>
          <p:cNvPr id="3" name="Content Placeholder 2"/>
          <p:cNvSpPr>
            <a:spLocks noGrp="1"/>
          </p:cNvSpPr>
          <p:nvPr>
            <p:ph sz="quarter" idx="15"/>
          </p:nvPr>
        </p:nvSpPr>
        <p:spPr>
          <a:xfrm>
            <a:off x="457201" y="3710888"/>
            <a:ext cx="8232775" cy="1605467"/>
          </a:xfrm>
        </p:spPr>
        <p:txBody>
          <a:bodyPr/>
          <a:lstStyle/>
          <a:p>
            <a:pPr algn="just">
              <a:defRPr/>
            </a:pPr>
            <a:r>
              <a:rPr lang="en-US" dirty="0">
                <a:solidFill>
                  <a:schemeClr val="tx1"/>
                </a:solidFill>
              </a:rPr>
              <a:t>*, /, % (Multiplication, division, and remainder)</a:t>
            </a:r>
          </a:p>
          <a:p>
            <a:pPr algn="just">
              <a:defRPr/>
            </a:pPr>
            <a:r>
              <a:rPr lang="en-US" dirty="0">
                <a:solidFill>
                  <a:schemeClr val="tx1"/>
                </a:solidFill>
              </a:rPr>
              <a:t>+, - (Binary addition and subtraction)</a:t>
            </a:r>
          </a:p>
          <a:p>
            <a:pPr algn="just">
              <a:defRPr/>
            </a:pPr>
            <a:r>
              <a:rPr lang="en-US" dirty="0">
                <a:solidFill>
                  <a:schemeClr val="tx1"/>
                </a:solidFill>
              </a:rPr>
              <a:t>&lt;, &lt;=, &gt;, &gt;= (Relational operators</a:t>
            </a:r>
            <a:r>
              <a:rPr lang="en-US" dirty="0" smtClean="0">
                <a:solidFill>
                  <a:schemeClr val="tx1"/>
                </a:solidFill>
              </a:rPr>
              <a:t>)</a:t>
            </a:r>
            <a:endParaRPr lang="en-US" dirty="0">
              <a:solidFill>
                <a:schemeClr val="tx1"/>
              </a:solidFill>
            </a:endParaRPr>
          </a:p>
        </p:txBody>
      </p:sp>
      <p:graphicFrame>
        <p:nvGraphicFramePr>
          <p:cNvPr id="7" name="Object 6" descr="Exclamation point"/>
          <p:cNvGraphicFramePr>
            <a:graphicFrameLocks noChangeAspect="1"/>
          </p:cNvGraphicFramePr>
          <p:nvPr>
            <p:extLst>
              <p:ext uri="{D42A27DB-BD31-4B8C-83A1-F6EECF244321}">
                <p14:modId xmlns:p14="http://schemas.microsoft.com/office/powerpoint/2010/main" val="4263235413"/>
              </p:ext>
            </p:extLst>
          </p:nvPr>
        </p:nvGraphicFramePr>
        <p:xfrm>
          <a:off x="895904" y="3420717"/>
          <a:ext cx="76200" cy="279400"/>
        </p:xfrm>
        <a:graphic>
          <a:graphicData uri="http://schemas.openxmlformats.org/presentationml/2006/ole">
            <mc:AlternateContent xmlns:mc="http://schemas.openxmlformats.org/markup-compatibility/2006">
              <mc:Choice xmlns:v="urn:schemas-microsoft-com:vml" Requires="v">
                <p:oleObj spid="_x0000_s7173" name="Equation" r:id="rId3" imgW="75960" imgH="279360" progId="Equation.DSMT4">
                  <p:embed/>
                </p:oleObj>
              </mc:Choice>
              <mc:Fallback>
                <p:oleObj name="Equation" r:id="rId3" imgW="75960" imgH="279360" progId="Equation.DSMT4">
                  <p:embed/>
                  <p:pic>
                    <p:nvPicPr>
                      <p:cNvPr id="2" name="Object 1"/>
                      <p:cNvPicPr/>
                      <p:nvPr/>
                    </p:nvPicPr>
                    <p:blipFill>
                      <a:blip r:embed="rId4"/>
                      <a:stretch>
                        <a:fillRect/>
                      </a:stretch>
                    </p:blipFill>
                    <p:spPr>
                      <a:xfrm>
                        <a:off x="895904" y="3420717"/>
                        <a:ext cx="76200" cy="279400"/>
                      </a:xfrm>
                      <a:prstGeom prst="rect">
                        <a:avLst/>
                      </a:prstGeom>
                    </p:spPr>
                  </p:pic>
                </p:oleObj>
              </mc:Fallback>
            </mc:AlternateContent>
          </a:graphicData>
        </a:graphic>
      </p:graphicFrame>
    </p:spTree>
    <p:extLst>
      <p:ext uri="{BB962C8B-B14F-4D97-AF65-F5344CB8AC3E}">
        <p14:creationId xmlns:p14="http://schemas.microsoft.com/office/powerpoint/2010/main" val="386959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Operator </a:t>
            </a:r>
            <a:r>
              <a:rPr lang="en-US" altLang="en-US" dirty="0" smtClean="0"/>
              <a:t>Precedence </a:t>
            </a:r>
            <a:r>
              <a:rPr lang="en-US" altLang="en-US" sz="2000" b="0" dirty="0" smtClean="0"/>
              <a:t>(2 of 2)</a:t>
            </a:r>
            <a:endParaRPr lang="en-US" sz="2000" b="0" dirty="0"/>
          </a:p>
        </p:txBody>
      </p:sp>
      <p:graphicFrame>
        <p:nvGraphicFramePr>
          <p:cNvPr id="8" name="Object 2" descr="Equals equals, exclamation point equals"/>
          <p:cNvGraphicFramePr>
            <a:graphicFrameLocks noChangeAspect="1"/>
          </p:cNvGraphicFramePr>
          <p:nvPr>
            <p:extLst>
              <p:ext uri="{D42A27DB-BD31-4B8C-83A1-F6EECF244321}">
                <p14:modId xmlns:p14="http://schemas.microsoft.com/office/powerpoint/2010/main" val="3273625636"/>
              </p:ext>
            </p:extLst>
          </p:nvPr>
        </p:nvGraphicFramePr>
        <p:xfrm>
          <a:off x="754270" y="1713175"/>
          <a:ext cx="965200" cy="330200"/>
        </p:xfrm>
        <a:graphic>
          <a:graphicData uri="http://schemas.openxmlformats.org/presentationml/2006/ole">
            <mc:AlternateContent xmlns:mc="http://schemas.openxmlformats.org/markup-compatibility/2006">
              <mc:Choice xmlns:v="urn:schemas-microsoft-com:vml" Requires="v">
                <p:oleObj spid="_x0000_s9231" name="Equation" r:id="rId3" imgW="965160" imgH="330120" progId="Equation.DSMT4">
                  <p:embed/>
                </p:oleObj>
              </mc:Choice>
              <mc:Fallback>
                <p:oleObj name="Equation" r:id="rId3" imgW="965160" imgH="330120" progId="Equation.DSMT4">
                  <p:embed/>
                  <p:pic>
                    <p:nvPicPr>
                      <p:cNvPr id="2" name="Object 1"/>
                      <p:cNvPicPr/>
                      <p:nvPr/>
                    </p:nvPicPr>
                    <p:blipFill>
                      <a:blip r:embed="rId4"/>
                      <a:stretch>
                        <a:fillRect/>
                      </a:stretch>
                    </p:blipFill>
                    <p:spPr>
                      <a:xfrm>
                        <a:off x="754270" y="1713175"/>
                        <a:ext cx="965200" cy="330200"/>
                      </a:xfrm>
                      <a:prstGeom prst="rect">
                        <a:avLst/>
                      </a:prstGeom>
                    </p:spPr>
                  </p:pic>
                </p:oleObj>
              </mc:Fallback>
            </mc:AlternateContent>
          </a:graphicData>
        </a:graphic>
      </p:graphicFrame>
      <p:sp>
        <p:nvSpPr>
          <p:cNvPr id="5" name="Content Placeholder 3"/>
          <p:cNvSpPr>
            <a:spLocks noGrp="1"/>
          </p:cNvSpPr>
          <p:nvPr>
            <p:ph sz="quarter" idx="13"/>
          </p:nvPr>
        </p:nvSpPr>
        <p:spPr>
          <a:xfrm>
            <a:off x="457200" y="1600201"/>
            <a:ext cx="8232775" cy="507890"/>
          </a:xfrm>
        </p:spPr>
        <p:txBody>
          <a:bodyPr/>
          <a:lstStyle/>
          <a:p>
            <a:pPr marL="1203325" indent="-1203325" algn="just">
              <a:defRPr/>
            </a:pPr>
            <a:r>
              <a:rPr lang="en-US" dirty="0">
                <a:solidFill>
                  <a:schemeClr val="tx1"/>
                </a:solidFill>
              </a:rPr>
              <a:t>(Equality)</a:t>
            </a:r>
          </a:p>
        </p:txBody>
      </p:sp>
      <p:graphicFrame>
        <p:nvGraphicFramePr>
          <p:cNvPr id="9" name="Object 4" descr="Caret"/>
          <p:cNvGraphicFramePr>
            <a:graphicFrameLocks noChangeAspect="1"/>
          </p:cNvGraphicFramePr>
          <p:nvPr>
            <p:extLst>
              <p:ext uri="{D42A27DB-BD31-4B8C-83A1-F6EECF244321}">
                <p14:modId xmlns:p14="http://schemas.microsoft.com/office/powerpoint/2010/main" val="3555150243"/>
              </p:ext>
            </p:extLst>
          </p:nvPr>
        </p:nvGraphicFramePr>
        <p:xfrm>
          <a:off x="778013" y="2284565"/>
          <a:ext cx="190500" cy="266700"/>
        </p:xfrm>
        <a:graphic>
          <a:graphicData uri="http://schemas.openxmlformats.org/presentationml/2006/ole">
            <mc:AlternateContent xmlns:mc="http://schemas.openxmlformats.org/markup-compatibility/2006">
              <mc:Choice xmlns:v="urn:schemas-microsoft-com:vml" Requires="v">
                <p:oleObj spid="_x0000_s9232" name="Equation" r:id="rId5" imgW="190440" imgH="266400" progId="Equation.DSMT4">
                  <p:embed/>
                </p:oleObj>
              </mc:Choice>
              <mc:Fallback>
                <p:oleObj name="Equation" r:id="rId5" imgW="190440" imgH="266400" progId="Equation.DSMT4">
                  <p:embed/>
                  <p:pic>
                    <p:nvPicPr>
                      <p:cNvPr id="3" name="Object 2"/>
                      <p:cNvPicPr/>
                      <p:nvPr/>
                    </p:nvPicPr>
                    <p:blipFill>
                      <a:blip r:embed="rId6"/>
                      <a:stretch>
                        <a:fillRect/>
                      </a:stretch>
                    </p:blipFill>
                    <p:spPr>
                      <a:xfrm>
                        <a:off x="778013" y="2284565"/>
                        <a:ext cx="190500" cy="266700"/>
                      </a:xfrm>
                      <a:prstGeom prst="rect">
                        <a:avLst/>
                      </a:prstGeom>
                    </p:spPr>
                  </p:pic>
                </p:oleObj>
              </mc:Fallback>
            </mc:AlternateContent>
          </a:graphicData>
        </a:graphic>
      </p:graphicFrame>
      <p:sp>
        <p:nvSpPr>
          <p:cNvPr id="2" name="Content Placeholder 5"/>
          <p:cNvSpPr>
            <a:spLocks noGrp="1"/>
          </p:cNvSpPr>
          <p:nvPr>
            <p:ph sz="quarter" idx="14"/>
          </p:nvPr>
        </p:nvSpPr>
        <p:spPr>
          <a:xfrm>
            <a:off x="457200" y="2108091"/>
            <a:ext cx="3233393" cy="494678"/>
          </a:xfrm>
        </p:spPr>
        <p:txBody>
          <a:bodyPr/>
          <a:lstStyle/>
          <a:p>
            <a:pPr marL="517525" indent="-517525"/>
            <a:r>
              <a:rPr lang="en-US" dirty="0">
                <a:solidFill>
                  <a:schemeClr val="tx1"/>
                </a:solidFill>
              </a:rPr>
              <a:t>(Exclusive OR)</a:t>
            </a:r>
            <a:endParaRPr lang="en-US" dirty="0"/>
          </a:p>
        </p:txBody>
      </p:sp>
      <p:graphicFrame>
        <p:nvGraphicFramePr>
          <p:cNvPr id="10" name="Object 6" descr="Ampersand ampersand"/>
          <p:cNvGraphicFramePr>
            <a:graphicFrameLocks noChangeAspect="1"/>
          </p:cNvGraphicFramePr>
          <p:nvPr>
            <p:extLst>
              <p:ext uri="{D42A27DB-BD31-4B8C-83A1-F6EECF244321}">
                <p14:modId xmlns:p14="http://schemas.microsoft.com/office/powerpoint/2010/main" val="2466703590"/>
              </p:ext>
            </p:extLst>
          </p:nvPr>
        </p:nvGraphicFramePr>
        <p:xfrm>
          <a:off x="715341" y="2681959"/>
          <a:ext cx="546100" cy="279400"/>
        </p:xfrm>
        <a:graphic>
          <a:graphicData uri="http://schemas.openxmlformats.org/presentationml/2006/ole">
            <mc:AlternateContent xmlns:mc="http://schemas.openxmlformats.org/markup-compatibility/2006">
              <mc:Choice xmlns:v="urn:schemas-microsoft-com:vml" Requires="v">
                <p:oleObj spid="_x0000_s9233" name="Equation" r:id="rId7" imgW="545760" imgH="279360" progId="Equation.DSMT4">
                  <p:embed/>
                </p:oleObj>
              </mc:Choice>
              <mc:Fallback>
                <p:oleObj name="Equation" r:id="rId7" imgW="545760" imgH="279360" progId="Equation.DSMT4">
                  <p:embed/>
                  <p:pic>
                    <p:nvPicPr>
                      <p:cNvPr id="6" name="Object 5"/>
                      <p:cNvPicPr/>
                      <p:nvPr/>
                    </p:nvPicPr>
                    <p:blipFill>
                      <a:blip r:embed="rId8"/>
                      <a:stretch>
                        <a:fillRect/>
                      </a:stretch>
                    </p:blipFill>
                    <p:spPr>
                      <a:xfrm>
                        <a:off x="715341" y="2681959"/>
                        <a:ext cx="546100" cy="279400"/>
                      </a:xfrm>
                      <a:prstGeom prst="rect">
                        <a:avLst/>
                      </a:prstGeom>
                    </p:spPr>
                  </p:pic>
                </p:oleObj>
              </mc:Fallback>
            </mc:AlternateContent>
          </a:graphicData>
        </a:graphic>
      </p:graphicFrame>
      <p:sp>
        <p:nvSpPr>
          <p:cNvPr id="3" name="Content Placeholder 7"/>
          <p:cNvSpPr>
            <a:spLocks noGrp="1"/>
          </p:cNvSpPr>
          <p:nvPr>
            <p:ph sz="quarter" idx="15"/>
          </p:nvPr>
        </p:nvSpPr>
        <p:spPr>
          <a:xfrm>
            <a:off x="454025" y="2531613"/>
            <a:ext cx="8232775" cy="455178"/>
          </a:xfrm>
        </p:spPr>
        <p:txBody>
          <a:bodyPr/>
          <a:lstStyle/>
          <a:p>
            <a:pPr marL="804863" indent="-804863"/>
            <a:r>
              <a:rPr lang="en-US" dirty="0">
                <a:solidFill>
                  <a:schemeClr val="tx1"/>
                </a:solidFill>
              </a:rPr>
              <a:t>(Conditional AND) Short-circuit </a:t>
            </a:r>
            <a:r>
              <a:rPr lang="en-US" dirty="0" smtClean="0">
                <a:solidFill>
                  <a:schemeClr val="tx1"/>
                </a:solidFill>
              </a:rPr>
              <a:t>AND</a:t>
            </a:r>
            <a:endParaRPr lang="en-US" dirty="0">
              <a:solidFill>
                <a:schemeClr val="tx1"/>
              </a:solidFill>
            </a:endParaRPr>
          </a:p>
        </p:txBody>
      </p:sp>
      <p:graphicFrame>
        <p:nvGraphicFramePr>
          <p:cNvPr id="11" name="Object 8" descr="Double pipe"/>
          <p:cNvGraphicFramePr>
            <a:graphicFrameLocks noChangeAspect="1"/>
          </p:cNvGraphicFramePr>
          <p:nvPr>
            <p:extLst>
              <p:ext uri="{D42A27DB-BD31-4B8C-83A1-F6EECF244321}">
                <p14:modId xmlns:p14="http://schemas.microsoft.com/office/powerpoint/2010/main" val="1268121253"/>
              </p:ext>
            </p:extLst>
          </p:nvPr>
        </p:nvGraphicFramePr>
        <p:xfrm>
          <a:off x="762829" y="3123030"/>
          <a:ext cx="127000" cy="330200"/>
        </p:xfrm>
        <a:graphic>
          <a:graphicData uri="http://schemas.openxmlformats.org/presentationml/2006/ole">
            <mc:AlternateContent xmlns:mc="http://schemas.openxmlformats.org/markup-compatibility/2006">
              <mc:Choice xmlns:v="urn:schemas-microsoft-com:vml" Requires="v">
                <p:oleObj spid="_x0000_s9234" name="Equation" r:id="rId9" imgW="126720" imgH="330120" progId="Equation.DSMT4">
                  <p:embed/>
                </p:oleObj>
              </mc:Choice>
              <mc:Fallback>
                <p:oleObj name="Equation" r:id="rId9" imgW="126720" imgH="330120" progId="Equation.DSMT4">
                  <p:embed/>
                  <p:pic>
                    <p:nvPicPr>
                      <p:cNvPr id="7" name="Object 6"/>
                      <p:cNvPicPr/>
                      <p:nvPr/>
                    </p:nvPicPr>
                    <p:blipFill>
                      <a:blip r:embed="rId10"/>
                      <a:stretch>
                        <a:fillRect/>
                      </a:stretch>
                    </p:blipFill>
                    <p:spPr>
                      <a:xfrm>
                        <a:off x="762829" y="3123030"/>
                        <a:ext cx="127000" cy="330200"/>
                      </a:xfrm>
                      <a:prstGeom prst="rect">
                        <a:avLst/>
                      </a:prstGeom>
                    </p:spPr>
                  </p:pic>
                </p:oleObj>
              </mc:Fallback>
            </mc:AlternateContent>
          </a:graphicData>
        </a:graphic>
      </p:graphicFrame>
      <p:sp>
        <p:nvSpPr>
          <p:cNvPr id="6" name="Content Placeholder 9"/>
          <p:cNvSpPr>
            <a:spLocks noGrp="1"/>
          </p:cNvSpPr>
          <p:nvPr>
            <p:ph sz="quarter" idx="16"/>
          </p:nvPr>
        </p:nvSpPr>
        <p:spPr>
          <a:xfrm>
            <a:off x="457200" y="2997087"/>
            <a:ext cx="8232775" cy="456144"/>
          </a:xfrm>
        </p:spPr>
        <p:txBody>
          <a:bodyPr/>
          <a:lstStyle/>
          <a:p>
            <a:pPr marL="457200" indent="-457200"/>
            <a:r>
              <a:rPr lang="en-US" dirty="0">
                <a:solidFill>
                  <a:schemeClr val="tx1"/>
                </a:solidFill>
              </a:rPr>
              <a:t>(Conditional OR) Short-circuit OR</a:t>
            </a:r>
            <a:endParaRPr lang="en-US" dirty="0"/>
          </a:p>
        </p:txBody>
      </p:sp>
      <p:graphicFrame>
        <p:nvGraphicFramePr>
          <p:cNvPr id="12" name="Object 10" descr="Equals, plus equals, hyphen equals, asterisk equals, forward slash equals, percent equals"/>
          <p:cNvGraphicFramePr>
            <a:graphicFrameLocks noChangeAspect="1"/>
          </p:cNvGraphicFramePr>
          <p:nvPr>
            <p:extLst>
              <p:ext uri="{D42A27DB-BD31-4B8C-83A1-F6EECF244321}">
                <p14:modId xmlns:p14="http://schemas.microsoft.com/office/powerpoint/2010/main" val="617957398"/>
              </p:ext>
            </p:extLst>
          </p:nvPr>
        </p:nvGraphicFramePr>
        <p:xfrm>
          <a:off x="754270" y="3593231"/>
          <a:ext cx="3251200" cy="330200"/>
        </p:xfrm>
        <a:graphic>
          <a:graphicData uri="http://schemas.openxmlformats.org/presentationml/2006/ole">
            <mc:AlternateContent xmlns:mc="http://schemas.openxmlformats.org/markup-compatibility/2006">
              <mc:Choice xmlns:v="urn:schemas-microsoft-com:vml" Requires="v">
                <p:oleObj spid="_x0000_s9235" name="Equation" r:id="rId11" imgW="3251160" imgH="330120" progId="Equation.DSMT4">
                  <p:embed/>
                </p:oleObj>
              </mc:Choice>
              <mc:Fallback>
                <p:oleObj name="Equation" r:id="rId11" imgW="3251160" imgH="330120" progId="Equation.DSMT4">
                  <p:embed/>
                  <p:pic>
                    <p:nvPicPr>
                      <p:cNvPr id="8" name="Object 7"/>
                      <p:cNvPicPr/>
                      <p:nvPr/>
                    </p:nvPicPr>
                    <p:blipFill>
                      <a:blip r:embed="rId12"/>
                      <a:stretch>
                        <a:fillRect/>
                      </a:stretch>
                    </p:blipFill>
                    <p:spPr>
                      <a:xfrm>
                        <a:off x="754270" y="3593231"/>
                        <a:ext cx="3251200" cy="330200"/>
                      </a:xfrm>
                      <a:prstGeom prst="rect">
                        <a:avLst/>
                      </a:prstGeom>
                    </p:spPr>
                  </p:pic>
                </p:oleObj>
              </mc:Fallback>
            </mc:AlternateContent>
          </a:graphicData>
        </a:graphic>
      </p:graphicFrame>
      <p:sp>
        <p:nvSpPr>
          <p:cNvPr id="7" name="Content Placeholder 11"/>
          <p:cNvSpPr>
            <a:spLocks noGrp="1"/>
          </p:cNvSpPr>
          <p:nvPr>
            <p:ph sz="quarter" idx="17"/>
          </p:nvPr>
        </p:nvSpPr>
        <p:spPr>
          <a:xfrm>
            <a:off x="463964" y="3463528"/>
            <a:ext cx="6811480" cy="459904"/>
          </a:xfrm>
        </p:spPr>
        <p:txBody>
          <a:bodyPr/>
          <a:lstStyle/>
          <a:p>
            <a:pPr marL="3489325" indent="-3489325"/>
            <a:r>
              <a:rPr lang="en-US" dirty="0">
                <a:solidFill>
                  <a:schemeClr val="tx1"/>
                </a:solidFill>
              </a:rPr>
              <a:t>(Assignment operator)</a:t>
            </a:r>
            <a:endParaRPr lang="en-US" dirty="0"/>
          </a:p>
        </p:txBody>
      </p:sp>
    </p:spTree>
    <p:extLst>
      <p:ext uri="{BB962C8B-B14F-4D97-AF65-F5344CB8AC3E}">
        <p14:creationId xmlns:p14="http://schemas.microsoft.com/office/powerpoint/2010/main" val="6529688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Operator Precedence and Associativity</a:t>
            </a:r>
            <a:endParaRPr lang="en-US" b="0" dirty="0"/>
          </a:p>
        </p:txBody>
      </p:sp>
      <p:sp>
        <p:nvSpPr>
          <p:cNvPr id="2" name="Content Placeholder 2"/>
          <p:cNvSpPr>
            <a:spLocks noGrp="1"/>
          </p:cNvSpPr>
          <p:nvPr>
            <p:ph sz="quarter" idx="13"/>
          </p:nvPr>
        </p:nvSpPr>
        <p:spPr/>
        <p:txBody>
          <a:bodyPr/>
          <a:lstStyle/>
          <a:p>
            <a:pPr marL="0" indent="0">
              <a:lnSpc>
                <a:spcPct val="90000"/>
              </a:lnSpc>
              <a:buFont typeface="Monotype Sorts" pitchFamily="2" charset="2"/>
              <a:buNone/>
            </a:pPr>
            <a:r>
              <a:rPr lang="en-US" altLang="en-US" dirty="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marL="0" indent="0">
              <a:lnSpc>
                <a:spcPct val="90000"/>
              </a:lnSpc>
              <a:buFont typeface="Monotype Sorts" pitchFamily="2" charset="2"/>
              <a:buNone/>
            </a:pPr>
            <a:r>
              <a:rPr lang="en-US" altLang="en-US" dirty="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dirty="0" smtClean="0">
                <a:cs typeface="Times New Roman" panose="02020603050405020304" pitchFamily="18"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45563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Operator Associativity</a:t>
            </a:r>
            <a:endParaRPr lang="en-US" sz="2000" b="0" dirty="0"/>
          </a:p>
        </p:txBody>
      </p:sp>
      <p:sp>
        <p:nvSpPr>
          <p:cNvPr id="5" name="Content Placeholder 2"/>
          <p:cNvSpPr>
            <a:spLocks noGrp="1"/>
          </p:cNvSpPr>
          <p:nvPr>
            <p:ph sz="quarter" idx="13"/>
          </p:nvPr>
        </p:nvSpPr>
        <p:spPr>
          <a:xfrm>
            <a:off x="457200" y="1600200"/>
            <a:ext cx="8232775" cy="1620078"/>
          </a:xfrm>
        </p:spPr>
        <p:txBody>
          <a:bodyPr/>
          <a:lstStyle/>
          <a:p>
            <a:pPr marL="0" indent="0">
              <a:buNone/>
            </a:pPr>
            <a:r>
              <a:rPr lang="en-US" altLang="en-US" dirty="0">
                <a:cs typeface="Times New Roman" panose="02020603050405020304" pitchFamily="18" charset="0"/>
              </a:rPr>
              <a:t>When two operators with the same precedence are evaluated, the </a:t>
            </a:r>
            <a:r>
              <a:rPr lang="en-US" altLang="en-US" b="1" dirty="0">
                <a:cs typeface="Times New Roman" panose="02020603050405020304" pitchFamily="18" charset="0"/>
              </a:rPr>
              <a:t>associativity</a:t>
            </a:r>
            <a:r>
              <a:rPr lang="en-US" altLang="en-US" dirty="0">
                <a:cs typeface="Times New Roman" panose="02020603050405020304" pitchFamily="18" charset="0"/>
              </a:rPr>
              <a:t> of the operators determines the order of evaluation. All binary operators except assignment operators are </a:t>
            </a:r>
            <a:r>
              <a:rPr lang="en-US" altLang="en-US" b="1" dirty="0">
                <a:cs typeface="Times New Roman" panose="02020603050405020304" pitchFamily="18" charset="0"/>
              </a:rPr>
              <a:t>left-associative</a:t>
            </a:r>
            <a:r>
              <a:rPr lang="en-US" altLang="en-US" dirty="0" smtClean="0">
                <a:cs typeface="Times New Roman" panose="02020603050405020304" pitchFamily="18" charset="0"/>
              </a:rPr>
              <a:t>.</a:t>
            </a:r>
            <a:endParaRPr lang="en-US" dirty="0"/>
          </a:p>
        </p:txBody>
      </p:sp>
      <p:graphicFrame>
        <p:nvGraphicFramePr>
          <p:cNvPr id="2" name="Object 3" descr="a minus b plus c minus d is equivalent to left parenthesis left parenthesis a minus b right parenthesis plus c right parenthesis minus d."/>
          <p:cNvGraphicFramePr>
            <a:graphicFrameLocks noChangeAspect="1"/>
          </p:cNvGraphicFramePr>
          <p:nvPr>
            <p:extLst>
              <p:ext uri="{D42A27DB-BD31-4B8C-83A1-F6EECF244321}">
                <p14:modId xmlns:p14="http://schemas.microsoft.com/office/powerpoint/2010/main" val="3481133540"/>
              </p:ext>
            </p:extLst>
          </p:nvPr>
        </p:nvGraphicFramePr>
        <p:xfrm>
          <a:off x="596545" y="3220334"/>
          <a:ext cx="5335822" cy="544471"/>
        </p:xfrm>
        <a:graphic>
          <a:graphicData uri="http://schemas.openxmlformats.org/presentationml/2006/ole">
            <mc:AlternateContent xmlns:mc="http://schemas.openxmlformats.org/markup-compatibility/2006">
              <mc:Choice xmlns:v="urn:schemas-microsoft-com:vml" Requires="v">
                <p:oleObj spid="_x0000_s1116" name="Equation" r:id="rId3" imgW="2489040" imgH="253800" progId="Equation.DSMT4">
                  <p:embed/>
                </p:oleObj>
              </mc:Choice>
              <mc:Fallback>
                <p:oleObj name="Equation" r:id="rId3" imgW="2489040" imgH="253800" progId="Equation.DSMT4">
                  <p:embed/>
                  <p:pic>
                    <p:nvPicPr>
                      <p:cNvPr id="2" name="Object 3"/>
                      <p:cNvPicPr/>
                      <p:nvPr/>
                    </p:nvPicPr>
                    <p:blipFill>
                      <a:blip r:embed="rId4"/>
                      <a:stretch>
                        <a:fillRect/>
                      </a:stretch>
                    </p:blipFill>
                    <p:spPr>
                      <a:xfrm>
                        <a:off x="596545" y="3220334"/>
                        <a:ext cx="5335822" cy="544471"/>
                      </a:xfrm>
                      <a:prstGeom prst="rect">
                        <a:avLst/>
                      </a:prstGeom>
                    </p:spPr>
                  </p:pic>
                </p:oleObj>
              </mc:Fallback>
            </mc:AlternateContent>
          </a:graphicData>
        </a:graphic>
      </p:graphicFrame>
      <p:sp>
        <p:nvSpPr>
          <p:cNvPr id="6" name="Content Placeholder 4"/>
          <p:cNvSpPr>
            <a:spLocks noGrp="1"/>
          </p:cNvSpPr>
          <p:nvPr>
            <p:ph sz="quarter" idx="14"/>
          </p:nvPr>
        </p:nvSpPr>
        <p:spPr>
          <a:xfrm>
            <a:off x="438978" y="3809413"/>
            <a:ext cx="8305800" cy="844517"/>
          </a:xfrm>
        </p:spPr>
        <p:txBody>
          <a:bodyPr/>
          <a:lstStyle/>
          <a:p>
            <a:pPr marL="0" indent="0">
              <a:buNone/>
            </a:pPr>
            <a:r>
              <a:rPr lang="en-US" altLang="en-US" dirty="0">
                <a:cs typeface="Times New Roman" panose="02020603050405020304" pitchFamily="18" charset="0"/>
              </a:rPr>
              <a:t>Assignment operators are </a:t>
            </a:r>
            <a:r>
              <a:rPr lang="en-US" altLang="en-US" b="1" dirty="0">
                <a:cs typeface="Times New Roman" panose="02020603050405020304" pitchFamily="18" charset="0"/>
              </a:rPr>
              <a:t>right-associative</a:t>
            </a:r>
            <a:r>
              <a:rPr lang="en-US" altLang="en-US" dirty="0">
                <a:cs typeface="Times New Roman" panose="02020603050405020304" pitchFamily="18" charset="0"/>
              </a:rPr>
              <a:t>. Therefore, the </a:t>
            </a:r>
            <a:r>
              <a:rPr lang="en-US" altLang="en-US" dirty="0" smtClean="0">
                <a:cs typeface="Times New Roman" panose="02020603050405020304" pitchFamily="18" charset="0"/>
              </a:rPr>
              <a:t>expression</a:t>
            </a:r>
            <a:endParaRPr lang="en-US" dirty="0"/>
          </a:p>
        </p:txBody>
      </p:sp>
      <p:graphicFrame>
        <p:nvGraphicFramePr>
          <p:cNvPr id="13" name="Object 5" descr="a equals b plus c equals 5 is equivalent to a equals left parenthesis b plus equals left parenthesis c equals 5 right parenthesis."/>
          <p:cNvGraphicFramePr>
            <a:graphicFrameLocks noChangeAspect="1"/>
          </p:cNvGraphicFramePr>
          <p:nvPr>
            <p:extLst>
              <p:ext uri="{D42A27DB-BD31-4B8C-83A1-F6EECF244321}">
                <p14:modId xmlns:p14="http://schemas.microsoft.com/office/powerpoint/2010/main" val="6450500"/>
              </p:ext>
            </p:extLst>
          </p:nvPr>
        </p:nvGraphicFramePr>
        <p:xfrm>
          <a:off x="697461" y="4721988"/>
          <a:ext cx="5770562" cy="544512"/>
        </p:xfrm>
        <a:graphic>
          <a:graphicData uri="http://schemas.openxmlformats.org/presentationml/2006/ole">
            <mc:AlternateContent xmlns:mc="http://schemas.openxmlformats.org/markup-compatibility/2006">
              <mc:Choice xmlns:v="urn:schemas-microsoft-com:vml" Requires="v">
                <p:oleObj spid="_x0000_s1117" name="Equation" r:id="rId5" imgW="2692080" imgH="253800" progId="Equation.DSMT4">
                  <p:embed/>
                </p:oleObj>
              </mc:Choice>
              <mc:Fallback>
                <p:oleObj name="Equation" r:id="rId5" imgW="2692080" imgH="253800" progId="Equation.DSMT4">
                  <p:embed/>
                  <p:pic>
                    <p:nvPicPr>
                      <p:cNvPr id="13" name="Object 5"/>
                      <p:cNvPicPr/>
                      <p:nvPr/>
                    </p:nvPicPr>
                    <p:blipFill>
                      <a:blip r:embed="rId6"/>
                      <a:stretch>
                        <a:fillRect/>
                      </a:stretch>
                    </p:blipFill>
                    <p:spPr>
                      <a:xfrm>
                        <a:off x="697461" y="4721988"/>
                        <a:ext cx="5770562" cy="544512"/>
                      </a:xfrm>
                      <a:prstGeom prst="rect">
                        <a:avLst/>
                      </a:prstGeom>
                    </p:spPr>
                  </p:pic>
                </p:oleObj>
              </mc:Fallback>
            </mc:AlternateContent>
          </a:graphicData>
        </a:graphic>
      </p:graphicFrame>
    </p:spTree>
    <p:extLst>
      <p:ext uri="{BB962C8B-B14F-4D97-AF65-F5344CB8AC3E}">
        <p14:creationId xmlns:p14="http://schemas.microsoft.com/office/powerpoint/2010/main" val="1496974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boolean Type and Operators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0" indent="0">
              <a:spcBef>
                <a:spcPct val="100000"/>
              </a:spcBef>
              <a:buFont typeface="Monotype Sorts" pitchFamily="2" charset="2"/>
              <a:buNone/>
            </a:pPr>
            <a:r>
              <a:rPr lang="en-US" altLang="en-US" dirty="0"/>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b="1" dirty="0">
                <a:latin typeface="Courier New" panose="02070309020205020404" pitchFamily="49" charset="0"/>
              </a:rPr>
              <a:t>boolean b = (1 &gt; 2</a:t>
            </a:r>
            <a:r>
              <a:rPr lang="en-US" altLang="en-US" b="1" dirty="0" smtClean="0">
                <a:latin typeface="Courier New" panose="02070309020205020404" pitchFamily="49" charset="0"/>
              </a:rPr>
              <a:t>);</a:t>
            </a:r>
            <a:endParaRPr lang="en-US" altLang="en-US" b="1" dirty="0"/>
          </a:p>
        </p:txBody>
      </p:sp>
    </p:spTree>
    <p:extLst>
      <p:ext uri="{BB962C8B-B14F-4D97-AF65-F5344CB8AC3E}">
        <p14:creationId xmlns:p14="http://schemas.microsoft.com/office/powerpoint/2010/main" val="16121652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Example</a:t>
            </a:r>
            <a:endParaRPr lang="en-US" sz="2000" b="0" dirty="0"/>
          </a:p>
        </p:txBody>
      </p:sp>
      <p:sp>
        <p:nvSpPr>
          <p:cNvPr id="5"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Applying the operator precedence and associativity rule,</a:t>
            </a:r>
            <a:endParaRPr lang="en-US" dirty="0"/>
          </a:p>
        </p:txBody>
      </p:sp>
      <p:sp>
        <p:nvSpPr>
          <p:cNvPr id="6" name="Content Placeholder 3"/>
          <p:cNvSpPr>
            <a:spLocks noGrp="1"/>
          </p:cNvSpPr>
          <p:nvPr>
            <p:ph sz="quarter" idx="14"/>
          </p:nvPr>
        </p:nvSpPr>
        <p:spPr>
          <a:xfrm>
            <a:off x="457200" y="2162175"/>
            <a:ext cx="2234099" cy="434975"/>
          </a:xfrm>
        </p:spPr>
        <p:txBody>
          <a:bodyPr/>
          <a:lstStyle/>
          <a:p>
            <a:pPr marL="0" indent="0">
              <a:buNone/>
            </a:pPr>
            <a:r>
              <a:rPr lang="en-US" altLang="en-US" dirty="0">
                <a:cs typeface="Times New Roman" panose="02020603050405020304" pitchFamily="18" charset="0"/>
              </a:rPr>
              <a:t>the expression</a:t>
            </a:r>
            <a:endParaRPr lang="en-US" dirty="0"/>
          </a:p>
        </p:txBody>
      </p:sp>
      <p:graphicFrame>
        <p:nvGraphicFramePr>
          <p:cNvPr id="14" name="Object 4" descr="3 plus 4 asterisk 4 greater than sign 5 asterisk left parenthesis 4 plus 3 right parenthesis minus 1."/>
          <p:cNvGraphicFramePr>
            <a:graphicFrameLocks noChangeAspect="1"/>
          </p:cNvGraphicFramePr>
          <p:nvPr>
            <p:extLst>
              <p:ext uri="{D42A27DB-BD31-4B8C-83A1-F6EECF244321}">
                <p14:modId xmlns:p14="http://schemas.microsoft.com/office/powerpoint/2010/main" val="1097330663"/>
              </p:ext>
            </p:extLst>
          </p:nvPr>
        </p:nvGraphicFramePr>
        <p:xfrm>
          <a:off x="2691299" y="2187575"/>
          <a:ext cx="3021013" cy="544513"/>
        </p:xfrm>
        <a:graphic>
          <a:graphicData uri="http://schemas.openxmlformats.org/presentationml/2006/ole">
            <mc:AlternateContent xmlns:mc="http://schemas.openxmlformats.org/markup-compatibility/2006">
              <mc:Choice xmlns:v="urn:schemas-microsoft-com:vml" Requires="v">
                <p:oleObj spid="_x0000_s2094" name="Equation" r:id="rId3" imgW="1409400" imgH="253800" progId="Equation.DSMT4">
                  <p:embed/>
                </p:oleObj>
              </mc:Choice>
              <mc:Fallback>
                <p:oleObj name="Equation" r:id="rId3" imgW="1409400" imgH="253800" progId="Equation.DSMT4">
                  <p:embed/>
                  <p:pic>
                    <p:nvPicPr>
                      <p:cNvPr id="14" name="Object 4"/>
                      <p:cNvPicPr/>
                      <p:nvPr/>
                    </p:nvPicPr>
                    <p:blipFill>
                      <a:blip r:embed="rId4"/>
                      <a:stretch>
                        <a:fillRect/>
                      </a:stretch>
                    </p:blipFill>
                    <p:spPr>
                      <a:xfrm>
                        <a:off x="2691299" y="2187575"/>
                        <a:ext cx="3021013" cy="544513"/>
                      </a:xfrm>
                      <a:prstGeom prst="rect">
                        <a:avLst/>
                      </a:prstGeom>
                    </p:spPr>
                  </p:pic>
                </p:oleObj>
              </mc:Fallback>
            </mc:AlternateContent>
          </a:graphicData>
        </a:graphic>
      </p:graphicFrame>
      <p:sp>
        <p:nvSpPr>
          <p:cNvPr id="7" name="Content Placeholder 5"/>
          <p:cNvSpPr>
            <a:spLocks noGrp="1"/>
          </p:cNvSpPr>
          <p:nvPr>
            <p:ph sz="quarter" idx="15"/>
          </p:nvPr>
        </p:nvSpPr>
        <p:spPr>
          <a:xfrm>
            <a:off x="5774636" y="2170527"/>
            <a:ext cx="2325757" cy="436562"/>
          </a:xfrm>
        </p:spPr>
        <p:txBody>
          <a:bodyPr/>
          <a:lstStyle/>
          <a:p>
            <a:pPr marL="0" indent="0">
              <a:buNone/>
            </a:pPr>
            <a:r>
              <a:rPr lang="en-US" altLang="en-US" dirty="0">
                <a:cs typeface="Times New Roman" panose="02020603050405020304" pitchFamily="18" charset="0"/>
              </a:rPr>
              <a:t>is evaluated as</a:t>
            </a:r>
            <a:endParaRPr lang="en-US" dirty="0"/>
          </a:p>
        </p:txBody>
      </p:sp>
      <p:sp>
        <p:nvSpPr>
          <p:cNvPr id="9" name="Content Placeholder 6"/>
          <p:cNvSpPr>
            <a:spLocks noGrp="1"/>
          </p:cNvSpPr>
          <p:nvPr>
            <p:ph sz="quarter" idx="16"/>
          </p:nvPr>
        </p:nvSpPr>
        <p:spPr>
          <a:xfrm>
            <a:off x="496956" y="2732227"/>
            <a:ext cx="1302026" cy="455612"/>
          </a:xfrm>
        </p:spPr>
        <p:txBody>
          <a:bodyPr/>
          <a:lstStyle/>
          <a:p>
            <a:pPr marL="0" indent="0">
              <a:buNone/>
            </a:pPr>
            <a:r>
              <a:rPr lang="en-US" altLang="en-US" dirty="0">
                <a:cs typeface="Times New Roman" panose="02020603050405020304" pitchFamily="18" charset="0"/>
              </a:rPr>
              <a:t>follows</a:t>
            </a:r>
            <a:r>
              <a:rPr lang="en-US" altLang="en-US" dirty="0" smtClean="0">
                <a:cs typeface="Times New Roman" panose="02020603050405020304" pitchFamily="18" charset="0"/>
              </a:rPr>
              <a:t>:</a:t>
            </a:r>
            <a:endParaRPr lang="en-US" dirty="0"/>
          </a:p>
        </p:txBody>
      </p:sp>
      <p:pic>
        <p:nvPicPr>
          <p:cNvPr id="15" name="Picture 7" descr="Illustration of order of operator precedence. 3 plus 4 asterisk 4 greater than sign 5 asterisk left parenthesis 4 plus 3 right parenthesis minus 1, Inside parenthesis first. 3 plus 4 asterisk 4 greater than sign 5 asterisk7 minus 1, second multiplication. 3 plus 16 greater than sign 5 asterisk 7 minus 1, third multiplication. 3 plus 16 greater than sign 35 minus 1, fourth addition. 19 greater than sign 35 minus 1, fifth subtraction. 19 greater than sign 34, sixth greater than. False."/>
          <p:cNvPicPr>
            <a:picLocks noChangeAspect="1"/>
          </p:cNvPicPr>
          <p:nvPr/>
        </p:nvPicPr>
        <p:blipFill>
          <a:blip r:embed="rId5"/>
          <a:stretch>
            <a:fillRect/>
          </a:stretch>
        </p:blipFill>
        <p:spPr>
          <a:xfrm>
            <a:off x="1615387" y="3374734"/>
            <a:ext cx="5913224" cy="2792086"/>
          </a:xfrm>
          <a:prstGeom prst="rect">
            <a:avLst/>
          </a:prstGeom>
        </p:spPr>
      </p:pic>
    </p:spTree>
    <p:extLst>
      <p:ext uri="{BB962C8B-B14F-4D97-AF65-F5344CB8AC3E}">
        <p14:creationId xmlns:p14="http://schemas.microsoft.com/office/powerpoint/2010/main" val="3028079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Operand Evaluation Order</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Times New Roman" panose="02020603050405020304" pitchFamily="18" charset="0"/>
              </a:rPr>
              <a:t>Supplement III.A, “Advanced discussions on how an expression is evaluated in the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V</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M</a:t>
            </a:r>
            <a:r>
              <a:rPr lang="en-US" altLang="en-US" dirty="0">
                <a:cs typeface="Times New Roman" panose="02020603050405020304" pitchFamily="18" charset="0"/>
              </a:rPr>
              <a:t>.”</a:t>
            </a:r>
          </a:p>
        </p:txBody>
      </p:sp>
    </p:spTree>
    <p:extLst>
      <p:ext uri="{BB962C8B-B14F-4D97-AF65-F5344CB8AC3E}">
        <p14:creationId xmlns:p14="http://schemas.microsoft.com/office/powerpoint/2010/main" val="938895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Times New Roman" panose="02020603050405020304" pitchFamily="18" charset="0"/>
              </a:rPr>
              <a:t>Debugging</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Times New Roman" panose="02020603050405020304" pitchFamily="18" charset="0"/>
              </a:rPr>
              <a:t>Logic errors are called </a:t>
            </a:r>
            <a:r>
              <a:rPr lang="en-US" altLang="en-US" b="1" dirty="0">
                <a:cs typeface="Times New Roman" panose="02020603050405020304" pitchFamily="18" charset="0"/>
              </a:rPr>
              <a:t>bugs</a:t>
            </a:r>
            <a:r>
              <a:rPr lang="en-US" altLang="en-US" dirty="0">
                <a:cs typeface="Times New Roman" panose="02020603050405020304"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extLst>
      <p:ext uri="{BB962C8B-B14F-4D97-AF65-F5344CB8AC3E}">
        <p14:creationId xmlns:p14="http://schemas.microsoft.com/office/powerpoint/2010/main" val="589137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Times New Roman" panose="02020603050405020304" pitchFamily="18" charset="0"/>
              </a:rPr>
              <a:t>Debugger</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Times New Roman" panose="02020603050405020304" pitchFamily="18" charset="0"/>
              </a:rPr>
              <a:t>Debugger is a program that facilitates debugging. You can use a debugger </a:t>
            </a:r>
            <a:r>
              <a:rPr lang="en-US" altLang="en-US" dirty="0" smtClean="0">
                <a:cs typeface="Times New Roman" panose="02020603050405020304" pitchFamily="18" charset="0"/>
              </a:rPr>
              <a:t>to</a:t>
            </a:r>
            <a:endParaRPr lang="en-US" altLang="en-US" dirty="0">
              <a:cs typeface="Times New Roman" panose="02020603050405020304" pitchFamily="18" charset="0"/>
            </a:endParaRPr>
          </a:p>
          <a:p>
            <a:r>
              <a:rPr lang="en-US" altLang="en-US" dirty="0">
                <a:cs typeface="Times New Roman" panose="02020603050405020304" pitchFamily="18" charset="0"/>
              </a:rPr>
              <a:t>Execute a single statement at a time.</a:t>
            </a:r>
          </a:p>
          <a:p>
            <a:r>
              <a:rPr lang="en-US" altLang="en-US" dirty="0">
                <a:cs typeface="Times New Roman" panose="02020603050405020304" pitchFamily="18" charset="0"/>
              </a:rPr>
              <a:t>Trace into or stepping over a method.</a:t>
            </a:r>
          </a:p>
          <a:p>
            <a:r>
              <a:rPr lang="en-US" altLang="en-US" dirty="0">
                <a:cs typeface="Times New Roman" panose="02020603050405020304" pitchFamily="18" charset="0"/>
              </a:rPr>
              <a:t>Set breakpoints.</a:t>
            </a:r>
          </a:p>
          <a:p>
            <a:r>
              <a:rPr lang="en-US" altLang="en-US" dirty="0">
                <a:cs typeface="Times New Roman" panose="02020603050405020304" pitchFamily="18" charset="0"/>
              </a:rPr>
              <a:t>Display variables.</a:t>
            </a:r>
          </a:p>
          <a:p>
            <a:r>
              <a:rPr lang="en-US" altLang="en-US" dirty="0">
                <a:cs typeface="Times New Roman" panose="02020603050405020304" pitchFamily="18" charset="0"/>
              </a:rPr>
              <a:t>Display call stack.</a:t>
            </a:r>
          </a:p>
          <a:p>
            <a:r>
              <a:rPr lang="en-US" altLang="en-US" dirty="0">
                <a:cs typeface="Times New Roman" panose="02020603050405020304" pitchFamily="18" charset="0"/>
              </a:rPr>
              <a:t>Modify variables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28522176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Times New Roman" panose="02020603050405020304" pitchFamily="18" charset="0"/>
              </a:rPr>
              <a:t>Debugging in </a:t>
            </a:r>
            <a:r>
              <a:rPr lang="en-US" altLang="en-US" dirty="0" smtClean="0">
                <a:cs typeface="Times New Roman" panose="02020603050405020304" pitchFamily="18" charset="0"/>
              </a:rPr>
              <a:t>NetBeans</a:t>
            </a:r>
            <a:endParaRPr lang="en-US" sz="2000" b="0" dirty="0"/>
          </a:p>
        </p:txBody>
      </p:sp>
      <p:sp>
        <p:nvSpPr>
          <p:cNvPr id="3" name="Content Placeholder 2"/>
          <p:cNvSpPr>
            <a:spLocks noGrp="1"/>
          </p:cNvSpPr>
          <p:nvPr>
            <p:ph sz="quarter" idx="13"/>
          </p:nvPr>
        </p:nvSpPr>
        <p:spPr/>
        <p:txBody>
          <a:bodyPr/>
          <a:lstStyle/>
          <a:p>
            <a:pPr marL="0" indent="0">
              <a:spcBef>
                <a:spcPct val="0"/>
              </a:spcBef>
              <a:buFont typeface="Monotype Sorts" pitchFamily="2" charset="2"/>
              <a:buNone/>
            </a:pPr>
            <a:r>
              <a:rPr lang="en-US" altLang="en-US" dirty="0">
                <a:cs typeface="Times New Roman" panose="02020603050405020304" pitchFamily="18" charset="0"/>
              </a:rPr>
              <a:t>Supplement II.E, Learning Java Effectively with NetBeans</a:t>
            </a:r>
          </a:p>
        </p:txBody>
      </p:sp>
    </p:spTree>
    <p:extLst>
      <p:ext uri="{BB962C8B-B14F-4D97-AF65-F5344CB8AC3E}">
        <p14:creationId xmlns:p14="http://schemas.microsoft.com/office/powerpoint/2010/main" val="22403551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spcBef>
                <a:spcPct val="0"/>
              </a:spcBef>
            </a:pPr>
            <a:r>
              <a:rPr lang="en-US" altLang="en-US" dirty="0">
                <a:cs typeface="Times New Roman" panose="02020603050405020304" pitchFamily="18" charset="0"/>
              </a:rPr>
              <a:t>Debugging in Eclipse</a:t>
            </a:r>
          </a:p>
        </p:txBody>
      </p:sp>
      <p:sp>
        <p:nvSpPr>
          <p:cNvPr id="3" name="Content Placeholder 2"/>
          <p:cNvSpPr>
            <a:spLocks noGrp="1"/>
          </p:cNvSpPr>
          <p:nvPr>
            <p:ph sz="quarter" idx="13"/>
          </p:nvPr>
        </p:nvSpPr>
        <p:spPr/>
        <p:txBody>
          <a:bodyPr/>
          <a:lstStyle/>
          <a:p>
            <a:pPr marL="0" indent="0">
              <a:spcBef>
                <a:spcPct val="0"/>
              </a:spcBef>
              <a:buFont typeface="Monotype Sorts" pitchFamily="2" charset="2"/>
              <a:buNone/>
            </a:pPr>
            <a:r>
              <a:rPr lang="en-US" altLang="en-US" dirty="0">
                <a:cs typeface="Times New Roman" panose="02020603050405020304" pitchFamily="18" charset="0"/>
              </a:rPr>
              <a:t>Supplement II.G, Learning Java Effectively with Eclipse</a:t>
            </a:r>
          </a:p>
        </p:txBody>
      </p:sp>
    </p:spTree>
    <p:extLst>
      <p:ext uri="{BB962C8B-B14F-4D97-AF65-F5344CB8AC3E}">
        <p14:creationId xmlns:p14="http://schemas.microsoft.com/office/powerpoint/2010/main" val="33079277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Operators</a:t>
            </a:r>
            <a:endParaRPr lang="en-US" sz="2000" b="0" dirty="0"/>
          </a:p>
        </p:txBody>
      </p:sp>
      <p:pic>
        <p:nvPicPr>
          <p:cNvPr id="5" name="Picture 2" descr="A table has 6 rows and 5 columns. The columns have the following headings from left to right. Java operator, Mathematics symbol, Name, Example, radius is 5, Result. The row entries are as follows. Row 1. Java operator, Left angle bracket. Mathematics symbol, Less than symbol. Name, Less than. Example, radius is 5, Radius left angle bracket 0. Result, False. Row 2. Java operator, Left angle bracket equals. Mathematics symbol, Less than or equal to symbol. Name, Less than or equal to. Example, radius is 5, Radius left angle bracket = 0. Result, False. Row 3. Java operator, Right angle bracket. Mathematics symbol, Greater than symbol. Name, Greater than. Example, radius is 5, Radius right angle bracket 0. Result, True. Row 4. Java operator, Right angle bracket equals. Mathematics symbol, Greater than or equal to symbol. Name, Greater than or equal to. Example, radius is 5, Radius right angle bracket = 0. Result, True. Row 5. Java operator, Equals equals. Mathematics symbol, Equals. Name, Equal to. Example, radius is 5, Radius equals equals 0. Result, False. Row 6. Java operator, Exclamation point equals. Mathematics symbol, Does not equal. Name, Not equal to. Example, radius is 5, Radius exclamation point equals 0. Result, True."/>
          <p:cNvPicPr>
            <a:picLocks noChangeAspect="1"/>
          </p:cNvPicPr>
          <p:nvPr/>
        </p:nvPicPr>
        <p:blipFill>
          <a:blip r:embed="rId2"/>
          <a:stretch>
            <a:fillRect/>
          </a:stretch>
        </p:blipFill>
        <p:spPr>
          <a:xfrm>
            <a:off x="1508494" y="1414097"/>
            <a:ext cx="6127011" cy="4029805"/>
          </a:xfrm>
          <a:prstGeom prst="rect">
            <a:avLst/>
          </a:prstGeom>
        </p:spPr>
      </p:pic>
    </p:spTree>
    <p:extLst>
      <p:ext uri="{BB962C8B-B14F-4D97-AF65-F5344CB8AC3E}">
        <p14:creationId xmlns:p14="http://schemas.microsoft.com/office/powerpoint/2010/main" val="278799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A Simple Math Learning Tool</a:t>
            </a:r>
            <a:endParaRPr lang="en-US" b="0" dirty="0"/>
          </a:p>
        </p:txBody>
      </p:sp>
      <p:sp>
        <p:nvSpPr>
          <p:cNvPr id="4" name="Content Placeholder 2"/>
          <p:cNvSpPr>
            <a:spLocks noGrp="1"/>
          </p:cNvSpPr>
          <p:nvPr>
            <p:ph sz="quarter" idx="13"/>
          </p:nvPr>
        </p:nvSpPr>
        <p:spPr>
          <a:xfrm>
            <a:off x="457200" y="1600201"/>
            <a:ext cx="8232775" cy="2425148"/>
          </a:xfrm>
        </p:spPr>
        <p:txBody>
          <a:bodyPr/>
          <a:lstStyle/>
          <a:p>
            <a:pPr marL="0" indent="0">
              <a:buClrTx/>
              <a:buSzTx/>
              <a:buFontTx/>
              <a:buNone/>
            </a:pPr>
            <a:r>
              <a:rPr lang="en-US" altLang="en-US" dirty="0"/>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p:txBody>
      </p:sp>
      <p:sp>
        <p:nvSpPr>
          <p:cNvPr id="5" name="TextBox 3"/>
          <p:cNvSpPr>
            <a:spLocks noChangeArrowheads="1"/>
          </p:cNvSpPr>
          <p:nvPr/>
        </p:nvSpPr>
        <p:spPr bwMode="auto">
          <a:xfrm>
            <a:off x="581232" y="5387975"/>
            <a:ext cx="5099050" cy="920750"/>
          </a:xfrm>
          <a:prstGeom prst="rect">
            <a:avLst/>
          </a:prstGeom>
          <a:solidFill>
            <a:schemeClr val="accent3">
              <a:lumMod val="60000"/>
              <a:lumOff val="40000"/>
            </a:schemeClr>
          </a:solidFill>
          <a:ln>
            <a:noFill/>
          </a:ln>
          <a:effectLst/>
        </p:spPr>
        <p:txBody>
          <a:bodyPr lIns="92075" tIns="46038" rIns="92075" bIns="46038"/>
          <a:lstStyle>
            <a:lvl1pPr marL="115888" indent="-115888"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lnSpc>
                <a:spcPct val="90000"/>
              </a:lnSpc>
              <a:buFont typeface="Monotype Sorts" pitchFamily="2" charset="2"/>
              <a:buNone/>
            </a:pPr>
            <a:r>
              <a:rPr lang="en-US" altLang="en-US" sz="2000" dirty="0"/>
              <a:t>IMPORTANT NOTE: If you cannot run the buttons, see </a:t>
            </a:r>
            <a:r>
              <a:rPr lang="en-US" altLang="en-US" sz="2000" dirty="0">
                <a:hlinkClick r:id="rId3" tooltip="http://www.cs.armstrong.edu/liang/javaslidenote.doc"/>
              </a:rPr>
              <a:t>www.cs.armstrong.edu/liang/javaslidenote.doc</a:t>
            </a:r>
            <a:r>
              <a:rPr lang="en-US" altLang="en-US" sz="2000" dirty="0"/>
              <a:t>.</a:t>
            </a:r>
          </a:p>
        </p:txBody>
      </p:sp>
      <p:sp>
        <p:nvSpPr>
          <p:cNvPr id="6" name="TextBox 4">
            <a:hlinkClick r:id="rId4"/>
          </p:cNvPr>
          <p:cNvSpPr>
            <a:spLocks noChangeArrowheads="1"/>
          </p:cNvSpPr>
          <p:nvPr/>
        </p:nvSpPr>
        <p:spPr bwMode="auto">
          <a:xfrm>
            <a:off x="5800725" y="5927725"/>
            <a:ext cx="185240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AdditionQuiz</a:t>
            </a:r>
          </a:p>
        </p:txBody>
      </p:sp>
      <p:sp>
        <p:nvSpPr>
          <p:cNvPr id="7" name="TextBox 5">
            <a:hlinkClick r:id="rId5" tooltip="http://liveexample-ppe.pearsoncmg.com/LiveRun/faces/LiveExample.xhtml"/>
          </p:cNvPr>
          <p:cNvSpPr txBox="1"/>
          <p:nvPr/>
        </p:nvSpPr>
        <p:spPr>
          <a:xfrm>
            <a:off x="7773573" y="5888935"/>
            <a:ext cx="757444"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330307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One-way </a:t>
            </a:r>
            <a:r>
              <a:rPr lang="en-US" altLang="en-US" dirty="0">
                <a:latin typeface="Courier New" panose="02070309020205020404" pitchFamily="49" charset="0"/>
              </a:rPr>
              <a:t>if</a:t>
            </a:r>
            <a:r>
              <a:rPr lang="en-US" altLang="en-US" dirty="0"/>
              <a:t> Statements</a:t>
            </a:r>
            <a:endParaRPr lang="en-US" b="0" dirty="0"/>
          </a:p>
        </p:txBody>
      </p:sp>
      <p:pic>
        <p:nvPicPr>
          <p:cNvPr id="3" name="Picture 2" descr="Two Computer codes and flowchart for two if statement execution are presented. Computer code for first illustration has 3 lines. The lines read as follows. Line 1. If left parenthesis boolean expression right parenthesis left brace. Line 2, indented once. Statement left parenthesis s right parenthesis semicolon. Line 3. Right brace. Flowchart illustrates process flow when an if statement is executed. Enter the loop and check the condition in Boolean expression, if true a corresponding statement is presented and exit loop. If Boolean condition is false, then directly exit the loop. Computer code for second if statement has 6 lines. The lines read as follows. Line 1. if left parenthesis radius greater than sign equals 0 right parenthesis left brace. Line 2, indented once. area equals radius asterisk radius asterisk PI semicolon. Line 3, indented once. System period out period print l n left parenthesis double quote The area double quote. Line 4, indented once. plus double quote for the circle of radius double quote plus. Line 5, indented once. radius plus double quote is double quote plus area right parenthesis semicolon. Line 6. right brace. Flowchart illustrates process flow the if statement in the code is executed. Enter the loop and check the condition, left parenthesis radius greater than sign equals 0 right parenthesis. If true then, area is computed by using formula area equals radius asterisk radius asterisk PI and the statement, System period out period print l n left parenthesis double quote The area for the circle of double quote plus double quote radius double quote plus radius plus double quote is double quote plus area right parenthesis semicolon, is executed and exit loop. If false, then directly exit the loop"/>
          <p:cNvPicPr>
            <a:picLocks noChangeAspect="1"/>
          </p:cNvPicPr>
          <p:nvPr/>
        </p:nvPicPr>
        <p:blipFill>
          <a:blip r:embed="rId2"/>
          <a:stretch>
            <a:fillRect/>
          </a:stretch>
        </p:blipFill>
        <p:spPr>
          <a:xfrm>
            <a:off x="1480221" y="1744432"/>
            <a:ext cx="6183557" cy="3905842"/>
          </a:xfrm>
          <a:prstGeom prst="rect">
            <a:avLst/>
          </a:prstGeom>
        </p:spPr>
      </p:pic>
    </p:spTree>
    <p:extLst>
      <p:ext uri="{BB962C8B-B14F-4D97-AF65-F5344CB8AC3E}">
        <p14:creationId xmlns:p14="http://schemas.microsoft.com/office/powerpoint/2010/main" val="2869254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9842</TotalTime>
  <Words>1689</Words>
  <Application>Microsoft Office PowerPoint</Application>
  <PresentationFormat>On-screen Show (4:3)</PresentationFormat>
  <Paragraphs>177</Paragraphs>
  <Slides>66</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Book Antiqua</vt:lpstr>
      <vt:lpstr>Courier</vt:lpstr>
      <vt:lpstr>Courier New</vt:lpstr>
      <vt:lpstr>Monotype Sorts</vt:lpstr>
      <vt:lpstr>Noto Sans Symbols</vt:lpstr>
      <vt:lpstr>Times New Roman</vt:lpstr>
      <vt:lpstr>Verdana</vt:lpstr>
      <vt:lpstr>508 Lecture</vt:lpstr>
      <vt:lpstr>Equation</vt:lpstr>
      <vt:lpstr>Introduction to Java Programming Comprehensive Version</vt:lpstr>
      <vt:lpstr>Motivations</vt:lpstr>
      <vt:lpstr>Learning Objectives (1 of 3)</vt:lpstr>
      <vt:lpstr>Learning Objectives (2 of 3)</vt:lpstr>
      <vt:lpstr>Learning Objectives (3 of 3)</vt:lpstr>
      <vt:lpstr>The boolean Type and Operators</vt:lpstr>
      <vt:lpstr>Relational Operators</vt:lpstr>
      <vt:lpstr>Problem: A Simple Math Learning Tool</vt:lpstr>
      <vt:lpstr>One-way if Statements</vt:lpstr>
      <vt:lpstr>Note</vt:lpstr>
      <vt:lpstr>Simple if Demo</vt:lpstr>
      <vt:lpstr>The Two-way if Statement</vt:lpstr>
      <vt:lpstr>if-else Example</vt:lpstr>
      <vt:lpstr>Multiple Alternative if Statements</vt:lpstr>
      <vt:lpstr>Multi-Way if-else Statements</vt:lpstr>
      <vt:lpstr>Trace if-else statement (1 of 5)</vt:lpstr>
      <vt:lpstr>Trace if-else statement (2 of 5)</vt:lpstr>
      <vt:lpstr>Trace if-else statement (3 of 5)</vt:lpstr>
      <vt:lpstr>Trace if-else statement (4 of 5)</vt:lpstr>
      <vt:lpstr>Trace if-else statement (5 of 5)</vt:lpstr>
      <vt:lpstr>Note (1 of 2)</vt:lpstr>
      <vt:lpstr>Note (2 of 2)</vt:lpstr>
      <vt:lpstr>Common Errors</vt:lpstr>
      <vt:lpstr>T I P</vt:lpstr>
      <vt:lpstr>Caution</vt:lpstr>
      <vt:lpstr>Problem: An Improved Math Learning Tool </vt:lpstr>
      <vt:lpstr>Problem: Body Mass Index</vt:lpstr>
      <vt:lpstr>Problem: Computing Taxes (1 of 2)</vt:lpstr>
      <vt:lpstr>Problem: Computing Taxes (2 of 2)</vt:lpstr>
      <vt:lpstr>Logical Operators</vt:lpstr>
      <vt:lpstr>Truth Table for Operator !</vt:lpstr>
      <vt:lpstr>Truth Table for Operator &amp;&amp;</vt:lpstr>
      <vt:lpstr>Truth Table for Operator ||</vt:lpstr>
      <vt:lpstr>Truth Table for Operator ^</vt:lpstr>
      <vt:lpstr>Examples (1 of 2)</vt:lpstr>
      <vt:lpstr>Examples (2 of 2)</vt:lpstr>
      <vt:lpstr>The &amp; and | Operators (1 of 2)</vt:lpstr>
      <vt:lpstr>The &amp; and | Operators (2 of 2)</vt:lpstr>
      <vt:lpstr>Problem: Determining Leap Year?</vt:lpstr>
      <vt:lpstr>Problem: Lottery </vt:lpstr>
      <vt:lpstr>switch Statements</vt:lpstr>
      <vt:lpstr>switch Statement Flow Chart</vt:lpstr>
      <vt:lpstr>switch Statement Rules (1 of 2)</vt:lpstr>
      <vt:lpstr>switch Statement Rules (2 of 2)</vt:lpstr>
      <vt:lpstr>Trace switch statement (1 of 7)</vt:lpstr>
      <vt:lpstr>Trace switch statement (2 of 7)</vt:lpstr>
      <vt:lpstr>Trace switch statement (3 of 7)</vt:lpstr>
      <vt:lpstr>Trace switch statement (4 of 7)</vt:lpstr>
      <vt:lpstr>Trace switch statement (5 of 7)</vt:lpstr>
      <vt:lpstr>Trace switch statement (6 of 7)</vt:lpstr>
      <vt:lpstr>Trace switch statement (7 of 7)</vt:lpstr>
      <vt:lpstr>Problem: Chinese Zodiac</vt:lpstr>
      <vt:lpstr>Conditional Expressions</vt:lpstr>
      <vt:lpstr>Conditional Operator (1 of 2)</vt:lpstr>
      <vt:lpstr>Conditional Operator (2 of 2)</vt:lpstr>
      <vt:lpstr>Operator Precedence (1 of 2)</vt:lpstr>
      <vt:lpstr>Operator Precedence (2 of 2)</vt:lpstr>
      <vt:lpstr>Operator Precedence and Associativity</vt:lpstr>
      <vt:lpstr>Operator Associativity</vt:lpstr>
      <vt:lpstr>Example</vt:lpstr>
      <vt:lpstr>Operand Evaluation Order</vt:lpstr>
      <vt:lpstr>Debugging</vt:lpstr>
      <vt:lpstr>Debugger</vt:lpstr>
      <vt:lpstr>Debugging in NetBeans</vt:lpstr>
      <vt:lpstr>Debugging in Eclipse</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Java Programming Comprehensive Version, 10e</dc:title>
  <dc:subject>Engineering Computer Science</dc:subject>
  <dc:creator>Liang</dc:creator>
  <cp:keywords>Engineering Computer Science</cp:keywords>
  <cp:lastModifiedBy>Mittal, Abhinav (Cognizant)</cp:lastModifiedBy>
  <cp:revision>620</cp:revision>
  <dcterms:modified xsi:type="dcterms:W3CDTF">2018-04-05T06:32:00Z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