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9"/>
  </p:notesMasterIdLst>
  <p:handoutMasterIdLst>
    <p:handoutMasterId r:id="rId50"/>
  </p:handoutMasterIdLst>
  <p:sldIdLst>
    <p:sldId id="360" r:id="rId2"/>
    <p:sldId id="301" r:id="rId3"/>
    <p:sldId id="419" r:id="rId4"/>
    <p:sldId id="477" r:id="rId5"/>
    <p:sldId id="478" r:id="rId6"/>
    <p:sldId id="303" r:id="rId7"/>
    <p:sldId id="330" r:id="rId8"/>
    <p:sldId id="422" r:id="rId9"/>
    <p:sldId id="479" r:id="rId10"/>
    <p:sldId id="423" r:id="rId11"/>
    <p:sldId id="424" r:id="rId12"/>
    <p:sldId id="480" r:id="rId13"/>
    <p:sldId id="425" r:id="rId14"/>
    <p:sldId id="486" r:id="rId15"/>
    <p:sldId id="362" r:id="rId16"/>
    <p:sldId id="342" r:id="rId17"/>
    <p:sldId id="306" r:id="rId18"/>
    <p:sldId id="426" r:id="rId19"/>
    <p:sldId id="450" r:id="rId20"/>
    <p:sldId id="451" r:id="rId21"/>
    <p:sldId id="481" r:id="rId22"/>
    <p:sldId id="452" r:id="rId23"/>
    <p:sldId id="453" r:id="rId24"/>
    <p:sldId id="427" r:id="rId25"/>
    <p:sldId id="428" r:id="rId26"/>
    <p:sldId id="364" r:id="rId27"/>
    <p:sldId id="336" r:id="rId28"/>
    <p:sldId id="454" r:id="rId29"/>
    <p:sldId id="429" r:id="rId30"/>
    <p:sldId id="430" r:id="rId31"/>
    <p:sldId id="455" r:id="rId32"/>
    <p:sldId id="365" r:id="rId33"/>
    <p:sldId id="366" r:id="rId34"/>
    <p:sldId id="456" r:id="rId35"/>
    <p:sldId id="457" r:id="rId36"/>
    <p:sldId id="458" r:id="rId37"/>
    <p:sldId id="482" r:id="rId38"/>
    <p:sldId id="483" r:id="rId39"/>
    <p:sldId id="459" r:id="rId40"/>
    <p:sldId id="367" r:id="rId41"/>
    <p:sldId id="460" r:id="rId42"/>
    <p:sldId id="368" r:id="rId43"/>
    <p:sldId id="484" r:id="rId44"/>
    <p:sldId id="485" r:id="rId45"/>
    <p:sldId id="461" r:id="rId46"/>
    <p:sldId id="380" r:id="rId47"/>
    <p:sldId id="298" r:id="rId4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12"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34" autoAdjust="0"/>
    <p:restoredTop sz="86395" autoAdjust="0"/>
  </p:normalViewPr>
  <p:slideViewPr>
    <p:cSldViewPr snapToGrid="0" snapToObjects="1">
      <p:cViewPr varScale="1">
        <p:scale>
          <a:sx n="99" d="100"/>
          <a:sy n="99" d="100"/>
        </p:scale>
        <p:origin x="1620" y="90"/>
      </p:cViewPr>
      <p:guideLst>
        <p:guide orient="horz" pos="2112"/>
        <p:guide pos="2880"/>
      </p:guideLst>
    </p:cSldViewPr>
  </p:slideViewPr>
  <p:outlineViewPr>
    <p:cViewPr>
      <p:scale>
        <a:sx n="33" d="100"/>
        <a:sy n="33" d="100"/>
      </p:scale>
      <p:origin x="0" y="-1105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237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10037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53036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53379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19677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38467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19499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8792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388495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3" name="Content Placeholder 2"/>
          <p:cNvSpPr>
            <a:spLocks noGrp="1"/>
          </p:cNvSpPr>
          <p:nvPr>
            <p:ph sz="quarter" idx="13"/>
          </p:nvPr>
        </p:nvSpPr>
        <p:spPr>
          <a:xfrm>
            <a:off x="457200" y="1600200"/>
            <a:ext cx="8232775" cy="45259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631" y="5542334"/>
            <a:ext cx="958817" cy="87568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3" name="Content Placeholder 2"/>
          <p:cNvSpPr>
            <a:spLocks noGrp="1"/>
          </p:cNvSpPr>
          <p:nvPr>
            <p:ph sz="quarter" idx="13"/>
          </p:nvPr>
        </p:nvSpPr>
        <p:spPr>
          <a:xfrm>
            <a:off x="457200" y="1600200"/>
            <a:ext cx="8232775" cy="43369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14"/>
          </p:nvPr>
        </p:nvSpPr>
        <p:spPr>
          <a:xfrm>
            <a:off x="457200" y="2162175"/>
            <a:ext cx="8305800" cy="4349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5"/>
          </p:nvPr>
        </p:nvSpPr>
        <p:spPr>
          <a:xfrm>
            <a:off x="457200" y="2725738"/>
            <a:ext cx="8305800" cy="43656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16"/>
          </p:nvPr>
        </p:nvSpPr>
        <p:spPr>
          <a:xfrm>
            <a:off x="457200" y="3338513"/>
            <a:ext cx="8396288" cy="45561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6"/>
          <p:cNvSpPr>
            <a:spLocks noGrp="1"/>
          </p:cNvSpPr>
          <p:nvPr>
            <p:ph sz="quarter" idx="17"/>
          </p:nvPr>
        </p:nvSpPr>
        <p:spPr>
          <a:xfrm>
            <a:off x="457200" y="3900488"/>
            <a:ext cx="8396288" cy="4222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7"/>
          <p:cNvSpPr>
            <a:spLocks noGrp="1"/>
          </p:cNvSpPr>
          <p:nvPr>
            <p:ph sz="quarter" idx="18"/>
          </p:nvPr>
        </p:nvSpPr>
        <p:spPr>
          <a:xfrm>
            <a:off x="457200" y="4464050"/>
            <a:ext cx="8396288" cy="355600"/>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8"/>
          <p:cNvSpPr>
            <a:spLocks noGrp="1"/>
          </p:cNvSpPr>
          <p:nvPr>
            <p:ph sz="quarter" idx="19"/>
          </p:nvPr>
        </p:nvSpPr>
        <p:spPr>
          <a:xfrm>
            <a:off x="457200" y="4975225"/>
            <a:ext cx="8396288" cy="357188"/>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9"/>
          <p:cNvSpPr>
            <a:spLocks noGrp="1"/>
          </p:cNvSpPr>
          <p:nvPr>
            <p:ph sz="quarter" idx="20"/>
          </p:nvPr>
        </p:nvSpPr>
        <p:spPr>
          <a:xfrm>
            <a:off x="457200" y="5540375"/>
            <a:ext cx="8464550" cy="39211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631" y="5542334"/>
            <a:ext cx="958817" cy="875683"/>
          </a:xfrm>
          <a:prstGeom prst="rect">
            <a:avLst/>
          </a:prstGeom>
        </p:spPr>
      </p:pic>
    </p:spTree>
    <p:extLst>
      <p:ext uri="{BB962C8B-B14F-4D97-AF65-F5344CB8AC3E}">
        <p14:creationId xmlns:p14="http://schemas.microsoft.com/office/powerpoint/2010/main" val="18215457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631" y="5542334"/>
            <a:ext cx="958817" cy="87568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lgn="r">
              <a:buNone/>
              <a:defRPr sz="1200"/>
            </a:lvl1pPr>
          </a:lstStyle>
          <a:p>
            <a:pPr lvl="0"/>
            <a:endParaRPr lang="en-US" sz="1200" dirty="0" smtClean="0"/>
          </a:p>
          <a:p>
            <a:pPr lvl="0"/>
            <a:endParaRPr lang="en-US" dirty="0"/>
          </a:p>
        </p:txBody>
      </p:sp>
    </p:spTree>
    <p:extLst>
      <p:ext uri="{BB962C8B-B14F-4D97-AF65-F5344CB8AC3E}">
        <p14:creationId xmlns:p14="http://schemas.microsoft.com/office/powerpoint/2010/main" val="1988970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0" r:id="rId2"/>
    <p:sldLayoutId id="2147483653" r:id="rId3"/>
    <p:sldLayoutId id="214748366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image" Target="../media/image8.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hyperlink" Target="http://www.cs.armstrong.edu/liang/javaslidenote.doc" TargetMode="External"/><Relationship Id="rId2" Type="http://schemas.openxmlformats.org/officeDocument/2006/relationships/image" Target="../media/image11.emf"/><Relationship Id="rId1" Type="http://schemas.openxmlformats.org/officeDocument/2006/relationships/slideLayout" Target="../slideLayouts/slideLayout1.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ComputeAngle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OrderTwoCities.html"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www.cs.armstrong.edu/liang/intro11e/html/GuessBirthday.html" TargetMode="External"/><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hyperlink" Target="http://liveexample-ppe.pearsoncmg.com/LiveRun/faces/LiveExample.xhtml"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HexDigit2Dec.html"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HexDigit2Dec.html"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FormatDemo.html"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178904"/>
            <a:ext cx="8229600" cy="976892"/>
          </a:xfrm>
          <a:prstGeom prst="rect">
            <a:avLst/>
          </a:prstGeom>
          <a:noFill/>
          <a:ln>
            <a:noFill/>
          </a:ln>
        </p:spPr>
        <p:txBody>
          <a:bodyPr lIns="0" tIns="0" rIns="0" bIns="0" anchor="b" anchorCtr="0">
            <a:noAutofit/>
          </a:bodyPr>
          <a:lstStyle/>
          <a:p>
            <a:pPr lvl="0">
              <a:buSzPct val="25000"/>
            </a:pPr>
            <a:r>
              <a:rPr lang="en-US" dirty="0"/>
              <a:t>Introduction to Java </a:t>
            </a:r>
            <a:r>
              <a:rPr lang="en-US" dirty="0" smtClean="0"/>
              <a:t>Programming Comprehensive Version</a:t>
            </a:r>
            <a:endParaRPr lang="en-US" i="0" u="none" strike="noStrike" cap="none" dirty="0">
              <a:solidFill>
                <a:schemeClr val="tx2"/>
              </a:solidFill>
              <a:latin typeface="Times New Roman" panose="02020603050405020304" pitchFamily="18" charset="0"/>
              <a:cs typeface="Times New Roman" panose="02020603050405020304" pitchFamily="18" charset="0"/>
              <a:sym typeface="Times New Roman"/>
            </a:endParaRPr>
          </a:p>
        </p:txBody>
      </p:sp>
      <p:sp>
        <p:nvSpPr>
          <p:cNvPr id="196" name="Text Placeholder 2"/>
          <p:cNvSpPr txBox="1">
            <a:spLocks noGrp="1"/>
          </p:cNvSpPr>
          <p:nvPr>
            <p:ph type="body" idx="1"/>
          </p:nvPr>
        </p:nvSpPr>
        <p:spPr>
          <a:xfrm>
            <a:off x="457200" y="1215430"/>
            <a:ext cx="8229600" cy="328445"/>
          </a:xfrm>
          <a:prstGeom prst="rect">
            <a:avLst/>
          </a:prstGeom>
          <a:noFill/>
          <a:ln>
            <a:noFill/>
          </a:ln>
        </p:spPr>
        <p:txBody>
          <a:bodyPr lIns="0" tIns="0" rIns="0" bIns="0" anchor="b" anchorCtr="0">
            <a:noAutofit/>
          </a:bodyPr>
          <a:lstStyle/>
          <a:p>
            <a:pPr lvl="0">
              <a:buSzPct val="25000"/>
            </a:pPr>
            <a:r>
              <a:rPr lang="en-US" dirty="0" smtClean="0"/>
              <a:t>Tenth Edition</a:t>
            </a:r>
            <a:endParaRPr lang="en-US" dirty="0"/>
          </a:p>
        </p:txBody>
      </p:sp>
      <p:sp>
        <p:nvSpPr>
          <p:cNvPr id="198" name="Text Placeholder 3"/>
          <p:cNvSpPr txBox="1">
            <a:spLocks noGrp="1"/>
          </p:cNvSpPr>
          <p:nvPr>
            <p:ph type="body" idx="2"/>
          </p:nvPr>
        </p:nvSpPr>
        <p:spPr>
          <a:xfrm>
            <a:off x="5029200" y="1782415"/>
            <a:ext cx="3657600" cy="1427921"/>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a:solidFill>
                  <a:schemeClr val="dk1"/>
                </a:solidFill>
                <a:ea typeface="Arial"/>
                <a:cs typeface="Arial"/>
                <a:sym typeface="Arial"/>
              </a:rPr>
              <a:t>Chapter </a:t>
            </a:r>
            <a:r>
              <a:rPr lang="en-US" dirty="0"/>
              <a:t>4</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10340"/>
            <a:ext cx="3657600" cy="1590260"/>
          </a:xfrm>
          <a:prstGeom prst="rect">
            <a:avLst/>
          </a:prstGeom>
          <a:noFill/>
          <a:ln>
            <a:noFill/>
          </a:ln>
        </p:spPr>
        <p:txBody>
          <a:bodyPr lIns="0" tIns="0" rIns="0" bIns="0" anchor="t" anchorCtr="0">
            <a:noAutofit/>
          </a:bodyPr>
          <a:lstStyle/>
          <a:p>
            <a:r>
              <a:rPr lang="en-US" altLang="en-US" dirty="0"/>
              <a:t>Mathematical Functions, Characters, and Strings</a:t>
            </a:r>
            <a:endParaRPr lang="en-US" dirty="0"/>
          </a:p>
        </p:txBody>
      </p:sp>
      <p:pic>
        <p:nvPicPr>
          <p:cNvPr id="3"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1705313"/>
            <a:ext cx="3597966" cy="4500926"/>
          </a:xfrm>
          <a:prstGeom prst="rect">
            <a:avLst/>
          </a:prstGeom>
          <a:ln w="9525">
            <a:solidFill>
              <a:schemeClr val="tx1"/>
            </a:solidFill>
          </a:ln>
        </p:spPr>
      </p:pic>
      <p:sp>
        <p:nvSpPr>
          <p:cNvPr id="2" name="Text Placeholder 6"/>
          <p:cNvSpPr>
            <a:spLocks noGrp="1"/>
          </p:cNvSpPr>
          <p:nvPr>
            <p:ph type="body" sz="quarter" idx="13"/>
          </p:nvPr>
        </p:nvSpPr>
        <p:spPr>
          <a:xfrm>
            <a:off x="1968500" y="6392854"/>
            <a:ext cx="6796088" cy="303212"/>
          </a:xfrm>
        </p:spPr>
        <p:txBody>
          <a:bodyPr/>
          <a:lstStyle/>
          <a:p>
            <a:pPr algn="r"/>
            <a:r>
              <a:rPr lang="en-US" altLang="en-US" sz="1200" dirty="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dirty="0">
                <a:latin typeface="Verdana"/>
                <a:ea typeface="Verdana" panose="020B0604030504040204" pitchFamily="34" charset="0"/>
                <a:cs typeface="Verdana" panose="020B0604030504040204" pitchFamily="34" charset="0"/>
              </a:rPr>
              <a:t>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sz="1200" dirty="0"/>
          </a:p>
        </p:txBody>
      </p:sp>
      <p:sp>
        <p:nvSpPr>
          <p:cNvPr id="9" name="TextBox 7"/>
          <p:cNvSpPr txBox="1"/>
          <p:nvPr/>
        </p:nvSpPr>
        <p:spPr>
          <a:xfrm>
            <a:off x="5297556" y="5326059"/>
            <a:ext cx="3389244" cy="738664"/>
          </a:xfrm>
          <a:prstGeom prst="rect">
            <a:avLst/>
          </a:prstGeom>
          <a:noFill/>
        </p:spPr>
        <p:txBody>
          <a:bodyPr wrap="square" rtlCol="0">
            <a:spAutoFit/>
          </a:bodyPr>
          <a:lstStyle/>
          <a:p>
            <a:r>
              <a:rPr lang="en-US" dirty="0">
                <a:solidFill>
                  <a:schemeClr val="bg1"/>
                </a:solidFill>
                <a:latin typeface="+mn-lt"/>
              </a:rPr>
              <a:t>Slides in the presentation contain hyperlinks.  </a:t>
            </a:r>
            <a:r>
              <a:rPr lang="en-US" dirty="0" smtClean="0">
                <a:solidFill>
                  <a:schemeClr val="bg1"/>
                </a:solidFill>
                <a:latin typeface="+mn-lt"/>
              </a:rPr>
              <a:t>J</a:t>
            </a:r>
            <a:r>
              <a:rPr lang="en-US" sz="100" dirty="0" smtClean="0">
                <a:solidFill>
                  <a:schemeClr val="bg1"/>
                </a:solidFill>
                <a:latin typeface="+mn-lt"/>
              </a:rPr>
              <a:t> </a:t>
            </a:r>
            <a:r>
              <a:rPr lang="en-US" dirty="0" smtClean="0">
                <a:solidFill>
                  <a:schemeClr val="bg1"/>
                </a:solidFill>
                <a:latin typeface="+mn-lt"/>
              </a:rPr>
              <a:t>A</a:t>
            </a:r>
            <a:r>
              <a:rPr lang="en-US" sz="100" dirty="0">
                <a:solidFill>
                  <a:schemeClr val="bg1"/>
                </a:solidFill>
                <a:latin typeface="+mn-lt"/>
              </a:rPr>
              <a:t> </a:t>
            </a:r>
            <a:r>
              <a:rPr lang="en-US" dirty="0">
                <a:solidFill>
                  <a:schemeClr val="bg1"/>
                </a:solidFill>
                <a:latin typeface="+mn-lt"/>
              </a:rPr>
              <a:t>W</a:t>
            </a:r>
            <a:r>
              <a:rPr lang="en-US" sz="100" dirty="0">
                <a:solidFill>
                  <a:schemeClr val="bg1"/>
                </a:solidFill>
                <a:latin typeface="+mn-lt"/>
              </a:rPr>
              <a:t> </a:t>
            </a:r>
            <a:r>
              <a:rPr lang="en-US" dirty="0">
                <a:solidFill>
                  <a:schemeClr val="bg1"/>
                </a:solidFill>
                <a:latin typeface="+mn-lt"/>
              </a:rPr>
              <a:t>S users should be able to get a list of links by using </a:t>
            </a:r>
            <a:r>
              <a:rPr lang="en-US" dirty="0" smtClean="0">
                <a:solidFill>
                  <a:schemeClr val="bg1"/>
                </a:solidFill>
                <a:latin typeface="+mn-lt"/>
              </a:rPr>
              <a:t>INSERT+F7</a:t>
            </a:r>
            <a:endParaRPr lang="en-US" dirty="0">
              <a:solidFill>
                <a:schemeClr val="bg1"/>
              </a:solidFill>
              <a:latin typeface="+mn-lt"/>
            </a:endParaRPr>
          </a:p>
        </p:txBody>
      </p:sp>
    </p:spTree>
    <p:extLst>
      <p:ext uri="{BB962C8B-B14F-4D97-AF65-F5344CB8AC3E}">
        <p14:creationId xmlns:p14="http://schemas.microsoft.com/office/powerpoint/2010/main" val="1112474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Rounding Methods</a:t>
            </a:r>
            <a:endParaRPr lang="en-US" b="0" dirty="0"/>
          </a:p>
        </p:txBody>
      </p:sp>
      <p:sp>
        <p:nvSpPr>
          <p:cNvPr id="4" name="Content Placeholder 2"/>
          <p:cNvSpPr>
            <a:spLocks noGrp="1"/>
          </p:cNvSpPr>
          <p:nvPr>
            <p:ph sz="quarter" idx="13"/>
          </p:nvPr>
        </p:nvSpPr>
        <p:spPr/>
        <p:txBody>
          <a:bodyPr/>
          <a:lstStyle/>
          <a:p>
            <a:r>
              <a:rPr lang="en-US" altLang="en-US" sz="1800" b="1" dirty="0">
                <a:latin typeface="Courier New" panose="02070309020205020404" pitchFamily="49" charset="0"/>
              </a:rPr>
              <a:t>double ceil(double x)</a:t>
            </a:r>
            <a:endParaRPr lang="en-US" altLang="en-US" sz="1800" b="1" dirty="0"/>
          </a:p>
          <a:p>
            <a:pPr marL="0" lvl="1" indent="0">
              <a:lnSpc>
                <a:spcPct val="90000"/>
              </a:lnSpc>
              <a:buFontTx/>
              <a:buNone/>
            </a:pPr>
            <a:r>
              <a:rPr lang="en-US" altLang="en-US" sz="1800" dirty="0">
                <a:cs typeface="Times New Roman" panose="02020603050405020304" pitchFamily="18" charset="0"/>
              </a:rPr>
              <a:t>x rounded up to its nearest integer. This integer is  returned as a double value.</a:t>
            </a:r>
          </a:p>
          <a:p>
            <a:r>
              <a:rPr lang="en-US" altLang="en-US" sz="1800" b="1" dirty="0">
                <a:latin typeface="Courier New" panose="02070309020205020404" pitchFamily="49" charset="0"/>
              </a:rPr>
              <a:t>double floor(double x)</a:t>
            </a:r>
            <a:endParaRPr lang="en-US" altLang="en-US" sz="1800" b="1" dirty="0"/>
          </a:p>
          <a:p>
            <a:pPr marL="0" lvl="1" indent="0">
              <a:lnSpc>
                <a:spcPct val="90000"/>
              </a:lnSpc>
              <a:buFontTx/>
              <a:buNone/>
            </a:pPr>
            <a:r>
              <a:rPr lang="en-US" altLang="en-US" sz="1800" dirty="0">
                <a:cs typeface="Times New Roman" panose="02020603050405020304" pitchFamily="18" charset="0"/>
              </a:rPr>
              <a:t>x is rounded down to its nearest integer. This integer is  returned as a double value.</a:t>
            </a:r>
            <a:endParaRPr lang="en-US" altLang="en-US" sz="1800" dirty="0"/>
          </a:p>
          <a:p>
            <a:r>
              <a:rPr lang="en-US" altLang="en-US" sz="1800" b="1" dirty="0">
                <a:latin typeface="Courier New" panose="02070309020205020404" pitchFamily="49" charset="0"/>
              </a:rPr>
              <a:t>double rint(double x)</a:t>
            </a:r>
            <a:endParaRPr lang="en-US" altLang="en-US" sz="1800" b="1" dirty="0"/>
          </a:p>
          <a:p>
            <a:pPr marL="0" lvl="1" indent="0">
              <a:lnSpc>
                <a:spcPct val="90000"/>
              </a:lnSpc>
              <a:buFontTx/>
              <a:buNone/>
            </a:pPr>
            <a:r>
              <a:rPr lang="en-US" altLang="en-US" sz="1800" dirty="0">
                <a:cs typeface="Times New Roman" panose="02020603050405020304" pitchFamily="18" charset="0"/>
              </a:rPr>
              <a:t>x is rounded to its nearest integer. If x is equally close to two integers, the even one is returned as a double.</a:t>
            </a:r>
            <a:endParaRPr lang="en-US" altLang="en-US" sz="1800" dirty="0"/>
          </a:p>
          <a:p>
            <a:r>
              <a:rPr lang="en-US" altLang="en-US" sz="1800" b="1" dirty="0">
                <a:latin typeface="Courier New" panose="02070309020205020404" pitchFamily="49" charset="0"/>
              </a:rPr>
              <a:t>int round(float x)</a:t>
            </a:r>
            <a:endParaRPr lang="en-US" altLang="en-US" sz="1800" b="1" dirty="0"/>
          </a:p>
          <a:p>
            <a:pPr marL="0" lvl="1" indent="0">
              <a:lnSpc>
                <a:spcPct val="90000"/>
              </a:lnSpc>
              <a:buFontTx/>
              <a:buNone/>
            </a:pPr>
            <a:r>
              <a:rPr lang="en-US" altLang="en-US" sz="1800" dirty="0">
                <a:cs typeface="Times New Roman" panose="02020603050405020304" pitchFamily="18" charset="0"/>
              </a:rPr>
              <a:t>Return (</a:t>
            </a:r>
            <a:r>
              <a:rPr lang="en-US" altLang="en-US" sz="1800" dirty="0" smtClean="0">
                <a:cs typeface="Times New Roman" panose="02020603050405020304" pitchFamily="18" charset="0"/>
              </a:rPr>
              <a:t>int)Math.floor(x+0.5</a:t>
            </a:r>
            <a:r>
              <a:rPr lang="en-US" altLang="en-US" sz="1800" dirty="0">
                <a:cs typeface="Times New Roman" panose="02020603050405020304" pitchFamily="18" charset="0"/>
              </a:rPr>
              <a:t>).</a:t>
            </a:r>
          </a:p>
          <a:p>
            <a:r>
              <a:rPr lang="en-US" altLang="en-US" sz="1800" b="1" dirty="0">
                <a:latin typeface="Courier New" panose="02070309020205020404" pitchFamily="49" charset="0"/>
              </a:rPr>
              <a:t>long round(double x)</a:t>
            </a:r>
            <a:endParaRPr lang="en-US" altLang="en-US" sz="1800" b="1" dirty="0"/>
          </a:p>
          <a:p>
            <a:pPr marL="0" lvl="1" indent="0">
              <a:lnSpc>
                <a:spcPct val="90000"/>
              </a:lnSpc>
              <a:buFontTx/>
              <a:buNone/>
            </a:pPr>
            <a:r>
              <a:rPr lang="en-US" altLang="en-US" sz="1800" dirty="0">
                <a:cs typeface="Times New Roman" panose="02020603050405020304" pitchFamily="18" charset="0"/>
              </a:rPr>
              <a:t>Return (</a:t>
            </a:r>
            <a:r>
              <a:rPr lang="en-US" altLang="en-US" sz="1800" dirty="0" smtClean="0">
                <a:cs typeface="Times New Roman" panose="02020603050405020304" pitchFamily="18" charset="0"/>
              </a:rPr>
              <a:t>long)Math.floor(x+0.5).</a:t>
            </a:r>
            <a:endParaRPr lang="en-US" altLang="en-US" sz="1800" dirty="0">
              <a:latin typeface="Courier" charset="0"/>
              <a:cs typeface="Times New Roman" panose="02020603050405020304" pitchFamily="18" charset="0"/>
            </a:endParaRPr>
          </a:p>
        </p:txBody>
      </p:sp>
    </p:spTree>
    <p:extLst>
      <p:ext uri="{BB962C8B-B14F-4D97-AF65-F5344CB8AC3E}">
        <p14:creationId xmlns:p14="http://schemas.microsoft.com/office/powerpoint/2010/main" val="2869254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Rounding Methods </a:t>
            </a:r>
            <a:r>
              <a:rPr lang="en-US" altLang="en-US" dirty="0" smtClean="0"/>
              <a:t>Examples </a:t>
            </a:r>
            <a:r>
              <a:rPr lang="en-US" altLang="en-US" sz="2000" b="0" dirty="0" smtClean="0"/>
              <a:t>(1 of 2)</a:t>
            </a:r>
            <a:endParaRPr lang="en-US" sz="2000" b="0" dirty="0"/>
          </a:p>
        </p:txBody>
      </p:sp>
      <p:sp>
        <p:nvSpPr>
          <p:cNvPr id="3" name="Content Placeholder 2"/>
          <p:cNvSpPr>
            <a:spLocks noGrp="1"/>
          </p:cNvSpPr>
          <p:nvPr>
            <p:ph sz="quarter" idx="13"/>
          </p:nvPr>
        </p:nvSpPr>
        <p:spPr/>
        <p:txBody>
          <a:bodyPr/>
          <a:lstStyle/>
          <a:p>
            <a:pPr marL="341313" indent="-341313">
              <a:lnSpc>
                <a:spcPct val="90000"/>
              </a:lnSpc>
              <a:buFont typeface="Monotype Sorts" pitchFamily="2" charset="2"/>
              <a:buNone/>
            </a:pPr>
            <a:r>
              <a:rPr lang="en-US" altLang="en-US" sz="2000" dirty="0">
                <a:latin typeface="Courier New" panose="02070309020205020404" pitchFamily="49" charset="0"/>
                <a:cs typeface="Courier New" panose="02070309020205020404" pitchFamily="49" charset="0"/>
              </a:rPr>
              <a:t>Math.ceil(2.1) returns 3.0 </a:t>
            </a:r>
            <a:endParaRPr lang="en-US" altLang="en-US" sz="2000" dirty="0">
              <a:latin typeface="Courier" charset="0"/>
              <a:cs typeface="Times New Roman" panose="02020603050405020304" pitchFamily="18" charset="0"/>
            </a:endParaRPr>
          </a:p>
          <a:p>
            <a:pPr marL="341313" indent="-341313">
              <a:lnSpc>
                <a:spcPct val="90000"/>
              </a:lnSpc>
              <a:buFont typeface="Monotype Sorts" pitchFamily="2" charset="2"/>
              <a:buNone/>
            </a:pPr>
            <a:r>
              <a:rPr lang="en-US" altLang="en-US" sz="2000" dirty="0">
                <a:latin typeface="Courier New" panose="02070309020205020404" pitchFamily="49" charset="0"/>
                <a:cs typeface="Courier New" panose="02070309020205020404" pitchFamily="49" charset="0"/>
              </a:rPr>
              <a:t>Math.ceil(2.0) returns 2.0</a:t>
            </a:r>
            <a:endParaRPr lang="en-US" altLang="en-US" sz="2000" dirty="0">
              <a:latin typeface="Courier" charset="0"/>
              <a:cs typeface="Times New Roman" panose="02020603050405020304" pitchFamily="18" charset="0"/>
            </a:endParaRPr>
          </a:p>
          <a:p>
            <a:pPr marL="341313" indent="-341313">
              <a:lnSpc>
                <a:spcPct val="90000"/>
              </a:lnSpc>
              <a:buFont typeface="Monotype Sorts" pitchFamily="2" charset="2"/>
              <a:buNone/>
            </a:pPr>
            <a:r>
              <a:rPr lang="en-US" altLang="en-US" sz="2000" dirty="0">
                <a:latin typeface="Courier New" panose="02070309020205020404" pitchFamily="49" charset="0"/>
                <a:cs typeface="Courier New" panose="02070309020205020404" pitchFamily="49" charset="0"/>
              </a:rPr>
              <a:t>Math.ceil(-2.0) returns </a:t>
            </a:r>
            <a:r>
              <a:rPr lang="en-US" altLang="en-US" sz="2000" dirty="0" smtClean="0">
                <a:latin typeface="Courier New" panose="02070309020205020404" pitchFamily="49" charset="0"/>
                <a:cs typeface="Courier New" panose="02070309020205020404" pitchFamily="49" charset="0"/>
              </a:rPr>
              <a:t>-2.0</a:t>
            </a:r>
            <a:endParaRPr lang="en-US" altLang="en-US" sz="2000" dirty="0">
              <a:latin typeface="Courier" charset="0"/>
              <a:cs typeface="Times New Roman" panose="02020603050405020304" pitchFamily="18" charset="0"/>
            </a:endParaRPr>
          </a:p>
          <a:p>
            <a:pPr marL="341313" indent="-341313">
              <a:lnSpc>
                <a:spcPct val="90000"/>
              </a:lnSpc>
              <a:buFont typeface="Monotype Sorts" pitchFamily="2" charset="2"/>
              <a:buNone/>
            </a:pPr>
            <a:r>
              <a:rPr lang="en-US" altLang="en-US" sz="2000" dirty="0">
                <a:latin typeface="Courier New" panose="02070309020205020404" pitchFamily="49" charset="0"/>
                <a:cs typeface="Courier New" panose="02070309020205020404" pitchFamily="49" charset="0"/>
              </a:rPr>
              <a:t>Math.ceil(-2.1) returns -2.0</a:t>
            </a:r>
            <a:endParaRPr lang="en-US" altLang="en-US" sz="2000" dirty="0">
              <a:latin typeface="Courier" charset="0"/>
              <a:cs typeface="Times New Roman" panose="02020603050405020304" pitchFamily="18" charset="0"/>
            </a:endParaRPr>
          </a:p>
          <a:p>
            <a:pPr marL="341313" indent="-341313">
              <a:lnSpc>
                <a:spcPct val="90000"/>
              </a:lnSpc>
              <a:buFont typeface="Monotype Sorts" pitchFamily="2" charset="2"/>
              <a:buNone/>
            </a:pPr>
            <a:r>
              <a:rPr lang="en-US" altLang="en-US" sz="2000" dirty="0">
                <a:latin typeface="Courier New" panose="02070309020205020404" pitchFamily="49" charset="0"/>
                <a:cs typeface="Courier New" panose="02070309020205020404" pitchFamily="49" charset="0"/>
              </a:rPr>
              <a:t>Math.floor(2.1) returns 2.0</a:t>
            </a:r>
            <a:endParaRPr lang="en-US" altLang="en-US" sz="2000" dirty="0">
              <a:latin typeface="Courier" charset="0"/>
              <a:cs typeface="Times New Roman" panose="02020603050405020304" pitchFamily="18" charset="0"/>
            </a:endParaRPr>
          </a:p>
          <a:p>
            <a:pPr marL="341313" indent="-341313">
              <a:lnSpc>
                <a:spcPct val="90000"/>
              </a:lnSpc>
              <a:buFont typeface="Monotype Sorts" pitchFamily="2" charset="2"/>
              <a:buNone/>
            </a:pPr>
            <a:r>
              <a:rPr lang="en-US" altLang="en-US" sz="2000" dirty="0">
                <a:latin typeface="Courier New" panose="02070309020205020404" pitchFamily="49" charset="0"/>
                <a:cs typeface="Courier New" panose="02070309020205020404" pitchFamily="49" charset="0"/>
              </a:rPr>
              <a:t>Math.floor(2.0) returns 2.0</a:t>
            </a:r>
            <a:endParaRPr lang="en-US" altLang="en-US" sz="2000" dirty="0">
              <a:latin typeface="Courier" charset="0"/>
              <a:cs typeface="Times New Roman" panose="02020603050405020304" pitchFamily="18" charset="0"/>
            </a:endParaRPr>
          </a:p>
          <a:p>
            <a:pPr marL="341313" indent="-341313">
              <a:lnSpc>
                <a:spcPct val="90000"/>
              </a:lnSpc>
              <a:buFont typeface="Monotype Sorts" pitchFamily="2" charset="2"/>
              <a:buNone/>
            </a:pPr>
            <a:r>
              <a:rPr lang="en-US" altLang="en-US" sz="2000" dirty="0">
                <a:latin typeface="Courier New" panose="02070309020205020404" pitchFamily="49" charset="0"/>
                <a:cs typeface="Courier New" panose="02070309020205020404" pitchFamily="49" charset="0"/>
              </a:rPr>
              <a:t>Math.floor(-2.0) returns </a:t>
            </a:r>
            <a:r>
              <a:rPr lang="en-US" altLang="en-US" sz="2000" dirty="0" smtClean="0">
                <a:latin typeface="Courier New" panose="02070309020205020404" pitchFamily="49" charset="0"/>
                <a:cs typeface="Courier New" panose="02070309020205020404" pitchFamily="49" charset="0"/>
              </a:rPr>
              <a:t>-2.0</a:t>
            </a:r>
            <a:endParaRPr lang="en-US" altLang="en-US" sz="2000" dirty="0">
              <a:latin typeface="Courier" charset="0"/>
              <a:cs typeface="Times New Roman" panose="02020603050405020304" pitchFamily="18" charset="0"/>
            </a:endParaRPr>
          </a:p>
          <a:p>
            <a:pPr marL="341313" indent="-341313">
              <a:lnSpc>
                <a:spcPct val="90000"/>
              </a:lnSpc>
              <a:buFont typeface="Monotype Sorts" pitchFamily="2" charset="2"/>
              <a:buNone/>
            </a:pPr>
            <a:r>
              <a:rPr lang="en-US" altLang="en-US" sz="2000" dirty="0">
                <a:latin typeface="Courier New" panose="02070309020205020404" pitchFamily="49" charset="0"/>
                <a:cs typeface="Courier New" panose="02070309020205020404" pitchFamily="49" charset="0"/>
              </a:rPr>
              <a:t>Math.floor(-2.1) returns -3.0</a:t>
            </a:r>
            <a:endParaRPr lang="en-US" altLang="en-US" sz="2000" dirty="0">
              <a:latin typeface="Courier" charset="0"/>
              <a:cs typeface="Times New Roman" panose="02020603050405020304" pitchFamily="18" charset="0"/>
            </a:endParaRPr>
          </a:p>
          <a:p>
            <a:pPr marL="341313" indent="-341313">
              <a:lnSpc>
                <a:spcPct val="90000"/>
              </a:lnSpc>
              <a:buFont typeface="Monotype Sorts" pitchFamily="2" charset="2"/>
              <a:buNone/>
            </a:pPr>
            <a:r>
              <a:rPr lang="en-US" altLang="en-US" sz="2000" dirty="0">
                <a:latin typeface="Courier New" panose="02070309020205020404" pitchFamily="49" charset="0"/>
                <a:cs typeface="Courier New" panose="02070309020205020404" pitchFamily="49" charset="0"/>
              </a:rPr>
              <a:t>Math.rint(2.1) returns 2.0</a:t>
            </a:r>
            <a:endParaRPr lang="en-US" altLang="en-US" sz="2000" dirty="0">
              <a:latin typeface="Courier" charset="0"/>
              <a:cs typeface="Times New Roman" panose="02020603050405020304" pitchFamily="18" charset="0"/>
            </a:endParaRPr>
          </a:p>
          <a:p>
            <a:pPr marL="341313" indent="-341313">
              <a:lnSpc>
                <a:spcPct val="90000"/>
              </a:lnSpc>
              <a:buFont typeface="Monotype Sorts" pitchFamily="2" charset="2"/>
              <a:buNone/>
            </a:pPr>
            <a:r>
              <a:rPr lang="en-US" altLang="en-US" sz="2000" dirty="0">
                <a:latin typeface="Courier New" panose="02070309020205020404" pitchFamily="49" charset="0"/>
                <a:cs typeface="Courier New" panose="02070309020205020404" pitchFamily="49" charset="0"/>
              </a:rPr>
              <a:t>Math.rint(2.0) returns </a:t>
            </a:r>
            <a:r>
              <a:rPr lang="en-US" altLang="en-US" sz="2000" dirty="0" smtClean="0">
                <a:latin typeface="Courier New" panose="02070309020205020404" pitchFamily="49" charset="0"/>
                <a:cs typeface="Courier New" panose="02070309020205020404" pitchFamily="49" charset="0"/>
              </a:rPr>
              <a:t>2.0A</a:t>
            </a:r>
            <a:endParaRPr lang="en-US" altLang="en-US" sz="2000" dirty="0">
              <a:latin typeface="Courier" charset="0"/>
              <a:cs typeface="Times New Roman" panose="02020603050405020304" pitchFamily="18" charset="0"/>
            </a:endParaRPr>
          </a:p>
        </p:txBody>
      </p:sp>
    </p:spTree>
    <p:extLst>
      <p:ext uri="{BB962C8B-B14F-4D97-AF65-F5344CB8AC3E}">
        <p14:creationId xmlns:p14="http://schemas.microsoft.com/office/powerpoint/2010/main" val="549229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Rounding Methods </a:t>
            </a:r>
            <a:r>
              <a:rPr lang="en-US" altLang="en-US" dirty="0" smtClean="0"/>
              <a:t>Examples </a:t>
            </a:r>
            <a:r>
              <a:rPr lang="en-US" altLang="en-US" sz="2000" b="0" dirty="0" smtClean="0"/>
              <a:t>(2 of 2)</a:t>
            </a:r>
            <a:endParaRPr lang="en-US" sz="2000" b="0" dirty="0"/>
          </a:p>
        </p:txBody>
      </p:sp>
      <p:sp>
        <p:nvSpPr>
          <p:cNvPr id="3" name="Content Placeholder 2"/>
          <p:cNvSpPr>
            <a:spLocks noGrp="1"/>
          </p:cNvSpPr>
          <p:nvPr>
            <p:ph sz="quarter" idx="13"/>
          </p:nvPr>
        </p:nvSpPr>
        <p:spPr/>
        <p:txBody>
          <a:bodyPr/>
          <a:lstStyle/>
          <a:p>
            <a:pPr marL="341313" indent="-341313">
              <a:lnSpc>
                <a:spcPct val="90000"/>
              </a:lnSpc>
              <a:buFont typeface="Monotype Sorts" pitchFamily="2" charset="2"/>
              <a:buNone/>
            </a:pPr>
            <a:r>
              <a:rPr lang="en-US" altLang="en-US" sz="2000" dirty="0" smtClean="0">
                <a:latin typeface="Courier New" panose="02070309020205020404" pitchFamily="49" charset="0"/>
                <a:cs typeface="Courier New" panose="02070309020205020404" pitchFamily="49" charset="0"/>
              </a:rPr>
              <a:t>Math.rint</a:t>
            </a:r>
            <a:r>
              <a:rPr lang="en-US" altLang="en-US" sz="2000" dirty="0">
                <a:latin typeface="Courier New" panose="02070309020205020404" pitchFamily="49" charset="0"/>
                <a:cs typeface="Courier New" panose="02070309020205020404" pitchFamily="49" charset="0"/>
              </a:rPr>
              <a:t>(-2.0) returns </a:t>
            </a:r>
            <a:r>
              <a:rPr lang="en-US" altLang="en-US" sz="2000" dirty="0" smtClean="0">
                <a:latin typeface="Courier New" panose="02070309020205020404" pitchFamily="49" charset="0"/>
                <a:cs typeface="Courier New" panose="02070309020205020404" pitchFamily="49" charset="0"/>
              </a:rPr>
              <a:t>-2.0</a:t>
            </a:r>
            <a:endParaRPr lang="en-US" altLang="en-US" sz="2000" dirty="0">
              <a:latin typeface="Courier" charset="0"/>
              <a:cs typeface="Times New Roman" panose="02020603050405020304" pitchFamily="18" charset="0"/>
            </a:endParaRPr>
          </a:p>
          <a:p>
            <a:pPr marL="341313" indent="-341313">
              <a:lnSpc>
                <a:spcPct val="90000"/>
              </a:lnSpc>
              <a:buFont typeface="Monotype Sorts" pitchFamily="2" charset="2"/>
              <a:buNone/>
            </a:pPr>
            <a:r>
              <a:rPr lang="en-US" altLang="en-US" sz="2000" dirty="0">
                <a:latin typeface="Courier New" panose="02070309020205020404" pitchFamily="49" charset="0"/>
                <a:cs typeface="Courier New" panose="02070309020205020404" pitchFamily="49" charset="0"/>
              </a:rPr>
              <a:t>Math.rint(-2.1) returns -2.0</a:t>
            </a:r>
            <a:endParaRPr lang="en-US" altLang="en-US" sz="2000" dirty="0">
              <a:latin typeface="Courier" charset="0"/>
              <a:cs typeface="Times New Roman" panose="02020603050405020304" pitchFamily="18" charset="0"/>
            </a:endParaRPr>
          </a:p>
          <a:p>
            <a:pPr marL="341313" indent="-341313">
              <a:lnSpc>
                <a:spcPct val="90000"/>
              </a:lnSpc>
              <a:buFont typeface="Monotype Sorts" pitchFamily="2" charset="2"/>
              <a:buNone/>
            </a:pPr>
            <a:r>
              <a:rPr lang="en-US" altLang="en-US" sz="2000" dirty="0">
                <a:latin typeface="Courier New" panose="02070309020205020404" pitchFamily="49" charset="0"/>
                <a:cs typeface="Courier New" panose="02070309020205020404" pitchFamily="49" charset="0"/>
              </a:rPr>
              <a:t>Math.rint(2.5) returns 2.0</a:t>
            </a:r>
            <a:endParaRPr lang="en-US" altLang="en-US" sz="2000" dirty="0">
              <a:latin typeface="Courier" charset="0"/>
              <a:cs typeface="Times New Roman" panose="02020603050405020304" pitchFamily="18" charset="0"/>
            </a:endParaRPr>
          </a:p>
          <a:p>
            <a:pPr marL="341313" indent="-341313">
              <a:lnSpc>
                <a:spcPct val="90000"/>
              </a:lnSpc>
              <a:buFont typeface="Monotype Sorts" pitchFamily="2" charset="2"/>
              <a:buNone/>
            </a:pPr>
            <a:r>
              <a:rPr lang="en-US" altLang="en-US" sz="2000" dirty="0">
                <a:latin typeface="Courier New" panose="02070309020205020404" pitchFamily="49" charset="0"/>
                <a:cs typeface="Courier New" panose="02070309020205020404" pitchFamily="49" charset="0"/>
              </a:rPr>
              <a:t>Math.rint(-2.5) returns -2.0</a:t>
            </a:r>
            <a:endParaRPr lang="en-US" altLang="en-US" sz="2000" dirty="0">
              <a:latin typeface="Courier" charset="0"/>
              <a:cs typeface="Times New Roman" panose="02020603050405020304" pitchFamily="18" charset="0"/>
            </a:endParaRPr>
          </a:p>
          <a:p>
            <a:pPr marL="341313" indent="-341313">
              <a:lnSpc>
                <a:spcPct val="90000"/>
              </a:lnSpc>
              <a:buFont typeface="Monotype Sorts" pitchFamily="2" charset="2"/>
              <a:buNone/>
            </a:pPr>
            <a:r>
              <a:rPr lang="en-US" altLang="en-US" sz="2000" dirty="0">
                <a:latin typeface="Courier New" panose="02070309020205020404" pitchFamily="49" charset="0"/>
                <a:cs typeface="Courier New" panose="02070309020205020404" pitchFamily="49" charset="0"/>
              </a:rPr>
              <a:t>Math.round(2.6f) returns 3 </a:t>
            </a:r>
            <a:endParaRPr lang="en-US" altLang="en-US" sz="2000" dirty="0">
              <a:latin typeface="Courier" charset="0"/>
              <a:cs typeface="Times New Roman" panose="02020603050405020304" pitchFamily="18" charset="0"/>
            </a:endParaRPr>
          </a:p>
          <a:p>
            <a:pPr marL="341313" indent="-341313">
              <a:lnSpc>
                <a:spcPct val="90000"/>
              </a:lnSpc>
              <a:buFont typeface="Monotype Sorts" pitchFamily="2" charset="2"/>
              <a:buNone/>
            </a:pPr>
            <a:r>
              <a:rPr lang="en-US" altLang="en-US" sz="2000" dirty="0">
                <a:latin typeface="Courier New" panose="02070309020205020404" pitchFamily="49" charset="0"/>
                <a:cs typeface="Courier New" panose="02070309020205020404" pitchFamily="49" charset="0"/>
              </a:rPr>
              <a:t>Math.round(2.0) returns 2   </a:t>
            </a:r>
            <a:endParaRPr lang="en-US" altLang="en-US" sz="2000" dirty="0">
              <a:latin typeface="Courier" charset="0"/>
              <a:cs typeface="Times New Roman" panose="02020603050405020304" pitchFamily="18" charset="0"/>
            </a:endParaRPr>
          </a:p>
          <a:p>
            <a:pPr marL="341313" indent="-341313">
              <a:lnSpc>
                <a:spcPct val="90000"/>
              </a:lnSpc>
              <a:buFont typeface="Monotype Sorts" pitchFamily="2" charset="2"/>
              <a:buNone/>
            </a:pPr>
            <a:r>
              <a:rPr lang="en-US" altLang="en-US" sz="2000" dirty="0">
                <a:latin typeface="Courier New" panose="02070309020205020404" pitchFamily="49" charset="0"/>
                <a:cs typeface="Courier New" panose="02070309020205020404" pitchFamily="49" charset="0"/>
              </a:rPr>
              <a:t>Math.round(-2.0f) returns -2   </a:t>
            </a:r>
            <a:endParaRPr lang="en-US" altLang="en-US" sz="2000" dirty="0">
              <a:latin typeface="Courier" charset="0"/>
              <a:cs typeface="Times New Roman" panose="02020603050405020304" pitchFamily="18" charset="0"/>
            </a:endParaRPr>
          </a:p>
          <a:p>
            <a:pPr marL="341313" indent="-341313">
              <a:lnSpc>
                <a:spcPct val="90000"/>
              </a:lnSpc>
              <a:buFont typeface="Monotype Sorts" pitchFamily="2" charset="2"/>
              <a:buNone/>
            </a:pPr>
            <a:r>
              <a:rPr lang="en-US" altLang="en-US" sz="2000" dirty="0">
                <a:latin typeface="Courier New" panose="02070309020205020404" pitchFamily="49" charset="0"/>
                <a:cs typeface="Courier New" panose="02070309020205020404" pitchFamily="49" charset="0"/>
              </a:rPr>
              <a:t>Math.round(-2.6) returns -</a:t>
            </a:r>
            <a:r>
              <a:rPr lang="en-US" altLang="en-US" sz="2000" dirty="0" smtClean="0">
                <a:latin typeface="Courier New" panose="02070309020205020404" pitchFamily="49" charset="0"/>
                <a:cs typeface="Courier New" panose="02070309020205020404" pitchFamily="49" charset="0"/>
              </a:rPr>
              <a:t>3</a:t>
            </a:r>
            <a:endParaRPr lang="en-US" altLang="en-US" sz="2000" u="sng"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009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min, max, and abs</a:t>
            </a:r>
            <a:endParaRPr lang="en-US" sz="2000" b="0" dirty="0"/>
          </a:p>
        </p:txBody>
      </p:sp>
      <p:sp>
        <p:nvSpPr>
          <p:cNvPr id="3" name="Content Placeholder 2"/>
          <p:cNvSpPr>
            <a:spLocks noGrp="1"/>
          </p:cNvSpPr>
          <p:nvPr>
            <p:ph sz="quarter" idx="13"/>
          </p:nvPr>
        </p:nvSpPr>
        <p:spPr>
          <a:xfrm>
            <a:off x="457201" y="1600200"/>
            <a:ext cx="4114800" cy="3955774"/>
          </a:xfrm>
        </p:spPr>
        <p:txBody>
          <a:bodyPr/>
          <a:lstStyle/>
          <a:p>
            <a:r>
              <a:rPr lang="en-US" altLang="en-US" sz="2000" dirty="0">
                <a:latin typeface="Courier New" panose="02070309020205020404" pitchFamily="49" charset="0"/>
              </a:rPr>
              <a:t>max(a, b)</a:t>
            </a:r>
            <a:r>
              <a:rPr lang="en-US" altLang="en-US" sz="2000" dirty="0"/>
              <a:t>and </a:t>
            </a:r>
            <a:r>
              <a:rPr lang="en-US" altLang="en-US" sz="2000" dirty="0">
                <a:latin typeface="Courier New" panose="02070309020205020404" pitchFamily="49" charset="0"/>
              </a:rPr>
              <a:t>min(a, b)</a:t>
            </a:r>
            <a:endParaRPr lang="en-US" altLang="en-US" sz="2000" dirty="0"/>
          </a:p>
          <a:p>
            <a:pPr marL="0" lvl="1" indent="0">
              <a:buFontTx/>
              <a:buNone/>
            </a:pPr>
            <a:r>
              <a:rPr lang="en-US" altLang="en-US" sz="2000" dirty="0"/>
              <a:t>Returns the maximum or minimum of two parameters.</a:t>
            </a:r>
          </a:p>
          <a:p>
            <a:pPr algn="just"/>
            <a:r>
              <a:rPr lang="en-US" altLang="en-US" sz="2000" dirty="0">
                <a:latin typeface="Courier New" panose="02070309020205020404" pitchFamily="49" charset="0"/>
              </a:rPr>
              <a:t>abs(a)</a:t>
            </a:r>
            <a:endParaRPr lang="en-US" altLang="en-US" sz="2000" dirty="0"/>
          </a:p>
          <a:p>
            <a:pPr marL="0" lvl="1" indent="0">
              <a:buFontTx/>
              <a:buNone/>
            </a:pPr>
            <a:r>
              <a:rPr lang="en-US" altLang="en-US" sz="2000" dirty="0"/>
              <a:t>Returns the absolute value of the parameter.</a:t>
            </a:r>
          </a:p>
          <a:p>
            <a:r>
              <a:rPr lang="en-US" altLang="en-US" sz="2000" dirty="0">
                <a:latin typeface="Courier New" panose="02070309020205020404" pitchFamily="49" charset="0"/>
              </a:rPr>
              <a:t>random()</a:t>
            </a:r>
            <a:endParaRPr lang="en-US" altLang="en-US" sz="2000" dirty="0"/>
          </a:p>
          <a:p>
            <a:pPr marL="0" lvl="1" indent="0">
              <a:buFontTx/>
              <a:buNone/>
            </a:pPr>
            <a:r>
              <a:rPr lang="en-US" altLang="en-US" sz="2000" dirty="0"/>
              <a:t>Returns a random </a:t>
            </a:r>
            <a:r>
              <a:rPr lang="en-US" altLang="en-US" sz="2000" dirty="0">
                <a:latin typeface="Courier New" panose="02070309020205020404" pitchFamily="49" charset="0"/>
              </a:rPr>
              <a:t>double</a:t>
            </a:r>
            <a:r>
              <a:rPr lang="en-US" altLang="en-US" sz="2000" dirty="0"/>
              <a:t> value</a:t>
            </a:r>
            <a:br>
              <a:rPr lang="en-US" altLang="en-US" sz="2000" dirty="0"/>
            </a:br>
            <a:r>
              <a:rPr lang="en-US" altLang="en-US" sz="2000" dirty="0"/>
              <a:t>in the range [0.0, 1.0).</a:t>
            </a:r>
          </a:p>
        </p:txBody>
      </p:sp>
      <p:pic>
        <p:nvPicPr>
          <p:cNvPr id="4" name="Picture 3" descr="Computer code has 8 lines. The lines read as follows. Line 1. Math period max left parenthesis 2 comma 3 right parenthesis returns 3. Line 2. Math period max left parenthesis 2.5 comma 3 right parenthesis returns. Line 3, indented once. 3.0. Line 4. Math period min left parenthesis 2.5 comma 3.6 right parenthesis. Line 5, indented once. returns 2.5. Line 6. Math period a b s left parenthesis negative 2 right parenthesis returns 2. Line 7. Math period abs left parenthesis negative 2.1 right parenthesis returns. Line 8, indented once. 2.1."/>
          <p:cNvPicPr>
            <a:picLocks noChangeAspect="1"/>
          </p:cNvPicPr>
          <p:nvPr/>
        </p:nvPicPr>
        <p:blipFill>
          <a:blip r:embed="rId2"/>
          <a:stretch>
            <a:fillRect/>
          </a:stretch>
        </p:blipFill>
        <p:spPr>
          <a:xfrm>
            <a:off x="4948841" y="1586066"/>
            <a:ext cx="3758686" cy="3884647"/>
          </a:xfrm>
          <a:prstGeom prst="rect">
            <a:avLst/>
          </a:prstGeom>
        </p:spPr>
      </p:pic>
    </p:spTree>
    <p:extLst>
      <p:ext uri="{BB962C8B-B14F-4D97-AF65-F5344CB8AC3E}">
        <p14:creationId xmlns:p14="http://schemas.microsoft.com/office/powerpoint/2010/main" val="1200522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42730" cy="1097279"/>
          </a:xfrm>
        </p:spPr>
        <p:txBody>
          <a:bodyPr/>
          <a:lstStyle/>
          <a:p>
            <a:r>
              <a:rPr lang="en-US" altLang="en-US" dirty="0">
                <a:cs typeface="Courier New" panose="02070309020205020404" pitchFamily="49" charset="0"/>
              </a:rPr>
              <a:t>The random Method</a:t>
            </a:r>
            <a:endParaRPr lang="en-US" b="0" dirty="0"/>
          </a:p>
        </p:txBody>
      </p:sp>
      <p:sp>
        <p:nvSpPr>
          <p:cNvPr id="4" name="Content Placeholder 2"/>
          <p:cNvSpPr>
            <a:spLocks noGrp="1"/>
          </p:cNvSpPr>
          <p:nvPr>
            <p:ph sz="quarter" idx="13"/>
          </p:nvPr>
        </p:nvSpPr>
        <p:spPr>
          <a:xfrm>
            <a:off x="457200" y="1600201"/>
            <a:ext cx="8242730" cy="387350"/>
          </a:xfrm>
        </p:spPr>
        <p:txBody>
          <a:bodyPr/>
          <a:lstStyle/>
          <a:p>
            <a:pPr marL="0" indent="0">
              <a:spcBef>
                <a:spcPct val="50000"/>
              </a:spcBef>
              <a:buNone/>
            </a:pPr>
            <a:r>
              <a:rPr lang="en-US" altLang="en-US" sz="1800" dirty="0">
                <a:cs typeface="Courier New" panose="02070309020205020404" pitchFamily="49" charset="0"/>
              </a:rPr>
              <a:t>Generates a random </a:t>
            </a:r>
            <a:r>
              <a:rPr lang="en-US" altLang="en-US" sz="1800" b="1" dirty="0">
                <a:cs typeface="Courier New" panose="02070309020205020404" pitchFamily="49" charset="0"/>
              </a:rPr>
              <a:t>double</a:t>
            </a:r>
            <a:r>
              <a:rPr lang="en-US" altLang="en-US" sz="1800" dirty="0">
                <a:cs typeface="Courier New" panose="02070309020205020404" pitchFamily="49" charset="0"/>
              </a:rPr>
              <a:t> value greater than or equal to 0.0 and less </a:t>
            </a:r>
            <a:r>
              <a:rPr lang="en-US" altLang="en-US" sz="1800" dirty="0" smtClean="0">
                <a:cs typeface="Courier New" panose="02070309020205020404" pitchFamily="49" charset="0"/>
              </a:rPr>
              <a:t>than</a:t>
            </a:r>
            <a:endParaRPr lang="en-US" altLang="en-US" sz="1800" dirty="0"/>
          </a:p>
        </p:txBody>
      </p:sp>
      <p:graphicFrame>
        <p:nvGraphicFramePr>
          <p:cNvPr id="7" name="Object 3" descr="1.0 left parenthesis 0 less than sign equals Math period random left parenthesis right parenthesis less than sign 1.0 right parenthesis."/>
          <p:cNvGraphicFramePr>
            <a:graphicFrameLocks noChangeAspect="1"/>
          </p:cNvGraphicFramePr>
          <p:nvPr>
            <p:extLst>
              <p:ext uri="{D42A27DB-BD31-4B8C-83A1-F6EECF244321}">
                <p14:modId xmlns:p14="http://schemas.microsoft.com/office/powerpoint/2010/main" val="1880024589"/>
              </p:ext>
            </p:extLst>
          </p:nvPr>
        </p:nvGraphicFramePr>
        <p:xfrm>
          <a:off x="548241" y="2141226"/>
          <a:ext cx="2946400" cy="254000"/>
        </p:xfrm>
        <a:graphic>
          <a:graphicData uri="http://schemas.openxmlformats.org/presentationml/2006/ole">
            <mc:AlternateContent xmlns:mc="http://schemas.openxmlformats.org/markup-compatibility/2006">
              <mc:Choice xmlns:v="urn:schemas-microsoft-com:vml" Requires="v">
                <p:oleObj spid="_x0000_s1068" name="Equation" r:id="rId4" imgW="2946240" imgH="253800" progId="Equation.DSMT4">
                  <p:embed/>
                </p:oleObj>
              </mc:Choice>
              <mc:Fallback>
                <p:oleObj name="Equation" r:id="rId4" imgW="2946240" imgH="253800" progId="Equation.DSMT4">
                  <p:embed/>
                  <p:pic>
                    <p:nvPicPr>
                      <p:cNvPr id="7" name="Object 3"/>
                      <p:cNvPicPr/>
                      <p:nvPr/>
                    </p:nvPicPr>
                    <p:blipFill>
                      <a:blip r:embed="rId5"/>
                      <a:stretch>
                        <a:fillRect/>
                      </a:stretch>
                    </p:blipFill>
                    <p:spPr>
                      <a:xfrm>
                        <a:off x="548241" y="2141226"/>
                        <a:ext cx="2946400" cy="254000"/>
                      </a:xfrm>
                      <a:prstGeom prst="rect">
                        <a:avLst/>
                      </a:prstGeom>
                    </p:spPr>
                  </p:pic>
                </p:oleObj>
              </mc:Fallback>
            </mc:AlternateContent>
          </a:graphicData>
        </a:graphic>
      </p:graphicFrame>
      <p:sp>
        <p:nvSpPr>
          <p:cNvPr id="5" name="Content Placeholder 4"/>
          <p:cNvSpPr>
            <a:spLocks noGrp="1"/>
          </p:cNvSpPr>
          <p:nvPr>
            <p:ph sz="quarter" idx="14"/>
          </p:nvPr>
        </p:nvSpPr>
        <p:spPr>
          <a:xfrm>
            <a:off x="457200" y="2537136"/>
            <a:ext cx="8242730" cy="434975"/>
          </a:xfrm>
        </p:spPr>
        <p:txBody>
          <a:bodyPr/>
          <a:lstStyle/>
          <a:p>
            <a:pPr>
              <a:spcBef>
                <a:spcPct val="50000"/>
              </a:spcBef>
              <a:buFont typeface="Monotype Sorts" pitchFamily="2" charset="2"/>
              <a:buNone/>
            </a:pPr>
            <a:r>
              <a:rPr lang="en-US" altLang="en-US" sz="1800" dirty="0">
                <a:cs typeface="Courier New" panose="02070309020205020404" pitchFamily="49" charset="0"/>
              </a:rPr>
              <a:t>Examples:</a:t>
            </a:r>
            <a:endParaRPr lang="en-US" altLang="en-US" sz="1800" dirty="0"/>
          </a:p>
        </p:txBody>
      </p:sp>
      <p:pic>
        <p:nvPicPr>
          <p:cNvPr id="3" name="Picture 5" descr="Expression reads, left parenthesis i n t right parenthesis left parenthesis Math period random left parenthesis right parenthesis asterisk 10 right parenthesis. returns a random integer between 0 and 9. Expression reads, 50 plus left parenthesis i n t right parenthesis left parenthesis Math period random left parenthesis right parenthesis asterisk 50 right parenthesis. Returns a random number between a and a plus b, excluding a plus b. "/>
          <p:cNvPicPr>
            <a:picLocks noChangeAspect="1"/>
          </p:cNvPicPr>
          <p:nvPr/>
        </p:nvPicPr>
        <p:blipFill>
          <a:blip r:embed="rId6"/>
          <a:stretch>
            <a:fillRect/>
          </a:stretch>
        </p:blipFill>
        <p:spPr>
          <a:xfrm>
            <a:off x="1157112" y="3114021"/>
            <a:ext cx="6829774" cy="1226303"/>
          </a:xfrm>
          <a:prstGeom prst="rect">
            <a:avLst/>
          </a:prstGeom>
        </p:spPr>
      </p:pic>
      <p:sp>
        <p:nvSpPr>
          <p:cNvPr id="9" name="Content Placeholder 6"/>
          <p:cNvSpPr>
            <a:spLocks noGrp="1"/>
          </p:cNvSpPr>
          <p:nvPr>
            <p:ph sz="quarter" idx="18"/>
          </p:nvPr>
        </p:nvSpPr>
        <p:spPr>
          <a:xfrm>
            <a:off x="457200" y="4464050"/>
            <a:ext cx="8140148" cy="355600"/>
          </a:xfrm>
        </p:spPr>
        <p:txBody>
          <a:bodyPr/>
          <a:lstStyle/>
          <a:p>
            <a:pPr>
              <a:spcBef>
                <a:spcPct val="50000"/>
              </a:spcBef>
              <a:buFont typeface="Monotype Sorts" pitchFamily="2" charset="2"/>
              <a:buNone/>
            </a:pPr>
            <a:r>
              <a:rPr lang="en-US" altLang="en-US" sz="1800" dirty="0">
                <a:cs typeface="Courier New" panose="02070309020205020404" pitchFamily="49" charset="0"/>
              </a:rPr>
              <a:t>In general,</a:t>
            </a:r>
            <a:endParaRPr lang="en-US" altLang="en-US" sz="1800" dirty="0"/>
          </a:p>
        </p:txBody>
      </p:sp>
      <p:pic>
        <p:nvPicPr>
          <p:cNvPr id="6" name="Picture 7" descr="Expression reads, a plus Math period random left parenthesis right parenthesis asterisk b, returns a random number between a and a plus b comma excluding a plus b period."/>
          <p:cNvPicPr>
            <a:picLocks noChangeAspect="1"/>
          </p:cNvPicPr>
          <p:nvPr/>
        </p:nvPicPr>
        <p:blipFill>
          <a:blip r:embed="rId7"/>
          <a:stretch>
            <a:fillRect/>
          </a:stretch>
        </p:blipFill>
        <p:spPr>
          <a:xfrm>
            <a:off x="929453" y="5214335"/>
            <a:ext cx="7285092" cy="544121"/>
          </a:xfrm>
          <a:prstGeom prst="rect">
            <a:avLst/>
          </a:prstGeom>
        </p:spPr>
      </p:pic>
    </p:spTree>
    <p:extLst>
      <p:ext uri="{BB962C8B-B14F-4D97-AF65-F5344CB8AC3E}">
        <p14:creationId xmlns:p14="http://schemas.microsoft.com/office/powerpoint/2010/main" val="3031949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Study: Computing Angles of a </a:t>
            </a:r>
            <a:r>
              <a:rPr lang="en-US" altLang="en-US" dirty="0" smtClean="0"/>
              <a:t>Triangle</a:t>
            </a:r>
            <a:endParaRPr lang="en-US" b="0" dirty="0"/>
          </a:p>
        </p:txBody>
      </p:sp>
      <p:pic>
        <p:nvPicPr>
          <p:cNvPr id="3" name="Picture 2" descr="A equals a cosine left parenthesis left parenthesis a asterisk a minus b asterisk b minus c asterisk c right parenthesis forward slash left parenthesis minus 2 asterisk b asterisk c right parenthesis right parenthesis. B equals a cosine left parenthesis left parenthesis b asterisk b minus a asterisk a minus c asterisk c right parenthesis forward slash left parenthesis minus 2 asterisk a asterisk c right parenthesis right parenthesis. C equals a cosine left parenthesis left parenthesis c asterisk c minus b asterisk b minus a asterisk a right parenthesis forward slash left parenthesis hyphen 2 asterisk a asterisk b right parenthesis right parenthesis."/>
          <p:cNvPicPr>
            <a:picLocks noChangeAspect="1"/>
          </p:cNvPicPr>
          <p:nvPr/>
        </p:nvPicPr>
        <p:blipFill>
          <a:blip r:embed="rId2"/>
          <a:stretch>
            <a:fillRect/>
          </a:stretch>
        </p:blipFill>
        <p:spPr>
          <a:xfrm>
            <a:off x="623334" y="1765886"/>
            <a:ext cx="7897332" cy="1795600"/>
          </a:xfrm>
          <a:prstGeom prst="rect">
            <a:avLst/>
          </a:prstGeom>
        </p:spPr>
      </p:pic>
      <p:sp>
        <p:nvSpPr>
          <p:cNvPr id="5" name="Content Placeholder 3"/>
          <p:cNvSpPr>
            <a:spLocks noGrp="1"/>
          </p:cNvSpPr>
          <p:nvPr>
            <p:ph sz="quarter" idx="13"/>
          </p:nvPr>
        </p:nvSpPr>
        <p:spPr>
          <a:xfrm>
            <a:off x="623335" y="3657601"/>
            <a:ext cx="7897332" cy="1252330"/>
          </a:xfrm>
        </p:spPr>
        <p:txBody>
          <a:bodyPr/>
          <a:lstStyle/>
          <a:p>
            <a:pPr marL="0" indent="0">
              <a:buNone/>
            </a:pPr>
            <a:r>
              <a:rPr lang="en-US" altLang="en-US" dirty="0"/>
              <a:t>Write a program that prompts the user to enter the x- and y-coordinates of the three corner points in a triangle and then displays the triangle’s angles</a:t>
            </a:r>
            <a:r>
              <a:rPr lang="en-US" altLang="en-US" dirty="0" smtClean="0"/>
              <a:t>.</a:t>
            </a:r>
            <a:endParaRPr lang="en-US" altLang="en-US" dirty="0"/>
          </a:p>
        </p:txBody>
      </p:sp>
      <p:sp>
        <p:nvSpPr>
          <p:cNvPr id="8" name="TextBox 4"/>
          <p:cNvSpPr>
            <a:spLocks noChangeArrowheads="1"/>
          </p:cNvSpPr>
          <p:nvPr/>
        </p:nvSpPr>
        <p:spPr bwMode="auto">
          <a:xfrm>
            <a:off x="717134" y="5130800"/>
            <a:ext cx="6797675" cy="563563"/>
          </a:xfrm>
          <a:prstGeom prst="rect">
            <a:avLst/>
          </a:prstGeom>
          <a:solidFill>
            <a:schemeClr val="accent3">
              <a:lumMod val="40000"/>
              <a:lumOff val="60000"/>
            </a:schemeClr>
          </a:solidFill>
          <a:ln>
            <a:noFill/>
          </a:ln>
          <a:effec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000" dirty="0"/>
              <a:t>IMPORTANT NOTE: If you cannot run the buttons, </a:t>
            </a:r>
            <a:r>
              <a:rPr lang="en-US" altLang="en-US" sz="2000"/>
              <a:t>see </a:t>
            </a:r>
            <a:r>
              <a:rPr lang="en-US" altLang="en-US" sz="2000" smtClean="0">
                <a:hlinkClick r:id="rId3" tooltip="http://www.cs.armstrong.edu/liang/javaslidenote.doc"/>
              </a:rPr>
              <a:t>Java Slide Note Document</a:t>
            </a:r>
            <a:r>
              <a:rPr lang="en-US" altLang="en-US" sz="2000" smtClean="0"/>
              <a:t>.</a:t>
            </a:r>
            <a:endParaRPr lang="en-US" altLang="en-US" sz="2000" dirty="0"/>
          </a:p>
        </p:txBody>
      </p:sp>
      <p:sp>
        <p:nvSpPr>
          <p:cNvPr id="9" name="TextBox 5">
            <a:hlinkClick r:id="rId4"/>
          </p:cNvPr>
          <p:cNvSpPr>
            <a:spLocks noChangeArrowheads="1"/>
          </p:cNvSpPr>
          <p:nvPr/>
        </p:nvSpPr>
        <p:spPr bwMode="auto">
          <a:xfrm>
            <a:off x="5033963" y="5848350"/>
            <a:ext cx="233093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ComputeAngles</a:t>
            </a:r>
          </a:p>
        </p:txBody>
      </p:sp>
      <p:sp>
        <p:nvSpPr>
          <p:cNvPr id="10" name="TextBox 6">
            <a:hlinkClick r:id="rId5" tooltip="http://liveexample-ppe.pearsoncmg.com/LiveRun/faces/LiveExample.xhtml"/>
          </p:cNvPr>
          <p:cNvSpPr txBox="1"/>
          <p:nvPr/>
        </p:nvSpPr>
        <p:spPr>
          <a:xfrm>
            <a:off x="7514809" y="5808017"/>
            <a:ext cx="1005858"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657464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Character Data Type</a:t>
            </a:r>
            <a:endParaRPr lang="en-US" b="0" dirty="0"/>
          </a:p>
        </p:txBody>
      </p:sp>
      <p:pic>
        <p:nvPicPr>
          <p:cNvPr id="3" name="Picture 2" descr="Computer code has 4 lines. The lines read as follows. Line 1. c h a r letter equals single quote A single quote semicolon left parenthesis A S C I I right parenthesis. Line 2. c h a r, n u m, C h a r equals single quote 4 single quote semicolon left parenthesis A S C I I right parenthesis. Line 3. c h a r letter equals single quote back slash u 0041 single quote semicolon left parenthesis Unicode right parenthesis. Line 4. c h a r, n u m, C h a r equals single quote back slash u 0034 single quote semicolon left parenthesis Unicode right parenthesis."/>
          <p:cNvPicPr>
            <a:picLocks noChangeAspect="1"/>
          </p:cNvPicPr>
          <p:nvPr/>
        </p:nvPicPr>
        <p:blipFill>
          <a:blip r:embed="rId3"/>
          <a:stretch>
            <a:fillRect/>
          </a:stretch>
        </p:blipFill>
        <p:spPr>
          <a:xfrm>
            <a:off x="1329756" y="1671838"/>
            <a:ext cx="6484489" cy="2242112"/>
          </a:xfrm>
          <a:prstGeom prst="rect">
            <a:avLst/>
          </a:prstGeom>
        </p:spPr>
      </p:pic>
      <mc:AlternateContent xmlns:mc="http://schemas.openxmlformats.org/markup-compatibility/2006" xmlns:a14="http://schemas.microsoft.com/office/drawing/2010/main">
        <mc:Choice Requires="a14">
          <p:sp>
            <p:nvSpPr>
              <p:cNvPr id="8" name="Content Placeholder 3"/>
              <p:cNvSpPr>
                <a:spLocks noGrp="1"/>
              </p:cNvSpPr>
              <p:nvPr>
                <p:ph sz="quarter" idx="13"/>
              </p:nvPr>
            </p:nvSpPr>
            <p:spPr>
              <a:xfrm>
                <a:off x="457200" y="4084983"/>
                <a:ext cx="8232775" cy="2041180"/>
              </a:xfrm>
            </p:spPr>
            <p:txBody>
              <a:bodyPr/>
              <a:lstStyle/>
              <a:p>
                <a:pPr marL="0" indent="0" algn="just">
                  <a:spcBef>
                    <a:spcPts val="600"/>
                  </a:spcBef>
                  <a:buFont typeface="Monotype Sorts" pitchFamily="2" charset="2"/>
                  <a:buNone/>
                </a:pPr>
                <a:r>
                  <a:rPr lang="en-US" altLang="en-US" sz="2000" dirty="0">
                    <a:cs typeface="Times New Roman" panose="02020603050405020304" pitchFamily="18" charset="0"/>
                  </a:rPr>
                  <a:t>NOTE: The increment and decrement operators can also be used on </a:t>
                </a:r>
                <a:r>
                  <a:rPr lang="en-US" altLang="en-US" sz="2000" b="1" dirty="0">
                    <a:cs typeface="Times New Roman" panose="02020603050405020304" pitchFamily="18" charset="0"/>
                  </a:rPr>
                  <a:t>char</a:t>
                </a:r>
                <a:r>
                  <a:rPr lang="en-US" altLang="en-US" sz="2000" dirty="0">
                    <a:cs typeface="Times New Roman" panose="02020603050405020304" pitchFamily="18" charset="0"/>
                  </a:rPr>
                  <a:t> variables to get the next or preceding Unicode character. For example, the following statements display character </a:t>
                </a:r>
                <a:r>
                  <a:rPr lang="en-US" altLang="en-US" sz="2000" b="1" dirty="0" smtClean="0">
                    <a:cs typeface="Times New Roman" panose="02020603050405020304" pitchFamily="18" charset="0"/>
                  </a:rPr>
                  <a:t>b</a:t>
                </a:r>
                <a:r>
                  <a:rPr lang="en-US" altLang="en-US" sz="2000" dirty="0" smtClean="0">
                    <a:cs typeface="Times New Roman" panose="02020603050405020304" pitchFamily="18" charset="0"/>
                  </a:rPr>
                  <a:t>.</a:t>
                </a:r>
              </a:p>
              <a:p>
                <a:pPr marL="0" indent="0" algn="just">
                  <a:spcBef>
                    <a:spcPts val="600"/>
                  </a:spcBef>
                  <a:buFont typeface="Monotype Sorts" pitchFamily="2" charset="2"/>
                  <a:buNone/>
                </a:pPr>
                <a:r>
                  <a:rPr lang="en-US" altLang="en-US" sz="2000" dirty="0" smtClean="0">
                    <a:cs typeface="Times New Roman" panose="02020603050405020304" pitchFamily="18" charset="0"/>
                  </a:rPr>
                  <a:t>char </a:t>
                </a:r>
                <a:r>
                  <a:rPr lang="en-US" altLang="en-US" sz="2000" dirty="0">
                    <a:cs typeface="Times New Roman" panose="02020603050405020304" pitchFamily="18" charset="0"/>
                  </a:rPr>
                  <a:t>ch = 'a</a:t>
                </a:r>
                <a:r>
                  <a:rPr lang="en-US" altLang="en-US" sz="2000" dirty="0" smtClean="0">
                    <a:cs typeface="Times New Roman" panose="02020603050405020304" pitchFamily="18" charset="0"/>
                  </a:rPr>
                  <a:t>';</a:t>
                </a:r>
              </a:p>
              <a:p>
                <a:pPr marL="0" indent="0" algn="just">
                  <a:spcBef>
                    <a:spcPts val="600"/>
                  </a:spcBef>
                  <a:buFont typeface="Monotype Sorts" pitchFamily="2" charset="2"/>
                  <a:buNone/>
                </a:pPr>
                <a:r>
                  <a:rPr lang="en-US" altLang="en-US" sz="2000" dirty="0" smtClean="0">
                    <a:cs typeface="Times New Roman" panose="02020603050405020304" pitchFamily="18" charset="0"/>
                  </a:rPr>
                  <a:t>System.out.println</a:t>
                </a:r>
                <a14:m>
                  <m:oMath xmlns:m="http://schemas.openxmlformats.org/officeDocument/2006/math">
                    <m:r>
                      <a:rPr lang="en-US" altLang="en-US" sz="2000" i="1" dirty="0" smtClean="0">
                        <a:latin typeface="Cambria Math" panose="02040503050406030204" pitchFamily="18" charset="0"/>
                        <a:cs typeface="Times New Roman" panose="02020603050405020304" pitchFamily="18" charset="0"/>
                      </a:rPr>
                      <m:t>(</m:t>
                    </m:r>
                  </m:oMath>
                </a14:m>
                <a:r>
                  <a:rPr lang="en-US" altLang="en-US" sz="2000" dirty="0">
                    <a:cs typeface="Times New Roman" panose="02020603050405020304" pitchFamily="18" charset="0"/>
                  </a:rPr>
                  <a:t>++ch);</a:t>
                </a:r>
              </a:p>
            </p:txBody>
          </p:sp>
        </mc:Choice>
        <mc:Fallback xmlns="">
          <p:sp>
            <p:nvSpPr>
              <p:cNvPr id="8" name="Content Placeholder 3"/>
              <p:cNvSpPr>
                <a:spLocks noGrp="1" noRot="1" noChangeAspect="1" noMove="1" noResize="1" noEditPoints="1" noAdjustHandles="1" noChangeArrowheads="1" noChangeShapeType="1" noTextEdit="1"/>
              </p:cNvSpPr>
              <p:nvPr>
                <p:ph sz="quarter" idx="13"/>
              </p:nvPr>
            </p:nvSpPr>
            <p:spPr>
              <a:xfrm>
                <a:off x="457200" y="4084983"/>
                <a:ext cx="8232775" cy="2041180"/>
              </a:xfrm>
              <a:blipFill>
                <a:blip r:embed="rId4"/>
                <a:stretch>
                  <a:fillRect l="-814" r="-666"/>
                </a:stretch>
              </a:blipFill>
            </p:spPr>
            <p:txBody>
              <a:bodyPr/>
              <a:lstStyle/>
              <a:p>
                <a:r>
                  <a:rPr lang="en-US">
                    <a:noFill/>
                  </a:rPr>
                  <a:t> </a:t>
                </a:r>
              </a:p>
            </p:txBody>
          </p:sp>
        </mc:Fallback>
      </mc:AlternateContent>
    </p:spTree>
    <p:extLst>
      <p:ext uri="{BB962C8B-B14F-4D97-AF65-F5344CB8AC3E}">
        <p14:creationId xmlns:p14="http://schemas.microsoft.com/office/powerpoint/2010/main" val="2494889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Unicode Format</a:t>
            </a:r>
            <a:endParaRPr lang="en-US" b="0" dirty="0">
              <a:solidFill>
                <a:schemeClr val="tx2"/>
              </a:solidFill>
            </a:endParaRPr>
          </a:p>
        </p:txBody>
      </p:sp>
      <p:sp>
        <p:nvSpPr>
          <p:cNvPr id="4" name="Content Placeholder 2"/>
          <p:cNvSpPr>
            <a:spLocks noGrp="1"/>
          </p:cNvSpPr>
          <p:nvPr>
            <p:ph sz="quarter" idx="13"/>
          </p:nvPr>
        </p:nvSpPr>
        <p:spPr>
          <a:xfrm>
            <a:off x="457200" y="1600201"/>
            <a:ext cx="8232775" cy="2723322"/>
          </a:xfrm>
        </p:spPr>
        <p:txBody>
          <a:bodyPr/>
          <a:lstStyle/>
          <a:p>
            <a:pPr marL="0" indent="0">
              <a:buClrTx/>
              <a:buSzTx/>
              <a:buFontTx/>
              <a:buNone/>
            </a:pPr>
            <a:r>
              <a:rPr lang="en-US" altLang="en-US" dirty="0">
                <a:cs typeface="Times New Roman" panose="02020603050405020304" pitchFamily="18" charset="0"/>
              </a:rPr>
              <a:t>Java characters use </a:t>
            </a:r>
            <a:r>
              <a:rPr lang="en-US" altLang="en-US" b="1" dirty="0">
                <a:cs typeface="Times New Roman" panose="02020603050405020304" pitchFamily="18" charset="0"/>
              </a:rPr>
              <a:t>Unicode</a:t>
            </a:r>
            <a:r>
              <a:rPr lang="en-US" altLang="en-US" dirty="0">
                <a:cs typeface="Times New Roman" panose="02020603050405020304" pitchFamily="18" charset="0"/>
              </a:rPr>
              <a:t>, a 16-bit encoding scheme established by the Unicode Consortium to support the interchange, processing, and display of written texts in the world’s diverse languages. Unicode takes two bytes, preceded by \u, expressed in four hexadecimal numbers that run from </a:t>
            </a:r>
            <a:r>
              <a:rPr lang="en-US" altLang="en-US" b="1" dirty="0" smtClean="0">
                <a:cs typeface="Times New Roman" panose="02020603050405020304" pitchFamily="18" charset="0"/>
              </a:rPr>
              <a:t>‘\u0000’ </a:t>
            </a:r>
            <a:r>
              <a:rPr lang="en-US" altLang="en-US" dirty="0" smtClean="0">
                <a:cs typeface="Times New Roman" panose="02020603050405020304" pitchFamily="18" charset="0"/>
              </a:rPr>
              <a:t>to </a:t>
            </a:r>
            <a:r>
              <a:rPr lang="en-US" altLang="en-US" b="1" dirty="0" smtClean="0">
                <a:cs typeface="Times New Roman" panose="02020603050405020304" pitchFamily="18" charset="0"/>
              </a:rPr>
              <a:t>‘\uFFFF’</a:t>
            </a:r>
            <a:r>
              <a:rPr lang="en-US" altLang="en-US" dirty="0" smtClean="0">
                <a:cs typeface="Times New Roman" panose="02020603050405020304" pitchFamily="18" charset="0"/>
              </a:rPr>
              <a:t>.</a:t>
            </a:r>
            <a:r>
              <a:rPr lang="en-US" altLang="en-US" b="1" dirty="0" smtClean="0"/>
              <a:t> </a:t>
            </a:r>
            <a:r>
              <a:rPr lang="en-US" altLang="en-US" dirty="0"/>
              <a:t>So, Unicode can represent </a:t>
            </a:r>
            <a:r>
              <a:rPr lang="en-US" altLang="en-US" dirty="0">
                <a:latin typeface="Courier New" panose="02070309020205020404" pitchFamily="49" charset="0"/>
                <a:cs typeface="Times New Roman" panose="02020603050405020304" pitchFamily="18" charset="0"/>
              </a:rPr>
              <a:t>65535 + 1 characters</a:t>
            </a:r>
            <a:r>
              <a:rPr lang="en-US" altLang="en-US" dirty="0"/>
              <a:t>.</a:t>
            </a:r>
          </a:p>
        </p:txBody>
      </p:sp>
      <p:pic>
        <p:nvPicPr>
          <p:cNvPr id="10" name="Picture 3" descr="A dialog box titled, Display Greek letters, presents alpha, beta and gamma. The Unicode for the Greek letters alpha, beta, and gamma are backward slash u03b1, backward slash u03b2, and backward slash u03b4, respectively."/>
          <p:cNvPicPr>
            <a:picLocks noChangeAspect="1"/>
          </p:cNvPicPr>
          <p:nvPr/>
        </p:nvPicPr>
        <p:blipFill>
          <a:blip r:embed="rId2"/>
          <a:stretch>
            <a:fillRect/>
          </a:stretch>
        </p:blipFill>
        <p:spPr>
          <a:xfrm>
            <a:off x="1961578" y="4428853"/>
            <a:ext cx="5220845" cy="1856670"/>
          </a:xfrm>
          <a:prstGeom prst="rect">
            <a:avLst/>
          </a:prstGeom>
        </p:spPr>
      </p:pic>
    </p:spTree>
    <p:extLst>
      <p:ext uri="{BB962C8B-B14F-4D97-AF65-F5344CB8AC3E}">
        <p14:creationId xmlns:p14="http://schemas.microsoft.com/office/powerpoint/2010/main" val="1617290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249"/>
            <a:ext cx="8229600" cy="1097279"/>
          </a:xfrm>
        </p:spPr>
        <p:txBody>
          <a:bodyPr/>
          <a:lstStyle/>
          <a:p>
            <a:r>
              <a:rPr lang="en-US" altLang="en-US" dirty="0" smtClean="0"/>
              <a:t>A</a:t>
            </a:r>
            <a:r>
              <a:rPr lang="en-US" altLang="en-US" sz="100" dirty="0" smtClean="0"/>
              <a:t> </a:t>
            </a:r>
            <a:r>
              <a:rPr lang="en-US" altLang="en-US" dirty="0" smtClean="0"/>
              <a:t>S</a:t>
            </a:r>
            <a:r>
              <a:rPr lang="en-US" altLang="en-US" sz="100" dirty="0" smtClean="0"/>
              <a:t> </a:t>
            </a:r>
            <a:r>
              <a:rPr lang="en-US" altLang="en-US" dirty="0" smtClean="0"/>
              <a:t>C</a:t>
            </a:r>
            <a:r>
              <a:rPr lang="en-US" altLang="en-US" sz="100" dirty="0" smtClean="0"/>
              <a:t> </a:t>
            </a:r>
            <a:r>
              <a:rPr lang="en-US" altLang="en-US" dirty="0" smtClean="0"/>
              <a:t>I</a:t>
            </a:r>
            <a:r>
              <a:rPr lang="en-US" altLang="en-US" sz="100" dirty="0" smtClean="0"/>
              <a:t> </a:t>
            </a:r>
            <a:r>
              <a:rPr lang="en-US" altLang="en-US" dirty="0" smtClean="0"/>
              <a:t>I </a:t>
            </a:r>
            <a:r>
              <a:rPr lang="en-US" altLang="en-US" dirty="0"/>
              <a:t>Code for Commonly Used Characters</a:t>
            </a:r>
            <a:endParaRPr lang="en-US" sz="2000" b="0" dirty="0">
              <a:solidFill>
                <a:schemeClr val="tx2"/>
              </a:solidFill>
            </a:endParaRPr>
          </a:p>
        </p:txBody>
      </p:sp>
      <p:graphicFrame>
        <p:nvGraphicFramePr>
          <p:cNvPr id="4" name="Table 2"/>
          <p:cNvGraphicFramePr>
            <a:graphicFrameLocks noGrp="1"/>
          </p:cNvGraphicFramePr>
          <p:nvPr>
            <p:extLst>
              <p:ext uri="{D42A27DB-BD31-4B8C-83A1-F6EECF244321}">
                <p14:modId xmlns:p14="http://schemas.microsoft.com/office/powerpoint/2010/main" val="2934677051"/>
              </p:ext>
            </p:extLst>
          </p:nvPr>
        </p:nvGraphicFramePr>
        <p:xfrm>
          <a:off x="1524000" y="2120296"/>
          <a:ext cx="6096000" cy="32918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1620403305"/>
                    </a:ext>
                  </a:extLst>
                </a:gridCol>
                <a:gridCol w="2032000">
                  <a:extLst>
                    <a:ext uri="{9D8B030D-6E8A-4147-A177-3AD203B41FA5}">
                      <a16:colId xmlns:a16="http://schemas.microsoft.com/office/drawing/2014/main" val="1339048752"/>
                    </a:ext>
                  </a:extLst>
                </a:gridCol>
                <a:gridCol w="2032000">
                  <a:extLst>
                    <a:ext uri="{9D8B030D-6E8A-4147-A177-3AD203B41FA5}">
                      <a16:colId xmlns:a16="http://schemas.microsoft.com/office/drawing/2014/main" val="3459992393"/>
                    </a:ext>
                  </a:extLst>
                </a:gridCol>
              </a:tblGrid>
              <a:tr h="370840">
                <a:tc>
                  <a:txBody>
                    <a:bodyPr/>
                    <a:lstStyle/>
                    <a:p>
                      <a:endParaRPr lang="en-US" sz="2400" b="0" i="0" u="none" strike="noStrike" cap="none" dirty="0" smtClean="0">
                        <a:solidFill>
                          <a:schemeClr val="tx1"/>
                        </a:solidFill>
                        <a:effectLst/>
                        <a:latin typeface="+mn-lt"/>
                        <a:ea typeface="+mn-ea"/>
                        <a:cs typeface="+mn-cs"/>
                        <a:sym typeface="Arial"/>
                      </a:endParaRPr>
                    </a:p>
                    <a:p>
                      <a:r>
                        <a:rPr lang="en-US" sz="2400" b="1" i="0" u="none" strike="noStrike" cap="none" dirty="0" smtClean="0">
                          <a:solidFill>
                            <a:schemeClr val="tx1"/>
                          </a:solidFill>
                          <a:effectLst/>
                          <a:latin typeface="+mn-lt"/>
                          <a:ea typeface="+mn-ea"/>
                          <a:cs typeface="+mn-cs"/>
                          <a:sym typeface="Arial"/>
                        </a:rPr>
                        <a:t>Characters</a:t>
                      </a:r>
                    </a:p>
                  </a:txBody>
                  <a:tcPr/>
                </a:tc>
                <a:tc>
                  <a:txBody>
                    <a:bodyPr/>
                    <a:lstStyle/>
                    <a:p>
                      <a:r>
                        <a:rPr lang="en-US" sz="2400" b="1" i="0" u="none" strike="noStrike" cap="none" dirty="0" smtClean="0">
                          <a:solidFill>
                            <a:schemeClr val="tx1"/>
                          </a:solidFill>
                          <a:effectLst/>
                          <a:latin typeface="+mn-lt"/>
                          <a:ea typeface="+mn-ea"/>
                          <a:cs typeface="+mn-cs"/>
                          <a:sym typeface="Arial"/>
                        </a:rPr>
                        <a:t>Code Value  in Decimal </a:t>
                      </a:r>
                      <a:endParaRPr lang="en-US" sz="2400" dirty="0"/>
                    </a:p>
                  </a:txBody>
                  <a:tcPr/>
                </a:tc>
                <a:tc>
                  <a:txBody>
                    <a:bodyPr/>
                    <a:lstStyle/>
                    <a:p>
                      <a:r>
                        <a:rPr lang="en-US" sz="2400" b="1" i="0" u="none" strike="noStrike" cap="none" dirty="0" smtClean="0">
                          <a:solidFill>
                            <a:schemeClr val="tx1"/>
                          </a:solidFill>
                          <a:effectLst/>
                          <a:latin typeface="+mn-lt"/>
                          <a:ea typeface="+mn-ea"/>
                          <a:cs typeface="+mn-cs"/>
                          <a:sym typeface="Arial"/>
                        </a:rPr>
                        <a:t>Unicode Value </a:t>
                      </a:r>
                      <a:endParaRPr lang="en-US" sz="2400" dirty="0"/>
                    </a:p>
                  </a:txBody>
                  <a:tcPr/>
                </a:tc>
                <a:extLst>
                  <a:ext uri="{0D108BD9-81ED-4DB2-BD59-A6C34878D82A}">
                    <a16:rowId xmlns:a16="http://schemas.microsoft.com/office/drawing/2014/main" val="224510678"/>
                  </a:ext>
                </a:extLst>
              </a:tr>
              <a:tr h="370840">
                <a:tc>
                  <a:txBody>
                    <a:bodyPr/>
                    <a:lstStyle/>
                    <a:p>
                      <a:r>
                        <a:rPr lang="en-US" sz="2400" b="1" i="0" u="none" strike="noStrike" cap="none" dirty="0" smtClean="0">
                          <a:solidFill>
                            <a:schemeClr val="tx1"/>
                          </a:solidFill>
                          <a:effectLst/>
                          <a:latin typeface="+mn-lt"/>
                          <a:ea typeface="+mn-ea"/>
                          <a:cs typeface="+mn-cs"/>
                          <a:sym typeface="Arial"/>
                        </a:rPr>
                        <a:t>'0'</a:t>
                      </a:r>
                      <a:r>
                        <a:rPr lang="en-US" sz="2400" b="0" i="0" u="none" strike="noStrike" cap="none" dirty="0" smtClean="0">
                          <a:solidFill>
                            <a:schemeClr val="tx1"/>
                          </a:solidFill>
                          <a:effectLst/>
                          <a:latin typeface="+mn-lt"/>
                          <a:ea typeface="+mn-ea"/>
                          <a:cs typeface="+mn-cs"/>
                          <a:sym typeface="Arial"/>
                        </a:rPr>
                        <a:t> to </a:t>
                      </a:r>
                      <a:r>
                        <a:rPr lang="en-US" sz="2400" b="1" i="0" u="none" strike="noStrike" cap="none" dirty="0" smtClean="0">
                          <a:solidFill>
                            <a:schemeClr val="tx1"/>
                          </a:solidFill>
                          <a:effectLst/>
                          <a:latin typeface="+mn-lt"/>
                          <a:ea typeface="+mn-ea"/>
                          <a:cs typeface="+mn-cs"/>
                          <a:sym typeface="Arial"/>
                        </a:rPr>
                        <a:t>'9'</a:t>
                      </a:r>
                      <a:r>
                        <a:rPr lang="en-US" sz="2400" b="0" i="0" u="none" strike="noStrike" cap="none" dirty="0" smtClean="0">
                          <a:solidFill>
                            <a:schemeClr val="tx1"/>
                          </a:solidFill>
                          <a:effectLst/>
                          <a:latin typeface="+mn-lt"/>
                          <a:ea typeface="+mn-ea"/>
                          <a:cs typeface="+mn-cs"/>
                          <a:sym typeface="Arial"/>
                        </a:rPr>
                        <a:t> </a:t>
                      </a:r>
                      <a:endParaRPr lang="en-US" sz="2400" dirty="0"/>
                    </a:p>
                  </a:txBody>
                  <a:tcPr/>
                </a:tc>
                <a:tc>
                  <a:txBody>
                    <a:bodyPr/>
                    <a:lstStyle/>
                    <a:p>
                      <a:r>
                        <a:rPr lang="en-US" sz="2400" b="0" i="0" u="none" strike="noStrike" cap="none" dirty="0" smtClean="0">
                          <a:solidFill>
                            <a:schemeClr val="tx1"/>
                          </a:solidFill>
                          <a:effectLst/>
                          <a:latin typeface="+mn-lt"/>
                          <a:ea typeface="+mn-ea"/>
                          <a:cs typeface="+mn-cs"/>
                          <a:sym typeface="Arial"/>
                        </a:rPr>
                        <a:t>48 to 57 </a:t>
                      </a:r>
                      <a:endParaRPr lang="en-US" sz="2400" dirty="0"/>
                    </a:p>
                  </a:txBody>
                  <a:tcPr/>
                </a:tc>
                <a:tc>
                  <a:txBody>
                    <a:bodyPr/>
                    <a:lstStyle/>
                    <a:p>
                      <a:r>
                        <a:rPr lang="en-US" sz="2400" b="0" i="0" u="none" strike="noStrike" cap="none" dirty="0" smtClean="0">
                          <a:solidFill>
                            <a:schemeClr val="tx1"/>
                          </a:solidFill>
                          <a:effectLst/>
                          <a:latin typeface="+mn-lt"/>
                          <a:ea typeface="+mn-ea"/>
                          <a:cs typeface="+mn-cs"/>
                          <a:sym typeface="Arial"/>
                        </a:rPr>
                        <a:t> \u0030 to \u0039</a:t>
                      </a:r>
                      <a:endParaRPr lang="en-US" sz="2400" dirty="0"/>
                    </a:p>
                  </a:txBody>
                  <a:tcPr/>
                </a:tc>
                <a:extLst>
                  <a:ext uri="{0D108BD9-81ED-4DB2-BD59-A6C34878D82A}">
                    <a16:rowId xmlns:a16="http://schemas.microsoft.com/office/drawing/2014/main" val="3883214855"/>
                  </a:ext>
                </a:extLst>
              </a:tr>
              <a:tr h="370840">
                <a:tc>
                  <a:txBody>
                    <a:bodyPr/>
                    <a:lstStyle/>
                    <a:p>
                      <a:r>
                        <a:rPr lang="en-US" sz="2400" b="1" i="0" u="none" strike="noStrike" cap="none" dirty="0" smtClean="0">
                          <a:solidFill>
                            <a:schemeClr val="tx1"/>
                          </a:solidFill>
                          <a:effectLst/>
                          <a:latin typeface="+mn-lt"/>
                          <a:ea typeface="+mn-ea"/>
                          <a:cs typeface="+mn-cs"/>
                          <a:sym typeface="Arial"/>
                        </a:rPr>
                        <a:t>'A'</a:t>
                      </a:r>
                      <a:r>
                        <a:rPr lang="en-US" sz="2400" b="0" i="0" u="none" strike="noStrike" cap="none" dirty="0" smtClean="0">
                          <a:solidFill>
                            <a:schemeClr val="tx1"/>
                          </a:solidFill>
                          <a:effectLst/>
                          <a:latin typeface="+mn-lt"/>
                          <a:ea typeface="+mn-ea"/>
                          <a:cs typeface="+mn-cs"/>
                          <a:sym typeface="Arial"/>
                        </a:rPr>
                        <a:t> to </a:t>
                      </a:r>
                      <a:r>
                        <a:rPr lang="en-US" sz="2400" b="1" i="0" u="none" strike="noStrike" cap="none" dirty="0" smtClean="0">
                          <a:solidFill>
                            <a:schemeClr val="tx1"/>
                          </a:solidFill>
                          <a:effectLst/>
                          <a:latin typeface="+mn-lt"/>
                          <a:ea typeface="+mn-ea"/>
                          <a:cs typeface="+mn-cs"/>
                          <a:sym typeface="Arial"/>
                        </a:rPr>
                        <a:t>'Z'</a:t>
                      </a:r>
                      <a:r>
                        <a:rPr lang="en-US" sz="2400" b="0" i="0" u="none" strike="noStrike" cap="none" dirty="0" smtClean="0">
                          <a:solidFill>
                            <a:schemeClr val="tx1"/>
                          </a:solidFill>
                          <a:effectLst/>
                          <a:latin typeface="+mn-lt"/>
                          <a:ea typeface="+mn-ea"/>
                          <a:cs typeface="+mn-cs"/>
                          <a:sym typeface="Arial"/>
                        </a:rPr>
                        <a:t> </a:t>
                      </a:r>
                      <a:endParaRPr lang="en-US" sz="2400" dirty="0"/>
                    </a:p>
                  </a:txBody>
                  <a:tcPr/>
                </a:tc>
                <a:tc>
                  <a:txBody>
                    <a:bodyPr/>
                    <a:lstStyle/>
                    <a:p>
                      <a:r>
                        <a:rPr lang="en-US" sz="2400" b="0" i="0" u="none" strike="noStrike" cap="none" dirty="0" smtClean="0">
                          <a:solidFill>
                            <a:schemeClr val="tx1"/>
                          </a:solidFill>
                          <a:effectLst/>
                          <a:latin typeface="+mn-lt"/>
                          <a:ea typeface="+mn-ea"/>
                          <a:cs typeface="+mn-cs"/>
                          <a:sym typeface="Arial"/>
                        </a:rPr>
                        <a:t>65 to 90 </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cap="none" dirty="0" smtClean="0">
                          <a:solidFill>
                            <a:schemeClr val="tx1"/>
                          </a:solidFill>
                          <a:effectLst/>
                          <a:latin typeface="+mn-lt"/>
                          <a:ea typeface="+mn-ea"/>
                          <a:cs typeface="+mn-cs"/>
                          <a:sym typeface="Arial"/>
                        </a:rPr>
                        <a:t>\u0041 to \u005A</a:t>
                      </a:r>
                    </a:p>
                  </a:txBody>
                  <a:tcPr/>
                </a:tc>
                <a:extLst>
                  <a:ext uri="{0D108BD9-81ED-4DB2-BD59-A6C34878D82A}">
                    <a16:rowId xmlns:a16="http://schemas.microsoft.com/office/drawing/2014/main" val="3981704016"/>
                  </a:ext>
                </a:extLst>
              </a:tr>
              <a:tr h="370840">
                <a:tc>
                  <a:txBody>
                    <a:bodyPr/>
                    <a:lstStyle/>
                    <a:p>
                      <a:r>
                        <a:rPr lang="en-US" sz="2400" b="1" i="0" u="none" strike="noStrike" cap="none" dirty="0" smtClean="0">
                          <a:solidFill>
                            <a:schemeClr val="tx1"/>
                          </a:solidFill>
                          <a:effectLst/>
                          <a:latin typeface="+mn-lt"/>
                          <a:ea typeface="+mn-ea"/>
                          <a:cs typeface="+mn-cs"/>
                          <a:sym typeface="Arial"/>
                        </a:rPr>
                        <a:t>'a'</a:t>
                      </a:r>
                      <a:r>
                        <a:rPr lang="en-US" sz="2400" b="0" i="0" u="none" strike="noStrike" cap="none" dirty="0" smtClean="0">
                          <a:solidFill>
                            <a:schemeClr val="tx1"/>
                          </a:solidFill>
                          <a:effectLst/>
                          <a:latin typeface="+mn-lt"/>
                          <a:ea typeface="+mn-ea"/>
                          <a:cs typeface="+mn-cs"/>
                          <a:sym typeface="Arial"/>
                        </a:rPr>
                        <a:t> to </a:t>
                      </a:r>
                      <a:r>
                        <a:rPr lang="en-US" sz="2400" b="1" i="0" u="none" strike="noStrike" cap="none" dirty="0" smtClean="0">
                          <a:solidFill>
                            <a:schemeClr val="tx1"/>
                          </a:solidFill>
                          <a:effectLst/>
                          <a:latin typeface="+mn-lt"/>
                          <a:ea typeface="+mn-ea"/>
                          <a:cs typeface="+mn-cs"/>
                          <a:sym typeface="Arial"/>
                        </a:rPr>
                        <a:t>'z'</a:t>
                      </a:r>
                      <a:r>
                        <a:rPr lang="en-US" sz="2400" b="0" i="0" u="none" strike="noStrike" cap="none" dirty="0" smtClean="0">
                          <a:solidFill>
                            <a:schemeClr val="tx1"/>
                          </a:solidFill>
                          <a:effectLst/>
                          <a:latin typeface="+mn-lt"/>
                          <a:ea typeface="+mn-ea"/>
                          <a:cs typeface="+mn-cs"/>
                          <a:sym typeface="Arial"/>
                        </a:rPr>
                        <a:t> </a:t>
                      </a:r>
                      <a:endParaRPr lang="en-US" sz="2400" dirty="0"/>
                    </a:p>
                  </a:txBody>
                  <a:tcPr/>
                </a:tc>
                <a:tc>
                  <a:txBody>
                    <a:bodyPr/>
                    <a:lstStyle/>
                    <a:p>
                      <a:r>
                        <a:rPr lang="en-US" sz="2400" b="0" i="0" u="none" strike="noStrike" cap="none" dirty="0" smtClean="0">
                          <a:solidFill>
                            <a:schemeClr val="tx1"/>
                          </a:solidFill>
                          <a:effectLst/>
                          <a:latin typeface="+mn-lt"/>
                          <a:ea typeface="+mn-ea"/>
                          <a:cs typeface="+mn-cs"/>
                          <a:sym typeface="Arial"/>
                        </a:rPr>
                        <a:t>97 to 122 </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cap="none" dirty="0" smtClean="0">
                          <a:solidFill>
                            <a:schemeClr val="tx1"/>
                          </a:solidFill>
                          <a:effectLst/>
                          <a:latin typeface="+mn-lt"/>
                          <a:ea typeface="+mn-ea"/>
                          <a:cs typeface="+mn-cs"/>
                          <a:sym typeface="Arial"/>
                        </a:rPr>
                        <a:t>\u0061 to \u007A</a:t>
                      </a:r>
                    </a:p>
                  </a:txBody>
                  <a:tcPr/>
                </a:tc>
                <a:extLst>
                  <a:ext uri="{0D108BD9-81ED-4DB2-BD59-A6C34878D82A}">
                    <a16:rowId xmlns:a16="http://schemas.microsoft.com/office/drawing/2014/main" val="3702192738"/>
                  </a:ext>
                </a:extLst>
              </a:tr>
            </a:tbl>
          </a:graphicData>
        </a:graphic>
      </p:graphicFrame>
    </p:spTree>
    <p:extLst>
      <p:ext uri="{BB962C8B-B14F-4D97-AF65-F5344CB8AC3E}">
        <p14:creationId xmlns:p14="http://schemas.microsoft.com/office/powerpoint/2010/main" val="2579197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Escape Sequences for Special Characters</a:t>
            </a:r>
            <a:endParaRPr lang="en-US" b="0" dirty="0">
              <a:solidFill>
                <a:schemeClr val="tx2"/>
              </a:solidFill>
            </a:endParaRPr>
          </a:p>
        </p:txBody>
      </p:sp>
      <p:pic>
        <p:nvPicPr>
          <p:cNvPr id="3" name="Picture 2" descr="A table has 7 rows and 4 columns. The columns have the following headings from left to right. Escape sequence, Name, Unicode code, Decimal value. The row entries are as follows. Row 1. Escape sequence, backward slash b. Name, Backspace. Unicode code, backward slash u0008. Decimal value, 8. Row 2. Escape sequence, backward slash t. Name, Tab. Unicode code, backward slash u0009. Decimal value, 9. Row 3. Escape sequence, backward slash n. Name, Linefeed. Unicode code, backward slash u000A. Decimal value, 10. Row 4. Escape sequence, backward slash f. Name, Form feed. Unicode code, backward slash u000C. Decimal value, 12. Row 5. Escape sequence, backward slash r. Name, Carriage Return. Unicode code, backward slash u000D. Decimal value, 13. Row 6. Escape sequence, backward slash backward slash. Name, Backslash. Unicode code, backward slash u005C. Decimal value, 92. Row 7. Escape sequence, backward slash &quot;. Name, Double Quote. Unicode code, backward slash u0022. Decimal value, 34."/>
          <p:cNvPicPr>
            <a:picLocks noChangeAspect="1"/>
          </p:cNvPicPr>
          <p:nvPr/>
        </p:nvPicPr>
        <p:blipFill>
          <a:blip r:embed="rId2"/>
          <a:stretch>
            <a:fillRect/>
          </a:stretch>
        </p:blipFill>
        <p:spPr>
          <a:xfrm>
            <a:off x="956910" y="2174424"/>
            <a:ext cx="7230180" cy="2509150"/>
          </a:xfrm>
          <a:prstGeom prst="rect">
            <a:avLst/>
          </a:prstGeom>
        </p:spPr>
      </p:pic>
    </p:spTree>
    <p:extLst>
      <p:ext uri="{BB962C8B-B14F-4D97-AF65-F5344CB8AC3E}">
        <p14:creationId xmlns:p14="http://schemas.microsoft.com/office/powerpoint/2010/main" val="1429300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Motivations</a:t>
            </a:r>
            <a:endParaRPr lang="en-US" sz="2000" b="0" dirty="0"/>
          </a:p>
        </p:txBody>
      </p:sp>
      <p:sp>
        <p:nvSpPr>
          <p:cNvPr id="3" name="Content Placeholder 2"/>
          <p:cNvSpPr>
            <a:spLocks noGrp="1"/>
          </p:cNvSpPr>
          <p:nvPr>
            <p:ph sz="quarter" idx="13"/>
          </p:nvPr>
        </p:nvSpPr>
        <p:spPr>
          <a:xfrm>
            <a:off x="457200" y="1600201"/>
            <a:ext cx="8232775" cy="1790700"/>
          </a:xfrm>
        </p:spPr>
        <p:txBody>
          <a:bodyPr/>
          <a:lstStyle/>
          <a:p>
            <a:pPr marL="0" indent="0">
              <a:lnSpc>
                <a:spcPct val="90000"/>
              </a:lnSpc>
              <a:buFont typeface="Monotype Sorts" pitchFamily="2" charset="2"/>
              <a:buNone/>
            </a:pPr>
            <a:r>
              <a:rPr lang="en-US" altLang="en-US" dirty="0"/>
              <a:t>Suppose you need to estimate the area enclosed by four cities, given the </a:t>
            </a:r>
            <a:r>
              <a:rPr lang="en-US" altLang="en-US" dirty="0" smtClean="0"/>
              <a:t>G</a:t>
            </a:r>
            <a:r>
              <a:rPr lang="en-US" altLang="en-US" sz="100" dirty="0" smtClean="0"/>
              <a:t> </a:t>
            </a:r>
            <a:r>
              <a:rPr lang="en-US" altLang="en-US" dirty="0" smtClean="0"/>
              <a:t>P</a:t>
            </a:r>
            <a:r>
              <a:rPr lang="en-US" altLang="en-US" sz="100" dirty="0" smtClean="0"/>
              <a:t> </a:t>
            </a:r>
            <a:r>
              <a:rPr lang="en-US" altLang="en-US" dirty="0" smtClean="0"/>
              <a:t>S </a:t>
            </a:r>
            <a:r>
              <a:rPr lang="en-US" altLang="en-US" dirty="0"/>
              <a:t>locations (latitude and longitude) of these cities, as shown in the following diagram. How would you write a program to solve this problem? You will be able to write such a program after completing this chapter.</a:t>
            </a:r>
          </a:p>
        </p:txBody>
      </p:sp>
      <p:pic>
        <p:nvPicPr>
          <p:cNvPr id="5" name="Picture 3" descr="A diagram illustrates four cities with their G P S coordinates. The cities are as follows. Atlanta (33.7489954, Negative 84.3879824), Charlotte (35.2270869, negative 80.8431267), Savannah (32.0835407, negative 81.0998342), and Orlando (28.5383355, negative81.3792365). The four cities are joined by four line to form a quadrilateral."/>
          <p:cNvPicPr>
            <a:picLocks noChangeAspect="1"/>
          </p:cNvPicPr>
          <p:nvPr/>
        </p:nvPicPr>
        <p:blipFill>
          <a:blip r:embed="rId3"/>
          <a:stretch>
            <a:fillRect/>
          </a:stretch>
        </p:blipFill>
        <p:spPr>
          <a:xfrm>
            <a:off x="1221428" y="3446632"/>
            <a:ext cx="6701143" cy="2509150"/>
          </a:xfrm>
          <a:prstGeom prst="rect">
            <a:avLst/>
          </a:prstGeom>
        </p:spPr>
      </p:pic>
    </p:spTree>
    <p:extLst>
      <p:ext uri="{BB962C8B-B14F-4D97-AF65-F5344CB8AC3E}">
        <p14:creationId xmlns:p14="http://schemas.microsoft.com/office/powerpoint/2010/main" val="3616553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Appendix B: </a:t>
            </a:r>
            <a:r>
              <a:rPr lang="en-US" altLang="en-US" dirty="0" smtClean="0"/>
              <a:t>A</a:t>
            </a:r>
            <a:r>
              <a:rPr lang="en-US" altLang="en-US" sz="100" dirty="0" smtClean="0"/>
              <a:t> </a:t>
            </a:r>
            <a:r>
              <a:rPr lang="en-US" altLang="en-US" dirty="0" smtClean="0"/>
              <a:t>S</a:t>
            </a:r>
            <a:r>
              <a:rPr lang="en-US" altLang="en-US" sz="100" dirty="0" smtClean="0"/>
              <a:t> </a:t>
            </a:r>
            <a:r>
              <a:rPr lang="en-US" altLang="en-US" dirty="0" smtClean="0"/>
              <a:t>C</a:t>
            </a:r>
            <a:r>
              <a:rPr lang="en-US" altLang="en-US" sz="100" dirty="0" smtClean="0"/>
              <a:t> </a:t>
            </a:r>
            <a:r>
              <a:rPr lang="en-US" altLang="en-US" dirty="0" smtClean="0"/>
              <a:t>I</a:t>
            </a:r>
            <a:r>
              <a:rPr lang="en-US" altLang="en-US" sz="100" dirty="0" smtClean="0"/>
              <a:t> </a:t>
            </a:r>
            <a:r>
              <a:rPr lang="en-US" altLang="en-US" dirty="0" smtClean="0"/>
              <a:t>I </a:t>
            </a:r>
            <a:r>
              <a:rPr lang="en-US" altLang="en-US" dirty="0"/>
              <a:t>Character </a:t>
            </a:r>
            <a:r>
              <a:rPr lang="en-US" altLang="en-US" dirty="0" smtClean="0"/>
              <a:t>Set </a:t>
            </a:r>
            <a:r>
              <a:rPr lang="en-US" altLang="en-US" sz="2000" b="0" dirty="0" smtClean="0"/>
              <a:t>(1 of 2)</a:t>
            </a:r>
            <a:endParaRPr lang="en-US" sz="2000" b="0" dirty="0">
              <a:solidFill>
                <a:schemeClr val="tx2"/>
              </a:solidFill>
            </a:endParaRPr>
          </a:p>
        </p:txBody>
      </p:sp>
      <p:sp>
        <p:nvSpPr>
          <p:cNvPr id="4" name="Content Placeholder 2"/>
          <p:cNvSpPr>
            <a:spLocks noGrp="1"/>
          </p:cNvSpPr>
          <p:nvPr>
            <p:ph sz="quarter" idx="13"/>
          </p:nvPr>
        </p:nvSpPr>
        <p:spPr>
          <a:xfrm>
            <a:off x="457200" y="1600201"/>
            <a:ext cx="8232775" cy="824948"/>
          </a:xfrm>
        </p:spPr>
        <p:txBody>
          <a:bodyPr/>
          <a:lstStyle/>
          <a:p>
            <a:pPr marL="0" indent="0">
              <a:buNone/>
            </a:pPr>
            <a:r>
              <a:rPr lang="en-US" altLang="en-US" dirty="0" smtClean="0"/>
              <a:t>A</a:t>
            </a:r>
            <a:r>
              <a:rPr lang="en-US" altLang="en-US" sz="100" dirty="0" smtClean="0"/>
              <a:t> </a:t>
            </a:r>
            <a:r>
              <a:rPr lang="en-US" altLang="en-US" dirty="0" smtClean="0"/>
              <a:t>S</a:t>
            </a:r>
            <a:r>
              <a:rPr lang="en-US" altLang="en-US" sz="100" dirty="0" smtClean="0"/>
              <a:t> </a:t>
            </a:r>
            <a:r>
              <a:rPr lang="en-US" altLang="en-US" dirty="0" smtClean="0"/>
              <a:t>C</a:t>
            </a:r>
            <a:r>
              <a:rPr lang="en-US" altLang="en-US" sz="100" dirty="0" smtClean="0"/>
              <a:t> </a:t>
            </a:r>
            <a:r>
              <a:rPr lang="en-US" altLang="en-US" dirty="0" smtClean="0"/>
              <a:t>I</a:t>
            </a:r>
            <a:r>
              <a:rPr lang="en-US" altLang="en-US" sz="100" dirty="0" smtClean="0"/>
              <a:t> </a:t>
            </a:r>
            <a:r>
              <a:rPr lang="en-US" altLang="en-US" dirty="0" smtClean="0"/>
              <a:t>I </a:t>
            </a:r>
            <a:r>
              <a:rPr lang="en-US" altLang="en-US" dirty="0"/>
              <a:t>Character Set is a subset of the Unicode from \u0000 to \</a:t>
            </a:r>
            <a:r>
              <a:rPr lang="en-US" altLang="en-US" dirty="0" smtClean="0"/>
              <a:t>u007f</a:t>
            </a:r>
            <a:endParaRPr lang="en-US" altLang="en-US" dirty="0"/>
          </a:p>
        </p:txBody>
      </p:sp>
      <p:pic>
        <p:nvPicPr>
          <p:cNvPr id="6" name="Picture 3" descr="A table titled, ASCII character set in the decimal index, has 13 rows and 10 columns. The columns have the following headings from left to right. Blank, 0, 1, 2, 3, 4, 5, 6, 7, 8, 9. The row entries are as follows. Row 1. 0, n u l, s o h, s t x, e t x, e o t, e n q, a c k, bel, b s, h t. Row 2. 1, n l, v t, f f, c r, so, s i, d l e, d c l, d c 2, d c 3. Row 3. 2, d c 4, n a k, s y n, e t b, can, e m, sub, esc, f s, g s. Row 4. 3, r s, us, s p, Exclamation point, double quote, hash, Dollar sign, percent sign, Ampersand, single quote. Row 5. 4, left parenthesis right parenthesis Asterisk, plus, single quote, hyphen, period, forward slash, 0, 1. Row 6. 5, 2, 3, 4, 5, 6, 7, 8, 9, colon, semicolon. Row 7. 6, less than sign, Equals, greater than sign, question mark, at sign, A, B, C, D, E. Row 8. 7, F, G, H, I, J, K, L, M, N, O. Row 9. 8, P, Q, R, S, T, U, V, W, X, Y. Row 10. 9, Z, left bracket, backward slash, Right bracket, Caret, hyphen, single quote, a, b, c. Row 11. 10, d, e, f, g, h, i, j, k, l, m. Row 12. 11, n, o, p, q, r, s, t, u, v, w. Row 13. 12, x, y, z, left brace, Pipe, Right brace, tilde, del, blank, blank."/>
          <p:cNvPicPr>
            <a:picLocks noChangeAspect="1"/>
          </p:cNvPicPr>
          <p:nvPr/>
        </p:nvPicPr>
        <p:blipFill>
          <a:blip r:embed="rId2"/>
          <a:stretch>
            <a:fillRect/>
          </a:stretch>
        </p:blipFill>
        <p:spPr>
          <a:xfrm>
            <a:off x="831885" y="2687521"/>
            <a:ext cx="7480228" cy="3232243"/>
          </a:xfrm>
          <a:prstGeom prst="rect">
            <a:avLst/>
          </a:prstGeom>
        </p:spPr>
      </p:pic>
    </p:spTree>
    <p:extLst>
      <p:ext uri="{BB962C8B-B14F-4D97-AF65-F5344CB8AC3E}">
        <p14:creationId xmlns:p14="http://schemas.microsoft.com/office/powerpoint/2010/main" val="3333244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Appendix B: </a:t>
            </a:r>
            <a:r>
              <a:rPr lang="en-US" altLang="en-US" dirty="0" smtClean="0"/>
              <a:t>A</a:t>
            </a:r>
            <a:r>
              <a:rPr lang="en-US" altLang="en-US" sz="100" dirty="0" smtClean="0"/>
              <a:t> </a:t>
            </a:r>
            <a:r>
              <a:rPr lang="en-US" altLang="en-US" dirty="0" smtClean="0"/>
              <a:t>S</a:t>
            </a:r>
            <a:r>
              <a:rPr lang="en-US" altLang="en-US" sz="100" dirty="0" smtClean="0"/>
              <a:t> </a:t>
            </a:r>
            <a:r>
              <a:rPr lang="en-US" altLang="en-US" dirty="0" smtClean="0"/>
              <a:t>C</a:t>
            </a:r>
            <a:r>
              <a:rPr lang="en-US" altLang="en-US" sz="100" dirty="0" smtClean="0"/>
              <a:t> </a:t>
            </a:r>
            <a:r>
              <a:rPr lang="en-US" altLang="en-US" dirty="0" smtClean="0"/>
              <a:t>I</a:t>
            </a:r>
            <a:r>
              <a:rPr lang="en-US" altLang="en-US" sz="100" dirty="0" smtClean="0"/>
              <a:t> </a:t>
            </a:r>
            <a:r>
              <a:rPr lang="en-US" altLang="en-US" dirty="0" smtClean="0"/>
              <a:t>I </a:t>
            </a:r>
            <a:r>
              <a:rPr lang="en-US" altLang="en-US" dirty="0"/>
              <a:t>Character </a:t>
            </a:r>
            <a:r>
              <a:rPr lang="en-US" altLang="en-US" dirty="0" smtClean="0"/>
              <a:t>Set </a:t>
            </a:r>
            <a:r>
              <a:rPr lang="en-US" altLang="en-US" sz="2000" b="0" dirty="0" smtClean="0"/>
              <a:t>(2 of 2)</a:t>
            </a:r>
            <a:endParaRPr lang="en-US" sz="2000" b="0" dirty="0">
              <a:solidFill>
                <a:schemeClr val="tx2"/>
              </a:solidFill>
            </a:endParaRPr>
          </a:p>
        </p:txBody>
      </p:sp>
      <p:sp>
        <p:nvSpPr>
          <p:cNvPr id="4" name="Content Placeholder 2"/>
          <p:cNvSpPr>
            <a:spLocks noGrp="1"/>
          </p:cNvSpPr>
          <p:nvPr>
            <p:ph sz="quarter" idx="13"/>
          </p:nvPr>
        </p:nvSpPr>
        <p:spPr>
          <a:xfrm>
            <a:off x="457200" y="1600201"/>
            <a:ext cx="8232775" cy="824948"/>
          </a:xfrm>
        </p:spPr>
        <p:txBody>
          <a:bodyPr/>
          <a:lstStyle/>
          <a:p>
            <a:pPr>
              <a:spcBef>
                <a:spcPct val="50000"/>
              </a:spcBef>
              <a:buClrTx/>
              <a:buSzTx/>
              <a:buFontTx/>
              <a:buNone/>
            </a:pPr>
            <a:r>
              <a:rPr lang="en-US" altLang="en-US" dirty="0" smtClean="0"/>
              <a:t>A</a:t>
            </a:r>
            <a:r>
              <a:rPr lang="en-US" altLang="en-US" sz="100" dirty="0" smtClean="0"/>
              <a:t> </a:t>
            </a:r>
            <a:r>
              <a:rPr lang="en-US" altLang="en-US" dirty="0" smtClean="0"/>
              <a:t>S</a:t>
            </a:r>
            <a:r>
              <a:rPr lang="en-US" altLang="en-US" sz="100" dirty="0" smtClean="0"/>
              <a:t> </a:t>
            </a:r>
            <a:r>
              <a:rPr lang="en-US" altLang="en-US" dirty="0" smtClean="0"/>
              <a:t>C</a:t>
            </a:r>
            <a:r>
              <a:rPr lang="en-US" altLang="en-US" sz="100" dirty="0" smtClean="0"/>
              <a:t> </a:t>
            </a:r>
            <a:r>
              <a:rPr lang="en-US" altLang="en-US" dirty="0" smtClean="0"/>
              <a:t>I</a:t>
            </a:r>
            <a:r>
              <a:rPr lang="en-US" altLang="en-US" sz="100" dirty="0" smtClean="0"/>
              <a:t> </a:t>
            </a:r>
            <a:r>
              <a:rPr lang="en-US" altLang="en-US" dirty="0" smtClean="0"/>
              <a:t>I </a:t>
            </a:r>
            <a:r>
              <a:rPr lang="en-US" altLang="en-US" dirty="0"/>
              <a:t>Character Set is a subset of the Unicode from </a:t>
            </a:r>
            <a:r>
              <a:rPr lang="en-US" altLang="en-US" dirty="0" smtClean="0"/>
              <a:t>\u0000 </a:t>
            </a:r>
            <a:r>
              <a:rPr lang="en-US" altLang="en-US" dirty="0"/>
              <a:t>to \u007f</a:t>
            </a:r>
          </a:p>
        </p:txBody>
      </p:sp>
      <p:pic>
        <p:nvPicPr>
          <p:cNvPr id="8" name="Picture 3" descr="A table titled, ASCII character set in the hexadecimal index, has 8 rows and 16 columns. A table has 8 rows and 13 columns. The columns have the following headings from left to right. 0, 1, 2, 3, 4, 5, 6, 7, 8, 9, A, B, C. The row entries are as follows. Row 1. 0. 0, n u l. 1, s o h. 2, s t x. 3, e t x. 4, e o t. 5, e n q. 6, a c k. 7, b e l. 8, b s. 9, h t. A, n l. B, v t. C, f f. D, c r. E, s o. F, s i. Row 2. 1. 0, d l e. 1, d c 1. 2, d c 2. 3, d c 3. 4, d c 4. 5, n a k. 6, s y n. 7, e t b. 8, c a n. 9, e m. A, s u b. B, e s c. C, f s. D, g s. E, r s. F, u s. Row 3. 2. 0, sp. 1, exclamation point. 2, double quote. 3, hash. 4, dollar sign. 5, percent sign. 6, ampersand. 7, single quote. 8, left parenthesis. 9, right parenthesis. A, asterisk. B, plus. C, comma. D, minus. E, period. F, forward slash. Row 4. 3. 0, 0. 1, 1. 2, 2. 3, 3. 4, 4. 5, 5. 6, 6. 7, 7. 8, 8. 9, 9. A, colon. B, semicolon. C, less than sign. D, equals. E, greater than sign. F, question mark. Row 5. 4. 0, at sign. 1, A. 2, B. 3, C. 4, D. 5, E. 6, F. 7, G. 8, H. 9, I. A, J. B, K. C, L. D, M. E, N. F, O. Row 6. 5. 0, P. 1, Q. 2, R. 3, S. 4, T. 5, U. 6, V. 7, W. 8, X. 9, Y. A, Z. B, left bracket. C, backward slash. D, right bracket. E, caret. F, minus. Row 7. 6. 0, single quote. 1, a. 2, b. 3, c. 4, d. 5, e. 6, f. 7, g. 8, h. 9, i. A, j. B, k. C, l. D, m. E, n. F, o. Row 8. 7. 0, p. 1, q. 2, r. 3, s. 4, t. 5, u. 6, v. 7, w. 8, x. 9, y. A, z. B, left brace. C, pipe. D, right brace. E, tilde. F, del. "/>
          <p:cNvPicPr>
            <a:picLocks noChangeAspect="1"/>
          </p:cNvPicPr>
          <p:nvPr/>
        </p:nvPicPr>
        <p:blipFill>
          <a:blip r:embed="rId2"/>
          <a:stretch>
            <a:fillRect/>
          </a:stretch>
        </p:blipFill>
        <p:spPr>
          <a:xfrm>
            <a:off x="799362" y="2938619"/>
            <a:ext cx="7545274" cy="2412000"/>
          </a:xfrm>
          <a:prstGeom prst="rect">
            <a:avLst/>
          </a:prstGeom>
        </p:spPr>
      </p:pic>
    </p:spTree>
    <p:extLst>
      <p:ext uri="{BB962C8B-B14F-4D97-AF65-F5344CB8AC3E}">
        <p14:creationId xmlns:p14="http://schemas.microsoft.com/office/powerpoint/2010/main" val="2706870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Casting between char and Numeric Types</a:t>
            </a:r>
            <a:endParaRPr lang="en-US" sz="2000" b="0" dirty="0">
              <a:solidFill>
                <a:schemeClr val="tx2"/>
              </a:solidFill>
            </a:endParaRPr>
          </a:p>
        </p:txBody>
      </p:sp>
      <p:pic>
        <p:nvPicPr>
          <p:cNvPr id="3" name="Picture 2" descr="Computer code has 2 lines. The lines read as follows. Line 1. i n t, i equals single quote a single quote semicolon forward slash forward slash Same as i n t, i equals left parenthesis i n t right parenthesis single quote a single quote semicolon. Line 2. c h a r, c equals 97 semicolon forward slash forward slash same as c h a r, c equals left parenthesis c h a r right parenthesis 97 semicolon."/>
          <p:cNvPicPr>
            <a:picLocks noChangeAspect="1"/>
          </p:cNvPicPr>
          <p:nvPr/>
        </p:nvPicPr>
        <p:blipFill>
          <a:blip r:embed="rId2"/>
          <a:stretch>
            <a:fillRect/>
          </a:stretch>
        </p:blipFill>
        <p:spPr>
          <a:xfrm>
            <a:off x="936757" y="2038819"/>
            <a:ext cx="7270487" cy="1627421"/>
          </a:xfrm>
          <a:prstGeom prst="rect">
            <a:avLst/>
          </a:prstGeom>
        </p:spPr>
      </p:pic>
    </p:spTree>
    <p:extLst>
      <p:ext uri="{BB962C8B-B14F-4D97-AF65-F5344CB8AC3E}">
        <p14:creationId xmlns:p14="http://schemas.microsoft.com/office/powerpoint/2010/main" val="3686800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Comparing and Testing Characters</a:t>
            </a:r>
            <a:endParaRPr lang="en-US" sz="2000" b="0" dirty="0">
              <a:solidFill>
                <a:schemeClr val="tx2"/>
              </a:solidFill>
            </a:endParaRPr>
          </a:p>
        </p:txBody>
      </p:sp>
      <p:pic>
        <p:nvPicPr>
          <p:cNvPr id="5" name="Picture 2" descr="Computer code has 6 lines. The lines read as follows. Line 1. if left parenthesis c h greater than sign equals single quote A single quote ampersand ampersand c h less than sign equals single quote Z single quote right parenthesis. Line 2. System period out period print l n left parenthesis c h plus double quote is an uppercase letter double quote right parenthesis semicolon. Line 3. else if left parenthesis c h greater than sign equals single quote a single quote ampersand ampersand c h less than sign equals single quote z single quote right parenthesis. Line 4. System period out period print l n left parenthesis c h plus double quote is a lowercase letter double quote right parenthesis semicolon. Line 5. else if left parenthesis c h greater than sign equals single quote 0single quote ampersand ampersand c h less than sign equals single quote 9single quote right parenthesis. Line 6. System period out period print l n left parenthesis c h plus double quote is a numeric character double quote right parenthesis semicolon."/>
          <p:cNvPicPr>
            <a:picLocks noChangeAspect="1"/>
          </p:cNvPicPr>
          <p:nvPr/>
        </p:nvPicPr>
        <p:blipFill>
          <a:blip r:embed="rId2"/>
          <a:stretch>
            <a:fillRect/>
          </a:stretch>
        </p:blipFill>
        <p:spPr>
          <a:xfrm>
            <a:off x="931718" y="1859719"/>
            <a:ext cx="7280565" cy="2383188"/>
          </a:xfrm>
          <a:prstGeom prst="rect">
            <a:avLst/>
          </a:prstGeom>
        </p:spPr>
      </p:pic>
    </p:spTree>
    <p:extLst>
      <p:ext uri="{BB962C8B-B14F-4D97-AF65-F5344CB8AC3E}">
        <p14:creationId xmlns:p14="http://schemas.microsoft.com/office/powerpoint/2010/main" val="36200058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Methods in the Character Class</a:t>
            </a:r>
            <a:endParaRPr lang="en-US" b="0" dirty="0">
              <a:solidFill>
                <a:schemeClr val="tx2"/>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5705055"/>
              </p:ext>
            </p:extLst>
          </p:nvPr>
        </p:nvGraphicFramePr>
        <p:xfrm>
          <a:off x="1524000" y="1764747"/>
          <a:ext cx="6096000" cy="399796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727305906"/>
                    </a:ext>
                  </a:extLst>
                </a:gridCol>
                <a:gridCol w="3048000">
                  <a:extLst>
                    <a:ext uri="{9D8B030D-6E8A-4147-A177-3AD203B41FA5}">
                      <a16:colId xmlns:a16="http://schemas.microsoft.com/office/drawing/2014/main" val="667851522"/>
                    </a:ext>
                  </a:extLst>
                </a:gridCol>
              </a:tblGrid>
              <a:tr h="370840">
                <a:tc>
                  <a:txBody>
                    <a:bodyPr/>
                    <a:lstStyle/>
                    <a:p>
                      <a:r>
                        <a:rPr lang="en-US" sz="1400" b="1" i="0" u="none" strike="noStrike" cap="none" dirty="0" smtClean="0">
                          <a:solidFill>
                            <a:schemeClr val="tx1"/>
                          </a:solidFill>
                          <a:effectLst/>
                          <a:latin typeface="+mn-lt"/>
                          <a:ea typeface="+mn-ea"/>
                          <a:cs typeface="+mn-cs"/>
                          <a:sym typeface="Arial"/>
                        </a:rPr>
                        <a:t>Method</a:t>
                      </a:r>
                    </a:p>
                  </a:txBody>
                  <a:tcPr/>
                </a:tc>
                <a:tc>
                  <a:txBody>
                    <a:bodyPr/>
                    <a:lstStyle/>
                    <a:p>
                      <a:r>
                        <a:rPr lang="en-US" sz="1400" b="1" i="0" u="none" strike="noStrike" cap="none" dirty="0" smtClean="0">
                          <a:solidFill>
                            <a:schemeClr val="tx1"/>
                          </a:solidFill>
                          <a:effectLst/>
                          <a:latin typeface="+mn-lt"/>
                          <a:ea typeface="+mn-ea"/>
                          <a:cs typeface="+mn-cs"/>
                          <a:sym typeface="Arial"/>
                        </a:rPr>
                        <a:t>Description</a:t>
                      </a:r>
                      <a:endParaRPr lang="en-US" dirty="0"/>
                    </a:p>
                  </a:txBody>
                  <a:tcPr/>
                </a:tc>
                <a:extLst>
                  <a:ext uri="{0D108BD9-81ED-4DB2-BD59-A6C34878D82A}">
                    <a16:rowId xmlns:a16="http://schemas.microsoft.com/office/drawing/2014/main" val="19771863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isDigit(ch)</a:t>
                      </a:r>
                    </a:p>
                  </a:txBody>
                  <a:tcPr/>
                </a:tc>
                <a:tc>
                  <a:txBody>
                    <a:bodyPr/>
                    <a:lstStyle/>
                    <a:p>
                      <a:r>
                        <a:rPr lang="en-US" sz="1400" b="0" i="0" u="none" strike="noStrike" cap="none" dirty="0" smtClean="0">
                          <a:solidFill>
                            <a:schemeClr val="tx1"/>
                          </a:solidFill>
                          <a:effectLst/>
                          <a:latin typeface="+mn-lt"/>
                          <a:ea typeface="+mn-ea"/>
                          <a:cs typeface="+mn-cs"/>
                          <a:sym typeface="Arial"/>
                        </a:rPr>
                        <a:t>Returns true if the specified character is a digit. </a:t>
                      </a:r>
                      <a:endParaRPr lang="en-US" dirty="0"/>
                    </a:p>
                  </a:txBody>
                  <a:tcPr/>
                </a:tc>
                <a:extLst>
                  <a:ext uri="{0D108BD9-81ED-4DB2-BD59-A6C34878D82A}">
                    <a16:rowId xmlns:a16="http://schemas.microsoft.com/office/drawing/2014/main" val="980267924"/>
                  </a:ext>
                </a:extLst>
              </a:tr>
              <a:tr h="370840">
                <a:tc>
                  <a:txBody>
                    <a:bodyPr/>
                    <a:lstStyle/>
                    <a:p>
                      <a:r>
                        <a:rPr lang="en-US" sz="1400" b="0" i="0" u="none" strike="noStrike" cap="none" dirty="0" smtClean="0">
                          <a:solidFill>
                            <a:schemeClr val="tx1"/>
                          </a:solidFill>
                          <a:effectLst/>
                          <a:latin typeface="+mn-lt"/>
                          <a:ea typeface="+mn-ea"/>
                          <a:cs typeface="+mn-cs"/>
                          <a:sym typeface="Arial"/>
                        </a:rPr>
                        <a:t>isLetter(ch)</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true if the specified character is a letter.                       </a:t>
                      </a:r>
                    </a:p>
                  </a:txBody>
                  <a:tcPr/>
                </a:tc>
                <a:extLst>
                  <a:ext uri="{0D108BD9-81ED-4DB2-BD59-A6C34878D82A}">
                    <a16:rowId xmlns:a16="http://schemas.microsoft.com/office/drawing/2014/main" val="3689786442"/>
                  </a:ext>
                </a:extLst>
              </a:tr>
              <a:tr h="370840">
                <a:tc>
                  <a:txBody>
                    <a:bodyPr/>
                    <a:lstStyle/>
                    <a:p>
                      <a:r>
                        <a:rPr lang="en-US" sz="1400" b="0" i="0" u="none" strike="noStrike" cap="none" dirty="0" smtClean="0">
                          <a:solidFill>
                            <a:schemeClr val="tx1"/>
                          </a:solidFill>
                          <a:effectLst/>
                          <a:latin typeface="+mn-lt"/>
                          <a:ea typeface="+mn-ea"/>
                          <a:cs typeface="+mn-cs"/>
                          <a:sym typeface="Arial"/>
                        </a:rPr>
                        <a:t>isLetterOfDigit(ch)</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true if the specified character is a letter or digit.                       </a:t>
                      </a:r>
                    </a:p>
                  </a:txBody>
                  <a:tcPr/>
                </a:tc>
                <a:extLst>
                  <a:ext uri="{0D108BD9-81ED-4DB2-BD59-A6C34878D82A}">
                    <a16:rowId xmlns:a16="http://schemas.microsoft.com/office/drawing/2014/main" val="2942405227"/>
                  </a:ext>
                </a:extLst>
              </a:tr>
              <a:tr h="370840">
                <a:tc>
                  <a:txBody>
                    <a:bodyPr/>
                    <a:lstStyle/>
                    <a:p>
                      <a:r>
                        <a:rPr lang="en-US" sz="1400" b="0" i="0" u="none" strike="noStrike" cap="none" dirty="0" smtClean="0">
                          <a:solidFill>
                            <a:schemeClr val="tx1"/>
                          </a:solidFill>
                          <a:effectLst/>
                          <a:latin typeface="+mn-lt"/>
                          <a:ea typeface="+mn-ea"/>
                          <a:cs typeface="+mn-cs"/>
                          <a:sym typeface="Arial"/>
                        </a:rPr>
                        <a:t>isLowerCase(ch)</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true if the specified character is a lowercase letter.</a:t>
                      </a:r>
                    </a:p>
                  </a:txBody>
                  <a:tcPr/>
                </a:tc>
                <a:extLst>
                  <a:ext uri="{0D108BD9-81ED-4DB2-BD59-A6C34878D82A}">
                    <a16:rowId xmlns:a16="http://schemas.microsoft.com/office/drawing/2014/main" val="1531264582"/>
                  </a:ext>
                </a:extLst>
              </a:tr>
              <a:tr h="370840">
                <a:tc>
                  <a:txBody>
                    <a:bodyPr/>
                    <a:lstStyle/>
                    <a:p>
                      <a:r>
                        <a:rPr lang="en-US" sz="1400" b="0" i="0" u="none" strike="noStrike" cap="none" dirty="0" smtClean="0">
                          <a:solidFill>
                            <a:schemeClr val="tx1"/>
                          </a:solidFill>
                          <a:effectLst/>
                          <a:latin typeface="+mn-lt"/>
                          <a:ea typeface="+mn-ea"/>
                          <a:cs typeface="+mn-cs"/>
                          <a:sym typeface="Arial"/>
                        </a:rPr>
                        <a:t>isUpperCase(ch)</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true if the specified character is an uppercase letter.</a:t>
                      </a:r>
                    </a:p>
                  </a:txBody>
                  <a:tcPr/>
                </a:tc>
                <a:extLst>
                  <a:ext uri="{0D108BD9-81ED-4DB2-BD59-A6C34878D82A}">
                    <a16:rowId xmlns:a16="http://schemas.microsoft.com/office/drawing/2014/main" val="2328389296"/>
                  </a:ext>
                </a:extLst>
              </a:tr>
              <a:tr h="370840">
                <a:tc>
                  <a:txBody>
                    <a:bodyPr/>
                    <a:lstStyle/>
                    <a:p>
                      <a:r>
                        <a:rPr lang="en-US" sz="1400" b="0" i="0" u="none" strike="noStrike" cap="none" dirty="0" smtClean="0">
                          <a:solidFill>
                            <a:schemeClr val="tx1"/>
                          </a:solidFill>
                          <a:effectLst/>
                          <a:latin typeface="+mn-lt"/>
                          <a:ea typeface="+mn-ea"/>
                          <a:cs typeface="+mn-cs"/>
                          <a:sym typeface="Arial"/>
                        </a:rPr>
                        <a:t>toLowerCase(ch)</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the lowercase of the specified character.</a:t>
                      </a:r>
                    </a:p>
                  </a:txBody>
                  <a:tcPr/>
                </a:tc>
                <a:extLst>
                  <a:ext uri="{0D108BD9-81ED-4DB2-BD59-A6C34878D82A}">
                    <a16:rowId xmlns:a16="http://schemas.microsoft.com/office/drawing/2014/main" val="3155029796"/>
                  </a:ext>
                </a:extLst>
              </a:tr>
              <a:tr h="370840">
                <a:tc>
                  <a:txBody>
                    <a:bodyPr/>
                    <a:lstStyle/>
                    <a:p>
                      <a:r>
                        <a:rPr lang="en-US" sz="1400" b="0" i="0" u="none" strike="noStrike" cap="none" dirty="0" smtClean="0">
                          <a:solidFill>
                            <a:schemeClr val="tx1"/>
                          </a:solidFill>
                          <a:effectLst/>
                          <a:latin typeface="+mn-lt"/>
                          <a:ea typeface="+mn-ea"/>
                          <a:cs typeface="+mn-cs"/>
                          <a:sym typeface="Arial"/>
                        </a:rPr>
                        <a:t>toUpperCase(ch)</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the uppercase of the specified character.                       </a:t>
                      </a:r>
                    </a:p>
                  </a:txBody>
                  <a:tcPr/>
                </a:tc>
                <a:extLst>
                  <a:ext uri="{0D108BD9-81ED-4DB2-BD59-A6C34878D82A}">
                    <a16:rowId xmlns:a16="http://schemas.microsoft.com/office/drawing/2014/main" val="4203672399"/>
                  </a:ext>
                </a:extLst>
              </a:tr>
            </a:tbl>
          </a:graphicData>
        </a:graphic>
      </p:graphicFrame>
    </p:spTree>
    <p:extLst>
      <p:ext uri="{BB962C8B-B14F-4D97-AF65-F5344CB8AC3E}">
        <p14:creationId xmlns:p14="http://schemas.microsoft.com/office/powerpoint/2010/main" val="39412917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The String </a:t>
            </a:r>
            <a:r>
              <a:rPr lang="en-US" altLang="en-US" dirty="0" smtClean="0">
                <a:cs typeface="Times New Roman" panose="02020603050405020304" pitchFamily="18" charset="0"/>
              </a:rPr>
              <a:t>Type</a:t>
            </a:r>
            <a:endParaRPr lang="en-US" b="0" dirty="0">
              <a:solidFill>
                <a:schemeClr val="tx2"/>
              </a:solidFill>
            </a:endParaRPr>
          </a:p>
        </p:txBody>
      </p:sp>
      <p:sp>
        <p:nvSpPr>
          <p:cNvPr id="5" name="Content Placeholder 2"/>
          <p:cNvSpPr>
            <a:spLocks noGrp="1"/>
          </p:cNvSpPr>
          <p:nvPr>
            <p:ph sz="quarter" idx="13"/>
          </p:nvPr>
        </p:nvSpPr>
        <p:spPr/>
        <p:txBody>
          <a:bodyPr/>
          <a:lstStyle/>
          <a:p>
            <a:pPr marL="0" indent="0">
              <a:buClrTx/>
              <a:buSzTx/>
              <a:buFontTx/>
              <a:buNone/>
            </a:pPr>
            <a:r>
              <a:rPr lang="en-US" altLang="en-US" sz="2000" dirty="0">
                <a:cs typeface="Courier New" panose="02070309020205020404" pitchFamily="49" charset="0"/>
              </a:rPr>
              <a:t>The char type only represents one character. To represent a string of characters, use the data type called String. For example</a:t>
            </a:r>
            <a:r>
              <a:rPr lang="en-US" altLang="en-US" sz="2000" dirty="0" smtClean="0">
                <a:cs typeface="Courier New" panose="02070309020205020404" pitchFamily="49" charset="0"/>
              </a:rPr>
              <a:t>,</a:t>
            </a:r>
            <a:endParaRPr lang="en-US" altLang="en-US" sz="2000" dirty="0">
              <a:cs typeface="Courier New" panose="02070309020205020404" pitchFamily="49" charset="0"/>
            </a:endParaRPr>
          </a:p>
          <a:p>
            <a:pPr marL="0" indent="0">
              <a:buClrTx/>
              <a:buSzTx/>
              <a:buFontTx/>
              <a:buNone/>
            </a:pPr>
            <a:r>
              <a:rPr lang="en-US" altLang="en-US" sz="2000" dirty="0">
                <a:cs typeface="Courier New" panose="02070309020205020404" pitchFamily="49" charset="0"/>
              </a:rPr>
              <a:t>String message = "Welcome to Java</a:t>
            </a:r>
            <a:r>
              <a:rPr lang="en-US" altLang="en-US" sz="2000" dirty="0" smtClean="0">
                <a:cs typeface="Courier New" panose="02070309020205020404" pitchFamily="49" charset="0"/>
              </a:rPr>
              <a:t>";</a:t>
            </a:r>
            <a:endParaRPr lang="en-US" altLang="en-US" sz="2000" dirty="0">
              <a:cs typeface="Times New Roman" panose="02020603050405020304" pitchFamily="18" charset="0"/>
            </a:endParaRPr>
          </a:p>
          <a:p>
            <a:pPr marL="0" indent="0">
              <a:buClrTx/>
              <a:buSzTx/>
              <a:buFontTx/>
              <a:buNone/>
            </a:pPr>
            <a:r>
              <a:rPr lang="en-US" altLang="en-US" sz="2000" dirty="0">
                <a:cs typeface="Courier New" panose="02070309020205020404" pitchFamily="49" charset="0"/>
              </a:rPr>
              <a:t>String is actually a predefined class in the Java library just like the System class and Scanner class. The String type is not a primitive type. It is known as a </a:t>
            </a:r>
            <a:r>
              <a:rPr lang="en-US" altLang="en-US" sz="2000" b="1" dirty="0">
                <a:cs typeface="Courier New" panose="02070309020205020404" pitchFamily="49" charset="0"/>
              </a:rPr>
              <a:t>reference</a:t>
            </a:r>
            <a:r>
              <a:rPr lang="en-US" altLang="en-US" sz="2000" i="1" dirty="0">
                <a:cs typeface="Courier New" panose="02070309020205020404" pitchFamily="49" charset="0"/>
              </a:rPr>
              <a:t> </a:t>
            </a:r>
            <a:r>
              <a:rPr lang="en-US" altLang="en-US" sz="2000" b="1" dirty="0">
                <a:cs typeface="Courier New" panose="02070309020205020404" pitchFamily="49" charset="0"/>
              </a:rPr>
              <a:t>type</a:t>
            </a:r>
            <a:r>
              <a:rPr lang="en-US" altLang="en-US" sz="2000" dirty="0">
                <a:cs typeface="Courier New" panose="02070309020205020404" pitchFamily="49" charset="0"/>
              </a:rPr>
              <a:t>. Any Java class can be used as a reference type for a variable. Reference data types will be thoroughly discussed in Chapter 9, “Objects and Classes.” For the time being, you just need to know how to declare a String variable, how to assign a string to the variable, how to concatenate strings, and to perform simple operations for strings.</a:t>
            </a:r>
          </a:p>
        </p:txBody>
      </p:sp>
    </p:spTree>
    <p:extLst>
      <p:ext uri="{BB962C8B-B14F-4D97-AF65-F5344CB8AC3E}">
        <p14:creationId xmlns:p14="http://schemas.microsoft.com/office/powerpoint/2010/main" val="16897496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Simple Methods for String </a:t>
            </a:r>
            <a:r>
              <a:rPr lang="en-US" altLang="en-US" dirty="0" smtClean="0"/>
              <a:t>Objects </a:t>
            </a:r>
            <a:r>
              <a:rPr lang="en-US" altLang="en-US" sz="2000" b="0" dirty="0" smtClean="0"/>
              <a:t>(1 of 2)</a:t>
            </a:r>
            <a:endParaRPr lang="en-US" sz="2000" b="0" dirty="0"/>
          </a:p>
        </p:txBody>
      </p:sp>
      <p:graphicFrame>
        <p:nvGraphicFramePr>
          <p:cNvPr id="4" name="Table 2"/>
          <p:cNvGraphicFramePr>
            <a:graphicFrameLocks noGrp="1"/>
          </p:cNvGraphicFramePr>
          <p:nvPr>
            <p:extLst>
              <p:ext uri="{D42A27DB-BD31-4B8C-83A1-F6EECF244321}">
                <p14:modId xmlns:p14="http://schemas.microsoft.com/office/powerpoint/2010/main" val="904976315"/>
              </p:ext>
            </p:extLst>
          </p:nvPr>
        </p:nvGraphicFramePr>
        <p:xfrm>
          <a:off x="1524000" y="1764747"/>
          <a:ext cx="6096000" cy="390652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727305906"/>
                    </a:ext>
                  </a:extLst>
                </a:gridCol>
                <a:gridCol w="3048000">
                  <a:extLst>
                    <a:ext uri="{9D8B030D-6E8A-4147-A177-3AD203B41FA5}">
                      <a16:colId xmlns:a16="http://schemas.microsoft.com/office/drawing/2014/main" val="667851522"/>
                    </a:ext>
                  </a:extLst>
                </a:gridCol>
              </a:tblGrid>
              <a:tr h="370840">
                <a:tc>
                  <a:txBody>
                    <a:bodyPr/>
                    <a:lstStyle/>
                    <a:p>
                      <a:r>
                        <a:rPr lang="en-US" sz="1400" b="1" i="0" u="none" strike="noStrike" cap="none" dirty="0" smtClean="0">
                          <a:solidFill>
                            <a:schemeClr val="tx1"/>
                          </a:solidFill>
                          <a:effectLst/>
                          <a:latin typeface="+mn-lt"/>
                          <a:ea typeface="+mn-ea"/>
                          <a:cs typeface="+mn-cs"/>
                          <a:sym typeface="Arial"/>
                        </a:rPr>
                        <a:t>Method</a:t>
                      </a:r>
                    </a:p>
                  </a:txBody>
                  <a:tcPr/>
                </a:tc>
                <a:tc>
                  <a:txBody>
                    <a:bodyPr/>
                    <a:lstStyle/>
                    <a:p>
                      <a:r>
                        <a:rPr lang="en-US" sz="1400" b="1" i="0" u="none" strike="noStrike" cap="none" dirty="0" smtClean="0">
                          <a:solidFill>
                            <a:schemeClr val="tx1"/>
                          </a:solidFill>
                          <a:effectLst/>
                          <a:latin typeface="+mn-lt"/>
                          <a:ea typeface="+mn-ea"/>
                          <a:cs typeface="+mn-cs"/>
                          <a:sym typeface="Arial"/>
                        </a:rPr>
                        <a:t>Description</a:t>
                      </a:r>
                      <a:endParaRPr lang="en-US" dirty="0"/>
                    </a:p>
                  </a:txBody>
                  <a:tcPr/>
                </a:tc>
                <a:extLst>
                  <a:ext uri="{0D108BD9-81ED-4DB2-BD59-A6C34878D82A}">
                    <a16:rowId xmlns:a16="http://schemas.microsoft.com/office/drawing/2014/main" val="1977186369"/>
                  </a:ext>
                </a:extLst>
              </a:tr>
              <a:tr h="370840">
                <a:tc>
                  <a:txBody>
                    <a:bodyPr/>
                    <a:lstStyle/>
                    <a:p>
                      <a:r>
                        <a:rPr lang="en-US" sz="1400" b="0" i="0" u="none" strike="noStrike" cap="none" dirty="0" smtClean="0">
                          <a:solidFill>
                            <a:schemeClr val="tx1"/>
                          </a:solidFill>
                          <a:effectLst/>
                          <a:latin typeface="+mn-lt"/>
                          <a:ea typeface="+mn-ea"/>
                          <a:cs typeface="+mn-cs"/>
                          <a:sym typeface="Arial"/>
                        </a:rPr>
                        <a:t>length()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the number of characters in this string.</a:t>
                      </a:r>
                    </a:p>
                  </a:txBody>
                  <a:tcPr/>
                </a:tc>
                <a:extLst>
                  <a:ext uri="{0D108BD9-81ED-4DB2-BD59-A6C34878D82A}">
                    <a16:rowId xmlns:a16="http://schemas.microsoft.com/office/drawing/2014/main" val="9802679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charAt(index)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the character at the specified index from this string.</a:t>
                      </a:r>
                    </a:p>
                  </a:txBody>
                  <a:tcPr/>
                </a:tc>
                <a:extLst>
                  <a:ext uri="{0D108BD9-81ED-4DB2-BD59-A6C34878D82A}">
                    <a16:rowId xmlns:a16="http://schemas.microsoft.com/office/drawing/2014/main" val="3689786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concat(s1)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a new string that concatenates this string with string s1.</a:t>
                      </a:r>
                    </a:p>
                  </a:txBody>
                  <a:tcPr/>
                </a:tc>
                <a:extLst>
                  <a:ext uri="{0D108BD9-81ED-4DB2-BD59-A6C34878D82A}">
                    <a16:rowId xmlns:a16="http://schemas.microsoft.com/office/drawing/2014/main" val="29424052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toUpperCase()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a new string with all letters in uppercase.</a:t>
                      </a:r>
                    </a:p>
                  </a:txBody>
                  <a:tcPr/>
                </a:tc>
                <a:extLst>
                  <a:ext uri="{0D108BD9-81ED-4DB2-BD59-A6C34878D82A}">
                    <a16:rowId xmlns:a16="http://schemas.microsoft.com/office/drawing/2014/main" val="15312645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toLowerCase()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a new string with all letters in lowercase.</a:t>
                      </a:r>
                    </a:p>
                  </a:txBody>
                  <a:tcPr/>
                </a:tc>
                <a:extLst>
                  <a:ext uri="{0D108BD9-81ED-4DB2-BD59-A6C34878D82A}">
                    <a16:rowId xmlns:a16="http://schemas.microsoft.com/office/drawing/2014/main" val="23283892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trim()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a new string with whitespace characters trimmed on both sides.</a:t>
                      </a:r>
                    </a:p>
                  </a:txBody>
                  <a:tcPr/>
                </a:tc>
                <a:extLst>
                  <a:ext uri="{0D108BD9-81ED-4DB2-BD59-A6C34878D82A}">
                    <a16:rowId xmlns:a16="http://schemas.microsoft.com/office/drawing/2014/main" val="3155029796"/>
                  </a:ext>
                </a:extLst>
              </a:tr>
            </a:tbl>
          </a:graphicData>
        </a:graphic>
      </p:graphicFrame>
    </p:spTree>
    <p:extLst>
      <p:ext uri="{BB962C8B-B14F-4D97-AF65-F5344CB8AC3E}">
        <p14:creationId xmlns:p14="http://schemas.microsoft.com/office/powerpoint/2010/main" val="2102585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Simple Methods for String </a:t>
            </a:r>
            <a:r>
              <a:rPr lang="en-US" altLang="en-US" dirty="0" smtClean="0"/>
              <a:t>Objects </a:t>
            </a:r>
            <a:r>
              <a:rPr lang="en-US" altLang="en-US" sz="2000" b="0" dirty="0" smtClean="0"/>
              <a:t>(2 of 2)</a:t>
            </a:r>
            <a:endParaRPr lang="en-US" sz="2000" b="0" dirty="0">
              <a:solidFill>
                <a:schemeClr val="tx2"/>
              </a:solidFill>
            </a:endParaRPr>
          </a:p>
        </p:txBody>
      </p:sp>
      <p:sp>
        <p:nvSpPr>
          <p:cNvPr id="3" name="Content Placeholder 2"/>
          <p:cNvSpPr>
            <a:spLocks noGrp="1"/>
          </p:cNvSpPr>
          <p:nvPr>
            <p:ph sz="quarter" idx="13"/>
          </p:nvPr>
        </p:nvSpPr>
        <p:spPr/>
        <p:txBody>
          <a:bodyPr/>
          <a:lstStyle/>
          <a:p>
            <a:pPr marL="0" indent="0">
              <a:buClrTx/>
              <a:buSzTx/>
              <a:buFontTx/>
              <a:buNone/>
            </a:pPr>
            <a:r>
              <a:rPr lang="en-US" altLang="en-US" dirty="0"/>
              <a:t>Strings are objects in Java. The methods in the preceding table can only be invoked from a specific string instance. For this reason, these methods are called </a:t>
            </a:r>
            <a:r>
              <a:rPr lang="en-US" altLang="en-US" b="1" dirty="0"/>
              <a:t>instance</a:t>
            </a:r>
            <a:r>
              <a:rPr lang="en-US" altLang="en-US" i="1" dirty="0"/>
              <a:t> </a:t>
            </a:r>
            <a:r>
              <a:rPr lang="en-US" altLang="en-US" b="1" dirty="0"/>
              <a:t>methods</a:t>
            </a:r>
            <a:r>
              <a:rPr lang="en-US" altLang="en-US" dirty="0"/>
              <a:t>. A non-instance method is called a </a:t>
            </a:r>
            <a:r>
              <a:rPr lang="en-US" altLang="en-US" b="1" dirty="0"/>
              <a:t>static</a:t>
            </a:r>
            <a:r>
              <a:rPr lang="en-US" altLang="en-US" i="1" dirty="0"/>
              <a:t> </a:t>
            </a:r>
            <a:r>
              <a:rPr lang="en-US" altLang="en-US" b="1" dirty="0"/>
              <a:t>method</a:t>
            </a:r>
            <a:r>
              <a:rPr lang="en-US" altLang="en-US" dirty="0"/>
              <a:t>. A static method can be invoked without using an object. All the methods defined in the </a:t>
            </a:r>
            <a:r>
              <a:rPr lang="en-US" altLang="en-US" b="1" dirty="0"/>
              <a:t>Math</a:t>
            </a:r>
            <a:r>
              <a:rPr lang="en-US" altLang="en-US" dirty="0"/>
              <a:t> class are static methods. They are not tied to a specific object instance. The syntax to invoke an instance method </a:t>
            </a:r>
            <a:r>
              <a:rPr lang="en-US" altLang="en-US" dirty="0" smtClean="0"/>
              <a:t>is</a:t>
            </a:r>
            <a:endParaRPr lang="en-US" altLang="en-US" b="1" dirty="0"/>
          </a:p>
          <a:p>
            <a:pPr marL="0" indent="0">
              <a:buClrTx/>
              <a:buSzTx/>
              <a:buFontTx/>
              <a:buNone/>
            </a:pPr>
            <a:r>
              <a:rPr lang="en-US" altLang="en-US" b="1" dirty="0"/>
              <a:t>referenceVariable.methodName(arguments</a:t>
            </a:r>
            <a:r>
              <a:rPr lang="en-US" altLang="en-US" b="1" dirty="0" smtClean="0"/>
              <a:t>)</a:t>
            </a:r>
            <a:r>
              <a:rPr lang="en-US" altLang="en-US" dirty="0" smtClean="0"/>
              <a:t>.</a:t>
            </a:r>
            <a:endParaRPr lang="en-US" altLang="en-US" sz="2800" dirty="0">
              <a:cs typeface="Times New Roman" panose="02020603050405020304" pitchFamily="18" charset="0"/>
            </a:endParaRPr>
          </a:p>
        </p:txBody>
      </p:sp>
    </p:spTree>
    <p:extLst>
      <p:ext uri="{BB962C8B-B14F-4D97-AF65-F5344CB8AC3E}">
        <p14:creationId xmlns:p14="http://schemas.microsoft.com/office/powerpoint/2010/main" val="40604591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Getting String Length</a:t>
            </a:r>
            <a:endParaRPr lang="en-US" b="0" dirty="0">
              <a:solidFill>
                <a:schemeClr val="tx2"/>
              </a:solidFill>
            </a:endParaRPr>
          </a:p>
        </p:txBody>
      </p:sp>
      <p:pic>
        <p:nvPicPr>
          <p:cNvPr id="9" name="Picture 2" descr="Computer code has 3 lines. The lines read as follows. Line 1. String message equals double quote Welcome to Java double quote semicolon. Line 2. System period out period print l n left parenthesis double quote The length of double quote plus message plus double quote is double quote. Line 3. plus message period length left parenthesis right parenthesis right parenthesis semicolon."/>
          <p:cNvPicPr>
            <a:picLocks noChangeAspect="1"/>
          </p:cNvPicPr>
          <p:nvPr/>
        </p:nvPicPr>
        <p:blipFill>
          <a:blip r:embed="rId2"/>
          <a:stretch>
            <a:fillRect/>
          </a:stretch>
        </p:blipFill>
        <p:spPr>
          <a:xfrm>
            <a:off x="901487" y="1726215"/>
            <a:ext cx="7341026" cy="4101301"/>
          </a:xfrm>
          <a:prstGeom prst="rect">
            <a:avLst/>
          </a:prstGeom>
        </p:spPr>
      </p:pic>
    </p:spTree>
    <p:extLst>
      <p:ext uri="{BB962C8B-B14F-4D97-AF65-F5344CB8AC3E}">
        <p14:creationId xmlns:p14="http://schemas.microsoft.com/office/powerpoint/2010/main" val="7360556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Getting Characters from a </a:t>
            </a:r>
            <a:r>
              <a:rPr lang="en-US" altLang="en-US" dirty="0" smtClean="0"/>
              <a:t>String</a:t>
            </a:r>
            <a:endParaRPr lang="en-US" b="0" dirty="0"/>
          </a:p>
        </p:txBody>
      </p:sp>
      <p:pic>
        <p:nvPicPr>
          <p:cNvPr id="10" name="Picture 2" descr="A 15 element array with indices from 0 to 14 has the following strings from left to right. Welcome blank to blank Java. The word, Welcome, is presented from index 0 to index 6. The word, to, is presented within index 8 and index 9. The word, java, is presented within indices 11 to 14. Indices 7 and 10 are blank. Message character at index 0 is, W. Message character at index 14 is, a. Computer code has 3 lines. The lines read as follows. Line 1. String message equals double quote Welcome to Java double quote semicolon. Line 2. System period out period print l n left parenthesis double quote The first character in message is double quote. Line 3. plus message period c h a r At left parenthesis 0 right parenthesis right parenthesis semicolon."/>
          <p:cNvPicPr>
            <a:picLocks noChangeAspect="1"/>
          </p:cNvPicPr>
          <p:nvPr/>
        </p:nvPicPr>
        <p:blipFill>
          <a:blip r:embed="rId2"/>
          <a:stretch>
            <a:fillRect/>
          </a:stretch>
        </p:blipFill>
        <p:spPr>
          <a:xfrm>
            <a:off x="833468" y="1733633"/>
            <a:ext cx="7477065" cy="4106340"/>
          </a:xfrm>
          <a:prstGeom prst="rect">
            <a:avLst/>
          </a:prstGeom>
        </p:spPr>
      </p:pic>
    </p:spTree>
    <p:extLst>
      <p:ext uri="{BB962C8B-B14F-4D97-AF65-F5344CB8AC3E}">
        <p14:creationId xmlns:p14="http://schemas.microsoft.com/office/powerpoint/2010/main" val="1264735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Learning Objectives </a:t>
            </a:r>
            <a:r>
              <a:rPr lang="en-US" altLang="en-US" sz="2000" b="0" dirty="0" smtClean="0"/>
              <a:t>(1 of 3)</a:t>
            </a:r>
            <a:endParaRPr lang="en-US" sz="2000" b="0" dirty="0"/>
          </a:p>
        </p:txBody>
      </p:sp>
      <p:sp>
        <p:nvSpPr>
          <p:cNvPr id="3" name="Content Placeholder 2"/>
          <p:cNvSpPr>
            <a:spLocks noGrp="1"/>
          </p:cNvSpPr>
          <p:nvPr>
            <p:ph sz="quarter" idx="13"/>
          </p:nvPr>
        </p:nvSpPr>
        <p:spPr/>
        <p:txBody>
          <a:bodyPr/>
          <a:lstStyle/>
          <a:p>
            <a:pPr marL="0" indent="0">
              <a:buNone/>
            </a:pPr>
            <a:r>
              <a:rPr lang="en-US" altLang="en-US" sz="2000" b="1" dirty="0" smtClean="0">
                <a:solidFill>
                  <a:schemeClr val="tx2"/>
                </a:solidFill>
              </a:rPr>
              <a:t>4.1</a:t>
            </a:r>
            <a:r>
              <a:rPr lang="en-US" altLang="en-US" sz="2000" dirty="0" smtClean="0"/>
              <a:t> To </a:t>
            </a:r>
            <a:r>
              <a:rPr lang="en-US" altLang="en-US" sz="2000" dirty="0"/>
              <a:t>solve mathematics problems by using the methods in the </a:t>
            </a:r>
            <a:r>
              <a:rPr lang="en-US" altLang="en-US" sz="2000" b="1" dirty="0"/>
              <a:t>Math</a:t>
            </a:r>
            <a:r>
              <a:rPr lang="en-US" altLang="en-US" sz="2000" dirty="0"/>
              <a:t> class (§4.2</a:t>
            </a:r>
            <a:r>
              <a:rPr lang="en-US" altLang="en-US" sz="2000" dirty="0" smtClean="0"/>
              <a:t>).</a:t>
            </a:r>
          </a:p>
          <a:p>
            <a:pPr marL="0" indent="0">
              <a:buNone/>
            </a:pPr>
            <a:r>
              <a:rPr lang="en-US" altLang="en-US" sz="2000" b="1" dirty="0" smtClean="0">
                <a:solidFill>
                  <a:schemeClr val="tx2"/>
                </a:solidFill>
              </a:rPr>
              <a:t>4.2</a:t>
            </a:r>
            <a:r>
              <a:rPr lang="en-US" altLang="en-US" sz="2000" dirty="0" smtClean="0"/>
              <a:t> To </a:t>
            </a:r>
            <a:r>
              <a:rPr lang="en-US" altLang="en-US" sz="2000" dirty="0"/>
              <a:t>represent characters using the </a:t>
            </a:r>
            <a:r>
              <a:rPr lang="en-US" altLang="en-US" sz="2000" b="1" dirty="0"/>
              <a:t>char</a:t>
            </a:r>
            <a:r>
              <a:rPr lang="en-US" altLang="en-US" sz="2000" dirty="0"/>
              <a:t> type (§4.3).</a:t>
            </a:r>
          </a:p>
          <a:p>
            <a:pPr marL="0" indent="0">
              <a:buNone/>
            </a:pPr>
            <a:r>
              <a:rPr lang="en-US" altLang="en-US" sz="2000" b="1" dirty="0" smtClean="0">
                <a:solidFill>
                  <a:schemeClr val="tx2"/>
                </a:solidFill>
              </a:rPr>
              <a:t>4.3</a:t>
            </a:r>
            <a:r>
              <a:rPr lang="en-US" altLang="en-US" sz="2000" dirty="0" smtClean="0"/>
              <a:t> To </a:t>
            </a:r>
            <a:r>
              <a:rPr lang="en-US" altLang="en-US" sz="2000" dirty="0"/>
              <a:t>encode characters using </a:t>
            </a:r>
            <a:r>
              <a:rPr lang="en-US" altLang="en-US" sz="2000" dirty="0" smtClean="0"/>
              <a:t>A</a:t>
            </a:r>
            <a:r>
              <a:rPr lang="en-US" altLang="en-US" sz="100" dirty="0" smtClean="0"/>
              <a:t> </a:t>
            </a:r>
            <a:r>
              <a:rPr lang="en-US" altLang="en-US" sz="2000" dirty="0" smtClean="0"/>
              <a:t>S</a:t>
            </a:r>
            <a:r>
              <a:rPr lang="en-US" altLang="en-US" sz="100" dirty="0" smtClean="0"/>
              <a:t> </a:t>
            </a:r>
            <a:r>
              <a:rPr lang="en-US" altLang="en-US" sz="2000" dirty="0" smtClean="0"/>
              <a:t>C</a:t>
            </a:r>
            <a:r>
              <a:rPr lang="en-US" altLang="en-US" sz="100" dirty="0" smtClean="0"/>
              <a:t> </a:t>
            </a:r>
            <a:r>
              <a:rPr lang="en-US" altLang="en-US" sz="2000" dirty="0" smtClean="0"/>
              <a:t>I</a:t>
            </a:r>
            <a:r>
              <a:rPr lang="en-US" altLang="en-US" sz="100" dirty="0" smtClean="0"/>
              <a:t> </a:t>
            </a:r>
            <a:r>
              <a:rPr lang="en-US" altLang="en-US" sz="2000" dirty="0" smtClean="0"/>
              <a:t>I </a:t>
            </a:r>
            <a:r>
              <a:rPr lang="en-US" altLang="en-US" sz="2000" dirty="0"/>
              <a:t>and Unicode (§4.3.1).</a:t>
            </a:r>
          </a:p>
          <a:p>
            <a:pPr marL="0" indent="0">
              <a:buNone/>
            </a:pPr>
            <a:r>
              <a:rPr lang="en-US" altLang="en-US" sz="2000" b="1" dirty="0" smtClean="0">
                <a:solidFill>
                  <a:schemeClr val="tx2"/>
                </a:solidFill>
              </a:rPr>
              <a:t>4.4</a:t>
            </a:r>
            <a:r>
              <a:rPr lang="en-US" altLang="en-US" sz="2000" dirty="0" smtClean="0"/>
              <a:t> To </a:t>
            </a:r>
            <a:r>
              <a:rPr lang="en-US" altLang="en-US" sz="2000" dirty="0"/>
              <a:t>represent special characters using the escape sequences (§4.4.2).</a:t>
            </a:r>
          </a:p>
          <a:p>
            <a:pPr marL="0" indent="0">
              <a:buNone/>
            </a:pPr>
            <a:r>
              <a:rPr lang="en-US" altLang="en-US" sz="2000" b="1" dirty="0" smtClean="0">
                <a:solidFill>
                  <a:schemeClr val="tx2"/>
                </a:solidFill>
              </a:rPr>
              <a:t>4.5</a:t>
            </a:r>
            <a:r>
              <a:rPr lang="en-US" altLang="en-US" sz="2000" dirty="0" smtClean="0"/>
              <a:t> To </a:t>
            </a:r>
            <a:r>
              <a:rPr lang="en-US" altLang="en-US" sz="2000" dirty="0"/>
              <a:t>cast a numeric value to a character and cast a character to an integer (§4.3.3).</a:t>
            </a:r>
          </a:p>
          <a:p>
            <a:pPr marL="0" indent="0">
              <a:buNone/>
            </a:pPr>
            <a:r>
              <a:rPr lang="en-US" altLang="en-US" sz="2000" b="1" dirty="0" smtClean="0">
                <a:solidFill>
                  <a:schemeClr val="tx2"/>
                </a:solidFill>
              </a:rPr>
              <a:t>4.6</a:t>
            </a:r>
            <a:r>
              <a:rPr lang="en-US" altLang="en-US" sz="2000" dirty="0" smtClean="0"/>
              <a:t> To </a:t>
            </a:r>
            <a:r>
              <a:rPr lang="en-US" altLang="en-US" sz="2000" dirty="0"/>
              <a:t>compare and test characters using the static methods in the </a:t>
            </a:r>
            <a:r>
              <a:rPr lang="en-US" altLang="en-US" sz="2000" b="1" dirty="0"/>
              <a:t>Character</a:t>
            </a:r>
            <a:r>
              <a:rPr lang="en-US" altLang="en-US" sz="2000" dirty="0"/>
              <a:t> class (§4.3.4</a:t>
            </a:r>
            <a:r>
              <a:rPr lang="en-US" altLang="en-US" sz="2000" dirty="0" smtClean="0"/>
              <a:t>).</a:t>
            </a:r>
            <a:endParaRPr lang="en-US" altLang="en-US" sz="2000" dirty="0"/>
          </a:p>
        </p:txBody>
      </p:sp>
    </p:spTree>
    <p:extLst>
      <p:ext uri="{BB962C8B-B14F-4D97-AF65-F5344CB8AC3E}">
        <p14:creationId xmlns:p14="http://schemas.microsoft.com/office/powerpoint/2010/main" val="158788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Converting Strings</a:t>
            </a:r>
            <a:endParaRPr lang="en-US" b="0" dirty="0"/>
          </a:p>
        </p:txBody>
      </p:sp>
      <p:pic>
        <p:nvPicPr>
          <p:cNvPr id="5" name="Picture 2" descr="Computer code has 4 lines. The lines read as follows. Line 1. Welcome period to Lower Case left parenthesis right parenthesis returns a new string comma welcome period. Line 2. Welcome period to Upper Case left parenthesis right parenthesis returns a new string comma. Line 3. WELCOME period. Line 4. Welcome period trim left parenthesis right parenthesis method returns a new string comma Welcome period."/>
          <p:cNvPicPr>
            <a:picLocks noChangeAspect="1"/>
          </p:cNvPicPr>
          <p:nvPr/>
        </p:nvPicPr>
        <p:blipFill>
          <a:blip r:embed="rId2"/>
          <a:stretch>
            <a:fillRect/>
          </a:stretch>
        </p:blipFill>
        <p:spPr>
          <a:xfrm>
            <a:off x="898968" y="1740273"/>
            <a:ext cx="7346065" cy="4590031"/>
          </a:xfrm>
          <a:prstGeom prst="rect">
            <a:avLst/>
          </a:prstGeom>
        </p:spPr>
      </p:pic>
    </p:spTree>
    <p:extLst>
      <p:ext uri="{BB962C8B-B14F-4D97-AF65-F5344CB8AC3E}">
        <p14:creationId xmlns:p14="http://schemas.microsoft.com/office/powerpoint/2010/main" val="27878247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cs typeface="Times New Roman" panose="02020603050405020304" pitchFamily="18" charset="0"/>
              </a:rPr>
              <a:t>String </a:t>
            </a:r>
            <a:r>
              <a:rPr lang="en-US" altLang="en-US" dirty="0" smtClean="0">
                <a:cs typeface="Times New Roman" panose="02020603050405020304" pitchFamily="18" charset="0"/>
              </a:rPr>
              <a:t>Concatenation</a:t>
            </a:r>
            <a:endParaRPr lang="en-US" b="0" dirty="0"/>
          </a:p>
        </p:txBody>
      </p:sp>
      <p:pic>
        <p:nvPicPr>
          <p:cNvPr id="8" name="Picture 2" descr="Computer code has 7 lines. The lines read as follows. Line 1. String s 3 equals s 1 period con cat left parenthesis s 2 right parenthesis semicolon or String s 3 equals s 1 plus s 2 semicolon. Line 2. forward slash forward slash Three strings are concatenated. Line 3. String message equals double quote Welcome double quote plus double quote to double quote plus double quote Java double quote semicolon. Line 4. forward slash forward slash String Chapter is concatenated with number 2. Line 5. String s equals double quote Chapter double quote plus 2 semicolon forward slash forward slash s becomes Chapter 2. Line 6. forward slash forward slash String Supplement is concatenated with character B. Line 7. String s 1 equals double quote Supplement double quote plus single quote B single quote semicolon forward slash forward slash s 1 becomes Supplement B."/>
          <p:cNvPicPr>
            <a:picLocks noChangeAspect="1"/>
          </p:cNvPicPr>
          <p:nvPr/>
        </p:nvPicPr>
        <p:blipFill>
          <a:blip r:embed="rId2"/>
          <a:stretch>
            <a:fillRect/>
          </a:stretch>
        </p:blipFill>
        <p:spPr>
          <a:xfrm>
            <a:off x="740257" y="1686909"/>
            <a:ext cx="7663487" cy="4398569"/>
          </a:xfrm>
          <a:prstGeom prst="rect">
            <a:avLst/>
          </a:prstGeom>
        </p:spPr>
      </p:pic>
    </p:spTree>
    <p:extLst>
      <p:ext uri="{BB962C8B-B14F-4D97-AF65-F5344CB8AC3E}">
        <p14:creationId xmlns:p14="http://schemas.microsoft.com/office/powerpoint/2010/main" val="20194574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Reading a String from the </a:t>
            </a:r>
            <a:r>
              <a:rPr lang="en-US" altLang="en-US" dirty="0" smtClean="0"/>
              <a:t>Console</a:t>
            </a:r>
            <a:endParaRPr lang="en-US" b="0" dirty="0"/>
          </a:p>
        </p:txBody>
      </p:sp>
      <p:pic>
        <p:nvPicPr>
          <p:cNvPr id="6" name="Picture 2" descr="Computer code has 8 lines. The lines read as follows. Line 1. Scanner input equals new Scanner left parenthesis System period in right parenthesis semicolon. Line 2. System period out period print left parenthesis double quote Enter three words separated by spaces colon double quote right parenthesis semicolon. Line 3. String s 1 equals input period next left parenthesis right parenthesis semicolon. Line 4. String s 2 equals input period next left parenthesis right parenthesis semicolon. Line 5. String s 3 equals input period next left parenthesis right parenthesis semicolon. Line 6. System period out period print l n left parenthesis double quote s 1 is double quote plus s 1 right parenthesis semicolon. Line 7. System period out period print l n left parenthesis double quote s 2 is double quote plus s 2 right parenthesis semicolon. Line 8. System period out period print l n left parenthesis double quote s 3 is double quote plus s 3 right parenthesis semicolon."/>
          <p:cNvPicPr>
            <a:picLocks noChangeAspect="1"/>
          </p:cNvPicPr>
          <p:nvPr/>
        </p:nvPicPr>
        <p:blipFill>
          <a:blip r:embed="rId2"/>
          <a:stretch>
            <a:fillRect/>
          </a:stretch>
        </p:blipFill>
        <p:spPr>
          <a:xfrm>
            <a:off x="1093176" y="1797397"/>
            <a:ext cx="6957646" cy="3998699"/>
          </a:xfrm>
          <a:prstGeom prst="rect">
            <a:avLst/>
          </a:prstGeom>
        </p:spPr>
      </p:pic>
    </p:spTree>
    <p:extLst>
      <p:ext uri="{BB962C8B-B14F-4D97-AF65-F5344CB8AC3E}">
        <p14:creationId xmlns:p14="http://schemas.microsoft.com/office/powerpoint/2010/main" val="27692455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Reading a Character from the </a:t>
            </a:r>
            <a:r>
              <a:rPr lang="en-US" altLang="en-US" dirty="0" smtClean="0"/>
              <a:t>Console</a:t>
            </a:r>
            <a:endParaRPr lang="en-US" b="0" dirty="0"/>
          </a:p>
        </p:txBody>
      </p:sp>
      <p:pic>
        <p:nvPicPr>
          <p:cNvPr id="7" name="Picture 2" descr="Computer code has 5 lines. The lines read as follows. Line 1. Scanner input equals new Scanner left parenthesis System period in right parenthesis semicolon. Line 2. System period out period print left parenthesis double quote Enter a character colon double quote right parenthesis semicolon. Line 3. String s equals input period next Line left parenthesis right parenthesis semicolon. Line 4. c h a r, c h equals s period c h a r At left parenthesis 0 right parenthesis semicolon. Line 5. System period out period print l n left parenthesis double quote The character entered is double quote plus c h right parenthesis semicolon."/>
          <p:cNvPicPr>
            <a:picLocks noChangeAspect="1"/>
          </p:cNvPicPr>
          <p:nvPr/>
        </p:nvPicPr>
        <p:blipFill>
          <a:blip r:embed="rId2"/>
          <a:stretch>
            <a:fillRect/>
          </a:stretch>
        </p:blipFill>
        <p:spPr>
          <a:xfrm>
            <a:off x="1171043" y="1970138"/>
            <a:ext cx="6801913" cy="2917723"/>
          </a:xfrm>
          <a:prstGeom prst="rect">
            <a:avLst/>
          </a:prstGeom>
        </p:spPr>
      </p:pic>
    </p:spTree>
    <p:extLst>
      <p:ext uri="{BB962C8B-B14F-4D97-AF65-F5344CB8AC3E}">
        <p14:creationId xmlns:p14="http://schemas.microsoft.com/office/powerpoint/2010/main" val="22207021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Comparing Strings</a:t>
            </a:r>
            <a:endParaRPr lang="en-US" b="0" dirty="0"/>
          </a:p>
        </p:txBody>
      </p:sp>
      <p:graphicFrame>
        <p:nvGraphicFramePr>
          <p:cNvPr id="2" name="Table 2"/>
          <p:cNvGraphicFramePr>
            <a:graphicFrameLocks noGrp="1"/>
          </p:cNvGraphicFramePr>
          <p:nvPr>
            <p:extLst>
              <p:ext uri="{D42A27DB-BD31-4B8C-83A1-F6EECF244321}">
                <p14:modId xmlns:p14="http://schemas.microsoft.com/office/powerpoint/2010/main" val="913412026"/>
              </p:ext>
            </p:extLst>
          </p:nvPr>
        </p:nvGraphicFramePr>
        <p:xfrm>
          <a:off x="1524000" y="1834321"/>
          <a:ext cx="6096000" cy="390652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761604291"/>
                    </a:ext>
                  </a:extLst>
                </a:gridCol>
                <a:gridCol w="3048000">
                  <a:extLst>
                    <a:ext uri="{9D8B030D-6E8A-4147-A177-3AD203B41FA5}">
                      <a16:colId xmlns:a16="http://schemas.microsoft.com/office/drawing/2014/main" val="76687372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dirty="0" smtClean="0">
                          <a:solidFill>
                            <a:schemeClr val="tx1"/>
                          </a:solidFill>
                          <a:effectLst/>
                          <a:latin typeface="+mn-lt"/>
                          <a:ea typeface="+mn-ea"/>
                          <a:cs typeface="+mn-cs"/>
                          <a:sym typeface="Arial"/>
                        </a:rPr>
                        <a:t>Method               </a:t>
                      </a:r>
                    </a:p>
                  </a:txBody>
                  <a:tcPr/>
                </a:tc>
                <a:tc>
                  <a:txBody>
                    <a:bodyPr/>
                    <a:lstStyle/>
                    <a:p>
                      <a:r>
                        <a:rPr lang="en-US" sz="1400" b="1" i="0" u="none" strike="noStrike" cap="none" dirty="0" smtClean="0">
                          <a:solidFill>
                            <a:schemeClr val="tx1"/>
                          </a:solidFill>
                          <a:effectLst/>
                          <a:latin typeface="+mn-lt"/>
                          <a:ea typeface="+mn-ea"/>
                          <a:cs typeface="+mn-cs"/>
                          <a:sym typeface="Arial"/>
                        </a:rPr>
                        <a:t>Description </a:t>
                      </a:r>
                      <a:endParaRPr lang="en-US" dirty="0"/>
                    </a:p>
                  </a:txBody>
                  <a:tcPr/>
                </a:tc>
                <a:extLst>
                  <a:ext uri="{0D108BD9-81ED-4DB2-BD59-A6C34878D82A}">
                    <a16:rowId xmlns:a16="http://schemas.microsoft.com/office/drawing/2014/main" val="2005960616"/>
                  </a:ext>
                </a:extLst>
              </a:tr>
              <a:tr h="370840">
                <a:tc>
                  <a:txBody>
                    <a:bodyPr/>
                    <a:lstStyle/>
                    <a:p>
                      <a:r>
                        <a:rPr lang="en-US" sz="1400" b="0" i="0" u="none" strike="noStrike" cap="none" dirty="0" smtClean="0">
                          <a:solidFill>
                            <a:schemeClr val="tx1"/>
                          </a:solidFill>
                          <a:effectLst/>
                          <a:latin typeface="+mn-lt"/>
                          <a:ea typeface="+mn-ea"/>
                          <a:cs typeface="+mn-cs"/>
                          <a:sym typeface="Arial"/>
                        </a:rPr>
                        <a:t>equals(s1)</a:t>
                      </a:r>
                    </a:p>
                  </a:txBody>
                  <a:tcPr/>
                </a:tc>
                <a:tc>
                  <a:txBody>
                    <a:bodyPr/>
                    <a:lstStyle/>
                    <a:p>
                      <a:r>
                        <a:rPr lang="en-US" sz="1400" b="0" i="0" u="none" strike="noStrike" cap="none" dirty="0" smtClean="0">
                          <a:solidFill>
                            <a:schemeClr val="tx1"/>
                          </a:solidFill>
                          <a:effectLst/>
                          <a:latin typeface="+mn-lt"/>
                          <a:ea typeface="+mn-ea"/>
                          <a:cs typeface="+mn-cs"/>
                          <a:sym typeface="Arial"/>
                        </a:rPr>
                        <a:t>Returns true if this string is equal to string s1.</a:t>
                      </a:r>
                    </a:p>
                  </a:txBody>
                  <a:tcPr/>
                </a:tc>
                <a:extLst>
                  <a:ext uri="{0D108BD9-81ED-4DB2-BD59-A6C34878D82A}">
                    <a16:rowId xmlns:a16="http://schemas.microsoft.com/office/drawing/2014/main" val="32472212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equalsIgnoreCase(s1)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true if this string is equal to string s1; it is case insensitive.</a:t>
                      </a:r>
                    </a:p>
                  </a:txBody>
                  <a:tcPr/>
                </a:tc>
                <a:extLst>
                  <a:ext uri="{0D108BD9-81ED-4DB2-BD59-A6C34878D82A}">
                    <a16:rowId xmlns:a16="http://schemas.microsoft.com/office/drawing/2014/main" val="7631362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compareTo(s1)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an integer greater than 0, equal to 0, or less than 0 to indicate whether this string is greater than, equal to, or less than s1.</a:t>
                      </a:r>
                    </a:p>
                  </a:txBody>
                  <a:tcPr/>
                </a:tc>
                <a:extLst>
                  <a:ext uri="{0D108BD9-81ED-4DB2-BD59-A6C34878D82A}">
                    <a16:rowId xmlns:a16="http://schemas.microsoft.com/office/drawing/2014/main" val="42347420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compareToIgnoreCase(s1)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Same as compareTo except that the comparison is case insensitive.</a:t>
                      </a:r>
                    </a:p>
                  </a:txBody>
                  <a:tcPr/>
                </a:tc>
                <a:extLst>
                  <a:ext uri="{0D108BD9-81ED-4DB2-BD59-A6C34878D82A}">
                    <a16:rowId xmlns:a16="http://schemas.microsoft.com/office/drawing/2014/main" val="11419496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startsWith(prefix)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true if this string starts with the specified prefix.</a:t>
                      </a:r>
                    </a:p>
                  </a:txBody>
                  <a:tcPr/>
                </a:tc>
                <a:extLst>
                  <a:ext uri="{0D108BD9-81ED-4DB2-BD59-A6C34878D82A}">
                    <a16:rowId xmlns:a16="http://schemas.microsoft.com/office/drawing/2014/main" val="111304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endsWith(suffix)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true if this string ends with the specified suffix.</a:t>
                      </a:r>
                    </a:p>
                  </a:txBody>
                  <a:tcPr/>
                </a:tc>
                <a:extLst>
                  <a:ext uri="{0D108BD9-81ED-4DB2-BD59-A6C34878D82A}">
                    <a16:rowId xmlns:a16="http://schemas.microsoft.com/office/drawing/2014/main" val="2916204269"/>
                  </a:ext>
                </a:extLst>
              </a:tr>
            </a:tbl>
          </a:graphicData>
        </a:graphic>
      </p:graphicFrame>
      <p:sp>
        <p:nvSpPr>
          <p:cNvPr id="6" name="TextBox 3">
            <a:hlinkClick r:id="rId2"/>
          </p:cNvPr>
          <p:cNvSpPr>
            <a:spLocks noChangeArrowheads="1"/>
          </p:cNvSpPr>
          <p:nvPr/>
        </p:nvSpPr>
        <p:spPr bwMode="auto">
          <a:xfrm>
            <a:off x="4572000" y="5890761"/>
            <a:ext cx="26193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OrderTwoCities</a:t>
            </a:r>
          </a:p>
        </p:txBody>
      </p:sp>
      <p:sp>
        <p:nvSpPr>
          <p:cNvPr id="5" name="TextBox 4">
            <a:hlinkClick r:id="rId3" tooltip="http://liveexample-ppe.pearsoncmg.com/LiveRun/faces/LiveExample.xhtml"/>
          </p:cNvPr>
          <p:cNvSpPr txBox="1"/>
          <p:nvPr/>
        </p:nvSpPr>
        <p:spPr>
          <a:xfrm>
            <a:off x="7305262" y="5850428"/>
            <a:ext cx="91440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9613621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sz="3600" dirty="0"/>
              <a:t>Obtaining Substrings</a:t>
            </a:r>
            <a:endParaRPr lang="en-US" b="0" dirty="0"/>
          </a:p>
        </p:txBody>
      </p:sp>
      <p:graphicFrame>
        <p:nvGraphicFramePr>
          <p:cNvPr id="3" name="Table 2"/>
          <p:cNvGraphicFramePr>
            <a:graphicFrameLocks noGrp="1"/>
          </p:cNvGraphicFramePr>
          <p:nvPr>
            <p:extLst>
              <p:ext uri="{D42A27DB-BD31-4B8C-83A1-F6EECF244321}">
                <p14:modId xmlns:p14="http://schemas.microsoft.com/office/powerpoint/2010/main" val="744820050"/>
              </p:ext>
            </p:extLst>
          </p:nvPr>
        </p:nvGraphicFramePr>
        <p:xfrm>
          <a:off x="1524000" y="1676042"/>
          <a:ext cx="6616148" cy="2047240"/>
        </p:xfrm>
        <a:graphic>
          <a:graphicData uri="http://schemas.openxmlformats.org/drawingml/2006/table">
            <a:tbl>
              <a:tblPr firstRow="1" bandRow="1">
                <a:tableStyleId>{5940675A-B579-460E-94D1-54222C63F5DA}</a:tableStyleId>
              </a:tblPr>
              <a:tblGrid>
                <a:gridCol w="1905000">
                  <a:extLst>
                    <a:ext uri="{9D8B030D-6E8A-4147-A177-3AD203B41FA5}">
                      <a16:colId xmlns:a16="http://schemas.microsoft.com/office/drawing/2014/main" val="2384652020"/>
                    </a:ext>
                  </a:extLst>
                </a:gridCol>
                <a:gridCol w="4711148">
                  <a:extLst>
                    <a:ext uri="{9D8B030D-6E8A-4147-A177-3AD203B41FA5}">
                      <a16:colId xmlns:a16="http://schemas.microsoft.com/office/drawing/2014/main" val="2481226405"/>
                    </a:ext>
                  </a:extLst>
                </a:gridCol>
              </a:tblGrid>
              <a:tr h="370840">
                <a:tc>
                  <a:txBody>
                    <a:bodyPr/>
                    <a:lstStyle/>
                    <a:p>
                      <a:r>
                        <a:rPr lang="en-US" sz="1400" b="1" i="0" u="none" strike="noStrike" cap="none" dirty="0" smtClean="0">
                          <a:solidFill>
                            <a:schemeClr val="tx1"/>
                          </a:solidFill>
                          <a:effectLst/>
                          <a:latin typeface="+mn-lt"/>
                          <a:ea typeface="+mn-ea"/>
                          <a:cs typeface="+mn-cs"/>
                          <a:sym typeface="Arial"/>
                        </a:rPr>
                        <a:t>Method</a:t>
                      </a:r>
                      <a:endParaRPr lang="en-US" sz="1400" b="0" i="0" u="none" strike="noStrike" cap="none" dirty="0" smtClean="0">
                        <a:solidFill>
                          <a:schemeClr val="tx1"/>
                        </a:solidFill>
                        <a:effectLst/>
                        <a:latin typeface="+mn-lt"/>
                        <a:ea typeface="+mn-ea"/>
                        <a:cs typeface="+mn-cs"/>
                        <a:sym typeface="Arial"/>
                      </a:endParaRPr>
                    </a:p>
                  </a:txBody>
                  <a:tcPr/>
                </a:tc>
                <a:tc>
                  <a:txBody>
                    <a:bodyPr/>
                    <a:lstStyle/>
                    <a:p>
                      <a:r>
                        <a:rPr lang="en-US" sz="1400" b="1" i="0" u="none" strike="noStrike" cap="none" dirty="0" smtClean="0">
                          <a:solidFill>
                            <a:schemeClr val="tx1"/>
                          </a:solidFill>
                          <a:effectLst/>
                          <a:latin typeface="+mn-lt"/>
                          <a:ea typeface="+mn-ea"/>
                          <a:cs typeface="+mn-cs"/>
                          <a:sym typeface="Arial"/>
                        </a:rPr>
                        <a:t>Description</a:t>
                      </a:r>
                      <a:endParaRPr lang="en-US" dirty="0"/>
                    </a:p>
                  </a:txBody>
                  <a:tcPr/>
                </a:tc>
                <a:extLst>
                  <a:ext uri="{0D108BD9-81ED-4DB2-BD59-A6C34878D82A}">
                    <a16:rowId xmlns:a16="http://schemas.microsoft.com/office/drawing/2014/main" val="12943743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substring(beginIndex)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this string’s substring that begins with the character at the specified beginIndex and extends to the end of the string, as shown in Figure 4.2.</a:t>
                      </a:r>
                    </a:p>
                  </a:txBody>
                  <a:tcPr/>
                </a:tc>
                <a:extLst>
                  <a:ext uri="{0D108BD9-81ED-4DB2-BD59-A6C34878D82A}">
                    <a16:rowId xmlns:a16="http://schemas.microsoft.com/office/drawing/2014/main" val="19000576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substring(beginIndex, endIndex)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this string’s substring that begins at the specified beginIndex and extends to the character at index endIndex – 1, as shown in Figure 9.6. Note that the character at endIndex is not part of the substring.</a:t>
                      </a:r>
                    </a:p>
                  </a:txBody>
                  <a:tcPr/>
                </a:tc>
                <a:extLst>
                  <a:ext uri="{0D108BD9-81ED-4DB2-BD59-A6C34878D82A}">
                    <a16:rowId xmlns:a16="http://schemas.microsoft.com/office/drawing/2014/main" val="260276262"/>
                  </a:ext>
                </a:extLst>
              </a:tr>
            </a:tbl>
          </a:graphicData>
        </a:graphic>
      </p:graphicFrame>
      <p:pic>
        <p:nvPicPr>
          <p:cNvPr id="6" name="Picture 3" descr="A 15 element array with indices from 0 to 14 has the following strings from left to right. Welcome blank to blank Java. Indices 7 and 10 are blank. When substring method is used message substring (0, 11) and message substring (11) is presented."/>
          <p:cNvPicPr>
            <a:picLocks noChangeAspect="1"/>
          </p:cNvPicPr>
          <p:nvPr/>
        </p:nvPicPr>
        <p:blipFill>
          <a:blip r:embed="rId2"/>
          <a:stretch>
            <a:fillRect/>
          </a:stretch>
        </p:blipFill>
        <p:spPr>
          <a:xfrm>
            <a:off x="1130737" y="4300035"/>
            <a:ext cx="6882527" cy="1617344"/>
          </a:xfrm>
          <a:prstGeom prst="rect">
            <a:avLst/>
          </a:prstGeom>
        </p:spPr>
      </p:pic>
    </p:spTree>
    <p:extLst>
      <p:ext uri="{BB962C8B-B14F-4D97-AF65-F5344CB8AC3E}">
        <p14:creationId xmlns:p14="http://schemas.microsoft.com/office/powerpoint/2010/main" val="41752150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Finding a Character or a Substring in a </a:t>
            </a:r>
            <a:r>
              <a:rPr lang="en-US" altLang="en-US" dirty="0" smtClean="0"/>
              <a:t>String </a:t>
            </a:r>
            <a:r>
              <a:rPr lang="en-US" altLang="en-US" sz="2000" b="0" dirty="0" smtClean="0"/>
              <a:t>(1 of 3)</a:t>
            </a:r>
            <a:endParaRPr lang="en-US" sz="2000" b="0" dirty="0"/>
          </a:p>
        </p:txBody>
      </p:sp>
      <p:graphicFrame>
        <p:nvGraphicFramePr>
          <p:cNvPr id="5" name="Table 2"/>
          <p:cNvGraphicFramePr>
            <a:graphicFrameLocks noGrp="1"/>
          </p:cNvGraphicFramePr>
          <p:nvPr>
            <p:extLst>
              <p:ext uri="{D42A27DB-BD31-4B8C-83A1-F6EECF244321}">
                <p14:modId xmlns:p14="http://schemas.microsoft.com/office/powerpoint/2010/main" val="3125786495"/>
              </p:ext>
            </p:extLst>
          </p:nvPr>
        </p:nvGraphicFramePr>
        <p:xfrm>
          <a:off x="1524000" y="1834321"/>
          <a:ext cx="6096000" cy="372364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761604291"/>
                    </a:ext>
                  </a:extLst>
                </a:gridCol>
                <a:gridCol w="3048000">
                  <a:extLst>
                    <a:ext uri="{9D8B030D-6E8A-4147-A177-3AD203B41FA5}">
                      <a16:colId xmlns:a16="http://schemas.microsoft.com/office/drawing/2014/main" val="766873723"/>
                    </a:ext>
                  </a:extLst>
                </a:gridCol>
              </a:tblGrid>
              <a:tr h="370840">
                <a:tc>
                  <a:txBody>
                    <a:bodyPr/>
                    <a:lstStyle/>
                    <a:p>
                      <a:r>
                        <a:rPr lang="en-US" sz="1400" b="1" i="0" u="none" strike="noStrike" cap="none" dirty="0" smtClean="0">
                          <a:solidFill>
                            <a:schemeClr val="tx1"/>
                          </a:solidFill>
                          <a:effectLst/>
                          <a:latin typeface="+mn-lt"/>
                          <a:ea typeface="+mn-ea"/>
                          <a:cs typeface="+mn-cs"/>
                          <a:sym typeface="Arial"/>
                        </a:rPr>
                        <a:t>Method</a:t>
                      </a:r>
                    </a:p>
                  </a:txBody>
                  <a:tcPr/>
                </a:tc>
                <a:tc>
                  <a:txBody>
                    <a:bodyPr/>
                    <a:lstStyle/>
                    <a:p>
                      <a:r>
                        <a:rPr lang="en-US" sz="1400" b="1" i="0" u="none" strike="noStrike" cap="none" dirty="0" smtClean="0">
                          <a:solidFill>
                            <a:schemeClr val="tx1"/>
                          </a:solidFill>
                          <a:effectLst/>
                          <a:latin typeface="+mn-lt"/>
                          <a:ea typeface="+mn-ea"/>
                          <a:cs typeface="+mn-cs"/>
                          <a:sym typeface="Arial"/>
                        </a:rPr>
                        <a:t>Description </a:t>
                      </a:r>
                      <a:endParaRPr lang="en-US" sz="1400" dirty="0"/>
                    </a:p>
                  </a:txBody>
                  <a:tcPr/>
                </a:tc>
                <a:extLst>
                  <a:ext uri="{0D108BD9-81ED-4DB2-BD59-A6C34878D82A}">
                    <a16:rowId xmlns:a16="http://schemas.microsoft.com/office/drawing/2014/main" val="2005960616"/>
                  </a:ext>
                </a:extLst>
              </a:tr>
              <a:tr h="370840">
                <a:tc>
                  <a:txBody>
                    <a:bodyPr/>
                    <a:lstStyle/>
                    <a:p>
                      <a:r>
                        <a:rPr lang="en-US" sz="1400" b="0" i="0" u="none" strike="noStrike" cap="none" dirty="0" smtClean="0">
                          <a:solidFill>
                            <a:schemeClr val="tx1"/>
                          </a:solidFill>
                          <a:effectLst/>
                          <a:latin typeface="+mn-lt"/>
                          <a:ea typeface="+mn-ea"/>
                          <a:cs typeface="+mn-cs"/>
                          <a:sym typeface="Arial"/>
                        </a:rPr>
                        <a:t>indexOf(ch)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the index of the first occurrence of ch in the string. Returns -1 if not matched.</a:t>
                      </a:r>
                    </a:p>
                  </a:txBody>
                  <a:tcPr/>
                </a:tc>
                <a:extLst>
                  <a:ext uri="{0D108BD9-81ED-4DB2-BD59-A6C34878D82A}">
                    <a16:rowId xmlns:a16="http://schemas.microsoft.com/office/drawing/2014/main" val="32472212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indexOf(ch, fromIndex)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the index of the first occurrence of ch after fromIndex in the string. Returns -1 if not matched.</a:t>
                      </a:r>
                    </a:p>
                  </a:txBody>
                  <a:tcPr/>
                </a:tc>
                <a:extLst>
                  <a:ext uri="{0D108BD9-81ED-4DB2-BD59-A6C34878D82A}">
                    <a16:rowId xmlns:a16="http://schemas.microsoft.com/office/drawing/2014/main" val="7631362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indexOf(s)</a:t>
                      </a:r>
                    </a:p>
                  </a:txBody>
                  <a:tcPr/>
                </a:tc>
                <a:tc>
                  <a:txBody>
                    <a:bodyPr/>
                    <a:lstStyle/>
                    <a:p>
                      <a:r>
                        <a:rPr lang="en-US" sz="1400" b="0" i="0" u="none" strike="noStrike" cap="none" dirty="0" smtClean="0">
                          <a:solidFill>
                            <a:schemeClr val="tx1"/>
                          </a:solidFill>
                          <a:effectLst/>
                          <a:latin typeface="+mn-lt"/>
                          <a:ea typeface="+mn-ea"/>
                          <a:cs typeface="+mn-cs"/>
                          <a:sym typeface="Arial"/>
                        </a:rPr>
                        <a:t>Returns the index of the first occurrence of string s in this string. Returns -1 if not matched.</a:t>
                      </a:r>
                    </a:p>
                  </a:txBody>
                  <a:tcPr/>
                </a:tc>
                <a:extLst>
                  <a:ext uri="{0D108BD9-81ED-4DB2-BD59-A6C34878D82A}">
                    <a16:rowId xmlns:a16="http://schemas.microsoft.com/office/drawing/2014/main" val="42347420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indexOf(s, fromIndex)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the index of the first occurrence of string s in this string after fromIndex. Returns -1 if not matched.</a:t>
                      </a:r>
                    </a:p>
                  </a:txBody>
                  <a:tcPr/>
                </a:tc>
                <a:extLst>
                  <a:ext uri="{0D108BD9-81ED-4DB2-BD59-A6C34878D82A}">
                    <a16:rowId xmlns:a16="http://schemas.microsoft.com/office/drawing/2014/main" val="1141949658"/>
                  </a:ext>
                </a:extLst>
              </a:tr>
            </a:tbl>
          </a:graphicData>
        </a:graphic>
      </p:graphicFrame>
    </p:spTree>
    <p:extLst>
      <p:ext uri="{BB962C8B-B14F-4D97-AF65-F5344CB8AC3E}">
        <p14:creationId xmlns:p14="http://schemas.microsoft.com/office/powerpoint/2010/main" val="15914849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Finding a Character or a Substring in a </a:t>
            </a:r>
            <a:r>
              <a:rPr lang="en-US" altLang="en-US" dirty="0" smtClean="0"/>
              <a:t>String </a:t>
            </a:r>
            <a:r>
              <a:rPr lang="en-US" altLang="en-US" sz="2000" b="0" dirty="0" smtClean="0"/>
              <a:t>(2 of 3)</a:t>
            </a:r>
            <a:endParaRPr lang="en-US" sz="2000" b="0" dirty="0"/>
          </a:p>
        </p:txBody>
      </p:sp>
      <p:graphicFrame>
        <p:nvGraphicFramePr>
          <p:cNvPr id="5" name="Table 2"/>
          <p:cNvGraphicFramePr>
            <a:graphicFrameLocks noGrp="1"/>
          </p:cNvGraphicFramePr>
          <p:nvPr>
            <p:extLst>
              <p:ext uri="{D42A27DB-BD31-4B8C-83A1-F6EECF244321}">
                <p14:modId xmlns:p14="http://schemas.microsoft.com/office/powerpoint/2010/main" val="2078656980"/>
              </p:ext>
            </p:extLst>
          </p:nvPr>
        </p:nvGraphicFramePr>
        <p:xfrm>
          <a:off x="1524000" y="1834321"/>
          <a:ext cx="6096000" cy="372364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761604291"/>
                    </a:ext>
                  </a:extLst>
                </a:gridCol>
                <a:gridCol w="3048000">
                  <a:extLst>
                    <a:ext uri="{9D8B030D-6E8A-4147-A177-3AD203B41FA5}">
                      <a16:colId xmlns:a16="http://schemas.microsoft.com/office/drawing/2014/main" val="766873723"/>
                    </a:ext>
                  </a:extLst>
                </a:gridCol>
              </a:tblGrid>
              <a:tr h="370840">
                <a:tc>
                  <a:txBody>
                    <a:bodyPr/>
                    <a:lstStyle/>
                    <a:p>
                      <a:r>
                        <a:rPr lang="en-US" sz="1400" b="1" i="0" u="none" strike="noStrike" cap="none" dirty="0" smtClean="0">
                          <a:solidFill>
                            <a:schemeClr val="tx1"/>
                          </a:solidFill>
                          <a:effectLst/>
                          <a:latin typeface="+mn-lt"/>
                          <a:ea typeface="+mn-ea"/>
                          <a:cs typeface="+mn-cs"/>
                          <a:sym typeface="Arial"/>
                        </a:rPr>
                        <a:t>Method</a:t>
                      </a:r>
                    </a:p>
                  </a:txBody>
                  <a:tcPr/>
                </a:tc>
                <a:tc>
                  <a:txBody>
                    <a:bodyPr/>
                    <a:lstStyle/>
                    <a:p>
                      <a:r>
                        <a:rPr lang="en-US" sz="1400" b="1" i="0" u="none" strike="noStrike" cap="none" dirty="0" smtClean="0">
                          <a:solidFill>
                            <a:schemeClr val="tx1"/>
                          </a:solidFill>
                          <a:effectLst/>
                          <a:latin typeface="+mn-lt"/>
                          <a:ea typeface="+mn-ea"/>
                          <a:cs typeface="+mn-cs"/>
                          <a:sym typeface="Arial"/>
                        </a:rPr>
                        <a:t>Description </a:t>
                      </a:r>
                      <a:endParaRPr lang="en-US" dirty="0"/>
                    </a:p>
                  </a:txBody>
                  <a:tcPr/>
                </a:tc>
                <a:extLst>
                  <a:ext uri="{0D108BD9-81ED-4DB2-BD59-A6C34878D82A}">
                    <a16:rowId xmlns:a16="http://schemas.microsoft.com/office/drawing/2014/main" val="20059606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lastIndexOf(ch)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the index of the last occurrence of ch in the string. Returns -1 if not matched.</a:t>
                      </a:r>
                    </a:p>
                  </a:txBody>
                  <a:tcPr/>
                </a:tc>
                <a:extLst>
                  <a:ext uri="{0D108BD9-81ED-4DB2-BD59-A6C34878D82A}">
                    <a16:rowId xmlns:a16="http://schemas.microsoft.com/office/drawing/2014/main" val="32472212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lastindexOf(ch, fromIndex)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the index of the last occurrence of ch before fromIndex in this string. Returns -1 if not matched.</a:t>
                      </a:r>
                    </a:p>
                  </a:txBody>
                  <a:tcPr/>
                </a:tc>
                <a:extLst>
                  <a:ext uri="{0D108BD9-81ED-4DB2-BD59-A6C34878D82A}">
                    <a16:rowId xmlns:a16="http://schemas.microsoft.com/office/drawing/2014/main" val="763136277"/>
                  </a:ext>
                </a:extLst>
              </a:tr>
              <a:tr h="370840">
                <a:tc>
                  <a:txBody>
                    <a:bodyPr/>
                    <a:lstStyle/>
                    <a:p>
                      <a:pPr hangingPunct="0"/>
                      <a:r>
                        <a:rPr lang="en-US" sz="1400" b="0" i="0" u="none" strike="noStrike" cap="none" dirty="0" smtClean="0">
                          <a:solidFill>
                            <a:schemeClr val="tx1"/>
                          </a:solidFill>
                          <a:effectLst/>
                          <a:latin typeface="+mn-lt"/>
                          <a:ea typeface="+mn-ea"/>
                          <a:cs typeface="+mn-cs"/>
                          <a:sym typeface="Arial"/>
                        </a:rPr>
                        <a:t>lastIndexOf(s)</a:t>
                      </a:r>
                    </a:p>
                  </a:txBody>
                  <a:tcPr/>
                </a:tc>
                <a:tc>
                  <a:txBody>
                    <a:bodyPr/>
                    <a:lstStyle/>
                    <a:p>
                      <a:r>
                        <a:rPr lang="en-US" sz="1400" b="0" i="0" u="none" strike="noStrike" cap="none" dirty="0" smtClean="0">
                          <a:solidFill>
                            <a:schemeClr val="tx1"/>
                          </a:solidFill>
                          <a:effectLst/>
                          <a:latin typeface="+mn-lt"/>
                          <a:ea typeface="+mn-ea"/>
                          <a:cs typeface="+mn-cs"/>
                          <a:sym typeface="Arial"/>
                        </a:rPr>
                        <a:t>Returns the index of the first occurrence of string s in this string. Returns -1 if not matched.</a:t>
                      </a:r>
                    </a:p>
                  </a:txBody>
                  <a:tcPr/>
                </a:tc>
                <a:extLst>
                  <a:ext uri="{0D108BD9-81ED-4DB2-BD59-A6C34878D82A}">
                    <a16:rowId xmlns:a16="http://schemas.microsoft.com/office/drawing/2014/main" val="42347420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indexOf(s, fromIndex)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Returns the index of the last occurrence of string s before fromIndex. Returns -1 if not matched.</a:t>
                      </a:r>
                    </a:p>
                  </a:txBody>
                  <a:tcPr/>
                </a:tc>
                <a:extLst>
                  <a:ext uri="{0D108BD9-81ED-4DB2-BD59-A6C34878D82A}">
                    <a16:rowId xmlns:a16="http://schemas.microsoft.com/office/drawing/2014/main" val="1141949658"/>
                  </a:ext>
                </a:extLst>
              </a:tr>
            </a:tbl>
          </a:graphicData>
        </a:graphic>
      </p:graphicFrame>
    </p:spTree>
    <p:extLst>
      <p:ext uri="{BB962C8B-B14F-4D97-AF65-F5344CB8AC3E}">
        <p14:creationId xmlns:p14="http://schemas.microsoft.com/office/powerpoint/2010/main" val="3846759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Finding a Character or a Substring in a </a:t>
            </a:r>
            <a:r>
              <a:rPr lang="en-US" altLang="en-US" dirty="0" smtClean="0"/>
              <a:t>String </a:t>
            </a:r>
            <a:r>
              <a:rPr lang="en-US" altLang="en-US" sz="2000" b="0" dirty="0" smtClean="0"/>
              <a:t>(3 of 3)</a:t>
            </a:r>
            <a:endParaRPr lang="en-US" sz="2000" b="0" dirty="0"/>
          </a:p>
        </p:txBody>
      </p:sp>
      <p:pic>
        <p:nvPicPr>
          <p:cNvPr id="2" name="Picture 2" descr="Computer code has 3 lines. The lines read as follows. Line 1. i n t, k equals s period index Of left parenthesis single quote single quote right parenthesis semicolon. Line 2. String first Name equals s period substring left parenthesis 0 comma k right parenthesis semicolon. Line 3. String last Name equals s period substring left parenthesis k plus 1 right parenthesis semicolon. A 9 element array with indices from 0 to 9 has the following strings from left to right. Kim blank Jones. Index 3 is blank. The array is presented with s period substring (0, k) is Kim and s period substring (k plus 1) is Jones. Index 3 is labeled, is 3."/>
          <p:cNvPicPr>
            <a:picLocks noChangeAspect="1"/>
          </p:cNvPicPr>
          <p:nvPr/>
        </p:nvPicPr>
        <p:blipFill>
          <a:blip r:embed="rId2"/>
          <a:stretch>
            <a:fillRect/>
          </a:stretch>
        </p:blipFill>
        <p:spPr>
          <a:xfrm>
            <a:off x="916602" y="1690218"/>
            <a:ext cx="7310795" cy="3914878"/>
          </a:xfrm>
          <a:prstGeom prst="rect">
            <a:avLst/>
          </a:prstGeom>
        </p:spPr>
      </p:pic>
    </p:spTree>
    <p:extLst>
      <p:ext uri="{BB962C8B-B14F-4D97-AF65-F5344CB8AC3E}">
        <p14:creationId xmlns:p14="http://schemas.microsoft.com/office/powerpoint/2010/main" val="2497293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Conversion between Strings and Numbers</a:t>
            </a:r>
            <a:endParaRPr lang="en-US" b="0" dirty="0"/>
          </a:p>
        </p:txBody>
      </p:sp>
      <p:pic>
        <p:nvPicPr>
          <p:cNvPr id="7" name="Picture 2" descr="Computer code has 3 lines. The lines read as follows. Line 1. i n t, i n t Value equals Integer period parse I n t left parenthesis i n t String right parenthesis semicolon. Line 2. double double Value equals Double period parse Double left parenthesis double String right parenthesis semicolon. Line 3. String s equals number plus double quote double quote semicolon."/>
          <p:cNvPicPr>
            <a:picLocks noChangeAspect="1"/>
          </p:cNvPicPr>
          <p:nvPr/>
        </p:nvPicPr>
        <p:blipFill>
          <a:blip r:embed="rId2"/>
          <a:stretch>
            <a:fillRect/>
          </a:stretch>
        </p:blipFill>
        <p:spPr>
          <a:xfrm>
            <a:off x="929198" y="2491847"/>
            <a:ext cx="7285604" cy="1874305"/>
          </a:xfrm>
          <a:prstGeom prst="rect">
            <a:avLst/>
          </a:prstGeom>
        </p:spPr>
      </p:pic>
    </p:spTree>
    <p:extLst>
      <p:ext uri="{BB962C8B-B14F-4D97-AF65-F5344CB8AC3E}">
        <p14:creationId xmlns:p14="http://schemas.microsoft.com/office/powerpoint/2010/main" val="2835794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Learning Objectives </a:t>
            </a:r>
            <a:r>
              <a:rPr lang="en-US" altLang="en-US" sz="2000" b="0" dirty="0" smtClean="0"/>
              <a:t>(2 of 3)</a:t>
            </a:r>
            <a:endParaRPr lang="en-US" sz="2000" b="0" dirty="0"/>
          </a:p>
        </p:txBody>
      </p:sp>
      <p:sp>
        <p:nvSpPr>
          <p:cNvPr id="3" name="Content Placeholder 2"/>
          <p:cNvSpPr>
            <a:spLocks noGrp="1"/>
          </p:cNvSpPr>
          <p:nvPr>
            <p:ph sz="quarter" idx="13"/>
          </p:nvPr>
        </p:nvSpPr>
        <p:spPr/>
        <p:txBody>
          <a:bodyPr/>
          <a:lstStyle/>
          <a:p>
            <a:pPr marL="0" indent="0">
              <a:buNone/>
            </a:pPr>
            <a:r>
              <a:rPr lang="en-US" altLang="en-US" sz="2000" b="1" dirty="0" smtClean="0">
                <a:solidFill>
                  <a:schemeClr val="tx2"/>
                </a:solidFill>
              </a:rPr>
              <a:t>4.7</a:t>
            </a:r>
            <a:r>
              <a:rPr lang="en-US" altLang="en-US" sz="2000" dirty="0" smtClean="0"/>
              <a:t> To </a:t>
            </a:r>
            <a:r>
              <a:rPr lang="en-US" altLang="en-US" sz="2000" dirty="0"/>
              <a:t>introduce objects and instance methods (</a:t>
            </a:r>
            <a:r>
              <a:rPr lang="en-US" altLang="en-US" sz="2000" b="1" dirty="0"/>
              <a:t>§</a:t>
            </a:r>
            <a:r>
              <a:rPr lang="en-US" altLang="en-US" sz="2000" dirty="0"/>
              <a:t>4.4).</a:t>
            </a:r>
          </a:p>
          <a:p>
            <a:pPr marL="0" indent="0">
              <a:buNone/>
            </a:pPr>
            <a:r>
              <a:rPr lang="en-US" altLang="en-US" sz="2000" b="1" dirty="0" smtClean="0">
                <a:solidFill>
                  <a:schemeClr val="tx2"/>
                </a:solidFill>
              </a:rPr>
              <a:t>4.8</a:t>
            </a:r>
            <a:r>
              <a:rPr lang="en-US" altLang="en-US" sz="2000" dirty="0" smtClean="0"/>
              <a:t> To </a:t>
            </a:r>
            <a:r>
              <a:rPr lang="en-US" altLang="en-US" sz="2000" dirty="0"/>
              <a:t>represent strings using the </a:t>
            </a:r>
            <a:r>
              <a:rPr lang="en-US" altLang="en-US" sz="2000" b="1" dirty="0"/>
              <a:t>String</a:t>
            </a:r>
            <a:r>
              <a:rPr lang="en-US" altLang="en-US" sz="2000" dirty="0"/>
              <a:t> objects (§4.4).</a:t>
            </a:r>
          </a:p>
          <a:p>
            <a:pPr marL="0" indent="0">
              <a:buNone/>
            </a:pPr>
            <a:r>
              <a:rPr lang="en-US" altLang="en-US" sz="2000" b="1" dirty="0" smtClean="0">
                <a:solidFill>
                  <a:schemeClr val="tx2"/>
                </a:solidFill>
              </a:rPr>
              <a:t>4.9</a:t>
            </a:r>
            <a:r>
              <a:rPr lang="en-US" altLang="en-US" sz="2000" dirty="0" smtClean="0"/>
              <a:t> To </a:t>
            </a:r>
            <a:r>
              <a:rPr lang="en-US" altLang="en-US" sz="2000" dirty="0"/>
              <a:t>return the string length using the </a:t>
            </a:r>
            <a:r>
              <a:rPr lang="en-US" altLang="en-US" sz="2000" b="1" dirty="0"/>
              <a:t>length()</a:t>
            </a:r>
            <a:r>
              <a:rPr lang="en-US" altLang="en-US" sz="2000" dirty="0"/>
              <a:t> method (§4.4.1).</a:t>
            </a:r>
          </a:p>
          <a:p>
            <a:pPr marL="0" indent="0">
              <a:buNone/>
            </a:pPr>
            <a:r>
              <a:rPr lang="en-US" altLang="en-US" sz="2000" b="1" dirty="0" smtClean="0">
                <a:solidFill>
                  <a:schemeClr val="tx2"/>
                </a:solidFill>
              </a:rPr>
              <a:t>4.10</a:t>
            </a:r>
            <a:r>
              <a:rPr lang="en-US" altLang="en-US" sz="2000" dirty="0" smtClean="0"/>
              <a:t> To </a:t>
            </a:r>
            <a:r>
              <a:rPr lang="en-US" altLang="en-US" sz="2000" dirty="0"/>
              <a:t>return a character in the string using the </a:t>
            </a:r>
            <a:r>
              <a:rPr lang="en-US" altLang="en-US" sz="2000" b="1" dirty="0" smtClean="0"/>
              <a:t>charAt(i</a:t>
            </a:r>
            <a:r>
              <a:rPr lang="en-US" altLang="en-US" sz="2000" b="1" dirty="0"/>
              <a:t>)</a:t>
            </a:r>
            <a:r>
              <a:rPr lang="en-US" altLang="en-US" sz="2000" dirty="0"/>
              <a:t> method (§4.4.2).</a:t>
            </a:r>
          </a:p>
          <a:p>
            <a:pPr marL="0" indent="0">
              <a:buNone/>
            </a:pPr>
            <a:r>
              <a:rPr lang="en-US" altLang="en-US" sz="2000" b="1" dirty="0" smtClean="0">
                <a:solidFill>
                  <a:schemeClr val="tx2"/>
                </a:solidFill>
              </a:rPr>
              <a:t>4.11</a:t>
            </a:r>
            <a:r>
              <a:rPr lang="en-US" altLang="en-US" sz="2000" dirty="0" smtClean="0"/>
              <a:t> To </a:t>
            </a:r>
            <a:r>
              <a:rPr lang="en-US" altLang="en-US" sz="2000" dirty="0"/>
              <a:t>use the </a:t>
            </a:r>
            <a:r>
              <a:rPr lang="en-US" altLang="en-US" sz="2000" b="1" dirty="0"/>
              <a:t>+</a:t>
            </a:r>
            <a:r>
              <a:rPr lang="en-US" altLang="en-US" sz="2000" dirty="0"/>
              <a:t> operator to concatenate strings (§4.4.3). </a:t>
            </a:r>
          </a:p>
          <a:p>
            <a:pPr marL="0" indent="0">
              <a:buNone/>
            </a:pPr>
            <a:r>
              <a:rPr lang="en-US" altLang="en-US" sz="2000" b="1" dirty="0" smtClean="0">
                <a:solidFill>
                  <a:schemeClr val="tx2"/>
                </a:solidFill>
              </a:rPr>
              <a:t>4.12</a:t>
            </a:r>
            <a:r>
              <a:rPr lang="en-US" altLang="en-US" sz="2000" dirty="0" smtClean="0"/>
              <a:t> To </a:t>
            </a:r>
            <a:r>
              <a:rPr lang="en-US" altLang="en-US" sz="2000" dirty="0"/>
              <a:t>read strings from the console (§4.4.4).</a:t>
            </a:r>
          </a:p>
          <a:p>
            <a:pPr marL="0" indent="0">
              <a:buNone/>
            </a:pPr>
            <a:r>
              <a:rPr lang="en-US" altLang="en-US" sz="2000" b="1" dirty="0" smtClean="0">
                <a:solidFill>
                  <a:schemeClr val="tx2"/>
                </a:solidFill>
              </a:rPr>
              <a:t>4.13</a:t>
            </a:r>
            <a:r>
              <a:rPr lang="en-US" altLang="en-US" sz="2000" dirty="0" smtClean="0"/>
              <a:t> To </a:t>
            </a:r>
            <a:r>
              <a:rPr lang="en-US" altLang="en-US" sz="2000" dirty="0"/>
              <a:t>read a character from the console (§4.4.5).</a:t>
            </a:r>
          </a:p>
          <a:p>
            <a:pPr marL="0" indent="0">
              <a:buNone/>
            </a:pPr>
            <a:r>
              <a:rPr lang="en-US" altLang="en-US" sz="2000" b="1" dirty="0" smtClean="0">
                <a:solidFill>
                  <a:schemeClr val="tx2"/>
                </a:solidFill>
              </a:rPr>
              <a:t>4.14</a:t>
            </a:r>
            <a:r>
              <a:rPr lang="en-US" altLang="en-US" sz="2000" dirty="0" smtClean="0"/>
              <a:t> To </a:t>
            </a:r>
            <a:r>
              <a:rPr lang="en-US" altLang="en-US" sz="2000" dirty="0"/>
              <a:t>compare strings using the </a:t>
            </a:r>
            <a:r>
              <a:rPr lang="en-US" altLang="en-US" sz="2000" b="1" dirty="0"/>
              <a:t>equals</a:t>
            </a:r>
            <a:r>
              <a:rPr lang="en-US" altLang="en-US" sz="2000" dirty="0"/>
              <a:t> method and the </a:t>
            </a:r>
            <a:r>
              <a:rPr lang="en-US" altLang="en-US" sz="2000" b="1" dirty="0"/>
              <a:t>compareTo</a:t>
            </a:r>
            <a:r>
              <a:rPr lang="en-US" altLang="en-US" sz="2000" dirty="0"/>
              <a:t> methods (§4.4.6</a:t>
            </a:r>
            <a:r>
              <a:rPr lang="en-US" altLang="en-US" sz="2000" dirty="0" smtClean="0"/>
              <a:t>).</a:t>
            </a:r>
            <a:endParaRPr lang="en-US" altLang="en-US" sz="2000" dirty="0"/>
          </a:p>
        </p:txBody>
      </p:sp>
    </p:spTree>
    <p:extLst>
      <p:ext uri="{BB962C8B-B14F-4D97-AF65-F5344CB8AC3E}">
        <p14:creationId xmlns:p14="http://schemas.microsoft.com/office/powerpoint/2010/main" val="18937154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Problem: Guessing Birthday</a:t>
            </a:r>
            <a:endParaRPr lang="en-US" b="0" dirty="0"/>
          </a:p>
        </p:txBody>
      </p:sp>
      <p:sp>
        <p:nvSpPr>
          <p:cNvPr id="2" name="Text Placeholder 2"/>
          <p:cNvSpPr>
            <a:spLocks noGrp="1"/>
          </p:cNvSpPr>
          <p:nvPr>
            <p:ph type="body" idx="1"/>
          </p:nvPr>
        </p:nvSpPr>
        <p:spPr>
          <a:xfrm>
            <a:off x="457200" y="1739348"/>
            <a:ext cx="8229600" cy="576470"/>
          </a:xfrm>
        </p:spPr>
        <p:txBody>
          <a:bodyPr/>
          <a:lstStyle/>
          <a:p>
            <a:r>
              <a:rPr lang="en-US" altLang="en-US" sz="2200" dirty="0"/>
              <a:t>The program can guess your birth date. Run to see how it works.</a:t>
            </a:r>
          </a:p>
        </p:txBody>
      </p:sp>
      <p:pic>
        <p:nvPicPr>
          <p:cNvPr id="7" name="Picture 3" descr="A diagram illustrates the process of program to guess birthday. Five set of numbers are presented. Each set has 4 rows and 4 columns. Set 1 has row entries as follows. Row 1. 1, 3, 5, 7. Row 2. 9, 11, 13, 15. Row 3. 17, 19, 21, 23. Row 4. 25, 27, 29, 31. Set 2 has row entries as follows. Row 1. 2, 3, 6, 7. Row 2. 10, 11, 14, 15. Row 3. 18, 19, 22, 23. Row 4. 26, 27, 30, 31. Set 3 has row entries as follows. Row 1. 4, 5, 6, 7. Row 2. 12, 13, 14, 15. Row 3. 20, 21, 22, 23. Row 4. 28, 29, 30, 31. Set 4 has row entries as follows. Row 1. 8, 9, 10, 11. Row 2. 12, 13, 14, 15. Row 3. 24, 25, 26, 27. Row 4. 28, 29, 30, 31. Set 5 has row entries as follows. Row 1. 16, 17, 18, 19. Row 2. 20, 21, 22, 23. Row 3. 24, 25, 26, 27. Row 4. 28, 29, 30, 31. The first number from set 1, set 2, and set 5 is selected and added. 1, 2, and 16 are added and 19 is obtained. The obtained number 19 is the birthday"/>
          <p:cNvPicPr>
            <a:picLocks noChangeAspect="1"/>
          </p:cNvPicPr>
          <p:nvPr/>
        </p:nvPicPr>
        <p:blipFill>
          <a:blip r:embed="rId2"/>
          <a:stretch>
            <a:fillRect/>
          </a:stretch>
        </p:blipFill>
        <p:spPr>
          <a:xfrm>
            <a:off x="815833" y="2603322"/>
            <a:ext cx="7512334" cy="2287458"/>
          </a:xfrm>
          <a:prstGeom prst="rect">
            <a:avLst/>
          </a:prstGeom>
        </p:spPr>
      </p:pic>
      <p:sp>
        <p:nvSpPr>
          <p:cNvPr id="8" name="TextBox 4">
            <a:hlinkClick r:id="rId3"/>
          </p:cNvPr>
          <p:cNvSpPr>
            <a:spLocks noChangeArrowheads="1"/>
          </p:cNvSpPr>
          <p:nvPr/>
        </p:nvSpPr>
        <p:spPr bwMode="auto">
          <a:xfrm>
            <a:off x="4871485" y="5700713"/>
            <a:ext cx="18542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GuessBirthday</a:t>
            </a:r>
          </a:p>
        </p:txBody>
      </p:sp>
      <p:sp>
        <p:nvSpPr>
          <p:cNvPr id="9" name="TextBox 5">
            <a:hlinkClick r:id="rId4" tooltip="http://liveexample-ppe.pearsoncmg.com/LiveRun/faces/LiveExample.xhtml"/>
          </p:cNvPr>
          <p:cNvSpPr txBox="1"/>
          <p:nvPr/>
        </p:nvSpPr>
        <p:spPr>
          <a:xfrm>
            <a:off x="6967331" y="5660380"/>
            <a:ext cx="1022906"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3161478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Mathematics Basis for the Game</a:t>
            </a:r>
            <a:endParaRPr lang="en-US" b="0" dirty="0"/>
          </a:p>
        </p:txBody>
      </p:sp>
      <p:pic>
        <p:nvPicPr>
          <p:cNvPr id="2" name="Picture 2" descr="19 is 1 0 0 1 1 in binary, 7 is 1 1 1 in binary, and 23 is 1 1 1 0 1 in binary. The binary number, 1 0 0 0 0, 1 0, 1 added yields 1 0 0 1 1. Binary number, 0 0 1 1 0, 1 0, 1 added yields 0 0 1 1 1. Binary number, 1 0 0 0 0, 1 0 0 0, 1 0 0, 1 added yields 1 1 1 0 1. A table has 7 rows and 2 columns. The columns have the following headings from left to right. Decimal, Decimal Binary. The row entries are as follows. Row 1. Decimal, 1. Decimal Binary, 0 0 0 0 1. Row 2. Decimal, 2. Decimal Binary, 0 0 0 1 0. Row 3. Decimal, 3. Decimal Binary, 0 0 0 1 1. Row 4. Decimal, Incomplete line of code. Decimal Binary, Blank. Row 5. Decimal, 19. Decimal Binary, 1 0 0 1 1. Row 6. Decimal, Incomplete line of code. Decimal Binary, Blank. Row 7. Decimal, 31. Decimal Binary, 1 1 1 1 1. Binary number, b sub 5 0 0 0, b sub 4 0 0 0, b sub 3 0 0, b sub 2 0, b sub 1, added yields b sub 1 b sub 4 b sub 3 b sub 2 b sub 1. Binary number, 1 0 0 0 0, 1 0, 1, added 1 0 0 1 1 which is the decimal binary for 19. Binary number, 1 0 0 0 0, 1 0 0 0, 1 0 0, 10, 1, added yields 1 1 1 1 1 which is the decimal binary for 31."/>
          <p:cNvPicPr>
            <a:picLocks noChangeAspect="1"/>
          </p:cNvPicPr>
          <p:nvPr/>
        </p:nvPicPr>
        <p:blipFill>
          <a:blip r:embed="rId2"/>
          <a:stretch>
            <a:fillRect/>
          </a:stretch>
        </p:blipFill>
        <p:spPr>
          <a:xfrm>
            <a:off x="1301585" y="1699560"/>
            <a:ext cx="6540829" cy="4035343"/>
          </a:xfrm>
          <a:prstGeom prst="rect">
            <a:avLst/>
          </a:prstGeom>
        </p:spPr>
      </p:pic>
    </p:spTree>
    <p:extLst>
      <p:ext uri="{BB962C8B-B14F-4D97-AF65-F5344CB8AC3E}">
        <p14:creationId xmlns:p14="http://schemas.microsoft.com/office/powerpoint/2010/main" val="13991014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Case Study: Converting a Hexadecimal Digit to a Decimal Value</a:t>
            </a:r>
            <a:endParaRPr lang="en-US" b="0" dirty="0"/>
          </a:p>
        </p:txBody>
      </p:sp>
      <p:sp>
        <p:nvSpPr>
          <p:cNvPr id="2" name="Content Placeholder 2"/>
          <p:cNvSpPr>
            <a:spLocks noGrp="1"/>
          </p:cNvSpPr>
          <p:nvPr>
            <p:ph sz="quarter" idx="13"/>
          </p:nvPr>
        </p:nvSpPr>
        <p:spPr>
          <a:xfrm>
            <a:off x="457200" y="1600201"/>
            <a:ext cx="8232775" cy="1510748"/>
          </a:xfrm>
        </p:spPr>
        <p:txBody>
          <a:bodyPr/>
          <a:lstStyle/>
          <a:p>
            <a:pPr marL="0" indent="0">
              <a:buFont typeface="Monotype Sorts" pitchFamily="2" charset="2"/>
              <a:buNone/>
            </a:pPr>
            <a:r>
              <a:rPr lang="en-US" altLang="en-US" dirty="0"/>
              <a:t>Write a program that converts a hexadecimal digit into a decimal value.</a:t>
            </a:r>
          </a:p>
        </p:txBody>
      </p:sp>
      <p:sp>
        <p:nvSpPr>
          <p:cNvPr id="5" name="TextBox 3">
            <a:hlinkClick r:id="rId2"/>
          </p:cNvPr>
          <p:cNvSpPr>
            <a:spLocks noChangeArrowheads="1"/>
          </p:cNvSpPr>
          <p:nvPr/>
        </p:nvSpPr>
        <p:spPr bwMode="auto">
          <a:xfrm>
            <a:off x="5646738" y="5041900"/>
            <a:ext cx="18542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HexDigit2Dec</a:t>
            </a:r>
          </a:p>
        </p:txBody>
      </p:sp>
      <p:sp>
        <p:nvSpPr>
          <p:cNvPr id="6" name="TextBox 4">
            <a:hlinkClick r:id="rId3" tooltip="http://liveexample-ppe.pearsoncmg.com/LiveRun/faces/LiveExample.xhtml"/>
          </p:cNvPr>
          <p:cNvSpPr txBox="1"/>
          <p:nvPr/>
        </p:nvSpPr>
        <p:spPr>
          <a:xfrm>
            <a:off x="7593497" y="5001567"/>
            <a:ext cx="824948"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0085191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Case Study: Revising the Lottery Program Using </a:t>
            </a:r>
            <a:r>
              <a:rPr lang="en-US" altLang="en-US" dirty="0" smtClean="0"/>
              <a:t>Strings</a:t>
            </a:r>
            <a:endParaRPr lang="en-US" b="0" dirty="0"/>
          </a:p>
        </p:txBody>
      </p:sp>
      <p:sp>
        <p:nvSpPr>
          <p:cNvPr id="2" name="Content Placeholder 2"/>
          <p:cNvSpPr>
            <a:spLocks noGrp="1"/>
          </p:cNvSpPr>
          <p:nvPr>
            <p:ph sz="quarter" idx="13"/>
          </p:nvPr>
        </p:nvSpPr>
        <p:spPr>
          <a:xfrm>
            <a:off x="457200" y="1600201"/>
            <a:ext cx="8232775" cy="1510748"/>
          </a:xfrm>
        </p:spPr>
        <p:txBody>
          <a:bodyPr/>
          <a:lstStyle/>
          <a:p>
            <a:pPr marL="0" indent="0">
              <a:buFont typeface="Monotype Sorts" pitchFamily="2" charset="2"/>
              <a:buNone/>
            </a:pPr>
            <a:r>
              <a:rPr lang="en-US" altLang="en-US" dirty="0"/>
              <a:t>A problem can be solved using many different approaches. This section rewrites the lottery program in Listing 3.7 using strings. Using strings simplifies this program.</a:t>
            </a:r>
          </a:p>
        </p:txBody>
      </p:sp>
      <p:sp>
        <p:nvSpPr>
          <p:cNvPr id="6" name="TextBox 3">
            <a:hlinkClick r:id="rId2"/>
          </p:cNvPr>
          <p:cNvSpPr>
            <a:spLocks noChangeArrowheads="1"/>
          </p:cNvSpPr>
          <p:nvPr/>
        </p:nvSpPr>
        <p:spPr bwMode="auto">
          <a:xfrm>
            <a:off x="4768850" y="5048250"/>
            <a:ext cx="24288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LotteryUsingStrings</a:t>
            </a:r>
          </a:p>
        </p:txBody>
      </p:sp>
      <p:sp>
        <p:nvSpPr>
          <p:cNvPr id="5" name="TextBox 4">
            <a:hlinkClick r:id="rId3" tooltip="http://liveexample-ppe.pearsoncmg.com/LiveRun/faces/LiveExample.xhtml"/>
          </p:cNvPr>
          <p:cNvSpPr txBox="1"/>
          <p:nvPr/>
        </p:nvSpPr>
        <p:spPr>
          <a:xfrm>
            <a:off x="7394715" y="5007917"/>
            <a:ext cx="824948"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5461077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cs typeface="Courier New" panose="02070309020205020404" pitchFamily="49" charset="0"/>
              </a:rPr>
              <a:t>Formatting </a:t>
            </a:r>
            <a:r>
              <a:rPr lang="en-US" altLang="en-US" dirty="0" smtClean="0">
                <a:cs typeface="Courier New" panose="02070309020205020404" pitchFamily="49" charset="0"/>
              </a:rPr>
              <a:t>Output</a:t>
            </a:r>
            <a:endParaRPr lang="en-US" b="0" dirty="0"/>
          </a:p>
        </p:txBody>
      </p:sp>
      <p:sp>
        <p:nvSpPr>
          <p:cNvPr id="2" name="Content Placeholder 2"/>
          <p:cNvSpPr>
            <a:spLocks noGrp="1"/>
          </p:cNvSpPr>
          <p:nvPr>
            <p:ph sz="quarter" idx="13"/>
          </p:nvPr>
        </p:nvSpPr>
        <p:spPr/>
        <p:txBody>
          <a:bodyPr/>
          <a:lstStyle/>
          <a:p>
            <a:pPr marL="0" indent="0">
              <a:buClrTx/>
              <a:buSzTx/>
              <a:buFontTx/>
              <a:buNone/>
            </a:pPr>
            <a:r>
              <a:rPr lang="en-US" altLang="en-US" dirty="0">
                <a:cs typeface="Courier New" panose="02070309020205020404" pitchFamily="49" charset="0"/>
              </a:rPr>
              <a:t>Use the printf statement.</a:t>
            </a:r>
          </a:p>
          <a:p>
            <a:pPr marL="0" lvl="1" indent="0">
              <a:spcBef>
                <a:spcPts val="1500"/>
              </a:spcBef>
              <a:buClrTx/>
              <a:buFontTx/>
              <a:buNone/>
            </a:pPr>
            <a:r>
              <a:rPr lang="en-US" altLang="en-US" dirty="0">
                <a:cs typeface="Courier New" panose="02070309020205020404" pitchFamily="49" charset="0"/>
              </a:rPr>
              <a:t>System.out.printf(format, items);</a:t>
            </a:r>
          </a:p>
          <a:p>
            <a:pPr marL="0" indent="0">
              <a:buClrTx/>
              <a:buSzTx/>
              <a:buFontTx/>
              <a:buNone/>
            </a:pPr>
            <a:r>
              <a:rPr lang="en-US" altLang="en-US" dirty="0">
                <a:cs typeface="Courier New" panose="02070309020205020404" pitchFamily="49" charset="0"/>
              </a:rPr>
              <a:t>Where format is a string that may consist of substrings and format specifiers. A format specifier specifies how an item should be displayed. An item may be a numeric value, character, boolean value, or a string. Each specifier begins with a percent sign. </a:t>
            </a:r>
          </a:p>
        </p:txBody>
      </p:sp>
    </p:spTree>
    <p:extLst>
      <p:ext uri="{BB962C8B-B14F-4D97-AF65-F5344CB8AC3E}">
        <p14:creationId xmlns:p14="http://schemas.microsoft.com/office/powerpoint/2010/main" val="8984539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cs typeface="Courier New" panose="02070309020205020404" pitchFamily="49" charset="0"/>
              </a:rPr>
              <a:t>Frequently-Used </a:t>
            </a:r>
            <a:r>
              <a:rPr lang="en-US" altLang="en-US" dirty="0" smtClean="0">
                <a:cs typeface="Courier New" panose="02070309020205020404" pitchFamily="49" charset="0"/>
              </a:rPr>
              <a:t>Specifiers</a:t>
            </a:r>
            <a:endParaRPr lang="en-US" sz="2000" b="0" dirty="0"/>
          </a:p>
        </p:txBody>
      </p:sp>
      <p:graphicFrame>
        <p:nvGraphicFramePr>
          <p:cNvPr id="7" name="Table 2"/>
          <p:cNvGraphicFramePr>
            <a:graphicFrameLocks noGrp="1"/>
          </p:cNvGraphicFramePr>
          <p:nvPr>
            <p:extLst>
              <p:ext uri="{D42A27DB-BD31-4B8C-83A1-F6EECF244321}">
                <p14:modId xmlns:p14="http://schemas.microsoft.com/office/powerpoint/2010/main" val="3815493189"/>
              </p:ext>
            </p:extLst>
          </p:nvPr>
        </p:nvGraphicFramePr>
        <p:xfrm>
          <a:off x="1524000" y="1705112"/>
          <a:ext cx="6096000" cy="2854960"/>
        </p:xfrm>
        <a:graphic>
          <a:graphicData uri="http://schemas.openxmlformats.org/drawingml/2006/table">
            <a:tbl>
              <a:tblPr firstRow="1" bandRow="1">
                <a:tableStyleId>{5940675A-B579-460E-94D1-54222C63F5DA}</a:tableStyleId>
              </a:tblPr>
              <a:tblGrid>
                <a:gridCol w="1209261">
                  <a:extLst>
                    <a:ext uri="{9D8B030D-6E8A-4147-A177-3AD203B41FA5}">
                      <a16:colId xmlns:a16="http://schemas.microsoft.com/office/drawing/2014/main" val="4208673741"/>
                    </a:ext>
                  </a:extLst>
                </a:gridCol>
                <a:gridCol w="3647661">
                  <a:extLst>
                    <a:ext uri="{9D8B030D-6E8A-4147-A177-3AD203B41FA5}">
                      <a16:colId xmlns:a16="http://schemas.microsoft.com/office/drawing/2014/main" val="46146097"/>
                    </a:ext>
                  </a:extLst>
                </a:gridCol>
                <a:gridCol w="1239078">
                  <a:extLst>
                    <a:ext uri="{9D8B030D-6E8A-4147-A177-3AD203B41FA5}">
                      <a16:colId xmlns:a16="http://schemas.microsoft.com/office/drawing/2014/main" val="1224970555"/>
                    </a:ext>
                  </a:extLst>
                </a:gridCol>
              </a:tblGrid>
              <a:tr h="370840">
                <a:tc>
                  <a:txBody>
                    <a:bodyPr/>
                    <a:lstStyle/>
                    <a:p>
                      <a:pPr>
                        <a:spcBef>
                          <a:spcPct val="50000"/>
                        </a:spcBef>
                        <a:defRPr/>
                      </a:pPr>
                      <a:r>
                        <a:rPr lang="en-US" sz="1200" b="1" dirty="0" smtClean="0">
                          <a:solidFill>
                            <a:schemeClr val="tx1"/>
                          </a:solidFill>
                          <a:latin typeface="+mn-lt"/>
                          <a:cs typeface="Courier New" pitchFamily="49" charset="0"/>
                        </a:rPr>
                        <a:t>Specifier	</a:t>
                      </a:r>
                      <a:endParaRPr lang="en-US" sz="1200" dirty="0">
                        <a:solidFill>
                          <a:schemeClr val="tx1"/>
                        </a:solidFill>
                        <a:latin typeface="+mn-lt"/>
                      </a:endParaRPr>
                    </a:p>
                  </a:txBody>
                  <a:tcPr/>
                </a:tc>
                <a:tc>
                  <a:txBody>
                    <a:bodyPr/>
                    <a:lstStyle/>
                    <a:p>
                      <a:r>
                        <a:rPr lang="en-US" sz="1200" b="1" dirty="0" smtClean="0">
                          <a:solidFill>
                            <a:schemeClr val="tx1"/>
                          </a:solidFill>
                          <a:latin typeface="+mn-lt"/>
                          <a:cs typeface="Courier New" pitchFamily="49" charset="0"/>
                        </a:rPr>
                        <a:t>Output</a:t>
                      </a:r>
                      <a:endParaRPr lang="en-US"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cs typeface="Courier New" pitchFamily="49" charset="0"/>
                        </a:rPr>
                        <a:t>Example</a:t>
                      </a:r>
                    </a:p>
                  </a:txBody>
                  <a:tcPr/>
                </a:tc>
                <a:extLst>
                  <a:ext uri="{0D108BD9-81ED-4DB2-BD59-A6C34878D82A}">
                    <a16:rowId xmlns:a16="http://schemas.microsoft.com/office/drawing/2014/main" val="118855052"/>
                  </a:ext>
                </a:extLst>
              </a:tr>
              <a:tr h="370840">
                <a:tc>
                  <a:txBody>
                    <a:bodyPr/>
                    <a:lstStyle/>
                    <a:p>
                      <a:r>
                        <a:rPr lang="en-US" sz="1200" b="1" dirty="0" smtClean="0">
                          <a:solidFill>
                            <a:schemeClr val="tx1"/>
                          </a:solidFill>
                          <a:latin typeface="+mn-lt"/>
                          <a:cs typeface="Courier New" pitchFamily="49" charset="0"/>
                        </a:rPr>
                        <a:t>%b </a:t>
                      </a:r>
                      <a:endParaRPr lang="en-US" sz="1200" dirty="0">
                        <a:solidFill>
                          <a:schemeClr val="tx1"/>
                        </a:solidFill>
                        <a:latin typeface="+mn-lt"/>
                      </a:endParaRPr>
                    </a:p>
                  </a:txBody>
                  <a:tcPr/>
                </a:tc>
                <a:tc>
                  <a:txBody>
                    <a:bodyPr/>
                    <a:lstStyle/>
                    <a:p>
                      <a:r>
                        <a:rPr lang="en-US" sz="1200" b="1" dirty="0" smtClean="0">
                          <a:solidFill>
                            <a:schemeClr val="tx1"/>
                          </a:solidFill>
                          <a:latin typeface="+mn-lt"/>
                          <a:cs typeface="Courier New" pitchFamily="49" charset="0"/>
                        </a:rPr>
                        <a:t>a boolean value </a:t>
                      </a:r>
                      <a:endParaRPr lang="en-US"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cs typeface="Courier New" pitchFamily="49" charset="0"/>
                        </a:rPr>
                        <a:t>true or false </a:t>
                      </a:r>
                    </a:p>
                  </a:txBody>
                  <a:tcPr/>
                </a:tc>
                <a:extLst>
                  <a:ext uri="{0D108BD9-81ED-4DB2-BD59-A6C34878D82A}">
                    <a16:rowId xmlns:a16="http://schemas.microsoft.com/office/drawing/2014/main" val="1821001722"/>
                  </a:ext>
                </a:extLst>
              </a:tr>
              <a:tr h="370840">
                <a:tc>
                  <a:txBody>
                    <a:bodyPr/>
                    <a:lstStyle/>
                    <a:p>
                      <a:r>
                        <a:rPr lang="en-US" sz="1200" b="1" dirty="0" smtClean="0">
                          <a:solidFill>
                            <a:schemeClr val="tx1"/>
                          </a:solidFill>
                          <a:latin typeface="+mn-lt"/>
                          <a:cs typeface="Courier New" pitchFamily="49" charset="0"/>
                        </a:rPr>
                        <a:t>%c </a:t>
                      </a:r>
                      <a:endParaRPr lang="en-US" sz="1200" dirty="0">
                        <a:solidFill>
                          <a:schemeClr val="tx1"/>
                        </a:solidFill>
                        <a:latin typeface="+mn-lt"/>
                      </a:endParaRPr>
                    </a:p>
                  </a:txBody>
                  <a:tcPr/>
                </a:tc>
                <a:tc>
                  <a:txBody>
                    <a:bodyPr/>
                    <a:lstStyle/>
                    <a:p>
                      <a:r>
                        <a:rPr lang="en-US" sz="1200" b="1" dirty="0" smtClean="0">
                          <a:solidFill>
                            <a:schemeClr val="tx1"/>
                          </a:solidFill>
                          <a:latin typeface="+mn-lt"/>
                          <a:cs typeface="Courier New" pitchFamily="49" charset="0"/>
                        </a:rPr>
                        <a:t>a character </a:t>
                      </a:r>
                      <a:endParaRPr lang="en-US"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cs typeface="Courier New" pitchFamily="49" charset="0"/>
                        </a:rPr>
                        <a:t>'a' </a:t>
                      </a:r>
                    </a:p>
                  </a:txBody>
                  <a:tcPr/>
                </a:tc>
                <a:extLst>
                  <a:ext uri="{0D108BD9-81ED-4DB2-BD59-A6C34878D82A}">
                    <a16:rowId xmlns:a16="http://schemas.microsoft.com/office/drawing/2014/main" val="4003908546"/>
                  </a:ext>
                </a:extLst>
              </a:tr>
              <a:tr h="370840">
                <a:tc>
                  <a:txBody>
                    <a:bodyPr/>
                    <a:lstStyle/>
                    <a:p>
                      <a:r>
                        <a:rPr lang="en-US" sz="1200" b="1" dirty="0" smtClean="0">
                          <a:solidFill>
                            <a:schemeClr val="tx1"/>
                          </a:solidFill>
                          <a:latin typeface="+mn-lt"/>
                          <a:cs typeface="Courier New" pitchFamily="49" charset="0"/>
                        </a:rPr>
                        <a:t>%d </a:t>
                      </a:r>
                      <a:endParaRPr lang="en-US" sz="1200" dirty="0">
                        <a:solidFill>
                          <a:schemeClr val="tx1"/>
                        </a:solidFill>
                        <a:latin typeface="+mn-lt"/>
                      </a:endParaRPr>
                    </a:p>
                  </a:txBody>
                  <a:tcPr/>
                </a:tc>
                <a:tc>
                  <a:txBody>
                    <a:bodyPr/>
                    <a:lstStyle/>
                    <a:p>
                      <a:r>
                        <a:rPr lang="en-US" sz="1200" b="1" dirty="0" smtClean="0">
                          <a:solidFill>
                            <a:schemeClr val="tx1"/>
                          </a:solidFill>
                          <a:latin typeface="+mn-lt"/>
                          <a:cs typeface="Courier New" pitchFamily="49" charset="0"/>
                        </a:rPr>
                        <a:t> a decimal</a:t>
                      </a:r>
                      <a:r>
                        <a:rPr lang="en-US" sz="1200" b="1" baseline="0" dirty="0" smtClean="0">
                          <a:solidFill>
                            <a:schemeClr val="tx1"/>
                          </a:solidFill>
                          <a:latin typeface="+mn-lt"/>
                          <a:cs typeface="Courier New" pitchFamily="49" charset="0"/>
                        </a:rPr>
                        <a:t> </a:t>
                      </a:r>
                      <a:r>
                        <a:rPr lang="en-US" sz="1200" b="1" dirty="0" smtClean="0">
                          <a:solidFill>
                            <a:schemeClr val="tx1"/>
                          </a:solidFill>
                          <a:latin typeface="+mn-lt"/>
                          <a:cs typeface="Courier New" pitchFamily="49" charset="0"/>
                        </a:rPr>
                        <a:t>integer</a:t>
                      </a:r>
                      <a:endParaRPr lang="en-US"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cs typeface="Times New Roman" pitchFamily="18" charset="0"/>
                        </a:rPr>
                        <a:t>200</a:t>
                      </a:r>
                      <a:r>
                        <a:rPr lang="en-US" sz="1200" b="1" dirty="0" smtClean="0">
                          <a:solidFill>
                            <a:schemeClr val="tx1"/>
                          </a:solidFill>
                          <a:latin typeface="+mn-lt"/>
                          <a:cs typeface="Courier New" pitchFamily="49" charset="0"/>
                        </a:rPr>
                        <a:t> </a:t>
                      </a:r>
                    </a:p>
                    <a:p>
                      <a:endParaRPr lang="en-US" sz="1200" dirty="0">
                        <a:solidFill>
                          <a:schemeClr val="tx1"/>
                        </a:solidFill>
                        <a:latin typeface="+mn-lt"/>
                      </a:endParaRPr>
                    </a:p>
                  </a:txBody>
                  <a:tcPr/>
                </a:tc>
                <a:extLst>
                  <a:ext uri="{0D108BD9-81ED-4DB2-BD59-A6C34878D82A}">
                    <a16:rowId xmlns:a16="http://schemas.microsoft.com/office/drawing/2014/main" val="3675572706"/>
                  </a:ext>
                </a:extLst>
              </a:tr>
              <a:tr h="370840">
                <a:tc>
                  <a:txBody>
                    <a:bodyPr/>
                    <a:lstStyle/>
                    <a:p>
                      <a:r>
                        <a:rPr lang="en-US" sz="1200" b="1" dirty="0" smtClean="0">
                          <a:solidFill>
                            <a:schemeClr val="tx1"/>
                          </a:solidFill>
                          <a:latin typeface="+mn-lt"/>
                          <a:cs typeface="Courier New" pitchFamily="49" charset="0"/>
                        </a:rPr>
                        <a:t>%f </a:t>
                      </a:r>
                      <a:endParaRPr lang="en-US" sz="1200" dirty="0">
                        <a:solidFill>
                          <a:schemeClr val="tx1"/>
                        </a:solidFill>
                        <a:latin typeface="+mn-lt"/>
                      </a:endParaRPr>
                    </a:p>
                  </a:txBody>
                  <a:tcPr/>
                </a:tc>
                <a:tc>
                  <a:txBody>
                    <a:bodyPr/>
                    <a:lstStyle/>
                    <a:p>
                      <a:r>
                        <a:rPr lang="en-US" sz="1200" b="1" dirty="0" smtClean="0">
                          <a:solidFill>
                            <a:schemeClr val="tx1"/>
                          </a:solidFill>
                          <a:latin typeface="+mn-lt"/>
                          <a:cs typeface="Courier New" pitchFamily="49" charset="0"/>
                        </a:rPr>
                        <a:t>a floating-point number </a:t>
                      </a:r>
                      <a:endParaRPr lang="en-US" sz="1200" dirty="0">
                        <a:solidFill>
                          <a:schemeClr val="tx1"/>
                        </a:solidFill>
                        <a:latin typeface="+mn-lt"/>
                      </a:endParaRPr>
                    </a:p>
                  </a:txBody>
                  <a:tcPr/>
                </a:tc>
                <a:tc>
                  <a:txBody>
                    <a:bodyPr/>
                    <a:lstStyle/>
                    <a:p>
                      <a:r>
                        <a:rPr lang="en-US" sz="1200" b="1" dirty="0" smtClean="0">
                          <a:solidFill>
                            <a:schemeClr val="tx1"/>
                          </a:solidFill>
                          <a:latin typeface="+mn-lt"/>
                          <a:cs typeface="Courier New" pitchFamily="49" charset="0"/>
                        </a:rPr>
                        <a:t>45.460000 </a:t>
                      </a:r>
                      <a:endParaRPr lang="en-US" sz="1200" dirty="0">
                        <a:solidFill>
                          <a:schemeClr val="tx1"/>
                        </a:solidFill>
                        <a:latin typeface="+mn-lt"/>
                      </a:endParaRPr>
                    </a:p>
                  </a:txBody>
                  <a:tcPr/>
                </a:tc>
                <a:extLst>
                  <a:ext uri="{0D108BD9-81ED-4DB2-BD59-A6C34878D82A}">
                    <a16:rowId xmlns:a16="http://schemas.microsoft.com/office/drawing/2014/main" val="3260484573"/>
                  </a:ext>
                </a:extLst>
              </a:tr>
              <a:tr h="370840">
                <a:tc>
                  <a:txBody>
                    <a:bodyPr/>
                    <a:lstStyle/>
                    <a:p>
                      <a:r>
                        <a:rPr lang="en-US" sz="1200" b="1" dirty="0" smtClean="0">
                          <a:solidFill>
                            <a:schemeClr val="tx1"/>
                          </a:solidFill>
                          <a:latin typeface="+mn-lt"/>
                          <a:cs typeface="Courier New" pitchFamily="49" charset="0"/>
                        </a:rPr>
                        <a:t>%e </a:t>
                      </a:r>
                      <a:endParaRPr lang="en-US" sz="1200" dirty="0">
                        <a:solidFill>
                          <a:schemeClr val="tx1"/>
                        </a:solidFill>
                        <a:latin typeface="+mn-lt"/>
                      </a:endParaRPr>
                    </a:p>
                  </a:txBody>
                  <a:tcPr/>
                </a:tc>
                <a:tc>
                  <a:txBody>
                    <a:bodyPr/>
                    <a:lstStyle/>
                    <a:p>
                      <a:r>
                        <a:rPr lang="en-US" sz="1200" b="1" dirty="0" smtClean="0">
                          <a:solidFill>
                            <a:schemeClr val="tx1"/>
                          </a:solidFill>
                          <a:latin typeface="+mn-lt"/>
                          <a:cs typeface="Courier New" pitchFamily="49" charset="0"/>
                        </a:rPr>
                        <a:t>a number in standard scientific notation </a:t>
                      </a:r>
                      <a:endParaRPr lang="en-US"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cs typeface="Courier New" pitchFamily="49" charset="0"/>
                        </a:rPr>
                        <a:t>4.556000e+01</a:t>
                      </a:r>
                    </a:p>
                    <a:p>
                      <a:endParaRPr lang="en-US" sz="1200" dirty="0">
                        <a:solidFill>
                          <a:schemeClr val="tx1"/>
                        </a:solidFill>
                        <a:latin typeface="+mn-lt"/>
                      </a:endParaRPr>
                    </a:p>
                  </a:txBody>
                  <a:tcPr/>
                </a:tc>
                <a:extLst>
                  <a:ext uri="{0D108BD9-81ED-4DB2-BD59-A6C34878D82A}">
                    <a16:rowId xmlns:a16="http://schemas.microsoft.com/office/drawing/2014/main" val="565774796"/>
                  </a:ext>
                </a:extLst>
              </a:tr>
              <a:tr h="370840">
                <a:tc>
                  <a:txBody>
                    <a:bodyPr/>
                    <a:lstStyle/>
                    <a:p>
                      <a:r>
                        <a:rPr lang="en-US" sz="1200" b="1" dirty="0" smtClean="0">
                          <a:solidFill>
                            <a:schemeClr val="tx1"/>
                          </a:solidFill>
                          <a:latin typeface="+mn-lt"/>
                          <a:cs typeface="Times New Roman" pitchFamily="18" charset="0"/>
                        </a:rPr>
                        <a:t>%s</a:t>
                      </a:r>
                      <a:r>
                        <a:rPr lang="en-US" sz="1200" b="1" dirty="0" smtClean="0">
                          <a:solidFill>
                            <a:schemeClr val="tx1"/>
                          </a:solidFill>
                          <a:latin typeface="+mn-lt"/>
                          <a:cs typeface="Courier New" pitchFamily="49" charset="0"/>
                        </a:rPr>
                        <a:t> </a:t>
                      </a:r>
                      <a:endParaRPr lang="en-US" sz="1200" dirty="0">
                        <a:solidFill>
                          <a:schemeClr val="tx1"/>
                        </a:solidFill>
                        <a:latin typeface="+mn-lt"/>
                      </a:endParaRPr>
                    </a:p>
                  </a:txBody>
                  <a:tcPr/>
                </a:tc>
                <a:tc>
                  <a:txBody>
                    <a:bodyPr/>
                    <a:lstStyle/>
                    <a:p>
                      <a:r>
                        <a:rPr lang="en-US" sz="1200" b="1" dirty="0" smtClean="0">
                          <a:solidFill>
                            <a:schemeClr val="tx1"/>
                          </a:solidFill>
                          <a:latin typeface="+mn-lt"/>
                          <a:cs typeface="Courier New" pitchFamily="49" charset="0"/>
                        </a:rPr>
                        <a:t> a string </a:t>
                      </a:r>
                      <a:endParaRPr lang="en-US"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cs typeface="Courier New" pitchFamily="49" charset="0"/>
                        </a:rPr>
                        <a:t>"Java is cool" </a:t>
                      </a:r>
                    </a:p>
                    <a:p>
                      <a:endParaRPr lang="en-US" sz="1200" dirty="0">
                        <a:solidFill>
                          <a:schemeClr val="tx1"/>
                        </a:solidFill>
                        <a:latin typeface="+mn-lt"/>
                      </a:endParaRPr>
                    </a:p>
                  </a:txBody>
                  <a:tcPr/>
                </a:tc>
                <a:extLst>
                  <a:ext uri="{0D108BD9-81ED-4DB2-BD59-A6C34878D82A}">
                    <a16:rowId xmlns:a16="http://schemas.microsoft.com/office/drawing/2014/main" val="532363243"/>
                  </a:ext>
                </a:extLst>
              </a:tr>
            </a:tbl>
          </a:graphicData>
        </a:graphic>
      </p:graphicFrame>
      <p:pic>
        <p:nvPicPr>
          <p:cNvPr id="6" name="Picture 3" descr="Computer code has 3 lines. The lines read as follows. Line 1. i n t count equals 5 semicolon. Line 2. double amount equals 45.56 semicolon. Line 3. System period out period print f left parenthesis double quote count is percent sign d and amount is percent sign f double quote comma count comma amount right parenthesis semicolon. In this line count and amount are labeled, items. Count is percent sign d and amount id percent sign f. The output is displayed as, count is 5 and amount is 45.560000"/>
          <p:cNvPicPr>
            <a:picLocks noChangeAspect="1"/>
          </p:cNvPicPr>
          <p:nvPr/>
        </p:nvPicPr>
        <p:blipFill>
          <a:blip r:embed="rId2"/>
          <a:stretch>
            <a:fillRect/>
          </a:stretch>
        </p:blipFill>
        <p:spPr>
          <a:xfrm>
            <a:off x="1749779" y="4701124"/>
            <a:ext cx="5644441" cy="1570549"/>
          </a:xfrm>
          <a:prstGeom prst="rect">
            <a:avLst/>
          </a:prstGeom>
        </p:spPr>
      </p:pic>
    </p:spTree>
    <p:extLst>
      <p:ext uri="{BB962C8B-B14F-4D97-AF65-F5344CB8AC3E}">
        <p14:creationId xmlns:p14="http://schemas.microsoft.com/office/powerpoint/2010/main" val="523641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FormatDemo</a:t>
            </a:r>
            <a:endParaRPr lang="en-US" b="0" dirty="0"/>
          </a:p>
        </p:txBody>
      </p:sp>
      <p:sp>
        <p:nvSpPr>
          <p:cNvPr id="2" name="Content Placeholder 2"/>
          <p:cNvSpPr>
            <a:spLocks noGrp="1"/>
          </p:cNvSpPr>
          <p:nvPr>
            <p:ph sz="quarter" idx="13"/>
          </p:nvPr>
        </p:nvSpPr>
        <p:spPr>
          <a:xfrm>
            <a:off x="457200" y="1600200"/>
            <a:ext cx="8232775" cy="1043609"/>
          </a:xfrm>
        </p:spPr>
        <p:txBody>
          <a:bodyPr/>
          <a:lstStyle/>
          <a:p>
            <a:pPr marL="0" indent="0">
              <a:buFont typeface="Monotype Sorts" pitchFamily="2" charset="2"/>
              <a:buNone/>
            </a:pPr>
            <a:r>
              <a:rPr lang="en-US" altLang="en-US" dirty="0"/>
              <a:t>The example gives a program that uses </a:t>
            </a:r>
            <a:r>
              <a:rPr lang="en-US" altLang="en-US" b="1" dirty="0"/>
              <a:t>printf </a:t>
            </a:r>
            <a:r>
              <a:rPr lang="en-US" altLang="en-US" dirty="0"/>
              <a:t>to display a table</a:t>
            </a:r>
            <a:r>
              <a:rPr lang="en-US" altLang="en-US" dirty="0" smtClean="0"/>
              <a:t>.</a:t>
            </a:r>
            <a:endParaRPr lang="en-US" altLang="en-US" dirty="0"/>
          </a:p>
        </p:txBody>
      </p:sp>
      <p:sp>
        <p:nvSpPr>
          <p:cNvPr id="6" name="TextBox 3">
            <a:hlinkClick r:id="rId2"/>
          </p:cNvPr>
          <p:cNvSpPr>
            <a:spLocks noChangeArrowheads="1"/>
          </p:cNvSpPr>
          <p:nvPr/>
        </p:nvSpPr>
        <p:spPr bwMode="auto">
          <a:xfrm>
            <a:off x="4768850" y="5048250"/>
            <a:ext cx="24288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FormatDemo</a:t>
            </a:r>
          </a:p>
        </p:txBody>
      </p:sp>
      <p:sp>
        <p:nvSpPr>
          <p:cNvPr id="5" name="TextBox 4">
            <a:hlinkClick r:id="rId3" tooltip="http://liveexample-ppe.pearsoncmg.com/LiveRun/faces/LiveExample.xhtml"/>
          </p:cNvPr>
          <p:cNvSpPr txBox="1"/>
          <p:nvPr/>
        </p:nvSpPr>
        <p:spPr>
          <a:xfrm>
            <a:off x="7305262" y="5007917"/>
            <a:ext cx="824948"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9657256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Learning Objectives </a:t>
            </a:r>
            <a:r>
              <a:rPr lang="en-US" altLang="en-US" sz="2000" b="0" dirty="0" smtClean="0"/>
              <a:t>(3 of 3)</a:t>
            </a:r>
            <a:endParaRPr lang="en-US" sz="2000" b="0" dirty="0"/>
          </a:p>
        </p:txBody>
      </p:sp>
      <p:sp>
        <p:nvSpPr>
          <p:cNvPr id="3" name="Content Placeholder 2"/>
          <p:cNvSpPr>
            <a:spLocks noGrp="1"/>
          </p:cNvSpPr>
          <p:nvPr>
            <p:ph sz="quarter" idx="13"/>
          </p:nvPr>
        </p:nvSpPr>
        <p:spPr/>
        <p:txBody>
          <a:bodyPr/>
          <a:lstStyle/>
          <a:p>
            <a:pPr marL="0" indent="0">
              <a:buNone/>
            </a:pPr>
            <a:r>
              <a:rPr lang="en-US" altLang="en-US" sz="2000" b="1" dirty="0" smtClean="0">
                <a:solidFill>
                  <a:schemeClr val="tx2"/>
                </a:solidFill>
              </a:rPr>
              <a:t>4.15</a:t>
            </a:r>
            <a:r>
              <a:rPr lang="en-US" altLang="en-US" sz="2000" dirty="0" smtClean="0"/>
              <a:t> To </a:t>
            </a:r>
            <a:r>
              <a:rPr lang="en-US" altLang="en-US" sz="2000" dirty="0"/>
              <a:t>obtain substrings (§4.4.7).</a:t>
            </a:r>
          </a:p>
          <a:p>
            <a:pPr marL="0" indent="0">
              <a:buNone/>
            </a:pPr>
            <a:r>
              <a:rPr lang="en-US" altLang="en-US" sz="2000" b="1" dirty="0" smtClean="0">
                <a:solidFill>
                  <a:schemeClr val="tx2"/>
                </a:solidFill>
              </a:rPr>
              <a:t>4.16</a:t>
            </a:r>
            <a:r>
              <a:rPr lang="en-US" altLang="en-US" sz="2000" dirty="0" smtClean="0"/>
              <a:t> To </a:t>
            </a:r>
            <a:r>
              <a:rPr lang="en-US" altLang="en-US" sz="2000" dirty="0"/>
              <a:t>find a character or a substring in a string using the </a:t>
            </a:r>
            <a:r>
              <a:rPr lang="en-US" altLang="en-US" sz="2000" b="1" dirty="0"/>
              <a:t>indexOf</a:t>
            </a:r>
            <a:r>
              <a:rPr lang="en-US" altLang="en-US" sz="2000" dirty="0"/>
              <a:t> method (§4.4.8).</a:t>
            </a:r>
          </a:p>
          <a:p>
            <a:pPr marL="0" indent="0">
              <a:buNone/>
            </a:pPr>
            <a:r>
              <a:rPr lang="en-US" altLang="en-US" sz="2000" b="1" dirty="0" smtClean="0">
                <a:solidFill>
                  <a:schemeClr val="tx2"/>
                </a:solidFill>
              </a:rPr>
              <a:t>4.17</a:t>
            </a:r>
            <a:r>
              <a:rPr lang="en-US" altLang="en-US" sz="2000" dirty="0" smtClean="0"/>
              <a:t> To </a:t>
            </a:r>
            <a:r>
              <a:rPr lang="en-US" altLang="en-US" sz="2000" dirty="0"/>
              <a:t>program using characters and strings (</a:t>
            </a:r>
            <a:r>
              <a:rPr lang="en-US" altLang="en-US" sz="2000" b="1" dirty="0"/>
              <a:t>GuessBirthday</a:t>
            </a:r>
            <a:r>
              <a:rPr lang="en-US" altLang="en-US" sz="2000" dirty="0"/>
              <a:t>) (§4.5.1).</a:t>
            </a:r>
          </a:p>
          <a:p>
            <a:pPr marL="0" indent="0">
              <a:buNone/>
            </a:pPr>
            <a:r>
              <a:rPr lang="en-US" altLang="en-US" sz="2000" b="1" dirty="0" smtClean="0">
                <a:solidFill>
                  <a:schemeClr val="tx2"/>
                </a:solidFill>
              </a:rPr>
              <a:t>4.18</a:t>
            </a:r>
            <a:r>
              <a:rPr lang="en-US" altLang="en-US" sz="2000" dirty="0" smtClean="0"/>
              <a:t> To </a:t>
            </a:r>
            <a:r>
              <a:rPr lang="en-US" altLang="en-US" sz="2000" dirty="0"/>
              <a:t>convert a hexadecimal character to a decimal value (</a:t>
            </a:r>
            <a:r>
              <a:rPr lang="en-US" altLang="en-US" sz="2000" b="1" dirty="0"/>
              <a:t>HexDigit2Dec</a:t>
            </a:r>
            <a:r>
              <a:rPr lang="en-US" altLang="en-US" sz="2000" dirty="0"/>
              <a:t>) (§4.5.2).</a:t>
            </a:r>
          </a:p>
          <a:p>
            <a:pPr marL="0" indent="0">
              <a:buNone/>
            </a:pPr>
            <a:r>
              <a:rPr lang="en-US" altLang="en-US" sz="2000" b="1" dirty="0" smtClean="0">
                <a:solidFill>
                  <a:schemeClr val="tx2"/>
                </a:solidFill>
              </a:rPr>
              <a:t>4.19</a:t>
            </a:r>
            <a:r>
              <a:rPr lang="en-US" altLang="en-US" sz="2000" dirty="0" smtClean="0"/>
              <a:t> To </a:t>
            </a:r>
            <a:r>
              <a:rPr lang="en-US" altLang="en-US" sz="2000" dirty="0"/>
              <a:t>revise the lottery program using strings (</a:t>
            </a:r>
            <a:r>
              <a:rPr lang="en-US" altLang="en-US" sz="2000" b="1" dirty="0"/>
              <a:t>LotteryUsingStrings</a:t>
            </a:r>
            <a:r>
              <a:rPr lang="en-US" altLang="en-US" sz="2000" dirty="0"/>
              <a:t>) (§4.5.3</a:t>
            </a:r>
            <a:r>
              <a:rPr lang="en-US" altLang="en-US" sz="2000" dirty="0" smtClean="0"/>
              <a:t>).</a:t>
            </a:r>
            <a:endParaRPr lang="en-US" altLang="en-US" sz="2000" dirty="0"/>
          </a:p>
          <a:p>
            <a:pPr marL="0" indent="0">
              <a:buNone/>
            </a:pPr>
            <a:r>
              <a:rPr lang="en-US" altLang="en-US" sz="2000" b="1" dirty="0" smtClean="0">
                <a:solidFill>
                  <a:schemeClr val="tx2"/>
                </a:solidFill>
              </a:rPr>
              <a:t>4.20</a:t>
            </a:r>
            <a:r>
              <a:rPr lang="en-US" altLang="en-US" sz="2000" dirty="0" smtClean="0"/>
              <a:t> To </a:t>
            </a:r>
            <a:r>
              <a:rPr lang="en-US" altLang="en-US" sz="2000" dirty="0"/>
              <a:t>format output using the </a:t>
            </a:r>
            <a:r>
              <a:rPr lang="en-US" altLang="en-US" sz="2000" b="1" dirty="0"/>
              <a:t>System.out.printf</a:t>
            </a:r>
            <a:r>
              <a:rPr lang="en-US" altLang="en-US" sz="2000" dirty="0"/>
              <a:t> method (§4.6).</a:t>
            </a:r>
          </a:p>
        </p:txBody>
      </p:sp>
    </p:spTree>
    <p:extLst>
      <p:ext uri="{BB962C8B-B14F-4D97-AF65-F5344CB8AC3E}">
        <p14:creationId xmlns:p14="http://schemas.microsoft.com/office/powerpoint/2010/main" val="812697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Mathematical </a:t>
            </a:r>
            <a:r>
              <a:rPr lang="en-US" altLang="en-US" dirty="0" smtClean="0"/>
              <a:t>Functions</a:t>
            </a:r>
            <a:endParaRPr lang="en-US"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pPr marL="0" indent="0">
              <a:buFont typeface="Monotype Sorts" pitchFamily="2" charset="2"/>
              <a:buNone/>
            </a:pPr>
            <a:r>
              <a:rPr lang="en-US" altLang="en-US" dirty="0"/>
              <a:t>Java provides many useful methods in the </a:t>
            </a:r>
            <a:r>
              <a:rPr lang="en-US" altLang="en-US" b="1" dirty="0"/>
              <a:t>Math</a:t>
            </a:r>
            <a:r>
              <a:rPr lang="en-US" altLang="en-US" dirty="0"/>
              <a:t> class for performing common mathematical functions.</a:t>
            </a:r>
          </a:p>
        </p:txBody>
      </p:sp>
    </p:spTree>
    <p:extLst>
      <p:ext uri="{BB962C8B-B14F-4D97-AF65-F5344CB8AC3E}">
        <p14:creationId xmlns:p14="http://schemas.microsoft.com/office/powerpoint/2010/main" val="1612165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rPr>
              <a:t>Math</a:t>
            </a:r>
            <a:r>
              <a:rPr lang="en-US" altLang="en-US" dirty="0"/>
              <a:t> Class</a:t>
            </a:r>
            <a:endParaRPr lang="en-US" b="0" dirty="0"/>
          </a:p>
        </p:txBody>
      </p:sp>
      <p:sp>
        <p:nvSpPr>
          <p:cNvPr id="4" name="Content Placeholder 2"/>
          <p:cNvSpPr>
            <a:spLocks noGrp="1"/>
          </p:cNvSpPr>
          <p:nvPr>
            <p:ph sz="quarter" idx="13"/>
          </p:nvPr>
        </p:nvSpPr>
        <p:spPr/>
        <p:txBody>
          <a:bodyPr/>
          <a:lstStyle/>
          <a:p>
            <a:r>
              <a:rPr lang="en-US" altLang="en-US" dirty="0"/>
              <a:t>Class constants:</a:t>
            </a:r>
          </a:p>
          <a:p>
            <a:pPr marL="736600" lvl="1" indent="-279400"/>
            <a:r>
              <a:rPr lang="en-US" altLang="en-US" dirty="0" smtClean="0">
                <a:latin typeface="Courier New" panose="02070309020205020404" pitchFamily="49" charset="0"/>
              </a:rPr>
              <a:t>P</a:t>
            </a:r>
            <a:r>
              <a:rPr lang="en-US" altLang="en-US" sz="100" dirty="0" smtClean="0">
                <a:latin typeface="Courier New" panose="02070309020205020404" pitchFamily="49" charset="0"/>
              </a:rPr>
              <a:t> </a:t>
            </a:r>
            <a:r>
              <a:rPr lang="en-US" altLang="en-US" dirty="0" smtClean="0">
                <a:latin typeface="Courier New" panose="02070309020205020404" pitchFamily="49" charset="0"/>
              </a:rPr>
              <a:t>I</a:t>
            </a:r>
            <a:endParaRPr lang="en-US" altLang="en-US" dirty="0"/>
          </a:p>
          <a:p>
            <a:pPr marL="736600" lvl="1" indent="-279400"/>
            <a:r>
              <a:rPr lang="en-US" altLang="en-US" dirty="0">
                <a:latin typeface="Courier New" panose="02070309020205020404" pitchFamily="49" charset="0"/>
              </a:rPr>
              <a:t>E</a:t>
            </a:r>
            <a:endParaRPr lang="en-US" altLang="en-US" dirty="0"/>
          </a:p>
          <a:p>
            <a:r>
              <a:rPr lang="en-US" altLang="en-US" dirty="0"/>
              <a:t>Class methods: </a:t>
            </a:r>
          </a:p>
          <a:p>
            <a:pPr marL="736600" lvl="1" indent="-279400"/>
            <a:r>
              <a:rPr lang="en-US" altLang="en-US" dirty="0"/>
              <a:t>Trigonometric Methods </a:t>
            </a:r>
          </a:p>
          <a:p>
            <a:pPr marL="736600" lvl="1" indent="-279400"/>
            <a:r>
              <a:rPr lang="en-US" altLang="en-US" dirty="0"/>
              <a:t>Exponent Methods</a:t>
            </a:r>
          </a:p>
          <a:p>
            <a:pPr marL="736600" lvl="1" indent="-279400"/>
            <a:r>
              <a:rPr lang="en-US" altLang="en-US" dirty="0"/>
              <a:t>Rounding Methods</a:t>
            </a:r>
          </a:p>
          <a:p>
            <a:pPr marL="736600" lvl="1" indent="-279400"/>
            <a:r>
              <a:rPr lang="en-US" altLang="en-US" dirty="0"/>
              <a:t>min, max, abs, and random </a:t>
            </a:r>
            <a:r>
              <a:rPr lang="en-US" altLang="en-US" dirty="0" smtClean="0"/>
              <a:t>Methods</a:t>
            </a:r>
            <a:endParaRPr lang="en-US" altLang="en-US" dirty="0"/>
          </a:p>
        </p:txBody>
      </p:sp>
    </p:spTree>
    <p:extLst>
      <p:ext uri="{BB962C8B-B14F-4D97-AF65-F5344CB8AC3E}">
        <p14:creationId xmlns:p14="http://schemas.microsoft.com/office/powerpoint/2010/main" val="278799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Trigonometric Methods</a:t>
            </a:r>
            <a:endParaRPr lang="en-US" b="0" dirty="0"/>
          </a:p>
        </p:txBody>
      </p:sp>
      <p:pic>
        <p:nvPicPr>
          <p:cNvPr id="17" name="Picture 2" descr="Sine left parenthesis double a right parenthesis. Cosine left parenthesis double a right parenthesis. Tangent left parenthesis double a right parenthesis. a cosine left parenthesis double a right parenthesis. a sine left parenthesis double a right parenthesis. a tangent left parenthesis double a right parenthesis. Radian to radians left parenthesis 90 right parenthesis. Examples colon. Computer code has 10 lines. The lines read as follows. Line 1. Math period sine left parenthesis 0 right parenthesis returns 0.0. Line 2. Math period sine left parenthesis Math period PI forward slash 6 right parenthesis. Line 3, indented once. returns 0.5. Line 4. Math period sine left parenthesis Math period PI forward slash 2 right parenthesis. Line 5, indented once. returns 1.0. Line 6. Math period cosine left parenthesis 0 right parenthesis returns 1.0. Line 7. Math period cosine left parenthesis Math period PI forward slash 6 right parenthesis. Line 8, indented once. returns 0.866. Line 9. Math period cosine left parenthesis Math period PI forward slash 2 right parenthesis. Line 10, indented once. returns 0."/>
          <p:cNvPicPr>
            <a:picLocks noChangeAspect="1"/>
          </p:cNvPicPr>
          <p:nvPr/>
        </p:nvPicPr>
        <p:blipFill>
          <a:blip r:embed="rId3"/>
          <a:stretch>
            <a:fillRect/>
          </a:stretch>
        </p:blipFill>
        <p:spPr>
          <a:xfrm>
            <a:off x="1004775" y="1709308"/>
            <a:ext cx="7134450" cy="4393532"/>
          </a:xfrm>
          <a:prstGeom prst="rect">
            <a:avLst/>
          </a:prstGeom>
        </p:spPr>
      </p:pic>
    </p:spTree>
    <p:extLst>
      <p:ext uri="{BB962C8B-B14F-4D97-AF65-F5344CB8AC3E}">
        <p14:creationId xmlns:p14="http://schemas.microsoft.com/office/powerpoint/2010/main" val="3330307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Exponent Methods</a:t>
            </a:r>
            <a:endParaRPr lang="en-US" b="0" dirty="0"/>
          </a:p>
        </p:txBody>
      </p:sp>
      <p:pic>
        <p:nvPicPr>
          <p:cNvPr id="6" name="Picture 2" descr="E x p left parenthesis double a right parenthesis. returns e raised to the power of a. logarithm left parenthesis double a right parenthesis. returns the natural logarithm of a. logarithm 10 left parenthesis double a right parenthesis. Returns the 10 based logarithm of a. pow left parenthesis double a comma double b right parenthesis. returns a raised to the power of b. s q r t left parenthesis double a right parenthesis. returns the square root of a. Examples colon. Computer code has 8 lines. The lines read as follows. Line 1. Math period e x p left parenthesis 1 right parenthesis returns 2.71. Line 2. Math period log left parenthesis 2.71 right parenthesis returns 1.0. Line 3. Math period p o w left parenthesis 2 comma 3 right parenthesis returns 8.0. Line 4. Math period p o w left parenthesis 3 comma 2 right parenthesis returns 9.0. Line 5. Math period p o w left parenthesis 3.5 comma 2.5 right parenthesis returns. Line 6, indented once. 22.91765. Line 7. Math period s q r t left parenthesis 4 right parenthesis returns 2.0. Line 8. Math period s q r t left parenthesis 10.5 right parenthesis returns 3.24."/>
          <p:cNvPicPr>
            <a:picLocks noChangeAspect="1"/>
          </p:cNvPicPr>
          <p:nvPr/>
        </p:nvPicPr>
        <p:blipFill>
          <a:blip r:embed="rId3"/>
          <a:stretch>
            <a:fillRect/>
          </a:stretch>
        </p:blipFill>
        <p:spPr>
          <a:xfrm>
            <a:off x="745043" y="1712653"/>
            <a:ext cx="7653915" cy="4267570"/>
          </a:xfrm>
          <a:prstGeom prst="rect">
            <a:avLst/>
          </a:prstGeom>
        </p:spPr>
      </p:pic>
    </p:spTree>
    <p:extLst>
      <p:ext uri="{BB962C8B-B14F-4D97-AF65-F5344CB8AC3E}">
        <p14:creationId xmlns:p14="http://schemas.microsoft.com/office/powerpoint/2010/main" val="67149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10021</TotalTime>
  <Words>2144</Words>
  <Application>Microsoft Office PowerPoint</Application>
  <PresentationFormat>On-screen Show (4:3)</PresentationFormat>
  <Paragraphs>268</Paragraphs>
  <Slides>47</Slides>
  <Notes>10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8" baseType="lpstr">
      <vt:lpstr>Arial</vt:lpstr>
      <vt:lpstr>Book Antiqua</vt:lpstr>
      <vt:lpstr>Cambria Math</vt:lpstr>
      <vt:lpstr>Courier</vt:lpstr>
      <vt:lpstr>Courier New</vt:lpstr>
      <vt:lpstr>Monotype Sorts</vt:lpstr>
      <vt:lpstr>Noto Sans Symbols</vt:lpstr>
      <vt:lpstr>Times New Roman</vt:lpstr>
      <vt:lpstr>Verdana</vt:lpstr>
      <vt:lpstr>508 Lecture</vt:lpstr>
      <vt:lpstr>Equation</vt:lpstr>
      <vt:lpstr>Introduction to Java Programming Comprehensive Version</vt:lpstr>
      <vt:lpstr>Motivations</vt:lpstr>
      <vt:lpstr>Learning Objectives (1 of 3)</vt:lpstr>
      <vt:lpstr>Learning Objectives (2 of 3)</vt:lpstr>
      <vt:lpstr>Learning Objectives (3 of 3)</vt:lpstr>
      <vt:lpstr>Mathematical Functions</vt:lpstr>
      <vt:lpstr>The Math Class</vt:lpstr>
      <vt:lpstr>Trigonometric Methods</vt:lpstr>
      <vt:lpstr>Exponent Methods</vt:lpstr>
      <vt:lpstr>Rounding Methods</vt:lpstr>
      <vt:lpstr>Rounding Methods Examples (1 of 2)</vt:lpstr>
      <vt:lpstr>Rounding Methods Examples (2 of 2)</vt:lpstr>
      <vt:lpstr>min, max, and abs</vt:lpstr>
      <vt:lpstr>The random Method</vt:lpstr>
      <vt:lpstr>Case Study: Computing Angles of a Triangle</vt:lpstr>
      <vt:lpstr>Character Data Type</vt:lpstr>
      <vt:lpstr>Unicode Format</vt:lpstr>
      <vt:lpstr>A S C I I Code for Commonly Used Characters</vt:lpstr>
      <vt:lpstr>Escape Sequences for Special Characters</vt:lpstr>
      <vt:lpstr>Appendix B: A S C I I Character Set (1 of 2)</vt:lpstr>
      <vt:lpstr>Appendix B: A S C I I Character Set (2 of 2)</vt:lpstr>
      <vt:lpstr>Casting between char and Numeric Types</vt:lpstr>
      <vt:lpstr>Comparing and Testing Characters</vt:lpstr>
      <vt:lpstr>Methods in the Character Class</vt:lpstr>
      <vt:lpstr>The String Type</vt:lpstr>
      <vt:lpstr>Simple Methods for String Objects (1 of 2)</vt:lpstr>
      <vt:lpstr>Simple Methods for String Objects (2 of 2)</vt:lpstr>
      <vt:lpstr>Getting String Length</vt:lpstr>
      <vt:lpstr>Getting Characters from a String</vt:lpstr>
      <vt:lpstr>Converting Strings</vt:lpstr>
      <vt:lpstr>String Concatenation</vt:lpstr>
      <vt:lpstr>Reading a String from the Console</vt:lpstr>
      <vt:lpstr>Reading a Character from the Console</vt:lpstr>
      <vt:lpstr>Comparing Strings</vt:lpstr>
      <vt:lpstr>Obtaining Substrings</vt:lpstr>
      <vt:lpstr>Finding a Character or a Substring in a String (1 of 3)</vt:lpstr>
      <vt:lpstr>Finding a Character or a Substring in a String (2 of 3)</vt:lpstr>
      <vt:lpstr>Finding a Character or a Substring in a String (3 of 3)</vt:lpstr>
      <vt:lpstr>Conversion between Strings and Numbers</vt:lpstr>
      <vt:lpstr>Problem: Guessing Birthday</vt:lpstr>
      <vt:lpstr>Mathematics Basis for the Game</vt:lpstr>
      <vt:lpstr>Case Study: Converting a Hexadecimal Digit to a Decimal Value</vt:lpstr>
      <vt:lpstr>Case Study: Revising the Lottery Program Using Strings</vt:lpstr>
      <vt:lpstr>Formatting Output</vt:lpstr>
      <vt:lpstr>Frequently-Used Specifiers</vt:lpstr>
      <vt:lpstr>FormatDemo</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Java Programming Comprehensive Version, 10e</dc:title>
  <dc:subject>Engineering Computer Science</dc:subject>
  <dc:creator>Liang</dc:creator>
  <cp:keywords>Engineering Computer Science</cp:keywords>
  <cp:lastModifiedBy>Mittal, Abhinav (Cognizant)</cp:lastModifiedBy>
  <cp:revision>663</cp:revision>
  <dcterms:modified xsi:type="dcterms:W3CDTF">2018-03-28T07:24:55Z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