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handoutMasterIdLst>
    <p:handoutMasterId r:id="rId57"/>
  </p:handoutMasterIdLst>
  <p:sldIdLst>
    <p:sldId id="360" r:id="rId2"/>
    <p:sldId id="301" r:id="rId3"/>
    <p:sldId id="486" r:id="rId4"/>
    <p:sldId id="487" r:id="rId5"/>
    <p:sldId id="419" r:id="rId6"/>
    <p:sldId id="488" r:id="rId7"/>
    <p:sldId id="303" r:id="rId8"/>
    <p:sldId id="489" r:id="rId9"/>
    <p:sldId id="490" r:id="rId10"/>
    <p:sldId id="491" r:id="rId11"/>
    <p:sldId id="492" r:id="rId12"/>
    <p:sldId id="493" r:id="rId13"/>
    <p:sldId id="494" r:id="rId14"/>
    <p:sldId id="495" r:id="rId15"/>
    <p:sldId id="496" r:id="rId16"/>
    <p:sldId id="497" r:id="rId17"/>
    <p:sldId id="330" r:id="rId18"/>
    <p:sldId id="498" r:id="rId19"/>
    <p:sldId id="499" r:id="rId20"/>
    <p:sldId id="500" r:id="rId21"/>
    <p:sldId id="501" r:id="rId22"/>
    <p:sldId id="422" r:id="rId23"/>
    <p:sldId id="502" r:id="rId24"/>
    <p:sldId id="503" r:id="rId25"/>
    <p:sldId id="504" r:id="rId26"/>
    <p:sldId id="505" r:id="rId27"/>
    <p:sldId id="506" r:id="rId28"/>
    <p:sldId id="507" r:id="rId29"/>
    <p:sldId id="508" r:id="rId30"/>
    <p:sldId id="509" r:id="rId31"/>
    <p:sldId id="510" r:id="rId32"/>
    <p:sldId id="511" r:id="rId33"/>
    <p:sldId id="512" r:id="rId34"/>
    <p:sldId id="479" r:id="rId35"/>
    <p:sldId id="513" r:id="rId36"/>
    <p:sldId id="514" r:id="rId37"/>
    <p:sldId id="515" r:id="rId38"/>
    <p:sldId id="423" r:id="rId39"/>
    <p:sldId id="424" r:id="rId40"/>
    <p:sldId id="480" r:id="rId41"/>
    <p:sldId id="425" r:id="rId42"/>
    <p:sldId id="326" r:id="rId43"/>
    <p:sldId id="362" r:id="rId44"/>
    <p:sldId id="342" r:id="rId45"/>
    <p:sldId id="517" r:id="rId46"/>
    <p:sldId id="426" r:id="rId47"/>
    <p:sldId id="450" r:id="rId48"/>
    <p:sldId id="451" r:id="rId49"/>
    <p:sldId id="481" r:id="rId50"/>
    <p:sldId id="452" r:id="rId51"/>
    <p:sldId id="453" r:id="rId52"/>
    <p:sldId id="516" r:id="rId53"/>
    <p:sldId id="427" r:id="rId54"/>
    <p:sldId id="298"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9" d="100"/>
          <a:sy n="99" d="100"/>
        </p:scale>
        <p:origin x="1566" y="90"/>
      </p:cViewPr>
      <p:guideLst>
        <p:guide orient="horz" pos="2136"/>
        <p:guide pos="2880"/>
      </p:guideLst>
    </p:cSldViewPr>
  </p:slideViewPr>
  <p:outlineViewPr>
    <p:cViewPr>
      <p:scale>
        <a:sx n="33" d="100"/>
        <a:sy n="33" d="100"/>
      </p:scale>
      <p:origin x="0" y="-146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37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009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5311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5236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8097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0981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414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6037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93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3736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949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0037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253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7607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04737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9913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884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113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849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03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503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846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6682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7060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extLst>
      <p:ext uri="{BB962C8B-B14F-4D97-AF65-F5344CB8AC3E}">
        <p14:creationId xmlns:p14="http://schemas.microsoft.com/office/powerpoint/2010/main" val="18215457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198897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53"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cs.armstrong.edu/liang/intro11e/html/RepeatAdditionQuiz.html" TargetMode="External"/><Relationship Id="rId2" Type="http://schemas.openxmlformats.org/officeDocument/2006/relationships/hyperlink" Target="http://www.cs.armstrong.edu/liang/javaslidenote.doc" TargetMode="Externa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GuessNumberOneTime.html" TargetMode="External"/><Relationship Id="rId1" Type="http://schemas.openxmlformats.org/officeDocument/2006/relationships/slideLayout" Target="../slideLayouts/slideLayout1.xml"/><Relationship Id="rId4" Type="http://schemas.openxmlformats.org/officeDocument/2006/relationships/hyperlink" Target="http://www.cs.armstrong.edu/liang/intro11e/html/GuessNumber.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ubtractionQuizLoop.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entinelValue.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MultiplicationTable.html"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Sum.html"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www.cs.armstrong.edu/liang/intro11e/html/GreatestCommonDivisor.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FutureTuition.html"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7.wmf"/><Relationship Id="rId5" Type="http://schemas.openxmlformats.org/officeDocument/2006/relationships/oleObject" Target="../embeddings/oleObject2.bin"/><Relationship Id="rId10" Type="http://schemas.openxmlformats.org/officeDocument/2006/relationships/hyperlink" Target="http://liveexample-ppe.pearsoncmg.com/LiveRun/faces/LiveExample.xhtml" TargetMode="External"/><Relationship Id="rId4" Type="http://schemas.openxmlformats.org/officeDocument/2006/relationships/image" Target="../media/image36.wmf"/><Relationship Id="rId9" Type="http://schemas.openxmlformats.org/officeDocument/2006/relationships/hyperlink" Target="http://www.cs.armstrong.edu/liang/intro11e/html/Dec2Hex.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9.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MonteCarloSimulation.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Break.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1e/html/TestContinue.html"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GuessNumberUsingBreak.html"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cs.armstrong.edu/liang/intro11e/html/Palindrome.html" TargetMode="External"/><Relationship Id="rId2" Type="http://schemas.openxmlformats.org/officeDocument/2006/relationships/image" Target="../media/image43.emf"/><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PrimeNumber.html"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78904"/>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15430"/>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82415"/>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5</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10340"/>
            <a:ext cx="3657600" cy="755374"/>
          </a:xfrm>
          <a:prstGeom prst="rect">
            <a:avLst/>
          </a:prstGeom>
          <a:noFill/>
          <a:ln>
            <a:noFill/>
          </a:ln>
        </p:spPr>
        <p:txBody>
          <a:bodyPr lIns="0" tIns="0" rIns="0" bIns="0" anchor="t" anchorCtr="0">
            <a:noAutofit/>
          </a:bodyPr>
          <a:lstStyle/>
          <a:p>
            <a:r>
              <a:rPr lang="en-US" altLang="en-US" sz="2400" dirty="0"/>
              <a:t>Loops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705313"/>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1968500" y="6392854"/>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
        <p:nvSpPr>
          <p:cNvPr id="9" name="TextBox 7"/>
          <p:cNvSpPr txBox="1"/>
          <p:nvPr/>
        </p:nvSpPr>
        <p:spPr>
          <a:xfrm>
            <a:off x="5297556" y="5326059"/>
            <a:ext cx="3389244" cy="738664"/>
          </a:xfrm>
          <a:prstGeom prst="rect">
            <a:avLst/>
          </a:prstGeom>
          <a:noFill/>
        </p:spPr>
        <p:txBody>
          <a:bodyPr wrap="square" rtlCol="0">
            <a:spAutoFit/>
          </a:bodyPr>
          <a:lstStyle/>
          <a:p>
            <a:r>
              <a:rPr lang="en-US" dirty="0">
                <a:solidFill>
                  <a:schemeClr val="bg1"/>
                </a:solidFill>
                <a:latin typeface="+mn-lt"/>
              </a:rPr>
              <a:t>Slides in the presentation contain hyperlinks.  </a:t>
            </a:r>
            <a:r>
              <a:rPr lang="en-US" dirty="0" smtClean="0">
                <a:solidFill>
                  <a:schemeClr val="bg1"/>
                </a:solidFill>
                <a:latin typeface="+mn-lt"/>
              </a:rPr>
              <a:t>J</a:t>
            </a:r>
            <a:r>
              <a:rPr lang="en-US" sz="100" dirty="0" smtClean="0">
                <a:solidFill>
                  <a:schemeClr val="bg1"/>
                </a:solidFill>
                <a:latin typeface="+mn-lt"/>
              </a:rPr>
              <a:t> </a:t>
            </a:r>
            <a:r>
              <a:rPr lang="en-US" dirty="0" smtClean="0">
                <a:solidFill>
                  <a:schemeClr val="bg1"/>
                </a:solidFill>
                <a:latin typeface="+mn-lt"/>
              </a:rPr>
              <a:t>A</a:t>
            </a:r>
            <a:r>
              <a:rPr lang="en-US" sz="100" dirty="0">
                <a:solidFill>
                  <a:schemeClr val="bg1"/>
                </a:solidFill>
                <a:latin typeface="+mn-lt"/>
              </a:rPr>
              <a:t> </a:t>
            </a:r>
            <a:r>
              <a:rPr lang="en-US" dirty="0">
                <a:solidFill>
                  <a:schemeClr val="bg1"/>
                </a:solidFill>
                <a:latin typeface="+mn-lt"/>
              </a:rPr>
              <a:t>W</a:t>
            </a:r>
            <a:r>
              <a:rPr lang="en-US" sz="100" dirty="0">
                <a:solidFill>
                  <a:schemeClr val="bg1"/>
                </a:solidFill>
                <a:latin typeface="+mn-lt"/>
              </a:rPr>
              <a:t> </a:t>
            </a:r>
            <a:r>
              <a:rPr lang="en-US" dirty="0">
                <a:solidFill>
                  <a:schemeClr val="bg1"/>
                </a:solidFill>
                <a:latin typeface="+mn-lt"/>
              </a:rPr>
              <a:t>S users should be able to get a list of links by using </a:t>
            </a:r>
            <a:r>
              <a:rPr lang="en-US" dirty="0" smtClean="0">
                <a:solidFill>
                  <a:schemeClr val="bg1"/>
                </a:solidFill>
                <a:latin typeface="+mn-lt"/>
              </a:rPr>
              <a:t>INSERT+F7</a:t>
            </a:r>
            <a:endParaRPr lang="en-US" dirty="0">
              <a:solidFill>
                <a:schemeClr val="bg1"/>
              </a:solidFill>
              <a:latin typeface="+mn-lt"/>
            </a:endParaRPr>
          </a:p>
        </p:txBody>
      </p:sp>
    </p:spTree>
    <p:extLst>
      <p:ext uri="{BB962C8B-B14F-4D97-AF65-F5344CB8AC3E}">
        <p14:creationId xmlns:p14="http://schemas.microsoft.com/office/powerpoint/2010/main" val="1112474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(3 of 9)</a:t>
            </a:r>
            <a:endParaRPr lang="en-US" sz="2000" b="0" dirty="0">
              <a:latin typeface="Times New Roman" panose="02020603050405020304" pitchFamily="18" charset="0"/>
              <a:cs typeface="Times New Roman" panose="02020603050405020304" pitchFamily="18" charset="0"/>
            </a:endParaRPr>
          </a:p>
        </p:txBody>
      </p:sp>
      <p:pic>
        <p:nvPicPr>
          <p:cNvPr id="3" name="Picture 2" descr="Computer code has 5 lines. The lines read as follows. Line 1. i n t count equals 0 semicolon. Line 2. while left parenthesis count less than sign 2 right parenthesis left brace. Line 3, indented once. System period out period print l n left parenthesis double quote Welcome to Java exclamation point double quote right parenthesis semicolon. Line 3 is highlighted and labeled, Print Welcome to Java. Line 4, indented once. count plus plus semicolon. Line 5. right brace."/>
          <p:cNvPicPr>
            <a:picLocks noChangeAspect="1"/>
          </p:cNvPicPr>
          <p:nvPr/>
        </p:nvPicPr>
        <p:blipFill>
          <a:blip r:embed="rId2"/>
          <a:stretch>
            <a:fillRect/>
          </a:stretch>
        </p:blipFill>
        <p:spPr>
          <a:xfrm>
            <a:off x="992178" y="2252520"/>
            <a:ext cx="7159642" cy="2352958"/>
          </a:xfrm>
          <a:prstGeom prst="rect">
            <a:avLst/>
          </a:prstGeom>
        </p:spPr>
      </p:pic>
    </p:spTree>
    <p:extLst>
      <p:ext uri="{BB962C8B-B14F-4D97-AF65-F5344CB8AC3E}">
        <p14:creationId xmlns:p14="http://schemas.microsoft.com/office/powerpoint/2010/main" val="2438446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(4 of 9)</a:t>
            </a:r>
            <a:endParaRPr lang="en-US" sz="2000" b="0" dirty="0">
              <a:latin typeface="Times New Roman" panose="02020603050405020304" pitchFamily="18" charset="0"/>
              <a:cs typeface="Times New Roman" panose="02020603050405020304" pitchFamily="18" charset="0"/>
            </a:endParaRPr>
          </a:p>
        </p:txBody>
      </p:sp>
      <p:pic>
        <p:nvPicPr>
          <p:cNvPr id="7" name="Picture 2" descr="Computer code has 5 lines. The lines read as follows. Line 1. i n t count equals 0 semicolon. Line 2. while left parenthesis count less than sign 2 right parenthesis left brace. Line 3, indented once. System period out period print l n left parenthesis double quote Welcome to Java exclamation point double quote right parenthesis semicolon. Line 4, indented once. count plus plus semicolon. Line 4 is highlighted and labeled, Increase count by 1 count is 1 now.  Line 5. right brace."/>
          <p:cNvPicPr>
            <a:picLocks noChangeAspect="1"/>
          </p:cNvPicPr>
          <p:nvPr/>
        </p:nvPicPr>
        <p:blipFill>
          <a:blip r:embed="rId2"/>
          <a:stretch>
            <a:fillRect/>
          </a:stretch>
        </p:blipFill>
        <p:spPr>
          <a:xfrm>
            <a:off x="989659" y="2255041"/>
            <a:ext cx="7164680" cy="2347919"/>
          </a:xfrm>
          <a:prstGeom prst="rect">
            <a:avLst/>
          </a:prstGeom>
        </p:spPr>
      </p:pic>
    </p:spTree>
    <p:extLst>
      <p:ext uri="{BB962C8B-B14F-4D97-AF65-F5344CB8AC3E}">
        <p14:creationId xmlns:p14="http://schemas.microsoft.com/office/powerpoint/2010/main" val="133212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(5 of 9)</a:t>
            </a:r>
            <a:endParaRPr lang="en-US" sz="2000" b="0" dirty="0">
              <a:latin typeface="Times New Roman" panose="02020603050405020304" pitchFamily="18" charset="0"/>
              <a:cs typeface="Times New Roman" panose="02020603050405020304" pitchFamily="18" charset="0"/>
            </a:endParaRPr>
          </a:p>
        </p:txBody>
      </p:sp>
      <p:pic>
        <p:nvPicPr>
          <p:cNvPr id="3" name="Picture 2" descr="Computer code has 5 lines. The lines read as follows. Line 1. i n t count equals 0 semicolon. Line 2. while left parenthesis count less than sign 2 right parenthesis left brace. Line 2 is highlighted and labeled, left parenthesis count less than sign 2 right parenthesis is still true since count is 1. Line 3, indented once. System period out period print l n left parenthesis double quote Welcome to Java exclamation point double quote right parenthesis semicolon. Line 4, indented once. count plus plus semicolon. Line 5. right brace."/>
          <p:cNvPicPr>
            <a:picLocks noChangeAspect="1"/>
          </p:cNvPicPr>
          <p:nvPr/>
        </p:nvPicPr>
        <p:blipFill>
          <a:blip r:embed="rId2"/>
          <a:stretch>
            <a:fillRect/>
          </a:stretch>
        </p:blipFill>
        <p:spPr>
          <a:xfrm>
            <a:off x="631425" y="2137645"/>
            <a:ext cx="7881148" cy="2582711"/>
          </a:xfrm>
          <a:prstGeom prst="rect">
            <a:avLst/>
          </a:prstGeom>
        </p:spPr>
      </p:pic>
    </p:spTree>
    <p:extLst>
      <p:ext uri="{BB962C8B-B14F-4D97-AF65-F5344CB8AC3E}">
        <p14:creationId xmlns:p14="http://schemas.microsoft.com/office/powerpoint/2010/main" val="1269203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(6 of 9)</a:t>
            </a:r>
            <a:endParaRPr lang="en-US" sz="2000" b="0" dirty="0">
              <a:latin typeface="Times New Roman" panose="02020603050405020304" pitchFamily="18" charset="0"/>
              <a:cs typeface="Times New Roman" panose="02020603050405020304" pitchFamily="18" charset="0"/>
            </a:endParaRPr>
          </a:p>
        </p:txBody>
      </p:sp>
      <p:pic>
        <p:nvPicPr>
          <p:cNvPr id="7" name="Picture 2" descr="Computer code has 5 lines. The lines read as follows. Line 1. i n t count equals 0 semicolon. Line 2. while left parenthesis count less than sign 2 right parenthesis left brace. Line 3, indented once. System period out period print l n left parenthesis double quote Welcome to Java exclamation point double quote right parenthesis semicolon. Line 3 is highlighted and labeled, Print Welcome to Java. Line 4, indented once. count plus plus semicolon. Line 5. right brace."/>
          <p:cNvPicPr>
            <a:picLocks noChangeAspect="1"/>
          </p:cNvPicPr>
          <p:nvPr/>
        </p:nvPicPr>
        <p:blipFill>
          <a:blip r:embed="rId2"/>
          <a:stretch>
            <a:fillRect/>
          </a:stretch>
        </p:blipFill>
        <p:spPr>
          <a:xfrm>
            <a:off x="989659" y="2255041"/>
            <a:ext cx="7164680" cy="2347919"/>
          </a:xfrm>
          <a:prstGeom prst="rect">
            <a:avLst/>
          </a:prstGeom>
        </p:spPr>
      </p:pic>
    </p:spTree>
    <p:extLst>
      <p:ext uri="{BB962C8B-B14F-4D97-AF65-F5344CB8AC3E}">
        <p14:creationId xmlns:p14="http://schemas.microsoft.com/office/powerpoint/2010/main" val="1949397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(7 of 9)</a:t>
            </a:r>
            <a:endParaRPr lang="en-US" sz="2000" b="0" dirty="0">
              <a:latin typeface="Times New Roman" panose="02020603050405020304" pitchFamily="18" charset="0"/>
              <a:cs typeface="Times New Roman" panose="02020603050405020304" pitchFamily="18" charset="0"/>
            </a:endParaRPr>
          </a:p>
        </p:txBody>
      </p:sp>
      <p:pic>
        <p:nvPicPr>
          <p:cNvPr id="3" name="Picture 2" descr="Computer code has 5 lines. The lines read as follows. Line 1. i n t count equals 0 semicolon. Line 2. while left parenthesis count less than sign 2 right parenthesis left brace. Line 3, indented once. System period out period print l n left parenthesis double quote Welcome to Java exclamation point double quote right parenthesis semicolon. Line 4, indented once. count plus plus semicolon. Line 4 is highlighted and labeled, Increase count by 1 count is 2 now. Line 5. right brace."/>
          <p:cNvPicPr>
            <a:picLocks noChangeAspect="1"/>
          </p:cNvPicPr>
          <p:nvPr/>
        </p:nvPicPr>
        <p:blipFill>
          <a:blip r:embed="rId2"/>
          <a:stretch>
            <a:fillRect/>
          </a:stretch>
        </p:blipFill>
        <p:spPr>
          <a:xfrm>
            <a:off x="989659" y="2255041"/>
            <a:ext cx="7164680" cy="2347919"/>
          </a:xfrm>
          <a:prstGeom prst="rect">
            <a:avLst/>
          </a:prstGeom>
        </p:spPr>
      </p:pic>
    </p:spTree>
    <p:extLst>
      <p:ext uri="{BB962C8B-B14F-4D97-AF65-F5344CB8AC3E}">
        <p14:creationId xmlns:p14="http://schemas.microsoft.com/office/powerpoint/2010/main" val="3346892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(8 of 9)</a:t>
            </a:r>
            <a:endParaRPr lang="en-US" sz="2000" b="0" dirty="0">
              <a:latin typeface="Times New Roman" panose="02020603050405020304" pitchFamily="18" charset="0"/>
              <a:cs typeface="Times New Roman" panose="02020603050405020304" pitchFamily="18" charset="0"/>
            </a:endParaRPr>
          </a:p>
        </p:txBody>
      </p:sp>
      <p:pic>
        <p:nvPicPr>
          <p:cNvPr id="7" name="Picture 2" descr="Computer code has 5 lines. The lines read as follows. Line 1. i n t count equals 0 semicolon. Line 2. while left parenthesis count less than sign 2 right parenthesis left brace. Line 2 is highlighted and labeled, left parenthesis count less than sign 2 right parenthesis is false since count is 2 now. Line 3, indented once. System period out period print l n left parenthesis double quote Welcome to Java exclamation point double quote right parenthesis semicolon. Line 4, indented once. count plus plus semicolon. Line 5. right brace."/>
          <p:cNvPicPr>
            <a:picLocks noChangeAspect="1"/>
          </p:cNvPicPr>
          <p:nvPr/>
        </p:nvPicPr>
        <p:blipFill>
          <a:blip r:embed="rId2"/>
          <a:stretch>
            <a:fillRect/>
          </a:stretch>
        </p:blipFill>
        <p:spPr>
          <a:xfrm>
            <a:off x="979582" y="2247483"/>
            <a:ext cx="7184834" cy="2363035"/>
          </a:xfrm>
          <a:prstGeom prst="rect">
            <a:avLst/>
          </a:prstGeom>
        </p:spPr>
      </p:pic>
    </p:spTree>
    <p:extLst>
      <p:ext uri="{BB962C8B-B14F-4D97-AF65-F5344CB8AC3E}">
        <p14:creationId xmlns:p14="http://schemas.microsoft.com/office/powerpoint/2010/main" val="2755038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(9 of 9)</a:t>
            </a:r>
            <a:endParaRPr lang="en-US" sz="2000" b="0" dirty="0">
              <a:latin typeface="Times New Roman" panose="02020603050405020304" pitchFamily="18" charset="0"/>
              <a:cs typeface="Times New Roman" panose="02020603050405020304" pitchFamily="18" charset="0"/>
            </a:endParaRPr>
          </a:p>
        </p:txBody>
      </p:sp>
      <p:pic>
        <p:nvPicPr>
          <p:cNvPr id="3" name="Picture 2" descr="Computer code has 6 lines. The lines read as follows. Line 1. i n t count equals 0 semicolon. Line 2. while left parenthesis count less than sign 2 right parenthesis left brace. Line 3, indented once. System period out period print l n left parenthesis double quote Welcome to Java exclamation point double quote right parenthesis semicolon. Line 4, indented once. count plus plus semicolon. Line 5. right brace. Line 6. blank. Line 6 is highlighted and labeled, The loop exits. Execute the next statement after the loop."/>
          <p:cNvPicPr>
            <a:picLocks noChangeAspect="1"/>
          </p:cNvPicPr>
          <p:nvPr/>
        </p:nvPicPr>
        <p:blipFill>
          <a:blip r:embed="rId2"/>
          <a:stretch>
            <a:fillRect/>
          </a:stretch>
        </p:blipFill>
        <p:spPr>
          <a:xfrm>
            <a:off x="987141" y="2081213"/>
            <a:ext cx="7169719" cy="2695573"/>
          </a:xfrm>
          <a:prstGeom prst="rect">
            <a:avLst/>
          </a:prstGeom>
        </p:spPr>
      </p:pic>
    </p:spTree>
    <p:extLst>
      <p:ext uri="{BB962C8B-B14F-4D97-AF65-F5344CB8AC3E}">
        <p14:creationId xmlns:p14="http://schemas.microsoft.com/office/powerpoint/2010/main" val="39330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Repeat Addition Until Correct</a:t>
            </a:r>
            <a:endParaRPr lang="en-US" b="0" dirty="0"/>
          </a:p>
        </p:txBody>
      </p:sp>
      <p:sp>
        <p:nvSpPr>
          <p:cNvPr id="4" name="Content Placeholder 2"/>
          <p:cNvSpPr>
            <a:spLocks noGrp="1"/>
          </p:cNvSpPr>
          <p:nvPr>
            <p:ph sz="quarter" idx="13"/>
          </p:nvPr>
        </p:nvSpPr>
        <p:spPr>
          <a:xfrm>
            <a:off x="457200" y="1600200"/>
            <a:ext cx="8232775" cy="2186609"/>
          </a:xfrm>
        </p:spPr>
        <p:txBody>
          <a:bodyPr/>
          <a:lstStyle/>
          <a:p>
            <a:pPr marL="0" indent="0">
              <a:buFont typeface="Monotype Sorts" pitchFamily="2" charset="2"/>
              <a:buNone/>
            </a:pPr>
            <a:r>
              <a:rPr lang="en-US" altLang="en-US" dirty="0"/>
              <a:t>Recall that Listing 3.1 AdditionQuiz.java gives a program that prompts the user to enter an answer for a question on addition of two single digits. Using a loop, you can now rewrite the program to let the user enter a new answer until it is correct.</a:t>
            </a:r>
          </a:p>
        </p:txBody>
      </p:sp>
      <p:sp>
        <p:nvSpPr>
          <p:cNvPr id="5" name="TextBox 3"/>
          <p:cNvSpPr>
            <a:spLocks noChangeArrowheads="1"/>
          </p:cNvSpPr>
          <p:nvPr/>
        </p:nvSpPr>
        <p:spPr bwMode="auto">
          <a:xfrm>
            <a:off x="1312863" y="4913313"/>
            <a:ext cx="5875337" cy="677862"/>
          </a:xfrm>
          <a:prstGeom prst="rect">
            <a:avLst/>
          </a:prstGeom>
          <a:solidFill>
            <a:schemeClr val="accent3">
              <a:lumMod val="40000"/>
              <a:lumOff val="6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dirty="0"/>
              <a:t>IMPORTANT NOTE: If you cannot run the buttons, see </a:t>
            </a:r>
            <a:r>
              <a:rPr lang="en-US" altLang="en-US" sz="2000" dirty="0" smtClean="0">
                <a:hlinkClick r:id="rId2" tooltip="http://www.cs.armstrong.edu/liang/javaslidenote.doc"/>
              </a:rPr>
              <a:t>Java Slide Note Document</a:t>
            </a:r>
            <a:r>
              <a:rPr lang="en-US" altLang="en-US" sz="2000" dirty="0" smtClean="0"/>
              <a:t>.</a:t>
            </a:r>
            <a:endParaRPr lang="en-US" altLang="en-US" sz="2000" dirty="0"/>
          </a:p>
        </p:txBody>
      </p:sp>
      <p:sp>
        <p:nvSpPr>
          <p:cNvPr id="6" name="TextBox 4">
            <a:hlinkClick r:id="rId3"/>
          </p:cNvPr>
          <p:cNvSpPr>
            <a:spLocks noChangeArrowheads="1"/>
          </p:cNvSpPr>
          <p:nvPr/>
        </p:nvSpPr>
        <p:spPr bwMode="auto">
          <a:xfrm>
            <a:off x="3549650" y="5810250"/>
            <a:ext cx="24304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RepeatAdditionQuiz</a:t>
            </a:r>
          </a:p>
        </p:txBody>
      </p:sp>
      <p:sp>
        <p:nvSpPr>
          <p:cNvPr id="7" name="TextBox 5">
            <a:hlinkClick r:id="rId4" tooltip="http://liveexample-ppe.pearsoncmg.com/LiveRun/faces/LiveExample.xhtml"/>
          </p:cNvPr>
          <p:cNvSpPr txBox="1"/>
          <p:nvPr/>
        </p:nvSpPr>
        <p:spPr>
          <a:xfrm>
            <a:off x="6122505" y="5769917"/>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78799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Guessing </a:t>
            </a:r>
            <a:r>
              <a:rPr lang="en-US" altLang="en-US" dirty="0" smtClean="0"/>
              <a:t>Numbers</a:t>
            </a:r>
            <a:endParaRPr lang="en-US" b="0" dirty="0"/>
          </a:p>
        </p:txBody>
      </p:sp>
      <p:sp>
        <p:nvSpPr>
          <p:cNvPr id="4" name="Content Placeholder 2"/>
          <p:cNvSpPr>
            <a:spLocks noGrp="1"/>
          </p:cNvSpPr>
          <p:nvPr>
            <p:ph sz="quarter" idx="13"/>
          </p:nvPr>
        </p:nvSpPr>
        <p:spPr>
          <a:xfrm>
            <a:off x="457200" y="1600200"/>
            <a:ext cx="8169215" cy="2773017"/>
          </a:xfrm>
        </p:spPr>
        <p:txBody>
          <a:bodyPr/>
          <a:lstStyle/>
          <a:p>
            <a:pPr marL="0" indent="0">
              <a:buFont typeface="Monotype Sorts" pitchFamily="2" charset="2"/>
              <a:buNone/>
            </a:pPr>
            <a:r>
              <a:rPr lang="en-US" altLang="en-US" dirty="0"/>
              <a:t>Write a program that randomly generates an integer between </a:t>
            </a:r>
            <a:r>
              <a:rPr lang="en-US" altLang="en-US" b="1" dirty="0"/>
              <a:t>0</a:t>
            </a:r>
            <a:r>
              <a:rPr lang="en-US" altLang="en-US" dirty="0"/>
              <a:t> and </a:t>
            </a:r>
            <a:r>
              <a:rPr lang="en-US" altLang="en-US" b="1" dirty="0"/>
              <a:t>100</a:t>
            </a:r>
            <a:r>
              <a:rPr lang="en-US" altLang="en-US" dirty="0"/>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a:t>
            </a:r>
            <a:r>
              <a:rPr lang="en-US" altLang="en-US" dirty="0" smtClean="0"/>
              <a:t>:</a:t>
            </a:r>
            <a:endParaRPr lang="en-US" altLang="en-US" dirty="0"/>
          </a:p>
        </p:txBody>
      </p:sp>
      <p:sp>
        <p:nvSpPr>
          <p:cNvPr id="7" name="TextBox 3">
            <a:hlinkClick r:id="rId2"/>
          </p:cNvPr>
          <p:cNvSpPr>
            <a:spLocks noChangeArrowheads="1"/>
          </p:cNvSpPr>
          <p:nvPr/>
        </p:nvSpPr>
        <p:spPr bwMode="auto">
          <a:xfrm>
            <a:off x="4384675" y="5316538"/>
            <a:ext cx="26495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GuessNumberOneTime</a:t>
            </a:r>
          </a:p>
        </p:txBody>
      </p:sp>
      <p:sp>
        <p:nvSpPr>
          <p:cNvPr id="9" name="TextBox 4">
            <a:hlinkClick r:id="rId3" tooltip="http://liveexample-ppe.pearsoncmg.com/LiveRun/faces/LiveExample.xhtml"/>
          </p:cNvPr>
          <p:cNvSpPr txBox="1"/>
          <p:nvPr/>
        </p:nvSpPr>
        <p:spPr>
          <a:xfrm>
            <a:off x="7305262" y="5276205"/>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8" name="TextBox 5">
            <a:hlinkClick r:id="rId4"/>
          </p:cNvPr>
          <p:cNvSpPr>
            <a:spLocks noChangeArrowheads="1"/>
          </p:cNvSpPr>
          <p:nvPr/>
        </p:nvSpPr>
        <p:spPr bwMode="auto">
          <a:xfrm>
            <a:off x="4384675" y="5778500"/>
            <a:ext cx="26495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a:t>
            </a:r>
          </a:p>
        </p:txBody>
      </p:sp>
      <p:sp>
        <p:nvSpPr>
          <p:cNvPr id="6" name="TextBox 6">
            <a:hlinkClick r:id="rId3" tooltip="http://liveexample-ppe.pearsoncmg.com/LiveRun/faces/LiveExample.xhtml"/>
          </p:cNvPr>
          <p:cNvSpPr txBox="1"/>
          <p:nvPr/>
        </p:nvSpPr>
        <p:spPr>
          <a:xfrm>
            <a:off x="7305262" y="5764841"/>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989742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An Advanced Math Learning </a:t>
            </a:r>
            <a:r>
              <a:rPr lang="en-US" altLang="en-US" dirty="0" smtClean="0"/>
              <a:t>Tool</a:t>
            </a:r>
            <a:endParaRPr lang="en-US" b="0" dirty="0"/>
          </a:p>
        </p:txBody>
      </p:sp>
      <p:sp>
        <p:nvSpPr>
          <p:cNvPr id="4" name="Content Placeholder 2"/>
          <p:cNvSpPr>
            <a:spLocks noGrp="1"/>
          </p:cNvSpPr>
          <p:nvPr>
            <p:ph sz="quarter" idx="13"/>
          </p:nvPr>
        </p:nvSpPr>
        <p:spPr>
          <a:xfrm>
            <a:off x="457201" y="1600200"/>
            <a:ext cx="8229600" cy="2773017"/>
          </a:xfrm>
        </p:spPr>
        <p:txBody>
          <a:bodyPr/>
          <a:lstStyle/>
          <a:p>
            <a:pPr marL="0" indent="0">
              <a:spcBef>
                <a:spcPct val="100000"/>
              </a:spcBef>
              <a:buFont typeface="Monotype Sorts" pitchFamily="2" charset="2"/>
              <a:buNone/>
            </a:pPr>
            <a:r>
              <a:rPr lang="en-US" altLang="en-US" dirty="0"/>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p>
        </p:txBody>
      </p:sp>
      <p:sp>
        <p:nvSpPr>
          <p:cNvPr id="6" name="TextBox 3">
            <a:hlinkClick r:id="rId2"/>
          </p:cNvPr>
          <p:cNvSpPr>
            <a:spLocks noChangeArrowheads="1"/>
          </p:cNvSpPr>
          <p:nvPr/>
        </p:nvSpPr>
        <p:spPr bwMode="auto">
          <a:xfrm>
            <a:off x="3957638" y="5586413"/>
            <a:ext cx="26495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SubtractionQuizLoop</a:t>
            </a:r>
          </a:p>
        </p:txBody>
      </p:sp>
      <p:sp>
        <p:nvSpPr>
          <p:cNvPr id="5" name="TextBox 4">
            <a:hlinkClick r:id="rId3" tooltip="http://liveexample-ppe.pearsoncmg.com/LiveRun/faces/LiveExample.xhtml"/>
          </p:cNvPr>
          <p:cNvSpPr txBox="1"/>
          <p:nvPr/>
        </p:nvSpPr>
        <p:spPr>
          <a:xfrm>
            <a:off x="6848062" y="5546080"/>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850972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pPr marL="0" indent="0">
              <a:lnSpc>
                <a:spcPct val="90000"/>
              </a:lnSpc>
              <a:buFont typeface="Monotype Sorts" pitchFamily="2" charset="2"/>
              <a:buNone/>
            </a:pPr>
            <a:r>
              <a:rPr lang="en-US" altLang="en-US" dirty="0"/>
              <a:t>Suppose that you need to print a string (e.g., </a:t>
            </a:r>
            <a:r>
              <a:rPr lang="en-US" altLang="en-US" dirty="0" smtClean="0"/>
              <a:t>“Welcome </a:t>
            </a:r>
            <a:r>
              <a:rPr lang="en-US" altLang="en-US" dirty="0"/>
              <a:t>to Java</a:t>
            </a:r>
            <a:r>
              <a:rPr lang="en-US" altLang="en-US" dirty="0" smtClean="0"/>
              <a:t>!”) </a:t>
            </a:r>
            <a:r>
              <a:rPr lang="en-US" altLang="en-US" dirty="0"/>
              <a:t>a hundred times. It would be tedious to have to write the following statement a hundred times</a:t>
            </a:r>
            <a:r>
              <a:rPr lang="en-US" altLang="en-US" dirty="0" smtClean="0"/>
              <a:t>:</a:t>
            </a:r>
            <a:endParaRPr lang="en-US" altLang="en-US" u="sng" dirty="0"/>
          </a:p>
          <a:p>
            <a:pPr marL="0" indent="0">
              <a:lnSpc>
                <a:spcPct val="90000"/>
              </a:lnSpc>
              <a:buFont typeface="Monotype Sorts" pitchFamily="2" charset="2"/>
              <a:buNone/>
            </a:pPr>
            <a:r>
              <a:rPr lang="en-US" altLang="en-US" dirty="0" smtClean="0"/>
              <a:t>System.out.println(“Welcome </a:t>
            </a:r>
            <a:r>
              <a:rPr lang="en-US" altLang="en-US" dirty="0"/>
              <a:t>to Java</a:t>
            </a:r>
            <a:r>
              <a:rPr lang="en-US" altLang="en-US" dirty="0" smtClean="0"/>
              <a:t>!”);</a:t>
            </a:r>
            <a:endParaRPr lang="en-US" altLang="en-US" dirty="0"/>
          </a:p>
          <a:p>
            <a:pPr marL="0" indent="0">
              <a:lnSpc>
                <a:spcPct val="90000"/>
              </a:lnSpc>
              <a:buFont typeface="Monotype Sorts" pitchFamily="2" charset="2"/>
              <a:buNone/>
            </a:pPr>
            <a:r>
              <a:rPr lang="en-US" altLang="en-US" dirty="0"/>
              <a:t>So, how do you solve this problem?</a:t>
            </a:r>
          </a:p>
        </p:txBody>
      </p:sp>
    </p:spTree>
    <p:extLst>
      <p:ext uri="{BB962C8B-B14F-4D97-AF65-F5344CB8AC3E}">
        <p14:creationId xmlns:p14="http://schemas.microsoft.com/office/powerpoint/2010/main" val="361655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Ending a Loop with a Sentinel </a:t>
            </a:r>
            <a:r>
              <a:rPr lang="en-US" altLang="en-US" dirty="0" smtClean="0"/>
              <a:t>Value</a:t>
            </a:r>
            <a:endParaRPr lang="en-US" b="0" dirty="0"/>
          </a:p>
        </p:txBody>
      </p:sp>
      <p:sp>
        <p:nvSpPr>
          <p:cNvPr id="4" name="Content Placeholder 2"/>
          <p:cNvSpPr>
            <a:spLocks noGrp="1"/>
          </p:cNvSpPr>
          <p:nvPr>
            <p:ph sz="quarter" idx="13"/>
          </p:nvPr>
        </p:nvSpPr>
        <p:spPr>
          <a:xfrm>
            <a:off x="457200" y="1600200"/>
            <a:ext cx="8232775" cy="3041374"/>
          </a:xfrm>
        </p:spPr>
        <p:txBody>
          <a:bodyPr/>
          <a:lstStyle/>
          <a:p>
            <a:pPr marL="0" indent="0">
              <a:buFont typeface="Monotype Sorts" pitchFamily="2" charset="2"/>
              <a:buNone/>
            </a:pPr>
            <a:r>
              <a:rPr lang="en-US" altLang="en-US" dirty="0"/>
              <a:t>Often the number of times a loop is executed is not predetermined. You may use an input value to signify the end of the loop. Such a value is known as a </a:t>
            </a:r>
            <a:r>
              <a:rPr lang="en-US" altLang="en-US" b="1" dirty="0"/>
              <a:t>sentinel</a:t>
            </a:r>
            <a:r>
              <a:rPr lang="en-US" altLang="en-US" i="1" dirty="0"/>
              <a:t> </a:t>
            </a:r>
            <a:r>
              <a:rPr lang="en-US" altLang="en-US" b="1" dirty="0"/>
              <a:t>value</a:t>
            </a:r>
            <a:r>
              <a:rPr lang="en-US" altLang="en-US" dirty="0" smtClean="0"/>
              <a:t>.</a:t>
            </a:r>
            <a:endParaRPr lang="en-US" altLang="en-US" dirty="0"/>
          </a:p>
          <a:p>
            <a:pPr marL="0" indent="0">
              <a:buFont typeface="Monotype Sorts" pitchFamily="2" charset="2"/>
              <a:buNone/>
            </a:pPr>
            <a:r>
              <a:rPr lang="en-US" altLang="en-US" dirty="0"/>
              <a:t>Write a program that reads and calculates the sum of an unspecified number of integers. The input 0 signifies the end of the input</a:t>
            </a:r>
            <a:r>
              <a:rPr lang="en-US" altLang="en-US" dirty="0" smtClean="0"/>
              <a:t>.</a:t>
            </a:r>
            <a:endParaRPr lang="en-US" altLang="en-US" dirty="0"/>
          </a:p>
        </p:txBody>
      </p:sp>
      <p:sp>
        <p:nvSpPr>
          <p:cNvPr id="5" name="TextBox 3">
            <a:hlinkClick r:id="rId2"/>
          </p:cNvPr>
          <p:cNvSpPr>
            <a:spLocks noChangeArrowheads="1"/>
          </p:cNvSpPr>
          <p:nvPr/>
        </p:nvSpPr>
        <p:spPr bwMode="auto">
          <a:xfrm>
            <a:off x="5302250" y="5541963"/>
            <a:ext cx="1839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SentinelValue</a:t>
            </a:r>
          </a:p>
        </p:txBody>
      </p:sp>
      <p:sp>
        <p:nvSpPr>
          <p:cNvPr id="6" name="TextBox 4">
            <a:hlinkClick r:id="rId3" tooltip="http://liveexample-ppe.pearsoncmg.com/LiveRun/faces/LiveExample.xhtml"/>
          </p:cNvPr>
          <p:cNvSpPr txBox="1"/>
          <p:nvPr/>
        </p:nvSpPr>
        <p:spPr>
          <a:xfrm>
            <a:off x="7305262" y="5501630"/>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55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Caution</a:t>
            </a:r>
            <a:endParaRPr lang="en-US" b="0" dirty="0"/>
          </a:p>
        </p:txBody>
      </p:sp>
      <p:sp>
        <p:nvSpPr>
          <p:cNvPr id="4" name="Content Placeholder 2"/>
          <p:cNvSpPr>
            <a:spLocks noGrp="1"/>
          </p:cNvSpPr>
          <p:nvPr>
            <p:ph sz="quarter" idx="13"/>
          </p:nvPr>
        </p:nvSpPr>
        <p:spPr>
          <a:xfrm>
            <a:off x="457200" y="1600201"/>
            <a:ext cx="8232775" cy="1752599"/>
          </a:xfrm>
        </p:spPr>
        <p:txBody>
          <a:bodyPr/>
          <a:lstStyle/>
          <a:p>
            <a:pPr marL="0" indent="0">
              <a:lnSpc>
                <a:spcPct val="90000"/>
              </a:lnSpc>
              <a:buFont typeface="Monotype Sorts" pitchFamily="2" charset="2"/>
              <a:buNone/>
            </a:pPr>
            <a:r>
              <a:rPr lang="en-US" altLang="en-US" dirty="0"/>
              <a:t>Don’t use floating-point values for equality checking in a loop control. Since floating-point values are approximations for some values, using them could result in imprecise counter values and inaccurate results. Consider the following code for computing 1 + 0.9 + 0.8 + ... + 0.1:</a:t>
            </a:r>
          </a:p>
        </p:txBody>
      </p:sp>
      <p:pic>
        <p:nvPicPr>
          <p:cNvPr id="3" name="Picture 3" descr="Computer code has 6 lines. The lines read as follows. Line 1. double item equals 1 semicolon double sum equals 0 semicolon. Line 2. while left parenthesis item exclamation point equals 0 right parenthesis left brace forward slash forward slash No guarantee item will be 0. Line 3, indented once. sum plus equals item semicolon. Line 4, indented once. item minus equals 0 period 1 semicolon. Line 5. right brace. Line 6. System period out period print l n left parenthesis sum right parenthesis semicolon."/>
          <p:cNvPicPr>
            <a:picLocks noChangeAspect="1"/>
          </p:cNvPicPr>
          <p:nvPr/>
        </p:nvPicPr>
        <p:blipFill>
          <a:blip r:embed="rId2"/>
          <a:stretch>
            <a:fillRect/>
          </a:stretch>
        </p:blipFill>
        <p:spPr>
          <a:xfrm>
            <a:off x="961947" y="3509058"/>
            <a:ext cx="7220104" cy="2463804"/>
          </a:xfrm>
          <a:prstGeom prst="rect">
            <a:avLst/>
          </a:prstGeom>
        </p:spPr>
      </p:pic>
    </p:spTree>
    <p:extLst>
      <p:ext uri="{BB962C8B-B14F-4D97-AF65-F5344CB8AC3E}">
        <p14:creationId xmlns:p14="http://schemas.microsoft.com/office/powerpoint/2010/main" val="680669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latin typeface="Courier New" panose="02070309020205020404" pitchFamily="49" charset="0"/>
              </a:rPr>
              <a:t>do-while</a:t>
            </a:r>
            <a:r>
              <a:rPr lang="en-US" altLang="en-US" dirty="0"/>
              <a:t> Loop</a:t>
            </a:r>
            <a:endParaRPr lang="en-US" b="0" dirty="0"/>
          </a:p>
        </p:txBody>
      </p:sp>
      <p:pic>
        <p:nvPicPr>
          <p:cNvPr id="3" name="Picture 2" descr="An illustration depicts a computer code and its flow chart. The code has 4 lines. The lines read as follows. Line 1. do left brace. Line 2, indented once. forward slash forward slash Loop body semicolon. Line 3, indented once. Statement left parenthesis s right parenthesis semicolon. Line 4. right brace while left parenthesis loop hyphen continuation hyphen condition right parenthesis semicolon. The flow chart starts by executing Statement left parenthesis s right parenthesis, left parenthesis loop body right parenthesis, followed by a condition loop hyphen continuation hyphen condition question mark. If the condition is true, further back to loop condition. if the condition is false, the program ends."/>
          <p:cNvPicPr>
            <a:picLocks noChangeAspect="1"/>
          </p:cNvPicPr>
          <p:nvPr/>
        </p:nvPicPr>
        <p:blipFill>
          <a:blip r:embed="rId3"/>
          <a:stretch>
            <a:fillRect/>
          </a:stretch>
        </p:blipFill>
        <p:spPr>
          <a:xfrm>
            <a:off x="1464190" y="1765064"/>
            <a:ext cx="6215619" cy="3705553"/>
          </a:xfrm>
          <a:prstGeom prst="rect">
            <a:avLst/>
          </a:prstGeom>
        </p:spPr>
      </p:pic>
    </p:spTree>
    <p:extLst>
      <p:ext uri="{BB962C8B-B14F-4D97-AF65-F5344CB8AC3E}">
        <p14:creationId xmlns:p14="http://schemas.microsoft.com/office/powerpoint/2010/main" val="3330307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latin typeface="Courier New" panose="02070309020205020404" pitchFamily="49" charset="0"/>
              </a:rPr>
              <a:t>for</a:t>
            </a:r>
            <a:r>
              <a:rPr lang="en-US" altLang="en-US" dirty="0"/>
              <a:t> Loops</a:t>
            </a:r>
            <a:endParaRPr lang="en-US" b="0" dirty="0"/>
          </a:p>
        </p:txBody>
      </p:sp>
      <p:pic>
        <p:nvPicPr>
          <p:cNvPr id="7" name="Picture 2" descr="Two computer codes along with their corresponding flow charts. &#10;The first computer code has 6 lines. The lines read as follows. Line 1. for left parenthesis initial hyphen action semicolon loop hyphen. Line 2, indented once. continuation hyphen condition semicolon action hyphen. Line 3, indented once. after hyphen each hyphen iteration right parenthesis left brace. Line 4, indented once. forward slash forward slash loop body semicolon. Line 5, indented once. Statement left parenthesis s right parenthesis semicolon. Line 6. right brace. The flow chart starts with a declaration of initial hyphen action, followed by a condition statement loop hyphen continuation hyphen condition question mark. If the condition is true, execute Statement left parenthesis s right parenthesis, left parenthesis loop body right parenthesis, followed by execution of action hyphen after hyphen each hyphen iteration, further back to loop condition. If the condition is false, the program ends. The second computer code has 5 lines. The lines read as follows. Line 1. i n t, i semicolon. Line 2. for left parenthesis i equals 0 semicolon i less than sign 100 semicolon i plus plus right parenthesis left brace. Line 3, indented once. System period out period print l n left parenthesis. Line 4, indented twice. Welcome to Java exclamation point right parenthesis semicolon. Line 5. right brace. The flow chart starts with a declaration of i equals 0, followed by a condition statement left parenthesis i less than sign 100 right parenthesis question mark. If the condition is true, execute a two line code. Line 1. System period out period print l n left parenthesis. Line 2, indented once. double quote Welcome to Java double quote right parenthesis semicolon, followed by execution of i plus plus, further back to loop condition. If the condition is false, the program ends.&#10;"/>
          <p:cNvPicPr>
            <a:picLocks noChangeAspect="1"/>
          </p:cNvPicPr>
          <p:nvPr/>
        </p:nvPicPr>
        <p:blipFill>
          <a:blip r:embed="rId3"/>
          <a:stretch>
            <a:fillRect/>
          </a:stretch>
        </p:blipFill>
        <p:spPr>
          <a:xfrm>
            <a:off x="1571829" y="1676865"/>
            <a:ext cx="6000340" cy="4080732"/>
          </a:xfrm>
          <a:prstGeom prst="rect">
            <a:avLst/>
          </a:prstGeom>
        </p:spPr>
      </p:pic>
    </p:spTree>
    <p:extLst>
      <p:ext uri="{BB962C8B-B14F-4D97-AF65-F5344CB8AC3E}">
        <p14:creationId xmlns:p14="http://schemas.microsoft.com/office/powerpoint/2010/main" val="1625689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(1 of 10)</a:t>
            </a:r>
            <a:endParaRPr lang="en-US" sz="2000" b="0" dirty="0"/>
          </a:p>
        </p:txBody>
      </p:sp>
      <p:pic>
        <p:nvPicPr>
          <p:cNvPr id="3" name="Picture 2" descr="Computer code has 5 lines. The lines read as follows. Line 1. i n t, i semicolon. Line 1 is highlighted and labeled, Declare i. Line 2. for left parenthesis i equals 0 semicolon i less than sign 2 semicolon i plus plus right parenthesis left brace. Line 3, indented once. System period out period print l n left parenthesis. Line 4, indented twice. double quote Welcome to Java exclamation point double quote right parenthesis semicolon. Line 5. right brace."/>
          <p:cNvPicPr>
            <a:picLocks noChangeAspect="1"/>
          </p:cNvPicPr>
          <p:nvPr/>
        </p:nvPicPr>
        <p:blipFill>
          <a:blip r:embed="rId3"/>
          <a:stretch>
            <a:fillRect/>
          </a:stretch>
        </p:blipFill>
        <p:spPr>
          <a:xfrm>
            <a:off x="992179" y="2479251"/>
            <a:ext cx="7159642" cy="1899496"/>
          </a:xfrm>
          <a:prstGeom prst="rect">
            <a:avLst/>
          </a:prstGeom>
        </p:spPr>
      </p:pic>
    </p:spTree>
    <p:extLst>
      <p:ext uri="{BB962C8B-B14F-4D97-AF65-F5344CB8AC3E}">
        <p14:creationId xmlns:p14="http://schemas.microsoft.com/office/powerpoint/2010/main" val="4100443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(2 of 10)</a:t>
            </a:r>
            <a:endParaRPr lang="en-US" sz="2000" b="0" dirty="0"/>
          </a:p>
        </p:txBody>
      </p:sp>
      <p:pic>
        <p:nvPicPr>
          <p:cNvPr id="7" name="Picture 2" descr="Computer code has 5 lines. The lines read as follows. Line 1. i n t, i semicolon. Line 2. for left parenthesis i equals 0 semicolon i less than sign 2 semicolon i plus plus right parenthesis left brace. In line 2, i equals 0 semicolon is highlighted and labeled, execute initializer, i is now 0. Line 3, indented once. System period out period print l n left parenthesis. Line 4, indented twice. double quote Welcome to Java exclamation point double quote right parenthesis semicolon. Line 5. right brace."/>
          <p:cNvPicPr>
            <a:picLocks noChangeAspect="1"/>
          </p:cNvPicPr>
          <p:nvPr/>
        </p:nvPicPr>
        <p:blipFill>
          <a:blip r:embed="rId3"/>
          <a:stretch>
            <a:fillRect/>
          </a:stretch>
        </p:blipFill>
        <p:spPr>
          <a:xfrm>
            <a:off x="992178" y="2481770"/>
            <a:ext cx="7159642" cy="1894459"/>
          </a:xfrm>
          <a:prstGeom prst="rect">
            <a:avLst/>
          </a:prstGeom>
        </p:spPr>
      </p:pic>
    </p:spTree>
    <p:extLst>
      <p:ext uri="{BB962C8B-B14F-4D97-AF65-F5344CB8AC3E}">
        <p14:creationId xmlns:p14="http://schemas.microsoft.com/office/powerpoint/2010/main" val="3758647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(3 of 10)</a:t>
            </a:r>
            <a:endParaRPr lang="en-US" sz="2000" b="0" dirty="0"/>
          </a:p>
        </p:txBody>
      </p:sp>
      <p:pic>
        <p:nvPicPr>
          <p:cNvPr id="3" name="Picture 2" descr="Computer code has 4 lines. The lines read as follows. Line 1. i n t, i semicolon. Line 2. for left parenthesis i equals 0 semicolon i less than sign 2 semicolon i plus plus right parenthesis left brace. In line 2, I less than sign 2 semicolon is highlighted and labeled, left parenthesis i less than sign 2 right parenthesis is true since i is 0. Line 3, indented once. System period out period print l n left parenthesis double quote Welcome to Java exclamation point double quote right parenthesis semicolon. Line 4. right brace."/>
          <p:cNvPicPr>
            <a:picLocks noChangeAspect="1"/>
          </p:cNvPicPr>
          <p:nvPr/>
        </p:nvPicPr>
        <p:blipFill>
          <a:blip r:embed="rId3"/>
          <a:stretch>
            <a:fillRect/>
          </a:stretch>
        </p:blipFill>
        <p:spPr>
          <a:xfrm>
            <a:off x="1052641" y="2610252"/>
            <a:ext cx="7038719" cy="1637497"/>
          </a:xfrm>
          <a:prstGeom prst="rect">
            <a:avLst/>
          </a:prstGeom>
        </p:spPr>
      </p:pic>
    </p:spTree>
    <p:extLst>
      <p:ext uri="{BB962C8B-B14F-4D97-AF65-F5344CB8AC3E}">
        <p14:creationId xmlns:p14="http://schemas.microsoft.com/office/powerpoint/2010/main" val="2501055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smtClean="0"/>
              <a:t>Trace for Loop </a:t>
            </a:r>
            <a:r>
              <a:rPr lang="en-US" altLang="en-US" sz="2000" b="0" dirty="0" smtClean="0"/>
              <a:t>(4 of 10)</a:t>
            </a:r>
            <a:endParaRPr lang="en-US" sz="2000" b="0" dirty="0"/>
          </a:p>
        </p:txBody>
      </p:sp>
      <p:pic>
        <p:nvPicPr>
          <p:cNvPr id="7" name="Picture 2" descr="Computer code has 4 lines. The lines read as follows. Line 1. i n t, i semicolon. Line 2. for left parenthesis i equals 0 semicolon i less than sign 2 semicolon i plus plus right parenthesis left brace. Line 3, indented once. System period out period print l n left parenthesis double quote Welcome to Java exclamation point double quote right parenthesis semicolon. Line 3 is highlighted and labeled, Print Welcome to Java. Line 4. right brace."/>
          <p:cNvPicPr>
            <a:picLocks noChangeAspect="1"/>
          </p:cNvPicPr>
          <p:nvPr/>
        </p:nvPicPr>
        <p:blipFill>
          <a:blip r:embed="rId3"/>
          <a:stretch>
            <a:fillRect/>
          </a:stretch>
        </p:blipFill>
        <p:spPr>
          <a:xfrm>
            <a:off x="1052641" y="2605212"/>
            <a:ext cx="7038719" cy="1647575"/>
          </a:xfrm>
          <a:prstGeom prst="rect">
            <a:avLst/>
          </a:prstGeom>
        </p:spPr>
      </p:pic>
    </p:spTree>
    <p:extLst>
      <p:ext uri="{BB962C8B-B14F-4D97-AF65-F5344CB8AC3E}">
        <p14:creationId xmlns:p14="http://schemas.microsoft.com/office/powerpoint/2010/main" val="3327221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(5 of 10)</a:t>
            </a:r>
            <a:endParaRPr lang="en-US" sz="2000" b="0" dirty="0"/>
          </a:p>
        </p:txBody>
      </p:sp>
      <p:pic>
        <p:nvPicPr>
          <p:cNvPr id="3" name="Picture 2" descr="A computer code has 4 lines. The lines read as follows. Line 1. i n t, i semicolon. Line 2. for left parenthesis i equals 0 semicolon i less than sign 2 semicolon i plus plus right parenthesis left brace. In line 2, i plus plus is highlighted and labeled, execute adjustment statement, i is now 1. Line 3, indented once. System period out period print l n left parenthesis double quote Welcome to Java exclamation point double quote right parenthesis semicolon. Line 4. right brace."/>
          <p:cNvPicPr>
            <a:picLocks noChangeAspect="1"/>
          </p:cNvPicPr>
          <p:nvPr/>
        </p:nvPicPr>
        <p:blipFill>
          <a:blip r:embed="rId3"/>
          <a:stretch>
            <a:fillRect/>
          </a:stretch>
        </p:blipFill>
        <p:spPr>
          <a:xfrm>
            <a:off x="1052641" y="2610252"/>
            <a:ext cx="7038719" cy="1637497"/>
          </a:xfrm>
          <a:prstGeom prst="rect">
            <a:avLst/>
          </a:prstGeom>
        </p:spPr>
      </p:pic>
    </p:spTree>
    <p:extLst>
      <p:ext uri="{BB962C8B-B14F-4D97-AF65-F5344CB8AC3E}">
        <p14:creationId xmlns:p14="http://schemas.microsoft.com/office/powerpoint/2010/main" val="2668935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(6 of 10)</a:t>
            </a:r>
            <a:endParaRPr lang="en-US" sz="2000" b="0" dirty="0"/>
          </a:p>
        </p:txBody>
      </p:sp>
      <p:pic>
        <p:nvPicPr>
          <p:cNvPr id="7" name="Picture 2" descr="Computer code has 4 lines. The lines read as follows. Line 1. i n t, i semicolon. Line 2. for left parenthesis i equals 0 semicolon i less than sign 2 semicolon i plus plus right parenthesis left brace. In line 2, i less than sign 2 semicolon is highlighted and labeled, left parenthesis i less than sign 2 right parenthesis is still true since i is 1. Line 3, indented once. System period out period print l n left parenthesis double quote Welcome to Java exclamation point double quote right parenthesis semicolon. Line 4. right brace."/>
          <p:cNvPicPr>
            <a:picLocks noChangeAspect="1"/>
          </p:cNvPicPr>
          <p:nvPr/>
        </p:nvPicPr>
        <p:blipFill>
          <a:blip r:embed="rId3"/>
          <a:stretch>
            <a:fillRect/>
          </a:stretch>
        </p:blipFill>
        <p:spPr>
          <a:xfrm>
            <a:off x="1052641" y="2610252"/>
            <a:ext cx="7038719" cy="1637497"/>
          </a:xfrm>
          <a:prstGeom prst="rect">
            <a:avLst/>
          </a:prstGeom>
        </p:spPr>
      </p:pic>
    </p:spTree>
    <p:extLst>
      <p:ext uri="{BB962C8B-B14F-4D97-AF65-F5344CB8AC3E}">
        <p14:creationId xmlns:p14="http://schemas.microsoft.com/office/powerpoint/2010/main" val="2908080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Opening Problem</a:t>
            </a:r>
            <a:endParaRPr lang="en-US" sz="2000" b="0" dirty="0"/>
          </a:p>
        </p:txBody>
      </p:sp>
      <p:sp>
        <p:nvSpPr>
          <p:cNvPr id="3" name="Content Placeholder 2"/>
          <p:cNvSpPr>
            <a:spLocks noGrp="1"/>
          </p:cNvSpPr>
          <p:nvPr>
            <p:ph sz="quarter" idx="13"/>
          </p:nvPr>
        </p:nvSpPr>
        <p:spPr>
          <a:xfrm>
            <a:off x="457200" y="1600200"/>
            <a:ext cx="8232775" cy="496957"/>
          </a:xfrm>
        </p:spPr>
        <p:txBody>
          <a:bodyPr/>
          <a:lstStyle/>
          <a:p>
            <a:pPr marL="0" indent="0">
              <a:buFont typeface="Monotype Sorts" pitchFamily="2" charset="2"/>
              <a:buNone/>
            </a:pPr>
            <a:r>
              <a:rPr lang="en-US" altLang="en-US" dirty="0"/>
              <a:t>Problem:</a:t>
            </a:r>
          </a:p>
        </p:txBody>
      </p:sp>
      <p:pic>
        <p:nvPicPr>
          <p:cNvPr id="7" name="Picture 3" descr="A computer code has 12 lines. The line is executed 100 times. The lines read as follows. Line 1. System period out period print l n left parenthesis double quote Welcome to Java exclamation point double quote right parenthesis semicolon. Al lines that follow are identical aside from repeat indicated as dot dot dot in 3 lines the resumes the identical string as line 1. "/>
          <p:cNvPicPr>
            <a:picLocks noChangeAspect="1"/>
          </p:cNvPicPr>
          <p:nvPr/>
        </p:nvPicPr>
        <p:blipFill>
          <a:blip r:embed="rId3"/>
          <a:stretch>
            <a:fillRect/>
          </a:stretch>
        </p:blipFill>
        <p:spPr>
          <a:xfrm>
            <a:off x="1402812" y="2257717"/>
            <a:ext cx="6338375" cy="3773802"/>
          </a:xfrm>
          <a:prstGeom prst="rect">
            <a:avLst/>
          </a:prstGeom>
        </p:spPr>
      </p:pic>
    </p:spTree>
    <p:extLst>
      <p:ext uri="{BB962C8B-B14F-4D97-AF65-F5344CB8AC3E}">
        <p14:creationId xmlns:p14="http://schemas.microsoft.com/office/powerpoint/2010/main" val="3943293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(7 of 10)</a:t>
            </a:r>
            <a:endParaRPr lang="en-US" sz="2000" b="0" dirty="0"/>
          </a:p>
        </p:txBody>
      </p:sp>
      <p:pic>
        <p:nvPicPr>
          <p:cNvPr id="3" name="Picture 2" descr="Computer code has 4 lines. The lines read as follows. Line 1. i n t, i semicolon. Line 2. for left parenthesis i equals 0 semicolon i less than sign 2 semicolon i plus plus right parenthesis left brace. Line 3, indented once. System period out period print l n left parenthesis double quote Welcome to Java exclamation point double quote right parenthesis semicolon. Line 3 is highlighted and labeled, Print Welcome to Java. Line 4. right brace."/>
          <p:cNvPicPr>
            <a:picLocks noChangeAspect="1"/>
          </p:cNvPicPr>
          <p:nvPr/>
        </p:nvPicPr>
        <p:blipFill>
          <a:blip r:embed="rId3"/>
          <a:stretch>
            <a:fillRect/>
          </a:stretch>
        </p:blipFill>
        <p:spPr>
          <a:xfrm>
            <a:off x="1052641" y="2610252"/>
            <a:ext cx="7038719" cy="1637497"/>
          </a:xfrm>
          <a:prstGeom prst="rect">
            <a:avLst/>
          </a:prstGeom>
        </p:spPr>
      </p:pic>
    </p:spTree>
    <p:extLst>
      <p:ext uri="{BB962C8B-B14F-4D97-AF65-F5344CB8AC3E}">
        <p14:creationId xmlns:p14="http://schemas.microsoft.com/office/powerpoint/2010/main" val="2451291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(8 of 10)</a:t>
            </a:r>
            <a:endParaRPr lang="en-US" sz="2000" b="0" dirty="0"/>
          </a:p>
        </p:txBody>
      </p:sp>
      <p:pic>
        <p:nvPicPr>
          <p:cNvPr id="7" name="Picture 2" descr="Computer code has 4 lines. The lines read as follows. Line 1. i n t, i semicolon. Line 2. for left parenthesis i equals 0 semicolon i less than sign 2 semicolon i plus plus right parenthesis left brace. In line 2, i plus plus is highlighted and labeled, execute adjustment statement, i is now 2. Line 3, indented once. System period out period print l n left parenthesis double quote Welcome to Java exclamation point double quote right parenthesis semicolon. Line 4. right brace."/>
          <p:cNvPicPr>
            <a:picLocks noChangeAspect="1"/>
          </p:cNvPicPr>
          <p:nvPr/>
        </p:nvPicPr>
        <p:blipFill>
          <a:blip r:embed="rId3"/>
          <a:stretch>
            <a:fillRect/>
          </a:stretch>
        </p:blipFill>
        <p:spPr>
          <a:xfrm>
            <a:off x="1052641" y="2610252"/>
            <a:ext cx="7038719" cy="1637497"/>
          </a:xfrm>
          <a:prstGeom prst="rect">
            <a:avLst/>
          </a:prstGeom>
        </p:spPr>
      </p:pic>
    </p:spTree>
    <p:extLst>
      <p:ext uri="{BB962C8B-B14F-4D97-AF65-F5344CB8AC3E}">
        <p14:creationId xmlns:p14="http://schemas.microsoft.com/office/powerpoint/2010/main" val="1776990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(9 of 10)</a:t>
            </a:r>
            <a:endParaRPr lang="en-US" sz="2000" b="0" dirty="0"/>
          </a:p>
        </p:txBody>
      </p:sp>
      <p:pic>
        <p:nvPicPr>
          <p:cNvPr id="3" name="Picture 2" descr="Computer code has 4 lines. The lines read as follows. Line 1. i n t, i semicolon. Line 2. for left parenthesis i equals 0 semicolon i less than sign 2 semicolon i plus plus right parenthesis left brace. In line 2, i less than sign 2 semicolon is highlighted and labeled, left parenthesis i less than sign 2 right parenthesis is false since i is 2. Line 3, indented once. System period out period print l n left parenthesis double quote Welcome to Java exclamation point double quote right parenthesis semicolon. Line 4. right brace."/>
          <p:cNvPicPr>
            <a:picLocks noChangeAspect="1"/>
          </p:cNvPicPr>
          <p:nvPr/>
        </p:nvPicPr>
        <p:blipFill>
          <a:blip r:embed="rId3"/>
          <a:stretch>
            <a:fillRect/>
          </a:stretch>
        </p:blipFill>
        <p:spPr>
          <a:xfrm>
            <a:off x="1052641" y="2610252"/>
            <a:ext cx="7038719" cy="1637497"/>
          </a:xfrm>
          <a:prstGeom prst="rect">
            <a:avLst/>
          </a:prstGeom>
        </p:spPr>
      </p:pic>
    </p:spTree>
    <p:extLst>
      <p:ext uri="{BB962C8B-B14F-4D97-AF65-F5344CB8AC3E}">
        <p14:creationId xmlns:p14="http://schemas.microsoft.com/office/powerpoint/2010/main" val="2798886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for </a:t>
            </a:r>
            <a:r>
              <a:rPr lang="en-US" altLang="en-US" dirty="0" smtClean="0"/>
              <a:t>Loop </a:t>
            </a:r>
            <a:r>
              <a:rPr lang="en-US" altLang="en-US" sz="2000" b="0" dirty="0" smtClean="0"/>
              <a:t>(10 of 10)</a:t>
            </a:r>
            <a:endParaRPr lang="en-US" sz="2000" b="0" dirty="0"/>
          </a:p>
        </p:txBody>
      </p:sp>
      <p:pic>
        <p:nvPicPr>
          <p:cNvPr id="7" name="Picture 2" descr="Computer code has 5 lines. The lines read as follows. Line 1. i n t, i semicolon. Line 2. for left parenthesis i equals 0 semicolon i less than sign 2 semicolon i plus plus right parenthesis left brace. Line 3, indented once. System period out period print l n left parenthesis double quote Welcome to Java exclamation point double quote right parenthesis semicolon. Line 4. right brace. Line 5. blank. Line 5 is highlighted and labeled, Exit the loop. Execute the next statement after the loop."/>
          <p:cNvPicPr>
            <a:picLocks noChangeAspect="1"/>
          </p:cNvPicPr>
          <p:nvPr/>
        </p:nvPicPr>
        <p:blipFill>
          <a:blip r:embed="rId3"/>
          <a:stretch>
            <a:fillRect/>
          </a:stretch>
        </p:blipFill>
        <p:spPr>
          <a:xfrm>
            <a:off x="1052641" y="2509482"/>
            <a:ext cx="7038719" cy="1839035"/>
          </a:xfrm>
          <a:prstGeom prst="rect">
            <a:avLst/>
          </a:prstGeom>
        </p:spPr>
      </p:pic>
    </p:spTree>
    <p:extLst>
      <p:ext uri="{BB962C8B-B14F-4D97-AF65-F5344CB8AC3E}">
        <p14:creationId xmlns:p14="http://schemas.microsoft.com/office/powerpoint/2010/main" val="3936608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Note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0"/>
            <a:ext cx="8232775" cy="1610139"/>
          </a:xfrm>
        </p:spPr>
        <p:txBody>
          <a:bodyPr/>
          <a:lstStyle/>
          <a:p>
            <a:pPr marL="0" indent="0">
              <a:buClrTx/>
              <a:buSzTx/>
              <a:buFontTx/>
              <a:buNone/>
            </a:pPr>
            <a:r>
              <a:rPr lang="en-US" altLang="en-US" sz="2000" dirty="0">
                <a:cs typeface="Courier New" panose="02070309020205020404" pitchFamily="49" charset="0"/>
              </a:rPr>
              <a:t>The </a:t>
            </a:r>
            <a:r>
              <a:rPr lang="en-US" altLang="en-US" sz="2000" b="1" dirty="0">
                <a:cs typeface="Courier New" panose="02070309020205020404" pitchFamily="49" charset="0"/>
              </a:rPr>
              <a:t>initial-action</a:t>
            </a:r>
            <a:r>
              <a:rPr lang="en-US" altLang="en-US" sz="2000" dirty="0">
                <a:cs typeface="Courier New" panose="02070309020205020404" pitchFamily="49" charset="0"/>
              </a:rPr>
              <a:t> in a </a:t>
            </a:r>
            <a:r>
              <a:rPr lang="en-US" altLang="en-US" sz="2000" b="1" dirty="0">
                <a:cs typeface="Courier New" panose="02070309020205020404" pitchFamily="49" charset="0"/>
              </a:rPr>
              <a:t>for</a:t>
            </a:r>
            <a:r>
              <a:rPr lang="en-US" altLang="en-US" sz="2000" dirty="0">
                <a:cs typeface="Courier New" panose="02070309020205020404" pitchFamily="49" charset="0"/>
              </a:rPr>
              <a:t> loop can be a list of zero or more comma-separated expressions. The </a:t>
            </a:r>
            <a:r>
              <a:rPr lang="en-US" altLang="en-US" sz="2000" b="1" dirty="0">
                <a:cs typeface="Courier New" panose="02070309020205020404" pitchFamily="49" charset="0"/>
              </a:rPr>
              <a:t>action-after-each-iteration</a:t>
            </a:r>
            <a:r>
              <a:rPr lang="en-US" altLang="en-US" sz="2000" dirty="0">
                <a:cs typeface="Courier New" panose="02070309020205020404" pitchFamily="49" charset="0"/>
              </a:rPr>
              <a:t> in a </a:t>
            </a:r>
            <a:r>
              <a:rPr lang="en-US" altLang="en-US" sz="2000" b="1" dirty="0">
                <a:cs typeface="Courier New" panose="02070309020205020404" pitchFamily="49" charset="0"/>
              </a:rPr>
              <a:t>for</a:t>
            </a:r>
            <a:r>
              <a:rPr lang="en-US" altLang="en-US" sz="2000" dirty="0">
                <a:cs typeface="Courier New" panose="02070309020205020404" pitchFamily="49" charset="0"/>
              </a:rPr>
              <a:t> loop can be a list of zero or more comma-separated statements. Therefore, the following two </a:t>
            </a:r>
            <a:r>
              <a:rPr lang="en-US" altLang="en-US" sz="2000" b="1" dirty="0">
                <a:cs typeface="Courier New" panose="02070309020205020404" pitchFamily="49" charset="0"/>
              </a:rPr>
              <a:t>for</a:t>
            </a:r>
            <a:r>
              <a:rPr lang="en-US" altLang="en-US" sz="2000" dirty="0">
                <a:cs typeface="Courier New" panose="02070309020205020404" pitchFamily="49" charset="0"/>
              </a:rPr>
              <a:t> loops are correct. They are rarely used in practice, however.</a:t>
            </a:r>
          </a:p>
        </p:txBody>
      </p:sp>
      <p:pic>
        <p:nvPicPr>
          <p:cNvPr id="4" name="Picture 3" descr="Two computer codes. The first computer code reads, for left parenthesis i n t, i equals 1 semicolon i less than sign 100 semicolon System period out period print l n left parenthesis i plus plus right parenthesis right parenthesis semicolon. The second computer code has 3 lines. The lines read as follows. Line 1. for left parenthesis i n t, i equals 0 semicolon j equals 0 semicolon left parenthesis i plus j less than sign 10 right parenthesis semicolon i plus plus comma j plus plus right parenthesis left brace. Line 2, indented once. forward slash forward slash Do something. Line 3. right brace."/>
          <p:cNvPicPr>
            <a:picLocks noChangeAspect="1"/>
          </p:cNvPicPr>
          <p:nvPr/>
        </p:nvPicPr>
        <p:blipFill>
          <a:blip r:embed="rId3"/>
          <a:stretch>
            <a:fillRect/>
          </a:stretch>
        </p:blipFill>
        <p:spPr>
          <a:xfrm>
            <a:off x="974543" y="3494637"/>
            <a:ext cx="7194912" cy="2393265"/>
          </a:xfrm>
          <a:prstGeom prst="rect">
            <a:avLst/>
          </a:prstGeom>
        </p:spPr>
      </p:pic>
    </p:spTree>
    <p:extLst>
      <p:ext uri="{BB962C8B-B14F-4D97-AF65-F5344CB8AC3E}">
        <p14:creationId xmlns:p14="http://schemas.microsoft.com/office/powerpoint/2010/main" val="67149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Note </a:t>
            </a:r>
            <a:r>
              <a:rPr lang="en-US" altLang="en-US" sz="2000" b="0" dirty="0" smtClean="0"/>
              <a:t>(2 of 2)</a:t>
            </a:r>
            <a:endParaRPr lang="en-US" sz="2000" b="0" dirty="0"/>
          </a:p>
        </p:txBody>
      </p:sp>
      <p:sp>
        <p:nvSpPr>
          <p:cNvPr id="3" name="Content Placeholder 2"/>
          <p:cNvSpPr>
            <a:spLocks noGrp="1"/>
          </p:cNvSpPr>
          <p:nvPr>
            <p:ph sz="quarter" idx="13"/>
          </p:nvPr>
        </p:nvSpPr>
        <p:spPr>
          <a:xfrm>
            <a:off x="457200" y="1600200"/>
            <a:ext cx="8232775" cy="1610139"/>
          </a:xfrm>
        </p:spPr>
        <p:txBody>
          <a:bodyPr/>
          <a:lstStyle/>
          <a:p>
            <a:pPr marL="0" indent="0">
              <a:buClrTx/>
              <a:buSzTx/>
              <a:buFontTx/>
              <a:buNone/>
            </a:pPr>
            <a:r>
              <a:rPr lang="en-US" altLang="en-US" sz="2000" dirty="0">
                <a:cs typeface="Courier New" panose="02070309020205020404" pitchFamily="49" charset="0"/>
              </a:rPr>
              <a:t>If the </a:t>
            </a:r>
            <a:r>
              <a:rPr lang="en-US" altLang="en-US" sz="2000" b="1" dirty="0">
                <a:cs typeface="Courier New" panose="02070309020205020404" pitchFamily="49" charset="0"/>
              </a:rPr>
              <a:t>loop-continuation-condition</a:t>
            </a:r>
            <a:r>
              <a:rPr lang="en-US" altLang="en-US" sz="2000" dirty="0">
                <a:cs typeface="Courier New" panose="02070309020205020404" pitchFamily="49" charset="0"/>
              </a:rPr>
              <a:t> in a </a:t>
            </a:r>
            <a:r>
              <a:rPr lang="en-US" altLang="en-US" sz="2000" b="1" dirty="0">
                <a:cs typeface="Courier New" panose="02070309020205020404" pitchFamily="49" charset="0"/>
              </a:rPr>
              <a:t>for</a:t>
            </a:r>
            <a:r>
              <a:rPr lang="en-US" altLang="en-US" sz="2000" dirty="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000" dirty="0">
              <a:cs typeface="Times New Roman" panose="02020603050405020304" pitchFamily="18" charset="0"/>
            </a:endParaRPr>
          </a:p>
        </p:txBody>
      </p:sp>
      <p:pic>
        <p:nvPicPr>
          <p:cNvPr id="4" name="Picture 3" descr="An illustration of two computer codes a and b that are equivalent to each other. Code a, has 3 lines. The lines read as follows. Line 1. for left parenthesis semicolon semicolon right parenthesis left brace. Line 2, indented once. forward slash forward slash Do Something. Line 3. right brace. Code b, has 3 lines. The lines read as follows. Line 1. while left parenthesis true right parenthesis left brace. Line 2, indented once. forward slash forward slash Do Something. Line 3. right brace."/>
          <p:cNvPicPr>
            <a:picLocks noChangeAspect="1"/>
          </p:cNvPicPr>
          <p:nvPr/>
        </p:nvPicPr>
        <p:blipFill>
          <a:blip r:embed="rId3"/>
          <a:stretch>
            <a:fillRect/>
          </a:stretch>
        </p:blipFill>
        <p:spPr>
          <a:xfrm>
            <a:off x="1289644" y="3830206"/>
            <a:ext cx="6564713" cy="1250667"/>
          </a:xfrm>
          <a:prstGeom prst="rect">
            <a:avLst/>
          </a:prstGeom>
        </p:spPr>
      </p:pic>
    </p:spTree>
    <p:extLst>
      <p:ext uri="{BB962C8B-B14F-4D97-AF65-F5344CB8AC3E}">
        <p14:creationId xmlns:p14="http://schemas.microsoft.com/office/powerpoint/2010/main" val="2432497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Caution</a:t>
            </a:r>
            <a:r>
              <a:rPr lang="en-US" altLang="en-US" dirty="0" smtClean="0"/>
              <a:t>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0"/>
            <a:ext cx="8232775" cy="874643"/>
          </a:xfrm>
        </p:spPr>
        <p:txBody>
          <a:bodyPr/>
          <a:lstStyle/>
          <a:p>
            <a:pPr marL="0" indent="0">
              <a:buFont typeface="Monotype Sorts" pitchFamily="2" charset="2"/>
              <a:buNone/>
            </a:pPr>
            <a:r>
              <a:rPr lang="en-US" altLang="en-US" sz="2000" dirty="0">
                <a:cs typeface="Times New Roman" panose="02020603050405020304" pitchFamily="18" charset="0"/>
              </a:rPr>
              <a:t>Adding a semicolon at the end of the </a:t>
            </a:r>
            <a:r>
              <a:rPr lang="en-US" altLang="en-US" sz="2000" b="1" dirty="0">
                <a:cs typeface="Times New Roman" panose="02020603050405020304" pitchFamily="18" charset="0"/>
              </a:rPr>
              <a:t>for</a:t>
            </a:r>
            <a:r>
              <a:rPr lang="en-US" altLang="en-US" sz="2000" dirty="0">
                <a:cs typeface="Times New Roman" panose="02020603050405020304" pitchFamily="18" charset="0"/>
              </a:rPr>
              <a:t> clause before the loop body is a common mistake, as shown below:</a:t>
            </a:r>
          </a:p>
        </p:txBody>
      </p:sp>
      <p:pic>
        <p:nvPicPr>
          <p:cNvPr id="4" name="Picture 3" descr="Computer code has 4 lines. The lines read as follows. Line 1. for left parenthesis i n t, i equals 0 semicolon i less than sign 10 semicolon i plus plus right parenthesis semicolon. Line 1 is labeled, Logic Error. Line 2. left brace. Line 3, indented once. System period out period print l n left parenthesis double quote i is double quote plus i right parenthesis semicolon. Line 4. right brace."/>
          <p:cNvPicPr>
            <a:picLocks noChangeAspect="1"/>
          </p:cNvPicPr>
          <p:nvPr/>
        </p:nvPicPr>
        <p:blipFill>
          <a:blip r:embed="rId3"/>
          <a:stretch>
            <a:fillRect/>
          </a:stretch>
        </p:blipFill>
        <p:spPr>
          <a:xfrm>
            <a:off x="1243849" y="2636150"/>
            <a:ext cx="6656301" cy="2937418"/>
          </a:xfrm>
          <a:prstGeom prst="rect">
            <a:avLst/>
          </a:prstGeom>
        </p:spPr>
      </p:pic>
    </p:spTree>
    <p:extLst>
      <p:ext uri="{BB962C8B-B14F-4D97-AF65-F5344CB8AC3E}">
        <p14:creationId xmlns:p14="http://schemas.microsoft.com/office/powerpoint/2010/main" val="1670432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Caution</a:t>
            </a:r>
            <a:r>
              <a:rPr lang="en-US" altLang="en-US" dirty="0" smtClean="0"/>
              <a:t> </a:t>
            </a:r>
            <a:r>
              <a:rPr lang="en-US" altLang="en-US" sz="2000" b="0" dirty="0" smtClean="0"/>
              <a:t>(2 of 2)</a:t>
            </a:r>
            <a:endParaRPr lang="en-US" sz="2000" b="0" dirty="0"/>
          </a:p>
        </p:txBody>
      </p:sp>
      <p:pic>
        <p:nvPicPr>
          <p:cNvPr id="7" name="Picture 2" descr="Similarly, the following loop is also wrong: A computer code has 6 lines. The lines read as follows. Line 1. i n t, i equals 0 semicolon. Line 2. while left parenthesis i less than sign 10 right parenthesis semicolon. Line 3. left brace. Line 4, indented once. System period out period print l n left parenthesis double quote i is double quote plus i right parenthesis semicolon. Line 5, indented once. i plus plus semicolon. Line 6. right brace. In the case of the do loop, the following semicolon is needed to end the loop. A computer code has 5 lines. The lines read as follows. Line 1. i n t, i equals 0 semicolon. Line 2. do left brace. Line 3, indented once. System period out period print l n left parenthesis double quote i is double quote plus i right parenthesis semicolon. Line 4, indented once. i plus plus semicolon. Line 5. right brace while left parenthesis i less than sign 10 right parenthesis semicolon."/>
          <p:cNvPicPr>
            <a:picLocks noChangeAspect="1"/>
          </p:cNvPicPr>
          <p:nvPr/>
        </p:nvPicPr>
        <p:blipFill>
          <a:blip r:embed="rId3"/>
          <a:stretch>
            <a:fillRect/>
          </a:stretch>
        </p:blipFill>
        <p:spPr>
          <a:xfrm>
            <a:off x="1198527" y="1696852"/>
            <a:ext cx="6746946" cy="4497965"/>
          </a:xfrm>
          <a:prstGeom prst="rect">
            <a:avLst/>
          </a:prstGeom>
        </p:spPr>
      </p:pic>
    </p:spTree>
    <p:extLst>
      <p:ext uri="{BB962C8B-B14F-4D97-AF65-F5344CB8AC3E}">
        <p14:creationId xmlns:p14="http://schemas.microsoft.com/office/powerpoint/2010/main" val="3812079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Which Loop to Use?</a:t>
            </a:r>
            <a:endParaRPr lang="en-US" b="0" dirty="0"/>
          </a:p>
        </p:txBody>
      </p:sp>
      <p:sp>
        <p:nvSpPr>
          <p:cNvPr id="12" name="Content Placeholder 2"/>
          <p:cNvSpPr>
            <a:spLocks noGrp="1"/>
          </p:cNvSpPr>
          <p:nvPr>
            <p:ph sz="quarter" idx="13"/>
          </p:nvPr>
        </p:nvSpPr>
        <p:spPr>
          <a:xfrm>
            <a:off x="457201" y="1600200"/>
            <a:ext cx="8229600" cy="1248280"/>
          </a:xfrm>
        </p:spPr>
        <p:txBody>
          <a:bodyPr/>
          <a:lstStyle/>
          <a:p>
            <a:pPr marL="0" indent="0">
              <a:buClrTx/>
              <a:buSzTx/>
              <a:buFontTx/>
              <a:buNone/>
            </a:pPr>
            <a:r>
              <a:rPr lang="en-US" altLang="en-US" sz="1800" dirty="0">
                <a:cs typeface="Times New Roman" panose="02020603050405020304" pitchFamily="18" charset="0"/>
              </a:rPr>
              <a:t>The three forms of loop statements, </a:t>
            </a:r>
            <a:r>
              <a:rPr lang="en-US" altLang="en-US" sz="1800" b="1" dirty="0">
                <a:cs typeface="Times New Roman" panose="02020603050405020304" pitchFamily="18" charset="0"/>
              </a:rPr>
              <a:t>while</a:t>
            </a:r>
            <a:r>
              <a:rPr lang="en-US" altLang="en-US" sz="1800" dirty="0">
                <a:cs typeface="Times New Roman" panose="02020603050405020304" pitchFamily="18" charset="0"/>
              </a:rPr>
              <a:t>, </a:t>
            </a:r>
            <a:r>
              <a:rPr lang="en-US" altLang="en-US" sz="1800" b="1" dirty="0">
                <a:cs typeface="Times New Roman" panose="02020603050405020304" pitchFamily="18" charset="0"/>
              </a:rPr>
              <a:t>do-while</a:t>
            </a:r>
            <a:r>
              <a:rPr lang="en-US" altLang="en-US" sz="1800" dirty="0">
                <a:cs typeface="Times New Roman" panose="02020603050405020304" pitchFamily="18" charset="0"/>
              </a:rPr>
              <a:t>, and </a:t>
            </a:r>
            <a:r>
              <a:rPr lang="en-US" altLang="en-US" sz="1800" b="1" dirty="0">
                <a:cs typeface="Times New Roman" panose="02020603050405020304" pitchFamily="18" charset="0"/>
              </a:rPr>
              <a:t>for</a:t>
            </a:r>
            <a:r>
              <a:rPr lang="en-US" altLang="en-US" sz="1800" dirty="0">
                <a:cs typeface="Times New Roman" panose="02020603050405020304" pitchFamily="18" charset="0"/>
              </a:rPr>
              <a:t>, are expressively equivalent; that is, you can write a loop in any of these three forms.</a:t>
            </a:r>
            <a:r>
              <a:rPr lang="en-US" altLang="en-US" sz="1800" dirty="0"/>
              <a:t> </a:t>
            </a:r>
            <a:r>
              <a:rPr lang="en-US" altLang="en-US" sz="1800" dirty="0">
                <a:cs typeface="Courier New" panose="02070309020205020404" pitchFamily="49" charset="0"/>
              </a:rPr>
              <a:t>For example, a </a:t>
            </a:r>
            <a:r>
              <a:rPr lang="en-US" altLang="en-US" sz="1800" b="1" dirty="0">
                <a:cs typeface="Courier New" panose="02070309020205020404" pitchFamily="49" charset="0"/>
              </a:rPr>
              <a:t>while</a:t>
            </a:r>
            <a:r>
              <a:rPr lang="en-US" altLang="en-US" sz="1800" dirty="0">
                <a:cs typeface="Courier New" panose="02070309020205020404" pitchFamily="49" charset="0"/>
              </a:rPr>
              <a:t> loop in (a) in the following figure can always be converted into the following </a:t>
            </a:r>
            <a:r>
              <a:rPr lang="en-US" altLang="en-US" sz="1800" b="1" dirty="0">
                <a:cs typeface="Courier New" panose="02070309020205020404" pitchFamily="49" charset="0"/>
              </a:rPr>
              <a:t>for</a:t>
            </a:r>
            <a:r>
              <a:rPr lang="en-US" altLang="en-US" sz="1800" dirty="0">
                <a:cs typeface="Courier New" panose="02070309020205020404" pitchFamily="49" charset="0"/>
              </a:rPr>
              <a:t> loop in (b):</a:t>
            </a:r>
            <a:endParaRPr lang="en-US" altLang="en-US" sz="1800" dirty="0"/>
          </a:p>
        </p:txBody>
      </p:sp>
      <p:pic>
        <p:nvPicPr>
          <p:cNvPr id="3" name="Picture 3" descr="An illustration of two computer codes a and b that are equivalent to each other. The computer code a, has 3 lines. The lines read as follows. Line 1. while left parenthesis loop hyphen continuation hyphen condition right parenthesis left brace. Line 2, indented once. forward slash forward slash Loop body. Line 3. right brace. The computer code b, has 3 lines. The lines read as follows. Line 1. for left parenthesis semicolon loop hyphen continuation hyphen condition semicolon right parenthesis. Line 2, indented once. forward slash forward slash Loop body. Line 3. right brace."/>
          <p:cNvPicPr>
            <a:picLocks noChangeAspect="1"/>
          </p:cNvPicPr>
          <p:nvPr/>
        </p:nvPicPr>
        <p:blipFill>
          <a:blip r:embed="rId2"/>
          <a:stretch>
            <a:fillRect/>
          </a:stretch>
        </p:blipFill>
        <p:spPr>
          <a:xfrm>
            <a:off x="1083937" y="3001429"/>
            <a:ext cx="6976126" cy="786133"/>
          </a:xfrm>
          <a:prstGeom prst="rect">
            <a:avLst/>
          </a:prstGeom>
        </p:spPr>
      </p:pic>
      <p:sp>
        <p:nvSpPr>
          <p:cNvPr id="16" name="Content Placeholder 4"/>
          <p:cNvSpPr>
            <a:spLocks noGrp="1"/>
          </p:cNvSpPr>
          <p:nvPr>
            <p:ph sz="quarter" idx="17"/>
          </p:nvPr>
        </p:nvSpPr>
        <p:spPr>
          <a:xfrm>
            <a:off x="536712" y="3900488"/>
            <a:ext cx="8150087" cy="939869"/>
          </a:xfrm>
        </p:spPr>
        <p:txBody>
          <a:bodyPr/>
          <a:lstStyle/>
          <a:p>
            <a:pPr marL="0" indent="0">
              <a:buClrTx/>
              <a:buSzTx/>
              <a:buFontTx/>
              <a:buNone/>
            </a:pPr>
            <a:r>
              <a:rPr lang="en-US" altLang="en-US" sz="1800" dirty="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pic>
        <p:nvPicPr>
          <p:cNvPr id="4" name="Picture 5" descr="An illustration of two codes a and b, that are equivalent to each other. The computer code a, has 5 lines. The lines read as follows. Line 1. for left parenthesis initial hyphen action semicolon. Line 2, indented twice. loop hyphen continuation hyphen condition semicolon. Line 3, indented twice. action hyphen after hyphen each hyphen iteration right parenthesis left brace. Line 4, indented once. forward slash forward slash Loop body semicolon. Line 5. right brace. The computer code b, has 5 lines. The lines read as follows. Line 1. initial hyphen action semicolon. Line 2. while left parenthesis loop hyphen continuation hyphen condition right parenthesis left brace. Line 3, indented once. forward slash forward slash Loop body semicolon. Line 4, indented once. action hyphen after hyphen each hyphen iteration semicolon. Line 5. right brace."/>
          <p:cNvPicPr>
            <a:picLocks noChangeAspect="1"/>
          </p:cNvPicPr>
          <p:nvPr/>
        </p:nvPicPr>
        <p:blipFill>
          <a:blip r:embed="rId3"/>
          <a:stretch>
            <a:fillRect/>
          </a:stretch>
        </p:blipFill>
        <p:spPr>
          <a:xfrm>
            <a:off x="1173374" y="4984132"/>
            <a:ext cx="6797251" cy="1116667"/>
          </a:xfrm>
          <a:prstGeom prst="rect">
            <a:avLst/>
          </a:prstGeom>
        </p:spPr>
      </p:pic>
    </p:spTree>
    <p:extLst>
      <p:ext uri="{BB962C8B-B14F-4D97-AF65-F5344CB8AC3E}">
        <p14:creationId xmlns:p14="http://schemas.microsoft.com/office/powerpoint/2010/main" val="2869254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Recommendations</a:t>
            </a:r>
            <a:endParaRPr lang="en-US" sz="2000" b="0" dirty="0"/>
          </a:p>
        </p:txBody>
      </p:sp>
      <p:sp>
        <p:nvSpPr>
          <p:cNvPr id="3" name="Content Placeholder 2"/>
          <p:cNvSpPr>
            <a:spLocks noGrp="1"/>
          </p:cNvSpPr>
          <p:nvPr>
            <p:ph sz="quarter" idx="13"/>
          </p:nvPr>
        </p:nvSpPr>
        <p:spPr/>
        <p:txBody>
          <a:bodyPr/>
          <a:lstStyle/>
          <a:p>
            <a:pPr marL="0" indent="0">
              <a:buClrTx/>
              <a:buSzTx/>
              <a:buFontTx/>
              <a:buNone/>
            </a:pPr>
            <a:r>
              <a:rPr lang="en-US" altLang="en-US" dirty="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extLst>
      <p:ext uri="{BB962C8B-B14F-4D97-AF65-F5344CB8AC3E}">
        <p14:creationId xmlns:p14="http://schemas.microsoft.com/office/powerpoint/2010/main" val="549229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Introducing while Loops</a:t>
            </a:r>
            <a:endParaRPr lang="en-US" b="0" dirty="0"/>
          </a:p>
        </p:txBody>
      </p:sp>
      <p:pic>
        <p:nvPicPr>
          <p:cNvPr id="5" name="Picture 2" descr="A computer code has 5 lines. The lines read as follows. Line 1. i n t count equals 0 semicolon. Line 2. while left parenthesis count less than sign 100 right parenthesis left brace. Line 3, indented once. System period out period print l n left parenthesis double quote Welcome to Java double quote right parenthesis semicolon. Line 4, indented once. count plus plus semicolon. Line 5. right brace. "/>
          <p:cNvPicPr>
            <a:picLocks noChangeAspect="1"/>
          </p:cNvPicPr>
          <p:nvPr/>
        </p:nvPicPr>
        <p:blipFill>
          <a:blip r:embed="rId3"/>
          <a:stretch>
            <a:fillRect/>
          </a:stretch>
        </p:blipFill>
        <p:spPr>
          <a:xfrm>
            <a:off x="636968" y="2022921"/>
            <a:ext cx="7870064" cy="1917635"/>
          </a:xfrm>
          <a:prstGeom prst="rect">
            <a:avLst/>
          </a:prstGeom>
        </p:spPr>
      </p:pic>
    </p:spTree>
    <p:extLst>
      <p:ext uri="{BB962C8B-B14F-4D97-AF65-F5344CB8AC3E}">
        <p14:creationId xmlns:p14="http://schemas.microsoft.com/office/powerpoint/2010/main" val="2408699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Nested </a:t>
            </a:r>
            <a:r>
              <a:rPr lang="en-US" altLang="en-US" dirty="0" smtClean="0"/>
              <a:t>Loops</a:t>
            </a:r>
            <a:endParaRPr lang="en-US" sz="2000" b="0" dirty="0"/>
          </a:p>
        </p:txBody>
      </p:sp>
      <p:sp>
        <p:nvSpPr>
          <p:cNvPr id="3" name="Content Placeholder 2"/>
          <p:cNvSpPr>
            <a:spLocks noGrp="1"/>
          </p:cNvSpPr>
          <p:nvPr>
            <p:ph sz="quarter" idx="13"/>
          </p:nvPr>
        </p:nvSpPr>
        <p:spPr>
          <a:xfrm>
            <a:off x="457200" y="1600201"/>
            <a:ext cx="8232775" cy="1143000"/>
          </a:xfrm>
        </p:spPr>
        <p:txBody>
          <a:bodyPr/>
          <a:lstStyle/>
          <a:p>
            <a:pPr marL="0" indent="0">
              <a:buFont typeface="Monotype Sorts" pitchFamily="2" charset="2"/>
              <a:buNone/>
            </a:pPr>
            <a:r>
              <a:rPr lang="en-US" altLang="en-US" dirty="0">
                <a:cs typeface="Courier New" panose="02070309020205020404" pitchFamily="49" charset="0"/>
              </a:rPr>
              <a:t>Problem: Write a program that uses nested for loops to print a multiplication table.</a:t>
            </a:r>
          </a:p>
        </p:txBody>
      </p:sp>
      <p:sp>
        <p:nvSpPr>
          <p:cNvPr id="4" name="TextBox 3">
            <a:hlinkClick r:id="rId2"/>
          </p:cNvPr>
          <p:cNvSpPr>
            <a:spLocks noChangeArrowheads="1"/>
          </p:cNvSpPr>
          <p:nvPr/>
        </p:nvSpPr>
        <p:spPr bwMode="auto">
          <a:xfrm>
            <a:off x="4149725" y="4465638"/>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MultiplicationTable</a:t>
            </a:r>
          </a:p>
        </p:txBody>
      </p:sp>
      <p:sp>
        <p:nvSpPr>
          <p:cNvPr id="5" name="TextBox 4">
            <a:hlinkClick r:id="rId3" tooltip="http://liveexample-ppe.pearsoncmg.com/LiveRun/faces/LiveExample.xhtml"/>
          </p:cNvPr>
          <p:cNvSpPr txBox="1"/>
          <p:nvPr/>
        </p:nvSpPr>
        <p:spPr>
          <a:xfrm>
            <a:off x="6649279" y="4432101"/>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12009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Minimizing Numerical </a:t>
            </a:r>
            <a:r>
              <a:rPr lang="en-US" altLang="en-US" dirty="0" smtClean="0"/>
              <a:t>Errors</a:t>
            </a:r>
            <a:endParaRPr lang="en-US" sz="2000" b="0" dirty="0"/>
          </a:p>
        </p:txBody>
      </p:sp>
      <p:sp>
        <p:nvSpPr>
          <p:cNvPr id="3" name="Content Placeholder 2"/>
          <p:cNvSpPr>
            <a:spLocks noGrp="1"/>
          </p:cNvSpPr>
          <p:nvPr>
            <p:ph sz="quarter" idx="13"/>
          </p:nvPr>
        </p:nvSpPr>
        <p:spPr>
          <a:xfrm>
            <a:off x="457200" y="1600200"/>
            <a:ext cx="8232775" cy="2613991"/>
          </a:xfrm>
        </p:spPr>
        <p:txBody>
          <a:bodyPr/>
          <a:lstStyle/>
          <a:p>
            <a:pPr marL="0" indent="0">
              <a:lnSpc>
                <a:spcPct val="80000"/>
              </a:lnSpc>
              <a:buFont typeface="Monotype Sorts" pitchFamily="2" charset="2"/>
              <a:buNone/>
            </a:pPr>
            <a:r>
              <a:rPr lang="en-US" altLang="en-US" dirty="0"/>
              <a:t>Numeric errors involving floating-point numbers are inevitable. This section discusses how to minimize such errors through an example</a:t>
            </a:r>
            <a:r>
              <a:rPr lang="en-US" altLang="en-US" dirty="0" smtClean="0"/>
              <a:t>.</a:t>
            </a:r>
            <a:endParaRPr lang="en-US" altLang="en-US" dirty="0"/>
          </a:p>
          <a:p>
            <a:pPr marL="0" indent="0">
              <a:lnSpc>
                <a:spcPct val="80000"/>
              </a:lnSpc>
              <a:buFont typeface="Monotype Sorts" pitchFamily="2" charset="2"/>
              <a:buNone/>
            </a:pPr>
            <a:r>
              <a:rPr lang="en-US" altLang="en-US" dirty="0"/>
              <a:t>Here is an example that sums a series that starts with 0.01 and ends with 1.0. The numbers in the series will increment by 0.01, as follows: 0.01 + 0.02 + 0.03 and so on</a:t>
            </a:r>
            <a:r>
              <a:rPr lang="en-US" altLang="en-US" dirty="0" smtClean="0"/>
              <a:t>.</a:t>
            </a:r>
            <a:endParaRPr lang="en-US" altLang="en-US" dirty="0"/>
          </a:p>
        </p:txBody>
      </p:sp>
      <p:sp>
        <p:nvSpPr>
          <p:cNvPr id="5" name="TextBox 3">
            <a:hlinkClick r:id="rId2"/>
          </p:cNvPr>
          <p:cNvSpPr>
            <a:spLocks noChangeArrowheads="1"/>
          </p:cNvSpPr>
          <p:nvPr/>
        </p:nvSpPr>
        <p:spPr bwMode="auto">
          <a:xfrm>
            <a:off x="5854700" y="5694363"/>
            <a:ext cx="11763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TestSum</a:t>
            </a:r>
          </a:p>
        </p:txBody>
      </p:sp>
      <p:sp>
        <p:nvSpPr>
          <p:cNvPr id="4" name="TextBox 4">
            <a:hlinkClick r:id="rId3" tooltip="http://liveexample-ppe.pearsoncmg.com/LiveRun/faces/LiveExample.xhtml"/>
          </p:cNvPr>
          <p:cNvSpPr txBox="1"/>
          <p:nvPr/>
        </p:nvSpPr>
        <p:spPr>
          <a:xfrm>
            <a:off x="7305262" y="5654030"/>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200522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smtClean="0"/>
              <a:t>Problem: </a:t>
            </a:r>
            <a:r>
              <a:rPr lang="en-US" altLang="en-US" sz="3600" dirty="0" smtClean="0">
                <a:cs typeface="Courier New" panose="02070309020205020404" pitchFamily="49" charset="0"/>
              </a:rPr>
              <a:t>Finding </a:t>
            </a:r>
            <a:r>
              <a:rPr lang="en-US" altLang="en-US" sz="3600" dirty="0">
                <a:cs typeface="Courier New" panose="02070309020205020404" pitchFamily="49" charset="0"/>
              </a:rPr>
              <a:t>the Greatest Common </a:t>
            </a:r>
            <a:r>
              <a:rPr lang="en-US" altLang="en-US" sz="3600" dirty="0" smtClean="0">
                <a:cs typeface="Courier New" panose="02070309020205020404" pitchFamily="49" charset="0"/>
              </a:rPr>
              <a:t>Divisor</a:t>
            </a:r>
            <a:endParaRPr lang="en-US" b="0" dirty="0"/>
          </a:p>
        </p:txBody>
      </p:sp>
      <p:sp>
        <p:nvSpPr>
          <p:cNvPr id="4" name="Content Placeholder 2"/>
          <p:cNvSpPr>
            <a:spLocks noGrp="1"/>
          </p:cNvSpPr>
          <p:nvPr>
            <p:ph sz="quarter" idx="13"/>
          </p:nvPr>
        </p:nvSpPr>
        <p:spPr>
          <a:xfrm>
            <a:off x="457200" y="1600201"/>
            <a:ext cx="8232775" cy="3713672"/>
          </a:xfrm>
        </p:spPr>
        <p:txBody>
          <a:bodyPr/>
          <a:lstStyle/>
          <a:p>
            <a:pPr marL="0" indent="0">
              <a:buClrTx/>
              <a:buSzTx/>
              <a:buFontTx/>
              <a:buNone/>
            </a:pPr>
            <a:r>
              <a:rPr lang="en-US" altLang="en-US" sz="2200" dirty="0">
                <a:cs typeface="Times New Roman" panose="02020603050405020304" pitchFamily="18" charset="0"/>
              </a:rPr>
              <a:t>Problem: </a:t>
            </a:r>
            <a:r>
              <a:rPr lang="en-US" altLang="en-US" sz="2200" dirty="0">
                <a:cs typeface="Courier New" panose="02070309020205020404" pitchFamily="49" charset="0"/>
              </a:rPr>
              <a:t>Write a program that prompts the user to enter two positive integers and finds their greatest common divisor.</a:t>
            </a:r>
            <a:r>
              <a:rPr lang="en-US" altLang="en-US" sz="2200" dirty="0">
                <a:cs typeface="Times New Roman" panose="02020603050405020304" pitchFamily="18" charset="0"/>
              </a:rPr>
              <a:t> </a:t>
            </a:r>
          </a:p>
          <a:p>
            <a:pPr marL="0" indent="0">
              <a:buClrTx/>
              <a:buSzTx/>
              <a:buFontTx/>
              <a:buNone/>
            </a:pPr>
            <a:r>
              <a:rPr lang="en-US" altLang="en-US" sz="2200" dirty="0">
                <a:cs typeface="Times New Roman" panose="02020603050405020304" pitchFamily="18" charset="0"/>
              </a:rPr>
              <a:t>Solution:  </a:t>
            </a:r>
            <a:r>
              <a:rPr lang="en-US" altLang="en-US" sz="2200" dirty="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commons divisor. So you can check whether k (for k = 2, 3, 4, and so on) is a common divisor for n1 and n2, until k is greater than n1 or n2</a:t>
            </a:r>
            <a:r>
              <a:rPr lang="en-US" altLang="en-US" sz="2200" dirty="0" smtClean="0">
                <a:cs typeface="Courier New" panose="02070309020205020404" pitchFamily="49" charset="0"/>
              </a:rPr>
              <a:t>.</a:t>
            </a:r>
            <a:endParaRPr lang="en-US" altLang="en-US" sz="2200" dirty="0">
              <a:latin typeface="Courier New" panose="02070309020205020404" pitchFamily="49" charset="0"/>
              <a:cs typeface="Courier New" panose="02070309020205020404" pitchFamily="49" charset="0"/>
            </a:endParaRPr>
          </a:p>
        </p:txBody>
      </p:sp>
      <p:sp>
        <p:nvSpPr>
          <p:cNvPr id="10" name="TextBox 3">
            <a:hlinkClick r:id="rId3"/>
          </p:cNvPr>
          <p:cNvSpPr>
            <a:spLocks noChangeArrowheads="1"/>
          </p:cNvSpPr>
          <p:nvPr/>
        </p:nvSpPr>
        <p:spPr bwMode="auto">
          <a:xfrm>
            <a:off x="4473575" y="5810250"/>
            <a:ext cx="2867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GreatestCommonDivisor</a:t>
            </a:r>
          </a:p>
        </p:txBody>
      </p:sp>
      <p:sp>
        <p:nvSpPr>
          <p:cNvPr id="6" name="TextBox 4">
            <a:hlinkClick r:id="rId4" tooltip="http://liveexample-ppe.pearsoncmg.com/LiveRun/faces/LiveExample.xhtml"/>
          </p:cNvPr>
          <p:cNvSpPr txBox="1"/>
          <p:nvPr/>
        </p:nvSpPr>
        <p:spPr>
          <a:xfrm>
            <a:off x="7504044" y="5779097"/>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41458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Predicting the Future </a:t>
            </a:r>
            <a:r>
              <a:rPr lang="en-US" altLang="en-US" dirty="0" smtClean="0"/>
              <a:t>Tuition</a:t>
            </a:r>
            <a:endParaRPr lang="en-US" b="0" dirty="0"/>
          </a:p>
        </p:txBody>
      </p:sp>
      <p:sp>
        <p:nvSpPr>
          <p:cNvPr id="4" name="Content Placeholder 2"/>
          <p:cNvSpPr>
            <a:spLocks noGrp="1"/>
          </p:cNvSpPr>
          <p:nvPr>
            <p:ph sz="quarter" idx="13"/>
          </p:nvPr>
        </p:nvSpPr>
        <p:spPr>
          <a:xfrm>
            <a:off x="457200" y="1600200"/>
            <a:ext cx="8232775" cy="1324155"/>
          </a:xfrm>
        </p:spPr>
        <p:txBody>
          <a:bodyPr/>
          <a:lstStyle/>
          <a:p>
            <a:pPr marL="0" indent="0">
              <a:buClrTx/>
              <a:buSzTx/>
              <a:buFontTx/>
              <a:buNone/>
            </a:pPr>
            <a:r>
              <a:rPr lang="en-US" altLang="en-US" dirty="0">
                <a:cs typeface="Times New Roman" panose="02020603050405020304" pitchFamily="18" charset="0"/>
              </a:rPr>
              <a:t>Problem: </a:t>
            </a:r>
            <a:r>
              <a:rPr lang="en-US" altLang="en-US" dirty="0"/>
              <a:t>Suppose that the tuition for a university is $10,000 this year and tuition increases 7% every year. In how many years will the tuition be doubled?</a:t>
            </a:r>
          </a:p>
        </p:txBody>
      </p:sp>
      <p:sp>
        <p:nvSpPr>
          <p:cNvPr id="10" name="TextBox 3">
            <a:hlinkClick r:id="rId2"/>
          </p:cNvPr>
          <p:cNvSpPr>
            <a:spLocks noChangeArrowheads="1"/>
          </p:cNvSpPr>
          <p:nvPr/>
        </p:nvSpPr>
        <p:spPr bwMode="auto">
          <a:xfrm>
            <a:off x="5427663" y="5157788"/>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FutureTuition</a:t>
            </a:r>
          </a:p>
        </p:txBody>
      </p:sp>
      <p:sp>
        <p:nvSpPr>
          <p:cNvPr id="5" name="TextBox 4">
            <a:hlinkClick r:id="rId3" tooltip="http://liveexample-ppe.pearsoncmg.com/LiveRun/faces/LiveExample.xhtml"/>
          </p:cNvPr>
          <p:cNvSpPr txBox="1"/>
          <p:nvPr/>
        </p:nvSpPr>
        <p:spPr>
          <a:xfrm>
            <a:off x="7305262" y="5116696"/>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657464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Problem:  Predicating the Future </a:t>
            </a:r>
            <a:r>
              <a:rPr lang="en-US" altLang="en-US" dirty="0" smtClean="0"/>
              <a:t>Tuition</a:t>
            </a:r>
            <a:endParaRPr lang="en-US" b="0" dirty="0"/>
          </a:p>
        </p:txBody>
      </p:sp>
      <p:pic>
        <p:nvPicPr>
          <p:cNvPr id="5" name="Picture 2" descr="Computer code has 5 lines. The lines read as follows. Line 1. double tuition equals 10000 semicolon i n t year equals 0 forward slash forward slash Year 0. Line 2. tuition equals tuition asterisk 1.07 semicolon year plus plus semicolon forward slash forward slash Year 1. Line 3. tuition equals tuition asterisk 1.07 semicolon year plus plus semicolon forward slash forward slash Year 2. Line 4. tuition equals tuition asterisk 1.07 semicolon year plus plus semicolon forward slash forward slash Year 3. Line 5. incomplete line of code. "/>
          <p:cNvPicPr>
            <a:picLocks noChangeAspect="1"/>
          </p:cNvPicPr>
          <p:nvPr/>
        </p:nvPicPr>
        <p:blipFill>
          <a:blip r:embed="rId3"/>
          <a:stretch>
            <a:fillRect/>
          </a:stretch>
        </p:blipFill>
        <p:spPr>
          <a:xfrm>
            <a:off x="914082" y="2048392"/>
            <a:ext cx="7315834" cy="1743305"/>
          </a:xfrm>
          <a:prstGeom prst="rect">
            <a:avLst/>
          </a:prstGeom>
        </p:spPr>
      </p:pic>
    </p:spTree>
    <p:extLst>
      <p:ext uri="{BB962C8B-B14F-4D97-AF65-F5344CB8AC3E}">
        <p14:creationId xmlns:p14="http://schemas.microsoft.com/office/powerpoint/2010/main" val="2494889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t>
            </a:r>
            <a:r>
              <a:rPr lang="en-US" altLang="en-US" dirty="0" smtClean="0"/>
              <a:t>Study: Converting </a:t>
            </a:r>
            <a:r>
              <a:rPr lang="en-US" altLang="en-US" dirty="0"/>
              <a:t>Decimals to Hexadecimals</a:t>
            </a:r>
            <a:endParaRPr lang="en-US" b="0" dirty="0">
              <a:solidFill>
                <a:schemeClr val="tx2"/>
              </a:solidFill>
            </a:endParaRPr>
          </a:p>
        </p:txBody>
      </p:sp>
      <p:sp>
        <p:nvSpPr>
          <p:cNvPr id="4" name="Content Placeholder 2"/>
          <p:cNvSpPr>
            <a:spLocks noGrp="1"/>
          </p:cNvSpPr>
          <p:nvPr>
            <p:ph sz="quarter" idx="13"/>
          </p:nvPr>
        </p:nvSpPr>
        <p:spPr>
          <a:xfrm>
            <a:off x="457200" y="1600200"/>
            <a:ext cx="8232775" cy="1916844"/>
          </a:xfrm>
        </p:spPr>
        <p:txBody>
          <a:bodyPr/>
          <a:lstStyle/>
          <a:p>
            <a:pPr marL="0" indent="0">
              <a:buClrTx/>
              <a:buSzTx/>
              <a:buFontTx/>
              <a:buNone/>
            </a:pPr>
            <a:r>
              <a:rPr lang="en-US" altLang="en-US" dirty="0"/>
              <a:t>Hexadecimals are often used in computer systems programming (see Appendix F for an introduction to number systems). How do you convert a decimal number to a hexadecimal number? To convert a decimal number </a:t>
            </a:r>
            <a:r>
              <a:rPr lang="en-US" altLang="en-US" i="1" dirty="0"/>
              <a:t>d</a:t>
            </a:r>
            <a:r>
              <a:rPr lang="en-US" altLang="en-US" dirty="0"/>
              <a:t> to a hexadecimal number is to find the hexadecimal </a:t>
            </a:r>
            <a:r>
              <a:rPr lang="en-US" altLang="en-US" dirty="0" smtClean="0"/>
              <a:t>digits</a:t>
            </a:r>
            <a:endParaRPr lang="en-US" altLang="en-US" dirty="0"/>
          </a:p>
        </p:txBody>
      </p:sp>
      <p:graphicFrame>
        <p:nvGraphicFramePr>
          <p:cNvPr id="5" name="Object 3" descr="h sub n, h sun n minus 1, h sub n minus 2 and so on, h sub 2, h sub 1 and h sub 0."/>
          <p:cNvGraphicFramePr>
            <a:graphicFrameLocks noChangeAspect="1"/>
          </p:cNvGraphicFramePr>
          <p:nvPr>
            <p:extLst>
              <p:ext uri="{D42A27DB-BD31-4B8C-83A1-F6EECF244321}">
                <p14:modId xmlns:p14="http://schemas.microsoft.com/office/powerpoint/2010/main" val="1613316187"/>
              </p:ext>
            </p:extLst>
          </p:nvPr>
        </p:nvGraphicFramePr>
        <p:xfrm>
          <a:off x="523576" y="3517044"/>
          <a:ext cx="3365823" cy="445477"/>
        </p:xfrm>
        <a:graphic>
          <a:graphicData uri="http://schemas.openxmlformats.org/presentationml/2006/ole">
            <mc:AlternateContent xmlns:mc="http://schemas.openxmlformats.org/markup-compatibility/2006">
              <mc:Choice xmlns:v="urn:schemas-microsoft-com:vml" Requires="v">
                <p:oleObj spid="_x0000_s1167" name="Equation" r:id="rId3" imgW="1726920" imgH="228600" progId="Equation.DSMT4">
                  <p:embed/>
                </p:oleObj>
              </mc:Choice>
              <mc:Fallback>
                <p:oleObj name="Equation" r:id="rId3" imgW="1726920" imgH="228600" progId="Equation.DSMT4">
                  <p:embed/>
                  <p:pic>
                    <p:nvPicPr>
                      <p:cNvPr id="5" name="Object 3"/>
                      <p:cNvPicPr/>
                      <p:nvPr/>
                    </p:nvPicPr>
                    <p:blipFill>
                      <a:blip r:embed="rId4"/>
                      <a:stretch>
                        <a:fillRect/>
                      </a:stretch>
                    </p:blipFill>
                    <p:spPr>
                      <a:xfrm>
                        <a:off x="523576" y="3517044"/>
                        <a:ext cx="3365823" cy="445477"/>
                      </a:xfrm>
                      <a:prstGeom prst="rect">
                        <a:avLst/>
                      </a:prstGeom>
                    </p:spPr>
                  </p:pic>
                </p:oleObj>
              </mc:Fallback>
            </mc:AlternateContent>
          </a:graphicData>
        </a:graphic>
      </p:graphicFrame>
      <p:sp>
        <p:nvSpPr>
          <p:cNvPr id="12" name="Content Placeholder 4"/>
          <p:cNvSpPr>
            <a:spLocks noGrp="1"/>
          </p:cNvSpPr>
          <p:nvPr>
            <p:ph sz="quarter" idx="19"/>
          </p:nvPr>
        </p:nvSpPr>
        <p:spPr>
          <a:xfrm>
            <a:off x="3944213" y="3445049"/>
            <a:ext cx="1444372" cy="534052"/>
          </a:xfrm>
        </p:spPr>
        <p:txBody>
          <a:bodyPr/>
          <a:lstStyle/>
          <a:p>
            <a:pPr marL="0" indent="0">
              <a:buClrTx/>
              <a:buSzTx/>
              <a:buNone/>
            </a:pPr>
            <a:r>
              <a:rPr lang="en-US" altLang="en-US" dirty="0"/>
              <a:t>such </a:t>
            </a:r>
            <a:r>
              <a:rPr lang="en-US" altLang="en-US" dirty="0" smtClean="0"/>
              <a:t>that</a:t>
            </a:r>
            <a:endParaRPr lang="en-US" altLang="en-US" dirty="0"/>
          </a:p>
        </p:txBody>
      </p:sp>
      <p:graphicFrame>
        <p:nvGraphicFramePr>
          <p:cNvPr id="7" name="Object 5" descr="d = h sub n times 16 to the n power + h sun n minus 1 times 16 to the n minus 1 power + h sub n minus 2 times 16 to the n minus 2 power + and so on + h sub 2 times 16 squared + h sub 1 times 16 to the first power + h sub 0 times 16 to the power 0."/>
          <p:cNvGraphicFramePr>
            <a:graphicFrameLocks noChangeAspect="1"/>
          </p:cNvGraphicFramePr>
          <p:nvPr>
            <p:extLst>
              <p:ext uri="{D42A27DB-BD31-4B8C-83A1-F6EECF244321}">
                <p14:modId xmlns:p14="http://schemas.microsoft.com/office/powerpoint/2010/main" val="3683372513"/>
              </p:ext>
            </p:extLst>
          </p:nvPr>
        </p:nvGraphicFramePr>
        <p:xfrm>
          <a:off x="666752" y="4077600"/>
          <a:ext cx="7221538" cy="427037"/>
        </p:xfrm>
        <a:graphic>
          <a:graphicData uri="http://schemas.openxmlformats.org/presentationml/2006/ole">
            <mc:AlternateContent xmlns:mc="http://schemas.openxmlformats.org/markup-compatibility/2006">
              <mc:Choice xmlns:v="urn:schemas-microsoft-com:vml" Requires="v">
                <p:oleObj spid="_x0000_s1168" name="Equation" r:id="rId5" imgW="4076640" imgH="241200" progId="Equation.DSMT4">
                  <p:embed/>
                </p:oleObj>
              </mc:Choice>
              <mc:Fallback>
                <p:oleObj name="Equation" r:id="rId5" imgW="4076640" imgH="241200" progId="Equation.DSMT4">
                  <p:embed/>
                  <p:pic>
                    <p:nvPicPr>
                      <p:cNvPr id="7" name="Object 5"/>
                      <p:cNvPicPr/>
                      <p:nvPr/>
                    </p:nvPicPr>
                    <p:blipFill>
                      <a:blip r:embed="rId6"/>
                      <a:stretch>
                        <a:fillRect/>
                      </a:stretch>
                    </p:blipFill>
                    <p:spPr>
                      <a:xfrm>
                        <a:off x="666752" y="4077600"/>
                        <a:ext cx="7221538" cy="427037"/>
                      </a:xfrm>
                      <a:prstGeom prst="rect">
                        <a:avLst/>
                      </a:prstGeom>
                    </p:spPr>
                  </p:pic>
                </p:oleObj>
              </mc:Fallback>
            </mc:AlternateContent>
          </a:graphicData>
        </a:graphic>
      </p:graphicFrame>
      <p:sp>
        <p:nvSpPr>
          <p:cNvPr id="14" name="Content Placeholder 6"/>
          <p:cNvSpPr>
            <a:spLocks noGrp="1"/>
          </p:cNvSpPr>
          <p:nvPr>
            <p:ph sz="quarter" idx="20"/>
          </p:nvPr>
        </p:nvSpPr>
        <p:spPr>
          <a:xfrm>
            <a:off x="473880" y="4603136"/>
            <a:ext cx="8216095" cy="853449"/>
          </a:xfrm>
        </p:spPr>
        <p:txBody>
          <a:bodyPr/>
          <a:lstStyle/>
          <a:p>
            <a:pPr marL="0" indent="0">
              <a:buNone/>
            </a:pPr>
            <a:r>
              <a:rPr lang="en-US" altLang="en-US" dirty="0"/>
              <a:t>These hexadecimal digits can be found by successively dividing </a:t>
            </a:r>
            <a:r>
              <a:rPr lang="en-US" altLang="en-US" i="1" dirty="0"/>
              <a:t>d</a:t>
            </a:r>
            <a:r>
              <a:rPr lang="en-US" altLang="en-US" dirty="0"/>
              <a:t> by 16 until the quotient is 0. The remainders </a:t>
            </a:r>
            <a:r>
              <a:rPr lang="en-US" altLang="en-US" dirty="0" smtClean="0"/>
              <a:t>are</a:t>
            </a:r>
            <a:endParaRPr lang="en-US" dirty="0"/>
          </a:p>
        </p:txBody>
      </p:sp>
      <p:graphicFrame>
        <p:nvGraphicFramePr>
          <p:cNvPr id="8" name="Object 7" descr="h sub 0, h sub 1, h sub 2 and so on, h sub n minus 2, h sub n minus 1 and h sub n."/>
          <p:cNvGraphicFramePr>
            <a:graphicFrameLocks noChangeAspect="1"/>
          </p:cNvGraphicFramePr>
          <p:nvPr>
            <p:extLst>
              <p:ext uri="{D42A27DB-BD31-4B8C-83A1-F6EECF244321}">
                <p14:modId xmlns:p14="http://schemas.microsoft.com/office/powerpoint/2010/main" val="3235482744"/>
              </p:ext>
            </p:extLst>
          </p:nvPr>
        </p:nvGraphicFramePr>
        <p:xfrm>
          <a:off x="545648" y="5487699"/>
          <a:ext cx="3464560" cy="445294"/>
        </p:xfrm>
        <a:graphic>
          <a:graphicData uri="http://schemas.openxmlformats.org/presentationml/2006/ole">
            <mc:AlternateContent xmlns:mc="http://schemas.openxmlformats.org/markup-compatibility/2006">
              <mc:Choice xmlns:v="urn:schemas-microsoft-com:vml" Requires="v">
                <p:oleObj spid="_x0000_s1169" name="Equation" r:id="rId7" imgW="1777680" imgH="228600" progId="Equation.DSMT4">
                  <p:embed/>
                </p:oleObj>
              </mc:Choice>
              <mc:Fallback>
                <p:oleObj name="Equation" r:id="rId7" imgW="1777680" imgH="228600" progId="Equation.DSMT4">
                  <p:embed/>
                  <p:pic>
                    <p:nvPicPr>
                      <p:cNvPr id="8" name="Object 7"/>
                      <p:cNvPicPr/>
                      <p:nvPr/>
                    </p:nvPicPr>
                    <p:blipFill>
                      <a:blip r:embed="rId8"/>
                      <a:stretch>
                        <a:fillRect/>
                      </a:stretch>
                    </p:blipFill>
                    <p:spPr>
                      <a:xfrm>
                        <a:off x="545648" y="5487699"/>
                        <a:ext cx="3464560" cy="445294"/>
                      </a:xfrm>
                      <a:prstGeom prst="rect">
                        <a:avLst/>
                      </a:prstGeom>
                    </p:spPr>
                  </p:pic>
                </p:oleObj>
              </mc:Fallback>
            </mc:AlternateContent>
          </a:graphicData>
        </a:graphic>
      </p:graphicFrame>
      <p:sp>
        <p:nvSpPr>
          <p:cNvPr id="10" name="TextBox 8">
            <a:hlinkClick r:id="rId9"/>
          </p:cNvPr>
          <p:cNvSpPr>
            <a:spLocks noChangeArrowheads="1"/>
          </p:cNvSpPr>
          <p:nvPr/>
        </p:nvSpPr>
        <p:spPr bwMode="auto">
          <a:xfrm>
            <a:off x="5388585" y="5823950"/>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Dec2Hex</a:t>
            </a:r>
          </a:p>
        </p:txBody>
      </p:sp>
      <p:sp>
        <p:nvSpPr>
          <p:cNvPr id="9" name="TextBox 9">
            <a:hlinkClick r:id="rId10" tooltip="http://liveexample-ppe.pearsoncmg.com/LiveRun/faces/LiveExample.xhtml"/>
          </p:cNvPr>
          <p:cNvSpPr txBox="1"/>
          <p:nvPr/>
        </p:nvSpPr>
        <p:spPr>
          <a:xfrm>
            <a:off x="7305262" y="5783617"/>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8549741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a:t>
            </a:r>
            <a:r>
              <a:rPr lang="en-US" altLang="en-US" dirty="0" smtClean="0"/>
              <a:t>Monte </a:t>
            </a:r>
            <a:r>
              <a:rPr lang="en-US" altLang="en-US" dirty="0"/>
              <a:t>Carlo </a:t>
            </a:r>
            <a:r>
              <a:rPr lang="en-US" altLang="en-US" dirty="0" smtClean="0"/>
              <a:t>Simulation</a:t>
            </a:r>
            <a:endParaRPr lang="en-US" b="0" dirty="0">
              <a:solidFill>
                <a:schemeClr val="tx2"/>
              </a:solidFill>
            </a:endParaRPr>
          </a:p>
        </p:txBody>
      </p:sp>
      <p:sp>
        <p:nvSpPr>
          <p:cNvPr id="3" name="Content Placeholder 2"/>
          <p:cNvSpPr>
            <a:spLocks noGrp="1"/>
          </p:cNvSpPr>
          <p:nvPr>
            <p:ph sz="quarter" idx="13"/>
          </p:nvPr>
        </p:nvSpPr>
        <p:spPr>
          <a:xfrm>
            <a:off x="457200" y="1600201"/>
            <a:ext cx="8232775" cy="1752600"/>
          </a:xfrm>
        </p:spPr>
        <p:txBody>
          <a:bodyPr/>
          <a:lstStyle/>
          <a:p>
            <a:pPr marL="0" indent="0">
              <a:buClrTx/>
              <a:buSzTx/>
              <a:buFontTx/>
              <a:buNone/>
            </a:pPr>
            <a:r>
              <a:rPr lang="en-US" altLang="en-US" sz="2000" dirty="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a:t>
            </a:r>
            <a:r>
              <a:rPr lang="en-US" altLang="en-US" sz="2000" dirty="0" smtClean="0"/>
              <a:t>estimating</a:t>
            </a:r>
            <a:endParaRPr lang="en-US" altLang="en-US" sz="2000" dirty="0"/>
          </a:p>
        </p:txBody>
      </p:sp>
      <p:pic>
        <p:nvPicPr>
          <p:cNvPr id="8" name="Picture 3" descr="A unit square with a circle inside, on the x y plane. The text beside reads circle Area forward slash square equals pi forward slash 4. pi can be approximated as 4 star number of hits forward slash number of trials."/>
          <p:cNvPicPr>
            <a:picLocks noChangeAspect="1"/>
          </p:cNvPicPr>
          <p:nvPr/>
        </p:nvPicPr>
        <p:blipFill>
          <a:blip r:embed="rId3"/>
          <a:stretch>
            <a:fillRect/>
          </a:stretch>
        </p:blipFill>
        <p:spPr>
          <a:xfrm>
            <a:off x="1400065" y="3417703"/>
            <a:ext cx="6343871" cy="2161955"/>
          </a:xfrm>
          <a:prstGeom prst="rect">
            <a:avLst/>
          </a:prstGeom>
        </p:spPr>
      </p:pic>
      <p:sp>
        <p:nvSpPr>
          <p:cNvPr id="9" name="TextBox 4">
            <a:hlinkClick r:id="rId4"/>
          </p:cNvPr>
          <p:cNvSpPr>
            <a:spLocks noChangeArrowheads="1"/>
          </p:cNvSpPr>
          <p:nvPr/>
        </p:nvSpPr>
        <p:spPr bwMode="auto">
          <a:xfrm>
            <a:off x="4360863" y="5657919"/>
            <a:ext cx="2828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MonteCarloSimulation</a:t>
            </a:r>
          </a:p>
        </p:txBody>
      </p:sp>
      <p:sp>
        <p:nvSpPr>
          <p:cNvPr id="7" name="TextBox 5">
            <a:hlinkClick r:id="rId5" tooltip="http://liveexample-ppe.pearsoncmg.com/LiveRun/faces/LiveExample.xhtml"/>
          </p:cNvPr>
          <p:cNvSpPr txBox="1"/>
          <p:nvPr/>
        </p:nvSpPr>
        <p:spPr>
          <a:xfrm>
            <a:off x="7286736" y="5619414"/>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graphicFrame>
        <p:nvGraphicFramePr>
          <p:cNvPr id="4" name="Object 3" descr="P i."/>
          <p:cNvGraphicFramePr>
            <a:graphicFrameLocks noChangeAspect="1"/>
          </p:cNvGraphicFramePr>
          <p:nvPr>
            <p:extLst>
              <p:ext uri="{D42A27DB-BD31-4B8C-83A1-F6EECF244321}">
                <p14:modId xmlns:p14="http://schemas.microsoft.com/office/powerpoint/2010/main" val="2549638410"/>
              </p:ext>
            </p:extLst>
          </p:nvPr>
        </p:nvGraphicFramePr>
        <p:xfrm>
          <a:off x="4789173" y="2974458"/>
          <a:ext cx="260192" cy="216535"/>
        </p:xfrm>
        <a:graphic>
          <a:graphicData uri="http://schemas.openxmlformats.org/presentationml/2006/ole">
            <mc:AlternateContent xmlns:mc="http://schemas.openxmlformats.org/markup-compatibility/2006">
              <mc:Choice xmlns:v="urn:schemas-microsoft-com:vml" Requires="v">
                <p:oleObj spid="_x0000_s2050" name="Equation" r:id="rId6" imgW="380880" imgH="317160" progId="Equation.DSMT4">
                  <p:embed/>
                </p:oleObj>
              </mc:Choice>
              <mc:Fallback>
                <p:oleObj name="Equation" r:id="rId6" imgW="380880" imgH="317160" progId="Equation.DSMT4">
                  <p:embed/>
                  <p:pic>
                    <p:nvPicPr>
                      <p:cNvPr id="0" name=""/>
                      <p:cNvPicPr/>
                      <p:nvPr/>
                    </p:nvPicPr>
                    <p:blipFill>
                      <a:blip r:embed="rId7"/>
                      <a:stretch>
                        <a:fillRect/>
                      </a:stretch>
                    </p:blipFill>
                    <p:spPr>
                      <a:xfrm>
                        <a:off x="4789173" y="2974458"/>
                        <a:ext cx="260192" cy="216535"/>
                      </a:xfrm>
                      <a:prstGeom prst="rect">
                        <a:avLst/>
                      </a:prstGeom>
                    </p:spPr>
                  </p:pic>
                </p:oleObj>
              </mc:Fallback>
            </mc:AlternateContent>
          </a:graphicData>
        </a:graphic>
      </p:graphicFrame>
    </p:spTree>
    <p:extLst>
      <p:ext uri="{BB962C8B-B14F-4D97-AF65-F5344CB8AC3E}">
        <p14:creationId xmlns:p14="http://schemas.microsoft.com/office/powerpoint/2010/main" val="25791975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t>
            </a:r>
            <a:r>
              <a:rPr lang="en-US" altLang="en-US" dirty="0">
                <a:latin typeface="Courier New" panose="02070309020205020404" pitchFamily="49" charset="0"/>
              </a:rPr>
              <a:t>break</a:t>
            </a:r>
            <a:r>
              <a:rPr lang="en-US" altLang="en-US" dirty="0"/>
              <a:t> and </a:t>
            </a:r>
            <a:r>
              <a:rPr lang="en-US" altLang="en-US" dirty="0">
                <a:latin typeface="Courier New" panose="02070309020205020404" pitchFamily="49" charset="0"/>
              </a:rPr>
              <a:t>continue</a:t>
            </a:r>
            <a:endParaRPr lang="en-US" b="0" dirty="0">
              <a:solidFill>
                <a:schemeClr val="tx2"/>
              </a:solidFill>
            </a:endParaRPr>
          </a:p>
        </p:txBody>
      </p:sp>
      <p:sp>
        <p:nvSpPr>
          <p:cNvPr id="4" name="Content Placeholder 2"/>
          <p:cNvSpPr>
            <a:spLocks noGrp="1"/>
          </p:cNvSpPr>
          <p:nvPr>
            <p:ph sz="quarter" idx="13"/>
          </p:nvPr>
        </p:nvSpPr>
        <p:spPr>
          <a:xfrm>
            <a:off x="457201" y="1600200"/>
            <a:ext cx="8229600" cy="1505309"/>
          </a:xfrm>
        </p:spPr>
        <p:txBody>
          <a:bodyPr/>
          <a:lstStyle/>
          <a:p>
            <a:pPr marL="0" indent="0">
              <a:buClrTx/>
              <a:buSzTx/>
              <a:buFontTx/>
              <a:buNone/>
            </a:pPr>
            <a:r>
              <a:rPr lang="en-US" altLang="en-US" dirty="0"/>
              <a:t>Examples for using the </a:t>
            </a:r>
            <a:r>
              <a:rPr lang="en-US" altLang="en-US" sz="3000" dirty="0">
                <a:latin typeface="Courier New" panose="02070309020205020404" pitchFamily="49" charset="0"/>
              </a:rPr>
              <a:t>break</a:t>
            </a:r>
            <a:r>
              <a:rPr lang="en-US" altLang="en-US" dirty="0"/>
              <a:t> and </a:t>
            </a:r>
            <a:r>
              <a:rPr lang="en-US" altLang="en-US" sz="3000" dirty="0">
                <a:latin typeface="Courier New" panose="02070309020205020404" pitchFamily="49" charset="0"/>
              </a:rPr>
              <a:t>continue</a:t>
            </a:r>
            <a:r>
              <a:rPr lang="en-US" altLang="en-US" dirty="0"/>
              <a:t> keywords</a:t>
            </a:r>
            <a:r>
              <a:rPr lang="en-US" altLang="en-US" dirty="0" smtClean="0"/>
              <a:t>:</a:t>
            </a:r>
          </a:p>
          <a:p>
            <a:pPr>
              <a:buClr>
                <a:schemeClr val="tx2"/>
              </a:buClr>
              <a:buSzTx/>
            </a:pPr>
            <a:r>
              <a:rPr lang="en-US" altLang="en-US" dirty="0" smtClean="0"/>
              <a:t>TestBreak.java</a:t>
            </a:r>
            <a:endParaRPr lang="en-US" altLang="en-US" dirty="0"/>
          </a:p>
        </p:txBody>
      </p:sp>
      <p:sp>
        <p:nvSpPr>
          <p:cNvPr id="6" name="TextBox 3">
            <a:hlinkClick r:id="rId2"/>
          </p:cNvPr>
          <p:cNvSpPr>
            <a:spLocks noChangeArrowheads="1"/>
          </p:cNvSpPr>
          <p:nvPr/>
        </p:nvSpPr>
        <p:spPr bwMode="auto">
          <a:xfrm>
            <a:off x="1612900" y="3544888"/>
            <a:ext cx="157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TestBreak</a:t>
            </a:r>
          </a:p>
        </p:txBody>
      </p:sp>
      <p:sp>
        <p:nvSpPr>
          <p:cNvPr id="8" name="TextBox 4">
            <a:hlinkClick r:id="rId3" tooltip="http://liveexample-ppe.pearsoncmg.com/LiveRun/faces/LiveExample.xhtml"/>
          </p:cNvPr>
          <p:cNvSpPr txBox="1"/>
          <p:nvPr/>
        </p:nvSpPr>
        <p:spPr>
          <a:xfrm>
            <a:off x="3541644" y="3504555"/>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11" name="Content Placeholder 5"/>
          <p:cNvSpPr>
            <a:spLocks noGrp="1"/>
          </p:cNvSpPr>
          <p:nvPr>
            <p:ph sz="quarter" idx="18"/>
          </p:nvPr>
        </p:nvSpPr>
        <p:spPr>
          <a:xfrm>
            <a:off x="543464" y="4464049"/>
            <a:ext cx="8082951" cy="453007"/>
          </a:xfrm>
        </p:spPr>
        <p:txBody>
          <a:bodyPr/>
          <a:lstStyle/>
          <a:p>
            <a:r>
              <a:rPr lang="en-US" altLang="en-US" dirty="0" smtClean="0"/>
              <a:t>TestContinue.java</a:t>
            </a:r>
            <a:endParaRPr lang="en-US" altLang="en-US" dirty="0"/>
          </a:p>
        </p:txBody>
      </p:sp>
      <p:sp>
        <p:nvSpPr>
          <p:cNvPr id="14" name="TextBox 6">
            <a:hlinkClick r:id="rId4"/>
          </p:cNvPr>
          <p:cNvSpPr>
            <a:spLocks noChangeArrowheads="1"/>
          </p:cNvSpPr>
          <p:nvPr/>
        </p:nvSpPr>
        <p:spPr bwMode="auto">
          <a:xfrm>
            <a:off x="1612900" y="5349875"/>
            <a:ext cx="157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TestContinue</a:t>
            </a:r>
          </a:p>
        </p:txBody>
      </p:sp>
      <p:sp>
        <p:nvSpPr>
          <p:cNvPr id="7" name="TextBox 7">
            <a:hlinkClick r:id="rId3" tooltip="http://liveexample-ppe.pearsoncmg.com/LiveRun/faces/LiveExample.xhtml"/>
          </p:cNvPr>
          <p:cNvSpPr txBox="1"/>
          <p:nvPr/>
        </p:nvSpPr>
        <p:spPr>
          <a:xfrm>
            <a:off x="3541644" y="5324760"/>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429300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latin typeface="Courier New" panose="02070309020205020404" pitchFamily="49" charset="0"/>
              </a:rPr>
              <a:t>break</a:t>
            </a:r>
            <a:endParaRPr lang="en-US" b="0" dirty="0">
              <a:solidFill>
                <a:schemeClr val="tx2"/>
              </a:solidFill>
            </a:endParaRPr>
          </a:p>
        </p:txBody>
      </p:sp>
      <p:pic>
        <p:nvPicPr>
          <p:cNvPr id="5" name="Picture 2" descr="Computer code has 14 lines. The lines read as follows. Line 1. public class Test Break left brace. Line 2, indented once. public static void main left parenthesis String left bracket right bracket a r g s right parenthesis left brace. Line 3, indented twice. i n t sum equals 0 semicolon. Line 4, indented twice. i n t number equals 0 semicolon. Line 5, indented twice. while left parenthesis number less than sign 20 right parenthesis left brace. Line 6, indented 3 times. number plus plus semicolon. Line 7, indented 3 times. sum plus equals number semicolon. Line 8, indented 3 times. if left parenthesis sum right angle bracket equals 100 right parenthesis. Line 9, indented 4 times. break semicolon. Line 10, indented twice. right brace. Line 11, indented twice. System period out period print l n left parenthesis double quote the number is double quote plus number right parenthesis semicolon. Line 12, indented twice. System period out period print l n left parenthesis double quote the sum is double quote plus sum right parenthesis semicolon. Line 13, indented once. right brace. Line 14. right brace."/>
          <p:cNvPicPr>
            <a:picLocks noChangeAspect="1"/>
          </p:cNvPicPr>
          <p:nvPr/>
        </p:nvPicPr>
        <p:blipFill>
          <a:blip r:embed="rId2"/>
          <a:stretch>
            <a:fillRect/>
          </a:stretch>
        </p:blipFill>
        <p:spPr>
          <a:xfrm>
            <a:off x="1316474" y="1557466"/>
            <a:ext cx="6511051" cy="3743067"/>
          </a:xfrm>
          <a:prstGeom prst="rect">
            <a:avLst/>
          </a:prstGeom>
        </p:spPr>
      </p:pic>
    </p:spTree>
    <p:extLst>
      <p:ext uri="{BB962C8B-B14F-4D97-AF65-F5344CB8AC3E}">
        <p14:creationId xmlns:p14="http://schemas.microsoft.com/office/powerpoint/2010/main" val="33332444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latin typeface="Courier New" panose="02070309020205020404" pitchFamily="49" charset="0"/>
              </a:rPr>
              <a:t>continue</a:t>
            </a:r>
            <a:endParaRPr lang="en-US" b="0" dirty="0">
              <a:solidFill>
                <a:schemeClr val="tx2"/>
              </a:solidFill>
            </a:endParaRPr>
          </a:p>
        </p:txBody>
      </p:sp>
      <p:pic>
        <p:nvPicPr>
          <p:cNvPr id="6" name="Picture 2" descr="Computer code has 13 lines. The lines read as follows. Line 1. public class Test Continue left brace. Line 2, indented once. public static void main left parenthesis String left bracket right bracket a r g s right parenthesis left brace. Line 3, indented twice. i n t sum equals 0 semicolon. Line 4, indented twice. i n t number equals 0 semicolon. Line 5, indented twice. while left parenthesis umber less than sign 20 right parenthesis left brace. Line 6, indented 3 times. number plus plus semicolon. Line 7, indented 3 times. if left parenthesis number equals equals 10 pipe pipe number equals equals 11 right parenthesis. Line 8, indented 4 times. continue semicolon. Line 9, indented 3 times. sum plus equals number semicolon. Line 10, indented twice. right brace. Line 11, indented twice. System period out period print l n left parenthesis double quote The sum is double quote plus sum right parenthesis semicolon. Line 12, indented once. right brace. Line 13. right brace."/>
          <p:cNvPicPr>
            <a:picLocks noChangeAspect="1"/>
          </p:cNvPicPr>
          <p:nvPr/>
        </p:nvPicPr>
        <p:blipFill>
          <a:blip r:embed="rId2"/>
          <a:stretch>
            <a:fillRect/>
          </a:stretch>
        </p:blipFill>
        <p:spPr>
          <a:xfrm>
            <a:off x="1423208" y="1546356"/>
            <a:ext cx="6297584" cy="3765289"/>
          </a:xfrm>
          <a:prstGeom prst="rect">
            <a:avLst/>
          </a:prstGeom>
        </p:spPr>
      </p:pic>
    </p:spTree>
    <p:extLst>
      <p:ext uri="{BB962C8B-B14F-4D97-AF65-F5344CB8AC3E}">
        <p14:creationId xmlns:p14="http://schemas.microsoft.com/office/powerpoint/2010/main" val="2706870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0" indent="0" hangingPunct="1">
              <a:spcBef>
                <a:spcPts val="600"/>
              </a:spcBef>
              <a:buClrTx/>
              <a:buSzTx/>
              <a:buNone/>
            </a:pPr>
            <a:r>
              <a:rPr lang="en-US" altLang="en-US" b="1" dirty="0" smtClean="0">
                <a:solidFill>
                  <a:schemeClr val="tx2"/>
                </a:solidFill>
              </a:rPr>
              <a:t>1.1</a:t>
            </a:r>
            <a:r>
              <a:rPr lang="en-US" altLang="en-US" dirty="0" smtClean="0"/>
              <a:t> To </a:t>
            </a:r>
            <a:r>
              <a:rPr lang="en-US" altLang="en-US" dirty="0"/>
              <a:t>write programs for executing statements repeatedly using a </a:t>
            </a:r>
            <a:r>
              <a:rPr lang="en-US" altLang="en-US" b="1" dirty="0"/>
              <a:t>while</a:t>
            </a:r>
            <a:r>
              <a:rPr lang="en-US" altLang="en-US" dirty="0"/>
              <a:t> loop </a:t>
            </a:r>
            <a:r>
              <a:rPr lang="en-US" altLang="en-US" dirty="0" smtClean="0"/>
              <a:t>(§5.2</a:t>
            </a:r>
            <a:r>
              <a:rPr lang="en-US" altLang="en-US" dirty="0"/>
              <a:t>).</a:t>
            </a:r>
          </a:p>
          <a:p>
            <a:pPr marL="0" indent="0" hangingPunct="1">
              <a:spcBef>
                <a:spcPts val="600"/>
              </a:spcBef>
              <a:buClrTx/>
              <a:buSzTx/>
              <a:buNone/>
            </a:pPr>
            <a:r>
              <a:rPr lang="en-US" altLang="en-US" b="1" dirty="0" smtClean="0">
                <a:solidFill>
                  <a:schemeClr val="tx2"/>
                </a:solidFill>
              </a:rPr>
              <a:t>1.2</a:t>
            </a:r>
            <a:r>
              <a:rPr lang="en-US" altLang="en-US" dirty="0" smtClean="0"/>
              <a:t> To </a:t>
            </a:r>
            <a:r>
              <a:rPr lang="en-US" altLang="en-US" dirty="0"/>
              <a:t>follow the loop design strategy to develop loops (§§</a:t>
            </a:r>
            <a:r>
              <a:rPr lang="en-US" altLang="en-US" dirty="0" smtClean="0"/>
              <a:t>5.2.1-5.2.3</a:t>
            </a:r>
            <a:r>
              <a:rPr lang="en-US" altLang="en-US" dirty="0"/>
              <a:t>).</a:t>
            </a:r>
          </a:p>
          <a:p>
            <a:pPr marL="0" indent="0" hangingPunct="1">
              <a:spcBef>
                <a:spcPts val="600"/>
              </a:spcBef>
              <a:buClrTx/>
              <a:buSzTx/>
              <a:buNone/>
            </a:pPr>
            <a:r>
              <a:rPr lang="en-US" altLang="en-US" b="1" dirty="0" smtClean="0">
                <a:solidFill>
                  <a:schemeClr val="tx2"/>
                </a:solidFill>
              </a:rPr>
              <a:t>1.3</a:t>
            </a:r>
            <a:r>
              <a:rPr lang="en-US" altLang="en-US" dirty="0" smtClean="0"/>
              <a:t> To </a:t>
            </a:r>
            <a:r>
              <a:rPr lang="en-US" altLang="en-US" dirty="0"/>
              <a:t>control a loop with a sentinel value (§5.2.4).</a:t>
            </a:r>
          </a:p>
          <a:p>
            <a:pPr marL="0" indent="0" hangingPunct="1">
              <a:spcBef>
                <a:spcPts val="600"/>
              </a:spcBef>
              <a:buClrTx/>
              <a:buSzTx/>
              <a:buNone/>
            </a:pPr>
            <a:r>
              <a:rPr lang="en-US" altLang="en-US" b="1" dirty="0" smtClean="0">
                <a:solidFill>
                  <a:schemeClr val="tx2"/>
                </a:solidFill>
              </a:rPr>
              <a:t>1.4</a:t>
            </a:r>
            <a:r>
              <a:rPr lang="en-US" altLang="en-US" dirty="0" smtClean="0"/>
              <a:t> To </a:t>
            </a:r>
            <a:r>
              <a:rPr lang="en-US" altLang="en-US" dirty="0"/>
              <a:t>obtain large input from a file using input redirection rather than typing from the keyboard (§5.2.5).</a:t>
            </a:r>
          </a:p>
          <a:p>
            <a:pPr marL="0" indent="0" hangingPunct="1">
              <a:spcBef>
                <a:spcPts val="600"/>
              </a:spcBef>
              <a:buClrTx/>
              <a:buSzTx/>
              <a:buNone/>
            </a:pPr>
            <a:r>
              <a:rPr lang="en-US" altLang="en-US" b="1" dirty="0" smtClean="0">
                <a:solidFill>
                  <a:schemeClr val="tx2"/>
                </a:solidFill>
              </a:rPr>
              <a:t>1.5</a:t>
            </a:r>
            <a:r>
              <a:rPr lang="en-US" altLang="en-US" dirty="0" smtClean="0"/>
              <a:t> To </a:t>
            </a:r>
            <a:r>
              <a:rPr lang="en-US" altLang="en-US" dirty="0"/>
              <a:t>write loops using </a:t>
            </a:r>
            <a:r>
              <a:rPr lang="en-US" altLang="en-US" b="1" dirty="0"/>
              <a:t>do-while</a:t>
            </a:r>
            <a:r>
              <a:rPr lang="en-US" altLang="en-US" dirty="0"/>
              <a:t> statements (§5.3).</a:t>
            </a:r>
          </a:p>
          <a:p>
            <a:pPr marL="0" indent="0" hangingPunct="1">
              <a:spcBef>
                <a:spcPts val="600"/>
              </a:spcBef>
              <a:buClrTx/>
              <a:buSzTx/>
              <a:buNone/>
            </a:pPr>
            <a:r>
              <a:rPr lang="en-US" altLang="en-US" b="1" dirty="0" smtClean="0">
                <a:solidFill>
                  <a:schemeClr val="tx2"/>
                </a:solidFill>
              </a:rPr>
              <a:t>1.6</a:t>
            </a:r>
            <a:r>
              <a:rPr lang="en-US" altLang="en-US" dirty="0" smtClean="0"/>
              <a:t> To </a:t>
            </a:r>
            <a:r>
              <a:rPr lang="en-US" altLang="en-US" dirty="0"/>
              <a:t>write loops using </a:t>
            </a:r>
            <a:r>
              <a:rPr lang="en-US" altLang="en-US" b="1" dirty="0"/>
              <a:t>for</a:t>
            </a:r>
            <a:r>
              <a:rPr lang="en-US" altLang="en-US" dirty="0"/>
              <a:t> statements (§5.4</a:t>
            </a:r>
            <a:r>
              <a:rPr lang="en-US" altLang="en-US" dirty="0" smtClean="0"/>
              <a:t>).</a:t>
            </a:r>
            <a:endParaRPr lang="en-US" altLang="en-US" dirty="0"/>
          </a:p>
        </p:txBody>
      </p:sp>
    </p:spTree>
    <p:extLst>
      <p:ext uri="{BB962C8B-B14F-4D97-AF65-F5344CB8AC3E}">
        <p14:creationId xmlns:p14="http://schemas.microsoft.com/office/powerpoint/2010/main" val="15878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Guessing Number Problem </a:t>
            </a:r>
            <a:r>
              <a:rPr lang="en-US" altLang="en-US" dirty="0" smtClean="0"/>
              <a:t>Revisited</a:t>
            </a:r>
            <a:endParaRPr lang="en-US" b="0" dirty="0">
              <a:solidFill>
                <a:schemeClr val="tx2"/>
              </a:solidFill>
            </a:endParaRPr>
          </a:p>
        </p:txBody>
      </p:sp>
      <p:sp>
        <p:nvSpPr>
          <p:cNvPr id="4" name="Content Placeholder 2"/>
          <p:cNvSpPr>
            <a:spLocks noGrp="1"/>
          </p:cNvSpPr>
          <p:nvPr>
            <p:ph sz="quarter" idx="13"/>
          </p:nvPr>
        </p:nvSpPr>
        <p:spPr>
          <a:xfrm>
            <a:off x="457201" y="1600200"/>
            <a:ext cx="8229600" cy="1160253"/>
          </a:xfrm>
        </p:spPr>
        <p:txBody>
          <a:bodyPr/>
          <a:lstStyle/>
          <a:p>
            <a:pPr marL="0" indent="0">
              <a:spcBef>
                <a:spcPct val="100000"/>
              </a:spcBef>
              <a:buFont typeface="Monotype Sorts" pitchFamily="2" charset="2"/>
              <a:buNone/>
            </a:pPr>
            <a:r>
              <a:rPr lang="en-US" altLang="en-US" dirty="0"/>
              <a:t>Here is a program for guessing a number. You can rewrite it using a </a:t>
            </a:r>
            <a:r>
              <a:rPr lang="en-US" altLang="en-US" b="1" dirty="0"/>
              <a:t>break</a:t>
            </a:r>
            <a:r>
              <a:rPr lang="en-US" altLang="en-US" dirty="0"/>
              <a:t> statement</a:t>
            </a:r>
            <a:r>
              <a:rPr lang="en-US" altLang="en-US" dirty="0" smtClean="0"/>
              <a:t>.</a:t>
            </a:r>
            <a:endParaRPr lang="en-US" altLang="en-US" dirty="0"/>
          </a:p>
        </p:txBody>
      </p:sp>
      <p:sp>
        <p:nvSpPr>
          <p:cNvPr id="5" name="TextBox 3">
            <a:hlinkClick r:id="rId2"/>
          </p:cNvPr>
          <p:cNvSpPr>
            <a:spLocks noChangeArrowheads="1"/>
          </p:cNvSpPr>
          <p:nvPr/>
        </p:nvSpPr>
        <p:spPr bwMode="auto">
          <a:xfrm>
            <a:off x="3919538" y="4811713"/>
            <a:ext cx="326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GuessNumberUsingBreak</a:t>
            </a:r>
          </a:p>
        </p:txBody>
      </p:sp>
      <p:sp>
        <p:nvSpPr>
          <p:cNvPr id="6" name="TextBox 4">
            <a:hlinkClick r:id="rId3" tooltip="http://liveexample-ppe.pearsoncmg.com/LiveRun/faces/LiveExample.xhtml"/>
          </p:cNvPr>
          <p:cNvSpPr txBox="1"/>
          <p:nvPr/>
        </p:nvSpPr>
        <p:spPr>
          <a:xfrm>
            <a:off x="7305262" y="4811713"/>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686800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Checking Palindrome</a:t>
            </a:r>
            <a:endParaRPr lang="en-US" sz="2000" b="0" dirty="0">
              <a:solidFill>
                <a:schemeClr val="tx2"/>
              </a:solidFill>
            </a:endParaRPr>
          </a:p>
        </p:txBody>
      </p:sp>
      <p:sp>
        <p:nvSpPr>
          <p:cNvPr id="3" name="Content Placeholder 2"/>
          <p:cNvSpPr>
            <a:spLocks noGrp="1"/>
          </p:cNvSpPr>
          <p:nvPr>
            <p:ph sz="quarter" idx="13"/>
          </p:nvPr>
        </p:nvSpPr>
        <p:spPr>
          <a:xfrm>
            <a:off x="457200" y="1600201"/>
            <a:ext cx="8232775" cy="3144328"/>
          </a:xfrm>
        </p:spPr>
        <p:txBody>
          <a:bodyPr/>
          <a:lstStyle/>
          <a:p>
            <a:pPr marL="0" indent="0">
              <a:buFont typeface="Monotype Sorts" pitchFamily="2" charset="2"/>
              <a:buNone/>
            </a:pPr>
            <a:r>
              <a:rPr lang="en-US" altLang="en-US" sz="2000" dirty="0"/>
              <a:t>A string is a palindrome if it reads the same forward and</a:t>
            </a:r>
            <a:r>
              <a:rPr lang="en-US" altLang="en-US" sz="2000" i="1" dirty="0"/>
              <a:t> </a:t>
            </a:r>
            <a:r>
              <a:rPr lang="en-US" altLang="en-US" sz="2000" dirty="0"/>
              <a:t>backward</a:t>
            </a:r>
            <a:r>
              <a:rPr lang="en-US" altLang="en-US" sz="2000" i="1" dirty="0"/>
              <a:t>. </a:t>
            </a:r>
            <a:r>
              <a:rPr lang="en-US" altLang="en-US" sz="2000" dirty="0"/>
              <a:t>The words “mom,” “dad</a:t>
            </a:r>
            <a:r>
              <a:rPr lang="en-US" altLang="en-US" sz="2000" dirty="0" smtClean="0"/>
              <a:t>,” </a:t>
            </a:r>
            <a:r>
              <a:rPr lang="en-US" altLang="en-US" sz="2000" dirty="0"/>
              <a:t>and “noon,” for instance, are all palindromes.</a:t>
            </a:r>
          </a:p>
          <a:p>
            <a:pPr marL="0" indent="0">
              <a:buFont typeface="Monotype Sorts" pitchFamily="2" charset="2"/>
              <a:buNone/>
            </a:pPr>
            <a:r>
              <a:rPr lang="en-US" altLang="en-US" sz="2000" dirty="0"/>
              <a:t>The problem is to write a program that prompts the user to enter a string and reports whether the string is a palindrome. One solution is to check whether the first character in the string is the same as the last character. If so, check whether the second character is the same as the second-to-last character. This process continues until a mismatch is found or all the characters in the string are checked, except for the middle character if the string has an odd number of characters.</a:t>
            </a:r>
          </a:p>
        </p:txBody>
      </p:sp>
      <p:pic>
        <p:nvPicPr>
          <p:cNvPr id="4" name="Picture 3" descr="A character array s with 18 strings are as follows. a, b, c, d, e, f, g, n, h, g, f, e, d, c, b, a. String 1 is labeled low and string 18 is labeled high."/>
          <p:cNvPicPr>
            <a:picLocks noChangeAspect="1"/>
          </p:cNvPicPr>
          <p:nvPr/>
        </p:nvPicPr>
        <p:blipFill>
          <a:blip r:embed="rId2"/>
          <a:stretch>
            <a:fillRect/>
          </a:stretch>
        </p:blipFill>
        <p:spPr>
          <a:xfrm>
            <a:off x="814847" y="4838035"/>
            <a:ext cx="4374307" cy="787757"/>
          </a:xfrm>
          <a:prstGeom prst="rect">
            <a:avLst/>
          </a:prstGeom>
        </p:spPr>
      </p:pic>
      <p:sp>
        <p:nvSpPr>
          <p:cNvPr id="7" name="TextBox 4">
            <a:hlinkClick r:id="rId3"/>
          </p:cNvPr>
          <p:cNvSpPr>
            <a:spLocks noChangeArrowheads="1"/>
          </p:cNvSpPr>
          <p:nvPr/>
        </p:nvSpPr>
        <p:spPr bwMode="auto">
          <a:xfrm>
            <a:off x="5838825" y="5810250"/>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Palindrome</a:t>
            </a:r>
          </a:p>
        </p:txBody>
      </p:sp>
      <p:sp>
        <p:nvSpPr>
          <p:cNvPr id="6" name="TextBox 5">
            <a:hlinkClick r:id="rId4" tooltip="http://liveexample-ppe.pearsoncmg.com/LiveRun/faces/LiveExample.xhtml"/>
          </p:cNvPr>
          <p:cNvSpPr txBox="1"/>
          <p:nvPr/>
        </p:nvSpPr>
        <p:spPr>
          <a:xfrm>
            <a:off x="7474227" y="5783617"/>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6200058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Displaying Prime Numbers</a:t>
            </a:r>
            <a:endParaRPr lang="en-US" sz="2000" b="0" dirty="0">
              <a:solidFill>
                <a:schemeClr val="tx2"/>
              </a:solidFill>
            </a:endParaRPr>
          </a:p>
        </p:txBody>
      </p:sp>
      <p:sp>
        <p:nvSpPr>
          <p:cNvPr id="3" name="Content Placeholder 2"/>
          <p:cNvSpPr>
            <a:spLocks noGrp="1"/>
          </p:cNvSpPr>
          <p:nvPr>
            <p:ph sz="quarter" idx="13"/>
          </p:nvPr>
        </p:nvSpPr>
        <p:spPr>
          <a:xfrm>
            <a:off x="457200" y="1600200"/>
            <a:ext cx="8232775" cy="3670539"/>
          </a:xfrm>
        </p:spPr>
        <p:txBody>
          <a:bodyPr/>
          <a:lstStyle/>
          <a:p>
            <a:pPr marL="0" indent="0">
              <a:buClrTx/>
              <a:buSzTx/>
              <a:buFontTx/>
              <a:buNone/>
            </a:pPr>
            <a:r>
              <a:rPr lang="en-US" altLang="en-US" sz="1800" dirty="0">
                <a:cs typeface="Times New Roman" panose="02020603050405020304" pitchFamily="18" charset="0"/>
              </a:rPr>
              <a:t>Problem: Write a program that displays the first 50 prime numbers in five lines, each of which contains 10 numbers. An integer greater than 1 is </a:t>
            </a:r>
            <a:r>
              <a:rPr lang="en-US" altLang="en-US" sz="1800" i="1" dirty="0">
                <a:cs typeface="Times New Roman" panose="02020603050405020304" pitchFamily="18" charset="0"/>
              </a:rPr>
              <a:t>prime</a:t>
            </a:r>
            <a:r>
              <a:rPr lang="en-US" altLang="en-US" sz="1800" dirty="0">
                <a:cs typeface="Times New Roman" panose="02020603050405020304" pitchFamily="18" charset="0"/>
              </a:rPr>
              <a:t> if its only positive divisor is 1 or itself. For example, 2, 3, 5, and 7 are prime numbers, but 4, 6, 8, and 9 are not.</a:t>
            </a:r>
          </a:p>
          <a:p>
            <a:pPr marL="0" indent="0">
              <a:buClrTx/>
              <a:buSzTx/>
              <a:buFontTx/>
              <a:buNone/>
            </a:pPr>
            <a:r>
              <a:rPr lang="en-US" altLang="en-US" sz="1800" dirty="0">
                <a:cs typeface="Times New Roman" panose="02020603050405020304" pitchFamily="18" charset="0"/>
              </a:rPr>
              <a:t>Solution: The problem can be broken into the following tasks:</a:t>
            </a:r>
          </a:p>
          <a:p>
            <a:pPr marL="256032" lvl="1" indent="-256032">
              <a:spcBef>
                <a:spcPts val="1500"/>
              </a:spcBef>
              <a:buClr>
                <a:schemeClr val="tx2"/>
              </a:buClr>
              <a:buFontTx/>
              <a:buChar char="•"/>
            </a:pPr>
            <a:r>
              <a:rPr lang="en-US" altLang="en-US" sz="1800" dirty="0">
                <a:cs typeface="Times New Roman" panose="02020603050405020304" pitchFamily="18" charset="0"/>
              </a:rPr>
              <a:t>For number = 2, 3, 4, 5, 6, ..., test whether the number is prime.</a:t>
            </a:r>
          </a:p>
          <a:p>
            <a:pPr marL="256032" lvl="1" indent="-256032">
              <a:spcBef>
                <a:spcPts val="1500"/>
              </a:spcBef>
              <a:buClr>
                <a:schemeClr val="tx2"/>
              </a:buClr>
              <a:buFontTx/>
              <a:buChar char="•"/>
            </a:pPr>
            <a:r>
              <a:rPr lang="en-US" altLang="en-US" sz="1800" dirty="0">
                <a:cs typeface="Times New Roman" panose="02020603050405020304" pitchFamily="18" charset="0"/>
              </a:rPr>
              <a:t>Determine whether a given number is prime.</a:t>
            </a:r>
          </a:p>
          <a:p>
            <a:pPr marL="256032" lvl="1" indent="-256032">
              <a:spcBef>
                <a:spcPts val="1500"/>
              </a:spcBef>
              <a:buClr>
                <a:schemeClr val="tx2"/>
              </a:buClr>
              <a:buFontTx/>
              <a:buChar char="•"/>
            </a:pPr>
            <a:r>
              <a:rPr lang="en-US" altLang="en-US" sz="1800" dirty="0">
                <a:cs typeface="Times New Roman" panose="02020603050405020304" pitchFamily="18" charset="0"/>
              </a:rPr>
              <a:t>Count the prime numbers.</a:t>
            </a:r>
          </a:p>
          <a:p>
            <a:pPr marL="256032" lvl="1" indent="-256032">
              <a:spcBef>
                <a:spcPts val="1500"/>
              </a:spcBef>
              <a:buClr>
                <a:schemeClr val="tx2"/>
              </a:buClr>
              <a:buFontTx/>
              <a:buChar char="•"/>
            </a:pPr>
            <a:r>
              <a:rPr lang="en-US" altLang="en-US" sz="1800" dirty="0">
                <a:cs typeface="Times New Roman" panose="02020603050405020304" pitchFamily="18" charset="0"/>
              </a:rPr>
              <a:t>Print each prime number, and print 10 numbers per line</a:t>
            </a:r>
            <a:r>
              <a:rPr lang="en-US" altLang="en-US" sz="1800" dirty="0" smtClean="0">
                <a:cs typeface="Times New Roman" panose="02020603050405020304" pitchFamily="18" charset="0"/>
              </a:rPr>
              <a:t>.</a:t>
            </a:r>
            <a:endParaRPr lang="en-US" altLang="en-US" sz="1800" dirty="0">
              <a:cs typeface="Times New Roman" panose="02020603050405020304" pitchFamily="18" charset="0"/>
            </a:endParaRPr>
          </a:p>
        </p:txBody>
      </p:sp>
      <p:sp>
        <p:nvSpPr>
          <p:cNvPr id="6" name="TextBox 3">
            <a:hlinkClick r:id="rId2"/>
          </p:cNvPr>
          <p:cNvSpPr>
            <a:spLocks noChangeArrowheads="1"/>
          </p:cNvSpPr>
          <p:nvPr/>
        </p:nvSpPr>
        <p:spPr bwMode="auto">
          <a:xfrm>
            <a:off x="4724400" y="5618163"/>
            <a:ext cx="20018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PrimeNumber</a:t>
            </a:r>
          </a:p>
        </p:txBody>
      </p:sp>
      <p:sp>
        <p:nvSpPr>
          <p:cNvPr id="5" name="TextBox 4">
            <a:hlinkClick r:id="rId3" tooltip="http://liveexample-ppe.pearsoncmg.com/LiveRun/faces/LiveExample.xhtml"/>
          </p:cNvPr>
          <p:cNvSpPr txBox="1"/>
          <p:nvPr/>
        </p:nvSpPr>
        <p:spPr>
          <a:xfrm>
            <a:off x="6917636" y="5577830"/>
            <a:ext cx="91440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838575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Debugging Loops in </a:t>
            </a:r>
            <a:r>
              <a:rPr lang="en-US" altLang="en-US" dirty="0" smtClean="0">
                <a:cs typeface="Times New Roman" panose="02020603050405020304" pitchFamily="18" charset="0"/>
              </a:rPr>
              <a:t>I</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D</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E </a:t>
            </a:r>
            <a:r>
              <a:rPr lang="en-US" altLang="en-US" dirty="0">
                <a:cs typeface="Times New Roman" panose="02020603050405020304" pitchFamily="18" charset="0"/>
              </a:rPr>
              <a:t>Tools</a:t>
            </a:r>
            <a:endParaRPr lang="en-US" b="0" dirty="0">
              <a:solidFill>
                <a:schemeClr val="tx2"/>
              </a:solidFill>
            </a:endParaRPr>
          </a:p>
        </p:txBody>
      </p:sp>
      <p:sp>
        <p:nvSpPr>
          <p:cNvPr id="3" name="Content Placeholder 2"/>
          <p:cNvSpPr>
            <a:spLocks noGrp="1"/>
          </p:cNvSpPr>
          <p:nvPr>
            <p:ph sz="quarter" idx="13"/>
          </p:nvPr>
        </p:nvSpPr>
        <p:spPr/>
        <p:txBody>
          <a:bodyPr/>
          <a:lstStyle/>
          <a:p>
            <a:pPr>
              <a:spcBef>
                <a:spcPct val="0"/>
              </a:spcBef>
              <a:buClrTx/>
              <a:buSzTx/>
              <a:buFontTx/>
              <a:buNone/>
            </a:pPr>
            <a:r>
              <a:rPr lang="en-US" altLang="en-US" dirty="0"/>
              <a:t>Supplements II.C, II.E, and II.G.</a:t>
            </a:r>
          </a:p>
        </p:txBody>
      </p:sp>
    </p:spTree>
    <p:extLst>
      <p:ext uri="{BB962C8B-B14F-4D97-AF65-F5344CB8AC3E}">
        <p14:creationId xmlns:p14="http://schemas.microsoft.com/office/powerpoint/2010/main" val="39412917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(2 of 2)</a:t>
            </a:r>
            <a:endParaRPr lang="en-US" sz="2000" b="0" dirty="0"/>
          </a:p>
        </p:txBody>
      </p:sp>
      <p:sp>
        <p:nvSpPr>
          <p:cNvPr id="3" name="Content Placeholder 2"/>
          <p:cNvSpPr>
            <a:spLocks noGrp="1"/>
          </p:cNvSpPr>
          <p:nvPr>
            <p:ph sz="quarter" idx="13"/>
          </p:nvPr>
        </p:nvSpPr>
        <p:spPr/>
        <p:txBody>
          <a:bodyPr/>
          <a:lstStyle/>
          <a:p>
            <a:pPr marL="0" indent="0" hangingPunct="1">
              <a:spcBef>
                <a:spcPts val="600"/>
              </a:spcBef>
              <a:buClrTx/>
              <a:buSzTx/>
              <a:buNone/>
            </a:pPr>
            <a:r>
              <a:rPr lang="en-US" altLang="en-US" b="1" dirty="0" smtClean="0">
                <a:solidFill>
                  <a:schemeClr val="tx2"/>
                </a:solidFill>
              </a:rPr>
              <a:t>1.7</a:t>
            </a:r>
            <a:r>
              <a:rPr lang="en-US" altLang="en-US" dirty="0" smtClean="0"/>
              <a:t> To </a:t>
            </a:r>
            <a:r>
              <a:rPr lang="en-US" altLang="en-US" dirty="0"/>
              <a:t>discover the similarities and differences of three types of loop statements (§5.5).</a:t>
            </a:r>
          </a:p>
          <a:p>
            <a:pPr marL="0" indent="0" hangingPunct="1">
              <a:spcBef>
                <a:spcPts val="600"/>
              </a:spcBef>
              <a:buClrTx/>
              <a:buSzTx/>
              <a:buNone/>
            </a:pPr>
            <a:r>
              <a:rPr lang="en-US" altLang="en-US" b="1" dirty="0" smtClean="0">
                <a:solidFill>
                  <a:schemeClr val="tx2"/>
                </a:solidFill>
              </a:rPr>
              <a:t>1.8</a:t>
            </a:r>
            <a:r>
              <a:rPr lang="en-US" altLang="en-US" dirty="0" smtClean="0"/>
              <a:t> To </a:t>
            </a:r>
            <a:r>
              <a:rPr lang="en-US" altLang="en-US" dirty="0"/>
              <a:t>write nested loops (§5.6).</a:t>
            </a:r>
          </a:p>
          <a:p>
            <a:pPr marL="0" indent="0" hangingPunct="1">
              <a:spcBef>
                <a:spcPts val="600"/>
              </a:spcBef>
              <a:buClrTx/>
              <a:buSzTx/>
              <a:buNone/>
            </a:pPr>
            <a:r>
              <a:rPr lang="en-US" altLang="en-US" b="1" dirty="0" smtClean="0">
                <a:solidFill>
                  <a:schemeClr val="tx2"/>
                </a:solidFill>
              </a:rPr>
              <a:t>1.9</a:t>
            </a:r>
            <a:r>
              <a:rPr lang="en-US" altLang="en-US" dirty="0" smtClean="0"/>
              <a:t> To </a:t>
            </a:r>
            <a:r>
              <a:rPr lang="en-US" altLang="en-US" dirty="0"/>
              <a:t>learn the techniques for minimizing numerical errors (§5.7).</a:t>
            </a:r>
          </a:p>
          <a:p>
            <a:pPr marL="0" indent="0" hangingPunct="1">
              <a:spcBef>
                <a:spcPts val="600"/>
              </a:spcBef>
              <a:buClrTx/>
              <a:buSzTx/>
              <a:buNone/>
            </a:pPr>
            <a:r>
              <a:rPr lang="en-US" altLang="en-US" b="1" dirty="0" smtClean="0">
                <a:solidFill>
                  <a:schemeClr val="tx2"/>
                </a:solidFill>
              </a:rPr>
              <a:t>2.0</a:t>
            </a:r>
            <a:r>
              <a:rPr lang="en-US" altLang="en-US" dirty="0" smtClean="0"/>
              <a:t> To </a:t>
            </a:r>
            <a:r>
              <a:rPr lang="en-US" altLang="en-US" dirty="0"/>
              <a:t>learn loops from a variety of examples (</a:t>
            </a:r>
            <a:r>
              <a:rPr lang="en-US" altLang="en-US" b="1" dirty="0" smtClean="0"/>
              <a:t>G</a:t>
            </a:r>
            <a:r>
              <a:rPr lang="en-US" altLang="en-US" sz="100" b="1" dirty="0" smtClean="0"/>
              <a:t> </a:t>
            </a:r>
            <a:r>
              <a:rPr lang="en-US" altLang="en-US" b="1" dirty="0" smtClean="0"/>
              <a:t>C</a:t>
            </a:r>
            <a:r>
              <a:rPr lang="en-US" altLang="en-US" sz="100" b="1" dirty="0" smtClean="0"/>
              <a:t> </a:t>
            </a:r>
            <a:r>
              <a:rPr lang="en-US" altLang="en-US" b="1" dirty="0" smtClean="0"/>
              <a:t>D</a:t>
            </a:r>
            <a:r>
              <a:rPr lang="en-US" altLang="en-US" dirty="0"/>
              <a:t>, </a:t>
            </a:r>
            <a:r>
              <a:rPr lang="en-US" altLang="en-US" b="1" dirty="0"/>
              <a:t>FutureTuition</a:t>
            </a:r>
            <a:r>
              <a:rPr lang="en-US" altLang="en-US" dirty="0"/>
              <a:t>, </a:t>
            </a:r>
            <a:r>
              <a:rPr lang="en-US" altLang="en-US" b="1" dirty="0"/>
              <a:t>Dec2Hex</a:t>
            </a:r>
            <a:r>
              <a:rPr lang="en-US" altLang="en-US" dirty="0"/>
              <a:t>) (§5.8).</a:t>
            </a:r>
          </a:p>
          <a:p>
            <a:pPr marL="0" indent="0" hangingPunct="1">
              <a:spcBef>
                <a:spcPts val="600"/>
              </a:spcBef>
              <a:buClrTx/>
              <a:buSzTx/>
              <a:buNone/>
            </a:pPr>
            <a:r>
              <a:rPr lang="en-US" altLang="en-US" b="1" dirty="0" smtClean="0">
                <a:solidFill>
                  <a:schemeClr val="tx2"/>
                </a:solidFill>
              </a:rPr>
              <a:t>2.1 </a:t>
            </a:r>
            <a:r>
              <a:rPr lang="en-US" altLang="en-US" dirty="0" smtClean="0"/>
              <a:t>To </a:t>
            </a:r>
            <a:r>
              <a:rPr lang="en-US" altLang="en-US" dirty="0"/>
              <a:t>implement program control with </a:t>
            </a:r>
            <a:r>
              <a:rPr lang="en-US" altLang="en-US" b="1" dirty="0"/>
              <a:t>break</a:t>
            </a:r>
            <a:r>
              <a:rPr lang="en-US" altLang="en-US" dirty="0"/>
              <a:t> and </a:t>
            </a:r>
            <a:r>
              <a:rPr lang="en-US" altLang="en-US" b="1" dirty="0"/>
              <a:t>continue</a:t>
            </a:r>
            <a:r>
              <a:rPr lang="en-US" altLang="en-US" dirty="0"/>
              <a:t> (§5.9).</a:t>
            </a:r>
          </a:p>
          <a:p>
            <a:pPr marL="0" indent="0" hangingPunct="1">
              <a:spcBef>
                <a:spcPts val="600"/>
              </a:spcBef>
              <a:buClrTx/>
              <a:buSzTx/>
              <a:buNone/>
            </a:pPr>
            <a:r>
              <a:rPr lang="en-US" altLang="en-US" b="1" dirty="0" smtClean="0">
                <a:solidFill>
                  <a:schemeClr val="tx2"/>
                </a:solidFill>
              </a:rPr>
              <a:t>2.2 </a:t>
            </a:r>
            <a:r>
              <a:rPr lang="en-US" altLang="en-US" dirty="0" smtClean="0"/>
              <a:t>To </a:t>
            </a:r>
            <a:r>
              <a:rPr lang="en-US" altLang="en-US" dirty="0"/>
              <a:t>write a program that displays prime numbers (§5.11).</a:t>
            </a:r>
          </a:p>
        </p:txBody>
      </p:sp>
    </p:spTree>
    <p:extLst>
      <p:ext uri="{BB962C8B-B14F-4D97-AF65-F5344CB8AC3E}">
        <p14:creationId xmlns:p14="http://schemas.microsoft.com/office/powerpoint/2010/main" val="623689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latin typeface="Courier New" panose="02070309020205020404" pitchFamily="49" charset="0"/>
              </a:rPr>
              <a:t>while</a:t>
            </a:r>
            <a:r>
              <a:rPr lang="en-US" altLang="en-US" dirty="0"/>
              <a:t> Loop Flow Chart</a:t>
            </a:r>
            <a:endParaRPr lang="en-US" b="0" dirty="0">
              <a:latin typeface="Times New Roman" panose="02020603050405020304" pitchFamily="18" charset="0"/>
              <a:cs typeface="Times New Roman" panose="02020603050405020304" pitchFamily="18" charset="0"/>
            </a:endParaRPr>
          </a:p>
        </p:txBody>
      </p:sp>
      <p:pic>
        <p:nvPicPr>
          <p:cNvPr id="9" name="Picture 2" descr="Two computer codes along with their corresponding flow charts. The first computer code has 4 lines. The lines read as follows. Line 1. while left parenthesis loop hyphen continuation hyphen condition right parenthesis left brace. Line 2, indented once. forward slash forward slash loop hyphen body semicolon. Line 3, indented once. Statements left parenthesis s right parenthesis semicolon. Line 4. right brace. The flow chart starts with a condition loop-continuation-condition question mark. If the condition is true, execute Statements left parenthesis s right parenthesis, left parenthesis loop body right parenthesis and further loop back to condition. If the condition is false, the program ends. The second computer code has 5 lines. The lines read as follows. Line 1. i n t count equals 0 semicolon. Line 2. while left parenthesis count less than sign 100 right parenthesis left brace. Line 3, indented once. System period out period print l n left parenthesis double quote Welcome to Java exclamation point double quote right parenthesis semicolon. Line 4, indented once. count plus plus semicolon. Line 5. right brace. The flow chart starts by declaring variable count equals 0 that leads to condition left parenthesis count lass than symbol 100 right parenthesis question mark. If the condition is true, execute the two line code. Line 1. System period out period print l n left parenthesis double quote Welcome to Java exclamation mark double quote right parenthesis semicolon. Line 2. count plus plus semicolon and further loop back to condition. If the condition is false, the program ends."/>
          <p:cNvPicPr>
            <a:picLocks noChangeAspect="1"/>
          </p:cNvPicPr>
          <p:nvPr/>
        </p:nvPicPr>
        <p:blipFill>
          <a:blip r:embed="rId2"/>
          <a:stretch>
            <a:fillRect/>
          </a:stretch>
        </p:blipFill>
        <p:spPr>
          <a:xfrm>
            <a:off x="798198" y="1657919"/>
            <a:ext cx="7547604" cy="4277647"/>
          </a:xfrm>
          <a:prstGeom prst="rect">
            <a:avLst/>
          </a:prstGeom>
        </p:spPr>
      </p:pic>
    </p:spTree>
    <p:extLst>
      <p:ext uri="{BB962C8B-B14F-4D97-AF65-F5344CB8AC3E}">
        <p14:creationId xmlns:p14="http://schemas.microsoft.com/office/powerpoint/2010/main" val="161216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(1 of 9)</a:t>
            </a:r>
            <a:endParaRPr lang="en-US" sz="2000" b="0" dirty="0">
              <a:latin typeface="Times New Roman" panose="02020603050405020304" pitchFamily="18" charset="0"/>
              <a:cs typeface="Times New Roman" panose="02020603050405020304" pitchFamily="18" charset="0"/>
            </a:endParaRPr>
          </a:p>
        </p:txBody>
      </p:sp>
      <p:pic>
        <p:nvPicPr>
          <p:cNvPr id="3" name="Picture 2" descr="Computer code has 5 lines. The lines read as follows. Line 1. i n t count equals 0 semicolon. Line 1 is highlighted and labelled, initialize count. Line 2. while left parenthesis count less than sign 2 right parenthesis left brace. Line 3, indented once. System period out period print l n left parenthesis double quote Welcome to Java exclamation point double quote right parenthesis semicolon. Line 4, indented once. count plus plus semicolon. Line 5. right brace."/>
          <p:cNvPicPr>
            <a:picLocks noChangeAspect="1"/>
          </p:cNvPicPr>
          <p:nvPr/>
        </p:nvPicPr>
        <p:blipFill>
          <a:blip r:embed="rId2"/>
          <a:stretch>
            <a:fillRect/>
          </a:stretch>
        </p:blipFill>
        <p:spPr>
          <a:xfrm>
            <a:off x="992178" y="2252520"/>
            <a:ext cx="7159642" cy="2352958"/>
          </a:xfrm>
          <a:prstGeom prst="rect">
            <a:avLst/>
          </a:prstGeom>
        </p:spPr>
      </p:pic>
    </p:spTree>
    <p:extLst>
      <p:ext uri="{BB962C8B-B14F-4D97-AF65-F5344CB8AC3E}">
        <p14:creationId xmlns:p14="http://schemas.microsoft.com/office/powerpoint/2010/main" val="1920483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while </a:t>
            </a:r>
            <a:r>
              <a:rPr lang="en-US" altLang="en-US" dirty="0" smtClean="0"/>
              <a:t>Loop </a:t>
            </a:r>
            <a:r>
              <a:rPr lang="en-US" altLang="en-US" sz="2000" b="0" dirty="0" smtClean="0"/>
              <a:t>(2 of 9)</a:t>
            </a:r>
            <a:endParaRPr lang="en-US" sz="2000" b="0" dirty="0">
              <a:latin typeface="Times New Roman" panose="02020603050405020304" pitchFamily="18" charset="0"/>
              <a:cs typeface="Times New Roman" panose="02020603050405020304" pitchFamily="18" charset="0"/>
            </a:endParaRPr>
          </a:p>
        </p:txBody>
      </p:sp>
      <p:pic>
        <p:nvPicPr>
          <p:cNvPr id="7" name="Picture 2" descr="Computer code has 5 lines. The lines read as follows. Line 1. i n t count equals 0 semicolon. Line 2. while left parenthesis count less than sign 2 right parenthesis left brace. Line 2 is highlighted and labeled, left parenthesis count less than sign 2 right parenthesis is true. Line 3, indented once. System period out period print l n left parenthesis double quote Welcome to Java exclamation point double quote right parenthesis semicolon. Line 4, indented once. count plus plus semicolon. Line 5. right brace."/>
          <p:cNvPicPr>
            <a:picLocks noChangeAspect="1"/>
          </p:cNvPicPr>
          <p:nvPr/>
        </p:nvPicPr>
        <p:blipFill>
          <a:blip r:embed="rId2"/>
          <a:stretch>
            <a:fillRect/>
          </a:stretch>
        </p:blipFill>
        <p:spPr>
          <a:xfrm>
            <a:off x="992178" y="2252520"/>
            <a:ext cx="7159642" cy="2352958"/>
          </a:xfrm>
          <a:prstGeom prst="rect">
            <a:avLst/>
          </a:prstGeom>
        </p:spPr>
      </p:pic>
    </p:spTree>
    <p:extLst>
      <p:ext uri="{BB962C8B-B14F-4D97-AF65-F5344CB8AC3E}">
        <p14:creationId xmlns:p14="http://schemas.microsoft.com/office/powerpoint/2010/main" val="300839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10184</TotalTime>
  <Words>1907</Words>
  <Application>Microsoft Office PowerPoint</Application>
  <PresentationFormat>On-screen Show (4:3)</PresentationFormat>
  <Paragraphs>171</Paragraphs>
  <Slides>54</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4" baseType="lpstr">
      <vt:lpstr>Arial</vt:lpstr>
      <vt:lpstr>Book Antiqua</vt:lpstr>
      <vt:lpstr>Courier New</vt:lpstr>
      <vt:lpstr>Monotype Sorts</vt:lpstr>
      <vt:lpstr>Noto Sans Symbols</vt:lpstr>
      <vt:lpstr>Times New Roman</vt:lpstr>
      <vt:lpstr>Verdana</vt:lpstr>
      <vt:lpstr>508 Lecture</vt:lpstr>
      <vt:lpstr>Equation</vt:lpstr>
      <vt:lpstr>MathType 6.0 Equation</vt:lpstr>
      <vt:lpstr>Introduction to Java Programming Comprehensive Version</vt:lpstr>
      <vt:lpstr>Motivations</vt:lpstr>
      <vt:lpstr>Opening Problem</vt:lpstr>
      <vt:lpstr>Introducing while Loops</vt:lpstr>
      <vt:lpstr>Learning Objectives (1 of 2)</vt:lpstr>
      <vt:lpstr>Learning Objectives (2 of 2)</vt:lpstr>
      <vt:lpstr>while Loop Flow Chart</vt:lpstr>
      <vt:lpstr>Trace while Loop (1 of 9)</vt:lpstr>
      <vt:lpstr>Trace while Loop (2 of 9)</vt:lpstr>
      <vt:lpstr>Trace while Loop (3 of 9)</vt:lpstr>
      <vt:lpstr>Trace while Loop (4 of 9)</vt:lpstr>
      <vt:lpstr>Trace while Loop (5 of 9)</vt:lpstr>
      <vt:lpstr>Trace while Loop (6 of 9)</vt:lpstr>
      <vt:lpstr>Trace while Loop (7 of 9)</vt:lpstr>
      <vt:lpstr>Trace while Loop (8 of 9)</vt:lpstr>
      <vt:lpstr>Trace while Loop (9 of 9)</vt:lpstr>
      <vt:lpstr>Problem: Repeat Addition Until Correct</vt:lpstr>
      <vt:lpstr>Problem: Guessing Numbers</vt:lpstr>
      <vt:lpstr>Problem: An Advanced Math Learning Tool</vt:lpstr>
      <vt:lpstr>Ending a Loop with a Sentinel Value</vt:lpstr>
      <vt:lpstr>Caution</vt:lpstr>
      <vt:lpstr>do-while Loop</vt:lpstr>
      <vt:lpstr>for Loops</vt:lpstr>
      <vt:lpstr>Trace for Loop (1 of 10)</vt:lpstr>
      <vt:lpstr>Trace for Loop (2 of 10)</vt:lpstr>
      <vt:lpstr>Trace for Loop (3 of 10)</vt:lpstr>
      <vt:lpstr>Trace for Loop (4 of 10)</vt:lpstr>
      <vt:lpstr>Trace for Loop (5 of 10)</vt:lpstr>
      <vt:lpstr>Trace for Loop (6 of 10)</vt:lpstr>
      <vt:lpstr>Trace for Loop (7 of 10)</vt:lpstr>
      <vt:lpstr>Trace for Loop (8 of 10)</vt:lpstr>
      <vt:lpstr>Trace for Loop (9 of 10)</vt:lpstr>
      <vt:lpstr>Trace for Loop (10 of 10)</vt:lpstr>
      <vt:lpstr>Note (1 of 2)</vt:lpstr>
      <vt:lpstr>Note (2 of 2)</vt:lpstr>
      <vt:lpstr>Caution (1 of 2)</vt:lpstr>
      <vt:lpstr>Caution (2 of 2)</vt:lpstr>
      <vt:lpstr>Which Loop to Use?</vt:lpstr>
      <vt:lpstr>Recommendations</vt:lpstr>
      <vt:lpstr>Nested Loops</vt:lpstr>
      <vt:lpstr>Minimizing Numerical Errors</vt:lpstr>
      <vt:lpstr>Problem: Finding the Greatest Common Divisor</vt:lpstr>
      <vt:lpstr>Problem:  Predicting the Future Tuition</vt:lpstr>
      <vt:lpstr>Problem:  Predicating the Future Tuition</vt:lpstr>
      <vt:lpstr>Case Study: Converting Decimals to Hexadecimals</vt:lpstr>
      <vt:lpstr>Problem: Monte Carlo Simulation</vt:lpstr>
      <vt:lpstr>Using break and continue</vt:lpstr>
      <vt:lpstr>break</vt:lpstr>
      <vt:lpstr>continue</vt:lpstr>
      <vt:lpstr>Guessing Number Problem Revisited</vt:lpstr>
      <vt:lpstr>Problem: Checking Palindrome</vt:lpstr>
      <vt:lpstr>Problem: Displaying Prime Numbers</vt:lpstr>
      <vt:lpstr>Debugging Loops in I D E Tools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Java Programming Comprehensive Version, 10e</dc:title>
  <dc:subject>Engineering Computer Science</dc:subject>
  <dc:creator>Liang</dc:creator>
  <cp:keywords>Engineering Computer Science</cp:keywords>
  <cp:lastModifiedBy>Mittal, Abhinav (Cognizant)</cp:lastModifiedBy>
  <cp:revision>741</cp:revision>
  <dcterms:modified xsi:type="dcterms:W3CDTF">2018-03-28T08:46:04Z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