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7"/>
  </p:notesMasterIdLst>
  <p:sldIdLst>
    <p:sldId id="453" r:id="rId2"/>
    <p:sldId id="455" r:id="rId3"/>
    <p:sldId id="456" r:id="rId4"/>
    <p:sldId id="527" r:id="rId5"/>
    <p:sldId id="528" r:id="rId6"/>
    <p:sldId id="459" r:id="rId7"/>
    <p:sldId id="529" r:id="rId8"/>
    <p:sldId id="460" r:id="rId9"/>
    <p:sldId id="530" r:id="rId10"/>
    <p:sldId id="591" r:id="rId11"/>
    <p:sldId id="534" r:id="rId12"/>
    <p:sldId id="535" r:id="rId13"/>
    <p:sldId id="536" r:id="rId14"/>
    <p:sldId id="537" r:id="rId15"/>
    <p:sldId id="533" r:id="rId16"/>
    <p:sldId id="538" r:id="rId17"/>
    <p:sldId id="539" r:id="rId18"/>
    <p:sldId id="540" r:id="rId19"/>
    <p:sldId id="541" r:id="rId20"/>
    <p:sldId id="542" r:id="rId21"/>
    <p:sldId id="543" r:id="rId22"/>
    <p:sldId id="544" r:id="rId23"/>
    <p:sldId id="545" r:id="rId24"/>
    <p:sldId id="546" r:id="rId25"/>
    <p:sldId id="547" r:id="rId26"/>
    <p:sldId id="548" r:id="rId27"/>
    <p:sldId id="549" r:id="rId28"/>
    <p:sldId id="550" r:id="rId29"/>
    <p:sldId id="551" r:id="rId30"/>
    <p:sldId id="552" r:id="rId31"/>
    <p:sldId id="553" r:id="rId32"/>
    <p:sldId id="554" r:id="rId33"/>
    <p:sldId id="555" r:id="rId34"/>
    <p:sldId id="556" r:id="rId35"/>
    <p:sldId id="557" r:id="rId36"/>
    <p:sldId id="558" r:id="rId37"/>
    <p:sldId id="559" r:id="rId38"/>
    <p:sldId id="560" r:id="rId39"/>
    <p:sldId id="561" r:id="rId40"/>
    <p:sldId id="562" r:id="rId41"/>
    <p:sldId id="563" r:id="rId42"/>
    <p:sldId id="564" r:id="rId43"/>
    <p:sldId id="565" r:id="rId44"/>
    <p:sldId id="566" r:id="rId45"/>
    <p:sldId id="567" r:id="rId46"/>
    <p:sldId id="568" r:id="rId47"/>
    <p:sldId id="569" r:id="rId48"/>
    <p:sldId id="570" r:id="rId49"/>
    <p:sldId id="571" r:id="rId50"/>
    <p:sldId id="572" r:id="rId51"/>
    <p:sldId id="573" r:id="rId52"/>
    <p:sldId id="574" r:id="rId53"/>
    <p:sldId id="575" r:id="rId54"/>
    <p:sldId id="576" r:id="rId55"/>
    <p:sldId id="577" r:id="rId56"/>
    <p:sldId id="578" r:id="rId57"/>
    <p:sldId id="579" r:id="rId58"/>
    <p:sldId id="580" r:id="rId59"/>
    <p:sldId id="581" r:id="rId60"/>
    <p:sldId id="582" r:id="rId61"/>
    <p:sldId id="583" r:id="rId62"/>
    <p:sldId id="584" r:id="rId63"/>
    <p:sldId id="585" r:id="rId64"/>
    <p:sldId id="586" r:id="rId65"/>
    <p:sldId id="592" r:id="rId66"/>
    <p:sldId id="593" r:id="rId67"/>
    <p:sldId id="594" r:id="rId68"/>
    <p:sldId id="595" r:id="rId69"/>
    <p:sldId id="596" r:id="rId70"/>
    <p:sldId id="597" r:id="rId71"/>
    <p:sldId id="587" r:id="rId72"/>
    <p:sldId id="598" r:id="rId73"/>
    <p:sldId id="589" r:id="rId74"/>
    <p:sldId id="590" r:id="rId75"/>
    <p:sldId id="282" r:id="rId76"/>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5" autoAdjust="0"/>
    <p:restoredTop sz="86395" autoAdjust="0"/>
  </p:normalViewPr>
  <p:slideViewPr>
    <p:cSldViewPr snapToGrid="0">
      <p:cViewPr varScale="1">
        <p:scale>
          <a:sx n="96" d="100"/>
          <a:sy n="96" d="100"/>
        </p:scale>
        <p:origin x="378" y="78"/>
      </p:cViewPr>
      <p:guideLst/>
    </p:cSldViewPr>
  </p:slideViewPr>
  <p:outlineViewPr>
    <p:cViewPr>
      <p:scale>
        <a:sx n="33" d="100"/>
        <a:sy n="33" d="100"/>
      </p:scale>
      <p:origin x="0" y="-172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dirty="0"/>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sz="12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dirty="0"/>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 name="Shape 6"/>
          <p:cNvSpPr txBox="1">
            <a:spLocks noGrp="1"/>
          </p:cNvSpPr>
          <p:nvPr>
            <p:ph type="ftr" idx="11"/>
          </p:nvPr>
        </p:nvSpPr>
        <p:spPr>
          <a:xfrm>
            <a:off x="0" y="8685211"/>
            <a:ext cx="2971799" cy="457200"/>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1pPr>
            <a:lvl2pPr marL="4572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2pPr>
            <a:lvl3pPr marL="914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3pPr>
            <a:lvl4pPr marL="13716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4pPr>
            <a:lvl5pPr marL="1828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5pPr>
            <a:lvl6pPr marL="2286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6pPr>
            <a:lvl7pPr marL="32004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7pPr>
            <a:lvl8pPr marL="45720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8pPr>
            <a:lvl9pPr marL="6400800" marR="0" indent="0" algn="l" rtl="0">
              <a:lnSpc>
                <a:spcPct val="100000"/>
              </a:lnSpc>
              <a:spcBef>
                <a:spcPts val="0"/>
              </a:spcBef>
              <a:spcAft>
                <a:spcPts val="0"/>
              </a:spcAft>
              <a:defRPr sz="2400" b="0" i="0" u="none" strike="noStrike" cap="none" baseline="0">
                <a:solidFill>
                  <a:srgbClr val="000000"/>
                </a:solidFill>
                <a:latin typeface="Arial"/>
                <a:ea typeface="Arial"/>
                <a:cs typeface="Arial"/>
                <a:sym typeface="Arial"/>
              </a:defRPr>
            </a:lvl9pPr>
          </a:lstStyle>
          <a:p>
            <a:endParaRPr dirty="0"/>
          </a:p>
        </p:txBody>
      </p:sp>
      <p:sp>
        <p:nvSpPr>
          <p:cNvPr id="7" name="Shape 7"/>
          <p:cNvSpPr txBox="1">
            <a:spLocks noGrp="1"/>
          </p:cNvSpPr>
          <p:nvPr>
            <p:ph type="sldNum" idx="12"/>
          </p:nvPr>
        </p:nvSpPr>
        <p:spPr>
          <a:xfrm>
            <a:off x="3884612" y="8685211"/>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a:solidFill>
                  <a:srgbClr val="000000"/>
                </a:solidFill>
                <a:latin typeface="Arial"/>
                <a:ea typeface="Arial"/>
                <a:cs typeface="Arial"/>
                <a:sym typeface="Arial"/>
              </a:rPr>
              <a:t>‹#›</a:t>
            </a:fld>
            <a:endParaRPr lang="en-US" sz="1200" b="0" i="0" u="none" strike="noStrike" cap="none" baseline="0"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5785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95187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071258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045618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04806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317485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86131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704000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476883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642400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9110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88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dirty="0" smtClean="0"/>
          </a:p>
        </p:txBody>
      </p:sp>
    </p:spTree>
    <p:extLst>
      <p:ext uri="{BB962C8B-B14F-4D97-AF65-F5344CB8AC3E}">
        <p14:creationId xmlns:p14="http://schemas.microsoft.com/office/powerpoint/2010/main" val="4119870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32674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2133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92665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123578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800135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700511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860132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713749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210838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38465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dirty="0" smtClean="0"/>
          </a:p>
        </p:txBody>
      </p:sp>
    </p:spTree>
    <p:extLst>
      <p:ext uri="{BB962C8B-B14F-4D97-AF65-F5344CB8AC3E}">
        <p14:creationId xmlns:p14="http://schemas.microsoft.com/office/powerpoint/2010/main" val="4884738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83431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66878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775769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577477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2195551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701129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906476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636227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0825545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28855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dirty="0" smtClean="0"/>
          </a:p>
        </p:txBody>
      </p:sp>
    </p:spTree>
    <p:extLst>
      <p:ext uri="{BB962C8B-B14F-4D97-AF65-F5344CB8AC3E}">
        <p14:creationId xmlns:p14="http://schemas.microsoft.com/office/powerpoint/2010/main" val="692374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422034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0897569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215516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9002040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343008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661593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4325724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180527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078585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811276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dirty="0" smtClean="0"/>
          </a:p>
        </p:txBody>
      </p:sp>
    </p:spTree>
    <p:extLst>
      <p:ext uri="{BB962C8B-B14F-4D97-AF65-F5344CB8AC3E}">
        <p14:creationId xmlns:p14="http://schemas.microsoft.com/office/powerpoint/2010/main" val="37001759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8983026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367730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2468643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4875303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3998231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43488814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5287543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3615586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5336975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74486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2726813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5019830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1427318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7640832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5883384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0463750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6553454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9257054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797891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69751079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719463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7"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10567594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0163997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2524851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ct val="25000"/>
              <a:buFont typeface="Arial"/>
              <a:buNone/>
            </a:pPr>
            <a:fld id="{00000000-1234-1234-1234-123412341234}" type="slidenum">
              <a:rPr lang="en-US" sz="1200" b="0" i="0" u="none" strike="noStrike" cap="none" baseline="0" smtClean="0">
                <a:solidFill>
                  <a:srgbClr val="000000"/>
                </a:solidFill>
                <a:latin typeface="Arial"/>
                <a:ea typeface="Arial"/>
                <a:cs typeface="Arial"/>
                <a:sym typeface="Arial"/>
              </a:rPr>
              <a:t>72</a:t>
            </a:fld>
            <a:endParaRPr lang="en-US" sz="1200" b="0" i="0" u="none" strike="noStrike" cap="none" baseline="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91645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42273023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33886617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75</a:t>
            </a:fld>
            <a:endParaRPr lang="en-US" dirty="0"/>
          </a:p>
        </p:txBody>
      </p:sp>
    </p:spTree>
    <p:extLst>
      <p:ext uri="{BB962C8B-B14F-4D97-AF65-F5344CB8AC3E}">
        <p14:creationId xmlns:p14="http://schemas.microsoft.com/office/powerpoint/2010/main" val="1713607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232558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dirty="0" smtClean="0"/>
          </a:p>
        </p:txBody>
      </p:sp>
    </p:spTree>
    <p:extLst>
      <p:ext uri="{BB962C8B-B14F-4D97-AF65-F5344CB8AC3E}">
        <p14:creationId xmlns:p14="http://schemas.microsoft.com/office/powerpoint/2010/main" val="80475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dirty="0"/>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2404096866"/>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Shape 26"/>
          <p:cNvSpPr txBox="1">
            <a:spLocks noGrp="1"/>
          </p:cNvSpPr>
          <p:nvPr>
            <p:ph type="body" idx="1" hasCustomPrompt="1"/>
          </p:nvPr>
        </p:nvSpPr>
        <p:spPr>
          <a:xfrm>
            <a:off x="457200" y="1600200"/>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5" name="Shape 27"/>
          <p:cNvSpPr txBox="1">
            <a:spLocks noGrp="1"/>
          </p:cNvSpPr>
          <p:nvPr>
            <p:ph type="ftr" idx="10"/>
          </p:nvPr>
        </p:nvSpPr>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6" name="Shape 28"/>
          <p:cNvSpPr txBox="1">
            <a:spLocks noGrp="1"/>
          </p:cNvSpPr>
          <p:nvPr>
            <p:ph type="dt" idx="11"/>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7" name="Shape 29"/>
          <p:cNvSpPr txBox="1">
            <a:spLocks noGrp="1"/>
          </p:cNvSpPr>
          <p:nvPr>
            <p:ph type="sldNum" idx="12"/>
          </p:nvPr>
        </p:nvSpPr>
        <p:spPr/>
        <p:txBody>
          <a:bodyPr/>
          <a:lstStyle>
            <a:lvl1pPr>
              <a:defRPr/>
            </a:lvl1pPr>
          </a:lstStyle>
          <a:p>
            <a:pPr>
              <a:defRPr/>
            </a:pPr>
            <a:fld id="{43171D78-5C4F-429C-92E8-B196EF2F63FD}" type="slidenum">
              <a:rPr lang="en-US"/>
              <a:pPr>
                <a:defRPr/>
              </a:pPr>
              <a:t>‹#›</a:t>
            </a:fld>
            <a:endParaRPr lang="en-US" dirty="0"/>
          </a:p>
        </p:txBody>
      </p:sp>
      <p:sp>
        <p:nvSpPr>
          <p:cNvPr id="8" name="Shape 26"/>
          <p:cNvSpPr txBox="1">
            <a:spLocks noGrp="1"/>
          </p:cNvSpPr>
          <p:nvPr>
            <p:ph type="body" idx="13" hasCustomPrompt="1"/>
          </p:nvPr>
        </p:nvSpPr>
        <p:spPr>
          <a:xfrm>
            <a:off x="4614729" y="1600199"/>
            <a:ext cx="4072071" cy="4525963"/>
          </a:xfrm>
          <a:prstGeom prst="rect">
            <a:avLst/>
          </a:prstGeom>
          <a:noFill/>
          <a:ln>
            <a:noFill/>
          </a:ln>
        </p:spPr>
        <p:txBody>
          <a:bodyPr/>
          <a:lstStyle>
            <a:lvl1pPr marL="256032" marR="0" lvl="0" indent="-256032" algn="l" rtl="0">
              <a:spcBef>
                <a:spcPts val="1500"/>
              </a:spcBef>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smtClean="0"/>
              <a:t>a</a:t>
            </a:r>
          </a:p>
          <a:p>
            <a:pPr lvl="1"/>
            <a:r>
              <a:rPr lang="en-US" dirty="0" smtClean="0"/>
              <a:t>b</a:t>
            </a:r>
          </a:p>
          <a:p>
            <a:pPr lvl="2"/>
            <a:r>
              <a:rPr lang="en-US" dirty="0" smtClean="0"/>
              <a:t>c</a:t>
            </a:r>
          </a:p>
          <a:p>
            <a:pPr lvl="3"/>
            <a:r>
              <a:rPr lang="en-US" dirty="0" smtClean="0"/>
              <a:t>d</a:t>
            </a:r>
          </a:p>
          <a:p>
            <a:pPr lvl="4"/>
            <a:r>
              <a:rPr lang="en-US" dirty="0" smtClean="0"/>
              <a:t>e</a:t>
            </a: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17578796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4"/>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350"/>
            </a:lvl2pPr>
            <a:lvl3pPr lvl="2" indent="0">
              <a:spcBef>
                <a:spcPts val="0"/>
              </a:spcBef>
              <a:buNone/>
              <a:defRPr sz="1350"/>
            </a:lvl3pPr>
            <a:lvl4pPr lvl="3" indent="0">
              <a:spcBef>
                <a:spcPts val="0"/>
              </a:spcBef>
              <a:buNone/>
              <a:defRPr sz="1350"/>
            </a:lvl4pPr>
            <a:lvl5pPr lvl="4" indent="0">
              <a:spcBef>
                <a:spcPts val="0"/>
              </a:spcBef>
              <a:buNone/>
              <a:defRPr sz="1350"/>
            </a:lvl5pPr>
            <a:lvl6pPr lvl="5" indent="0">
              <a:spcBef>
                <a:spcPts val="0"/>
              </a:spcBef>
              <a:buNone/>
              <a:defRPr sz="1350"/>
            </a:lvl6pPr>
            <a:lvl7pPr lvl="6" indent="0">
              <a:spcBef>
                <a:spcPts val="0"/>
              </a:spcBef>
              <a:buNone/>
              <a:defRPr sz="1350"/>
            </a:lvl7pPr>
            <a:lvl8pPr lvl="7" indent="0">
              <a:spcBef>
                <a:spcPts val="0"/>
              </a:spcBef>
              <a:buNone/>
              <a:defRPr sz="1350"/>
            </a:lvl8pPr>
            <a:lvl9pPr lvl="8" indent="0">
              <a:spcBef>
                <a:spcPts val="0"/>
              </a:spcBef>
              <a:buNone/>
              <a:defRPr sz="135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2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71"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82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4" y="113075"/>
            <a:ext cx="2133599" cy="182879"/>
          </a:xfrm>
          <a:prstGeom prst="rect">
            <a:avLst/>
          </a:prstGeom>
          <a:noFill/>
          <a:ln>
            <a:noFill/>
          </a:ln>
        </p:spPr>
        <p:txBody>
          <a:bodyPr lIns="91425" tIns="91425" rIns="91425" bIns="91425" anchor="ctr" anchorCtr="0"/>
          <a:lstStyle>
            <a:lvl1pPr marL="0" marR="0" lvl="0" indent="0" algn="r" rtl="0">
              <a:spcBef>
                <a:spcPts val="0"/>
              </a:spcBef>
              <a:buNone/>
              <a:defRPr sz="675" b="0" i="0" u="none" strike="noStrike" cap="none">
                <a:solidFill>
                  <a:schemeClr val="dk1"/>
                </a:solidFill>
                <a:latin typeface="Arial"/>
                <a:ea typeface="Arial"/>
                <a:cs typeface="Arial"/>
                <a:sym typeface="Arial"/>
              </a:defRPr>
            </a:lvl1pPr>
            <a:lvl2pPr marL="342900" marR="0" lvl="1" indent="0" algn="l" rtl="0">
              <a:spcBef>
                <a:spcPts val="0"/>
              </a:spcBef>
              <a:buNone/>
              <a:defRPr sz="1350" b="0" i="0" u="none" strike="noStrike" cap="none">
                <a:solidFill>
                  <a:schemeClr val="dk1"/>
                </a:solidFill>
                <a:latin typeface="Arial"/>
                <a:ea typeface="Arial"/>
                <a:cs typeface="Arial"/>
                <a:sym typeface="Arial"/>
              </a:defRPr>
            </a:lvl2pPr>
            <a:lvl3pPr marL="685800" marR="0" lvl="2" indent="0" algn="l" rtl="0">
              <a:spcBef>
                <a:spcPts val="0"/>
              </a:spcBef>
              <a:buNone/>
              <a:defRPr sz="1350" b="0" i="0" u="none" strike="noStrike" cap="none">
                <a:solidFill>
                  <a:schemeClr val="dk1"/>
                </a:solidFill>
                <a:latin typeface="Arial"/>
                <a:ea typeface="Arial"/>
                <a:cs typeface="Arial"/>
                <a:sym typeface="Arial"/>
              </a:defRPr>
            </a:lvl3pPr>
            <a:lvl4pPr marL="1028700" marR="0" lvl="3" indent="0" algn="l" rtl="0">
              <a:spcBef>
                <a:spcPts val="0"/>
              </a:spcBef>
              <a:buNone/>
              <a:defRPr sz="1350" b="0" i="0" u="none" strike="noStrike" cap="none">
                <a:solidFill>
                  <a:schemeClr val="dk1"/>
                </a:solidFill>
                <a:latin typeface="Arial"/>
                <a:ea typeface="Arial"/>
                <a:cs typeface="Arial"/>
                <a:sym typeface="Arial"/>
              </a:defRPr>
            </a:lvl4pPr>
            <a:lvl5pPr marL="1371600" marR="0" lvl="4" indent="0" algn="l" rtl="0">
              <a:spcBef>
                <a:spcPts val="0"/>
              </a:spcBef>
              <a:buNone/>
              <a:defRPr sz="1350" b="0" i="0" u="none" strike="noStrike" cap="none">
                <a:solidFill>
                  <a:schemeClr val="dk1"/>
                </a:solidFill>
                <a:latin typeface="Arial"/>
                <a:ea typeface="Arial"/>
                <a:cs typeface="Arial"/>
                <a:sym typeface="Arial"/>
              </a:defRPr>
            </a:lvl5pPr>
            <a:lvl6pPr marL="1714500" marR="0" lvl="5" indent="0" algn="l" rtl="0">
              <a:spcBef>
                <a:spcPts val="0"/>
              </a:spcBef>
              <a:buNone/>
              <a:defRPr sz="1350" b="0" i="0" u="none" strike="noStrike" cap="none">
                <a:solidFill>
                  <a:schemeClr val="dk1"/>
                </a:solidFill>
                <a:latin typeface="Arial"/>
                <a:ea typeface="Arial"/>
                <a:cs typeface="Arial"/>
                <a:sym typeface="Arial"/>
              </a:defRPr>
            </a:lvl6pPr>
            <a:lvl7pPr marL="2057400" marR="0" lvl="6" indent="0" algn="l" rtl="0">
              <a:spcBef>
                <a:spcPts val="0"/>
              </a:spcBef>
              <a:buNone/>
              <a:defRPr sz="1350" b="0" i="0" u="none" strike="noStrike" cap="none">
                <a:solidFill>
                  <a:schemeClr val="dk1"/>
                </a:solidFill>
                <a:latin typeface="Arial"/>
                <a:ea typeface="Arial"/>
                <a:cs typeface="Arial"/>
                <a:sym typeface="Arial"/>
              </a:defRPr>
            </a:lvl7pPr>
            <a:lvl8pPr marL="2400300" marR="0" lvl="7" indent="0" algn="l" rtl="0">
              <a:spcBef>
                <a:spcPts val="0"/>
              </a:spcBef>
              <a:buNone/>
              <a:defRPr sz="1350" b="0" i="0" u="none" strike="noStrike" cap="none">
                <a:solidFill>
                  <a:schemeClr val="dk1"/>
                </a:solidFill>
                <a:latin typeface="Arial"/>
                <a:ea typeface="Arial"/>
                <a:cs typeface="Arial"/>
                <a:sym typeface="Arial"/>
              </a:defRPr>
            </a:lvl8pPr>
            <a:lvl9pPr marL="2743200" marR="0" lvl="8" indent="0" algn="l" rtl="0">
              <a:spcBef>
                <a:spcPts val="0"/>
              </a:spcBef>
              <a:buNone/>
              <a:defRPr sz="135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3" y="113075"/>
            <a:ext cx="551783"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675" smtClean="0">
                <a:solidFill>
                  <a:schemeClr val="dk1"/>
                </a:solidFill>
                <a:ea typeface="Arial"/>
                <a:cs typeface="Arial"/>
                <a:sym typeface="Arial"/>
              </a:rPr>
              <a:pPr algn="r">
                <a:buSzPct val="25000"/>
              </a:pPr>
              <a:t>‹#›</a:t>
            </a:fld>
            <a:endParaRPr lang="en-US" sz="675" dirty="0">
              <a:solidFill>
                <a:schemeClr val="dk1"/>
              </a:solidFill>
              <a:ea typeface="Arial"/>
              <a:cs typeface="Arial"/>
              <a:sym typeface="Arial"/>
            </a:endParaRPr>
          </a:p>
        </p:txBody>
      </p:sp>
      <p:sp>
        <p:nvSpPr>
          <p:cNvPr id="8"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25696725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1140550"/>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1407197"/>
            <a:ext cx="8229600" cy="34549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803163"/>
            <a:ext cx="3657600" cy="1477191"/>
          </a:xfrm>
          <a:prstGeom prst="rect">
            <a:avLst/>
          </a:prstGeom>
          <a:noFill/>
          <a:ln>
            <a:noFill/>
          </a:ln>
        </p:spPr>
        <p:txBody>
          <a:bodyPr anchor="b"/>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324314"/>
            <a:ext cx="3657600" cy="2621571"/>
          </a:xfrm>
          <a:prstGeom prst="rect">
            <a:avLst/>
          </a:prstGeom>
          <a:noFill/>
          <a:ln>
            <a:noFill/>
          </a:ln>
        </p:spPr>
        <p:txBody>
          <a:bodyPr/>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7" name="Shape 42"/>
          <p:cNvSpPr txBox="1">
            <a:spLocks noGrp="1"/>
          </p:cNvSpPr>
          <p:nvPr>
            <p:ph type="ftr" idx="14"/>
          </p:nvPr>
        </p:nvSpPr>
        <p:spPr>
          <a:xfrm>
            <a:off x="93663" y="6165850"/>
            <a:ext cx="8596312" cy="234950"/>
          </a:xfrm>
        </p:spPr>
        <p:txBody>
          <a:bodyPr/>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8" name="Shape 43"/>
          <p:cNvSpPr txBox="1">
            <a:spLocks noGrp="1"/>
          </p:cNvSpPr>
          <p:nvPr>
            <p:ph type="dt" idx="15"/>
          </p:nvPr>
        </p:nvSpPr>
        <p:spPr/>
        <p:txBody>
          <a:bodyPr/>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9" name="Shape 44"/>
          <p:cNvSpPr txBox="1">
            <a:spLocks noGrp="1"/>
          </p:cNvSpPr>
          <p:nvPr>
            <p:ph type="sldNum" idx="16"/>
          </p:nvPr>
        </p:nvSpPr>
        <p:spPr/>
        <p:txBody>
          <a:bodyPr/>
          <a:lstStyle>
            <a:lvl1pPr>
              <a:defRPr/>
            </a:lvl1pPr>
          </a:lstStyle>
          <a:p>
            <a:pPr>
              <a:defRPr/>
            </a:pPr>
            <a:fld id="{95925E87-B40B-40AE-BFC9-5A5068FD87B1}" type="slidenum">
              <a:rPr lang="en-US"/>
              <a:pPr>
                <a:defRPr/>
              </a:pPr>
              <a:t>‹#›</a:t>
            </a:fld>
            <a:endParaRPr lang="en-US" dirty="0"/>
          </a:p>
        </p:txBody>
      </p:sp>
    </p:spTree>
    <p:extLst>
      <p:ext uri="{BB962C8B-B14F-4D97-AF65-F5344CB8AC3E}">
        <p14:creationId xmlns:p14="http://schemas.microsoft.com/office/powerpoint/2010/main" val="422837792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a:spLocks noChangeArrowheads="1"/>
          </p:cNvSpPr>
          <p:nvPr userDrawn="1"/>
        </p:nvSpPr>
        <p:spPr bwMode="auto">
          <a:xfrm>
            <a:off x="2732809" y="6413500"/>
            <a:ext cx="5953991"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1200" dirty="0" smtClean="0">
                <a:latin typeface="Verdana" panose="020B0604030504040204" pitchFamily="34" charset="0"/>
              </a:rPr>
              <a:t>Copyright © 2015 Pearson Education, Inc. All Rights Reserved</a:t>
            </a:r>
          </a:p>
        </p:txBody>
      </p:sp>
    </p:spTree>
    <p:extLst>
      <p:ext uri="{BB962C8B-B14F-4D97-AF65-F5344CB8AC3E}">
        <p14:creationId xmlns:p14="http://schemas.microsoft.com/office/powerpoint/2010/main" val="3941083564"/>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smtClean="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lgn="r">
              <a:buNone/>
              <a:defRPr sz="1200"/>
            </a:lvl1pPr>
          </a:lstStyle>
          <a:p>
            <a:pPr lvl="0"/>
            <a:endParaRPr lang="en-US" sz="1200" dirty="0" smtClean="0"/>
          </a:p>
          <a:p>
            <a:pPr lvl="0"/>
            <a:endParaRPr lang="en-US" dirty="0"/>
          </a:p>
        </p:txBody>
      </p:sp>
    </p:spTree>
    <p:extLst>
      <p:ext uri="{BB962C8B-B14F-4D97-AF65-F5344CB8AC3E}">
        <p14:creationId xmlns:p14="http://schemas.microsoft.com/office/powerpoint/2010/main" val="26281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smtClean="0">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smtClean="0">
              <a:sym typeface="Arial" panose="020B0604020202020204" pitchFamily="34" charset="0"/>
            </a:endParaRPr>
          </a:p>
        </p:txBody>
      </p:sp>
      <p:sp>
        <p:nvSpPr>
          <p:cNvPr id="12" name="Shape 12"/>
          <p:cNvSpPr txBox="1">
            <a:spLocks noGrp="1"/>
          </p:cNvSpPr>
          <p:nvPr>
            <p:ph type="ftr" idx="11"/>
          </p:nvPr>
        </p:nvSpPr>
        <p:spPr>
          <a:xfrm>
            <a:off x="93663" y="6172200"/>
            <a:ext cx="8596312" cy="234950"/>
          </a:xfrm>
          <a:prstGeom prst="rect">
            <a:avLst/>
          </a:prstGeom>
          <a:noFill/>
          <a:ln>
            <a:noFill/>
          </a:ln>
        </p:spPr>
        <p:txBody>
          <a:bodyPr lIns="91425" tIns="91425" rIns="91425" bIns="91425" anchor="b" anchorCtr="0"/>
          <a:lstStyle>
            <a:lvl1pPr marL="0" marR="0" lvl="0" indent="0" algn="l" rtl="0" eaLnBrk="1" hangingPunct="1">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13" name="Shape 13"/>
          <p:cNvSpPr txBox="1">
            <a:spLocks noGrp="1"/>
          </p:cNvSpPr>
          <p:nvPr>
            <p:ph type="dt" idx="10"/>
          </p:nvPr>
        </p:nvSpPr>
        <p:spPr>
          <a:xfrm>
            <a:off x="6335713" y="112713"/>
            <a:ext cx="2133600" cy="182562"/>
          </a:xfrm>
          <a:prstGeom prst="rect">
            <a:avLst/>
          </a:prstGeom>
          <a:noFill/>
          <a:ln>
            <a:noFill/>
          </a:ln>
        </p:spPr>
        <p:txBody>
          <a:bodyPr lIns="91425" tIns="91425" rIns="91425" bIns="91425" anchor="ctr" anchorCtr="0"/>
          <a:lstStyle>
            <a:lvl1pPr marL="0" marR="0" lvl="0" indent="0" algn="r" rtl="0" eaLnBrk="1" hangingPunct="1">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dirty="0"/>
          </a:p>
        </p:txBody>
      </p:sp>
      <p:sp>
        <p:nvSpPr>
          <p:cNvPr id="14" name="Shape 14"/>
          <p:cNvSpPr txBox="1">
            <a:spLocks noGrp="1"/>
          </p:cNvSpPr>
          <p:nvPr>
            <p:ph type="sldNum" idx="12"/>
          </p:nvPr>
        </p:nvSpPr>
        <p:spPr>
          <a:xfrm>
            <a:off x="8469313" y="112713"/>
            <a:ext cx="552450" cy="182562"/>
          </a:xfrm>
          <a:prstGeom prst="rect">
            <a:avLst/>
          </a:prstGeom>
          <a:noFill/>
          <a:ln>
            <a:noFill/>
          </a:ln>
        </p:spPr>
        <p:txBody>
          <a:bodyPr lIns="91425" tIns="45700" rIns="91425" bIns="45700" anchor="ctr" anchorCtr="0">
            <a:noAutofit/>
          </a:bodyPr>
          <a:lstStyle>
            <a:lvl1pPr algn="r" eaLnBrk="1" hangingPunct="1">
              <a:spcBef>
                <a:spcPts val="0"/>
              </a:spcBef>
              <a:buSzPct val="25000"/>
              <a:defRPr sz="900">
                <a:solidFill>
                  <a:schemeClr val="lt1"/>
                </a:solidFill>
                <a:latin typeface="Arial"/>
                <a:ea typeface="Arial"/>
                <a:cs typeface="Arial"/>
                <a:sym typeface="Arial"/>
              </a:defRPr>
            </a:lvl1pPr>
          </a:lstStyle>
          <a:p>
            <a:pPr>
              <a:defRPr/>
            </a:pPr>
            <a:fld id="{1F0EB1A3-F7DD-4949-A270-E214A968F1AC}" type="slidenum">
              <a:rPr lang="en-US"/>
              <a:pPr>
                <a:defRPr/>
              </a:pPr>
              <a:t>‹#›</a:t>
            </a:fld>
            <a:endParaRPr lang="en-US" dirty="0"/>
          </a:p>
        </p:txBody>
      </p:sp>
      <p:pic>
        <p:nvPicPr>
          <p:cNvPr id="1031" name="Shape 15" descr="Pearson Logo"/>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785219" y="5605966"/>
            <a:ext cx="901580" cy="823408"/>
          </a:xfrm>
          <a:prstGeom prst="rect">
            <a:avLst/>
          </a:prstGeom>
        </p:spPr>
      </p:pic>
    </p:spTree>
    <p:extLst>
      <p:ext uri="{BB962C8B-B14F-4D97-AF65-F5344CB8AC3E}">
        <p14:creationId xmlns:p14="http://schemas.microsoft.com/office/powerpoint/2010/main" val="2207793250"/>
      </p:ext>
    </p:extLst>
  </p:cSld>
  <p:clrMap bg1="lt1" tx1="dk1" bg2="dk2" tx2="lt2" accent1="accent1" accent2="accent2" accent3="accent3" accent4="accent4" accent5="accent5" accent6="accent6" hlink="hlink" folHlink="folHlink"/>
  <p:sldLayoutIdLst>
    <p:sldLayoutId id="2147483664" r:id="rId1"/>
    <p:sldLayoutId id="2147483671" r:id="rId2"/>
    <p:sldLayoutId id="2147483665" r:id="rId3"/>
    <p:sldLayoutId id="2147483666" r:id="rId4"/>
    <p:sldLayoutId id="2147483667" r:id="rId5"/>
    <p:sldLayoutId id="2147483672" r:id="rId6"/>
  </p:sldLayoutIdLst>
  <p:transition/>
  <p:timing>
    <p:tnLst>
      <p:par>
        <p:cTn id="1" dur="indefinite" restart="never" nodeType="tmRoot"/>
      </p:par>
    </p:tnLst>
  </p:timing>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cs.armstrong.edu/liang/intro11e/html/TestMax.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www.cs.armstrong.edu/liang/intro11e/html/TestVoidMethod.html"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www.cs.armstrong.edu/liang/intro11e/html/TestReturnGradeMethod.html" TargetMode="External"/><Relationship Id="rId4" Type="http://schemas.openxmlformats.org/officeDocument/2006/relationships/hyperlink" Target="http://liveexample-ppe.pearsoncmg.com/LiveRun/faces/LiveExample.x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ww.cs.armstrong.edu/liang/intro11e/html/Increment.html"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www.cs.armstrong.edu/liang/intro11e/html/TestPassByValue.html"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liveexample-ppe.pearsoncmg.com/LiveRun/faces/LiveExample.xhtml"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cs.armstrong.edu/liang/intro11e/html/GreatestCommonDivisorMethod.html"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hyperlink" Target="http://www.cs.armstrong.edu/liang/intro11e/html/PrimeNumberMethod.html" TargetMode="External"/><Relationship Id="rId4" Type="http://schemas.openxmlformats.org/officeDocument/2006/relationships/hyperlink" Target="http://liveexample-ppe.pearsoncmg.com/LiveRun/faces/LiveExample.xhtml" TargetMode="Externa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hyperlink" Target="http://liveexample-ppe.pearsoncmg.com/LiveRun/faces/LiveExample.xhtml"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hyperlink" Target="http://www.cs.armstrong.edu/liang/intro11e/html/Hex2Dec.html" TargetMode="External"/><Relationship Id="rId5" Type="http://schemas.openxmlformats.org/officeDocument/2006/relationships/image" Target="../media/image38.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TestMethodOverloading.html"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6.wmf"/><Relationship Id="rId4" Type="http://schemas.openxmlformats.org/officeDocument/2006/relationships/oleObject" Target="../embeddings/oleObject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47.wmf"/><Relationship Id="rId4" Type="http://schemas.openxmlformats.org/officeDocument/2006/relationships/oleObject" Target="../embeddings/oleObject3.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3.xml"/><Relationship Id="rId6" Type="http://schemas.openxmlformats.org/officeDocument/2006/relationships/hyperlink" Target="http://liveexample-ppe.pearsoncmg.com/LiveRun/faces/LiveExample.xhtml" TargetMode="External"/><Relationship Id="rId5" Type="http://schemas.openxmlformats.org/officeDocument/2006/relationships/hyperlink" Target="http://www.cs.armstrong.edu/liang/intro11e/html/TestRandomCharacter.html" TargetMode="External"/><Relationship Id="rId4" Type="http://schemas.openxmlformats.org/officeDocument/2006/relationships/hyperlink" Target="http://www.cs.armstrong.edu/liang/intro11e/html/RandomCharacter.htm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hyperlink" Target="http://liveexample-ppe.pearsoncmg.com/LiveRun/faces/LiveExample.xhtml" TargetMode="External"/><Relationship Id="rId4" Type="http://schemas.openxmlformats.org/officeDocument/2006/relationships/hyperlink" Target="http://www.cs.armstrong.edu/liang/intro11e/html/PrintCalendar.html"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ml/PrintCalendarSkeleton.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a:xfrm>
            <a:off x="457200" y="168965"/>
            <a:ext cx="8229600" cy="976892"/>
          </a:xfrm>
          <a:prstGeom prst="rect">
            <a:avLst/>
          </a:prstGeom>
          <a:noFill/>
          <a:ln>
            <a:noFill/>
          </a:ln>
        </p:spPr>
        <p:txBody>
          <a:bodyPr lIns="0" tIns="0" rIns="0" bIns="0" anchor="b" anchorCtr="0">
            <a:noAutofit/>
          </a:bodyPr>
          <a:lstStyle/>
          <a:p>
            <a:pPr lvl="0">
              <a:buSzPct val="25000"/>
            </a:pPr>
            <a:r>
              <a:rPr lang="en-US" dirty="0"/>
              <a:t>Introduction to Java </a:t>
            </a:r>
            <a:r>
              <a:rPr lang="en-US" dirty="0" smtClean="0"/>
              <a:t>Programming Comprehensive Version</a:t>
            </a:r>
            <a:endParaRPr lang="en-US" i="0" u="none" strike="noStrike" cap="none"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196" name="Text Placeholder 2"/>
          <p:cNvSpPr txBox="1">
            <a:spLocks noGrp="1"/>
          </p:cNvSpPr>
          <p:nvPr>
            <p:ph type="body" idx="1"/>
          </p:nvPr>
        </p:nvSpPr>
        <p:spPr>
          <a:xfrm>
            <a:off x="457200" y="1205491"/>
            <a:ext cx="8229600" cy="328445"/>
          </a:xfrm>
          <a:prstGeom prst="rect">
            <a:avLst/>
          </a:prstGeom>
          <a:noFill/>
          <a:ln>
            <a:noFill/>
          </a:ln>
        </p:spPr>
        <p:txBody>
          <a:bodyPr lIns="0" tIns="0" rIns="0" bIns="0" anchor="b" anchorCtr="0">
            <a:noAutofit/>
          </a:bodyPr>
          <a:lstStyle/>
          <a:p>
            <a:pPr lvl="0">
              <a:buSzPct val="25000"/>
            </a:pPr>
            <a:r>
              <a:rPr lang="en-US" dirty="0" smtClean="0"/>
              <a:t>Tenth Edition</a:t>
            </a:r>
            <a:endParaRPr lang="en-US" dirty="0"/>
          </a:p>
        </p:txBody>
      </p:sp>
      <p:sp>
        <p:nvSpPr>
          <p:cNvPr id="198" name="Text Placeholder 3"/>
          <p:cNvSpPr txBox="1">
            <a:spLocks noGrp="1"/>
          </p:cNvSpPr>
          <p:nvPr>
            <p:ph type="body" idx="2"/>
          </p:nvPr>
        </p:nvSpPr>
        <p:spPr>
          <a:xfrm>
            <a:off x="5029200" y="1772476"/>
            <a:ext cx="3657600" cy="1427921"/>
          </a:xfrm>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6</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prstGeom prst="rect">
            <a:avLst/>
          </a:prstGeom>
          <a:noFill/>
          <a:ln>
            <a:noFill/>
          </a:ln>
        </p:spPr>
        <p:txBody>
          <a:bodyPr lIns="0" tIns="0" rIns="0" bIns="0" anchor="t" anchorCtr="0">
            <a:noAutofit/>
          </a:bodyPr>
          <a:lstStyle/>
          <a:p>
            <a:r>
              <a:rPr lang="en-US" altLang="en-US" dirty="0"/>
              <a:t>Methods</a:t>
            </a:r>
            <a:endParaRPr lang="en-US" dirty="0"/>
          </a:p>
        </p:txBody>
      </p:sp>
      <p:pic>
        <p:nvPicPr>
          <p:cNvPr id="3" name="Picture 5" descr="Front Cover: Introduction to Java Programming Comprehensive Version Tenth Edition by Lia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37936"/>
            <a:ext cx="3597966" cy="4500926"/>
          </a:xfrm>
          <a:prstGeom prst="rect">
            <a:avLst/>
          </a:prstGeom>
          <a:ln w="9525">
            <a:solidFill>
              <a:schemeClr val="tx1"/>
            </a:solidFill>
          </a:ln>
        </p:spPr>
      </p:pic>
      <p:sp>
        <p:nvSpPr>
          <p:cNvPr id="2" name="Text Placeholder 6"/>
          <p:cNvSpPr>
            <a:spLocks noGrp="1"/>
          </p:cNvSpPr>
          <p:nvPr>
            <p:ph type="body" sz="quarter" idx="13"/>
          </p:nvPr>
        </p:nvSpPr>
        <p:spPr>
          <a:xfrm>
            <a:off x="3478696" y="6371398"/>
            <a:ext cx="5208104" cy="303212"/>
          </a:xfrm>
        </p:spPr>
        <p:txBody>
          <a:bodyPr/>
          <a:lstStyle/>
          <a:p>
            <a:pPr algn="r"/>
            <a:r>
              <a:rPr lang="en-US" altLang="en-US" sz="1200" dirty="0">
                <a:latin typeface="Verdana"/>
                <a:ea typeface="Verdana" panose="020B0604030504040204" pitchFamily="34" charset="0"/>
                <a:cs typeface="Verdana" panose="020B0604030504040204" pitchFamily="34" charset="0"/>
              </a:rPr>
              <a:t>Copyright © </a:t>
            </a:r>
            <a:r>
              <a:rPr lang="en-US" altLang="en-US" sz="1200" dirty="0" smtClean="0">
                <a:latin typeface="Verdana"/>
                <a:ea typeface="Verdana" panose="020B0604030504040204" pitchFamily="34" charset="0"/>
                <a:cs typeface="Verdana" panose="020B0604030504040204" pitchFamily="34" charset="0"/>
              </a:rPr>
              <a:t>2015 </a:t>
            </a:r>
            <a:r>
              <a:rPr lang="en-US" altLang="en-US" sz="1200" dirty="0">
                <a:latin typeface="Verdana"/>
                <a:ea typeface="Verdana" panose="020B0604030504040204" pitchFamily="34" charset="0"/>
                <a:cs typeface="Verdana" panose="020B0604030504040204" pitchFamily="34" charset="0"/>
              </a:rPr>
              <a:t>Pearson Education, Inc. All Rights </a:t>
            </a:r>
            <a:r>
              <a:rPr lang="en-US" altLang="en-US" sz="1200" dirty="0" smtClean="0">
                <a:latin typeface="Verdana"/>
                <a:ea typeface="Verdana" panose="020B0604030504040204" pitchFamily="34" charset="0"/>
                <a:cs typeface="Verdana" panose="020B0604030504040204" pitchFamily="34" charset="0"/>
              </a:rPr>
              <a:t>Reserved</a:t>
            </a:r>
            <a:endParaRPr lang="en-US" sz="1200" dirty="0"/>
          </a:p>
        </p:txBody>
      </p:sp>
    </p:spTree>
    <p:extLst>
      <p:ext uri="{BB962C8B-B14F-4D97-AF65-F5344CB8AC3E}">
        <p14:creationId xmlns:p14="http://schemas.microsoft.com/office/powerpoint/2010/main" val="26716523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Method Signature</a:t>
            </a:r>
            <a:endParaRPr lang="en-US" altLang="en-US" dirty="0" smtClean="0"/>
          </a:p>
        </p:txBody>
      </p:sp>
      <p:sp>
        <p:nvSpPr>
          <p:cNvPr id="5" name="Content Placeholder 2"/>
          <p:cNvSpPr>
            <a:spLocks noGrp="1"/>
          </p:cNvSpPr>
          <p:nvPr>
            <p:ph type="body" idx="1"/>
          </p:nvPr>
        </p:nvSpPr>
        <p:spPr>
          <a:xfrm>
            <a:off x="457200" y="1600200"/>
            <a:ext cx="8229600" cy="885825"/>
          </a:xfrm>
        </p:spPr>
        <p:txBody>
          <a:bodyPr/>
          <a:lstStyle/>
          <a:p>
            <a:pPr marL="0" indent="0">
              <a:buNone/>
            </a:pPr>
            <a:r>
              <a:rPr lang="en-US" altLang="en-US" b="1" dirty="0"/>
              <a:t>Method signature</a:t>
            </a:r>
            <a:r>
              <a:rPr lang="en-US" altLang="en-US" dirty="0"/>
              <a:t> is the combination of the method name and the parameter list.</a:t>
            </a:r>
          </a:p>
        </p:txBody>
      </p:sp>
      <p:pic>
        <p:nvPicPr>
          <p:cNvPr id="3" name="Picture 3" descr="Computer code titled, define a method has 8 lines. The lines read as follows. Line 1. public static i n t max left parenthesis i n t n u m 1 comma i n t, n u m 2 right parenthesis left brace. This line is labelled, method header. The words, public and static are labelled, modifier. The word, i n t is labelled, return type value. The word, max is labelled, method name. The words, n u m 1, n u m 2 are labelled, formal parameters. The words, i n t n u m 1 comma i n t, n u m 2 are labelled, parameter list. The words, max left parenthesis i n t n u m 1 comma i n t, n u m 2 right parenthesis are highlighted and labelled, method signature.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This line is labelled, return value. Lines 2 to 7 are labelled, method. Line 8. right brace. Computer code of invoke a method reads, i n t z equals max left parenthesis x comma y right parenthesis semicolon. The elements, x, y are labelled, actual parameters, arguments. "/>
          <p:cNvPicPr>
            <a:picLocks noChangeAspect="1"/>
          </p:cNvPicPr>
          <p:nvPr/>
        </p:nvPicPr>
        <p:blipFill>
          <a:blip r:embed="rId3"/>
          <a:stretch>
            <a:fillRect/>
          </a:stretch>
        </p:blipFill>
        <p:spPr>
          <a:xfrm>
            <a:off x="989485" y="2974238"/>
            <a:ext cx="7165030" cy="2849843"/>
          </a:xfrm>
          <a:prstGeom prst="rect">
            <a:avLst/>
          </a:prstGeom>
        </p:spPr>
      </p:pic>
    </p:spTree>
    <p:extLst>
      <p:ext uri="{BB962C8B-B14F-4D97-AF65-F5344CB8AC3E}">
        <p14:creationId xmlns:p14="http://schemas.microsoft.com/office/powerpoint/2010/main" val="260256252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Formal Parameters</a:t>
            </a:r>
            <a:endParaRPr lang="en-US" altLang="en-US" dirty="0" smtClean="0"/>
          </a:p>
        </p:txBody>
      </p:sp>
      <p:sp>
        <p:nvSpPr>
          <p:cNvPr id="5" name="Content Placeholder 2"/>
          <p:cNvSpPr>
            <a:spLocks noGrp="1"/>
          </p:cNvSpPr>
          <p:nvPr>
            <p:ph type="body" idx="1"/>
          </p:nvPr>
        </p:nvSpPr>
        <p:spPr>
          <a:xfrm>
            <a:off x="457200" y="1600200"/>
            <a:ext cx="8229600" cy="885825"/>
          </a:xfrm>
        </p:spPr>
        <p:txBody>
          <a:bodyPr/>
          <a:lstStyle/>
          <a:p>
            <a:pPr marL="0" indent="0">
              <a:spcBef>
                <a:spcPct val="50000"/>
              </a:spcBef>
              <a:buClrTx/>
              <a:buSzTx/>
              <a:buFontTx/>
              <a:buNone/>
            </a:pPr>
            <a:r>
              <a:rPr lang="en-US" altLang="en-US" dirty="0"/>
              <a:t>The variables defined in the method header are known as </a:t>
            </a:r>
            <a:r>
              <a:rPr lang="en-US" altLang="en-US" b="1" dirty="0"/>
              <a:t>formal parameters</a:t>
            </a:r>
            <a:r>
              <a:rPr lang="en-US" altLang="en-US" dirty="0" smtClean="0"/>
              <a:t>.</a:t>
            </a:r>
            <a:endParaRPr lang="en-US" altLang="en-US" dirty="0"/>
          </a:p>
        </p:txBody>
      </p:sp>
      <p:pic>
        <p:nvPicPr>
          <p:cNvPr id="3" name="Picture 3" descr="Computer code titled, define a method has 8 lines. The lines read as follows. Line 1. public static i n t max left parenthesis i n t n u m 1 comma i n t, n u m 2 right parenthesis left brace. This line is labelled, method header. The words, public and static are labelled, modifier. The word, i n t is labelled, return type value. The word, max is labelled, method name. The words, n u m 1, n u m 2 are labelled, formal parameters. The words, i n t n u m 1 comma i n t, n u m 2 are labelled, parameter list. The words, max left parenthesis i n t n u m 1 comma i n t, n u m 2 right parenthesis are labelled, method signature. The words, n u m 1 and n u m 2 are highlighted.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This line is labelled, return value. Lines 2 to 7 are labelled, method. Line 8. right brace. Computer code of invoke a method reads, i n t z equals max left parenthesis x comma y right parenthesis semicolon. The elements, x, y are labelled, actual parameters, arguments. "/>
          <p:cNvPicPr>
            <a:picLocks noChangeAspect="1"/>
          </p:cNvPicPr>
          <p:nvPr/>
        </p:nvPicPr>
        <p:blipFill>
          <a:blip r:embed="rId3"/>
          <a:stretch>
            <a:fillRect/>
          </a:stretch>
        </p:blipFill>
        <p:spPr>
          <a:xfrm>
            <a:off x="800641" y="3112251"/>
            <a:ext cx="7542717" cy="3000065"/>
          </a:xfrm>
          <a:prstGeom prst="rect">
            <a:avLst/>
          </a:prstGeom>
        </p:spPr>
      </p:pic>
    </p:spTree>
    <p:extLst>
      <p:ext uri="{BB962C8B-B14F-4D97-AF65-F5344CB8AC3E}">
        <p14:creationId xmlns:p14="http://schemas.microsoft.com/office/powerpoint/2010/main" val="304435216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Actual Parameters</a:t>
            </a:r>
            <a:endParaRPr lang="en-US" altLang="en-US" dirty="0" smtClean="0"/>
          </a:p>
        </p:txBody>
      </p:sp>
      <p:sp>
        <p:nvSpPr>
          <p:cNvPr id="5" name="Content Placeholder 2"/>
          <p:cNvSpPr>
            <a:spLocks noGrp="1"/>
          </p:cNvSpPr>
          <p:nvPr>
            <p:ph type="body" idx="1"/>
          </p:nvPr>
        </p:nvSpPr>
        <p:spPr>
          <a:xfrm>
            <a:off x="457200" y="1600200"/>
            <a:ext cx="8229600" cy="1262270"/>
          </a:xfrm>
        </p:spPr>
        <p:txBody>
          <a:bodyPr/>
          <a:lstStyle/>
          <a:p>
            <a:pPr marL="0" indent="0">
              <a:spcBef>
                <a:spcPct val="50000"/>
              </a:spcBef>
              <a:buClrTx/>
              <a:buSzTx/>
              <a:buFontTx/>
              <a:buNone/>
            </a:pPr>
            <a:r>
              <a:rPr lang="en-US" altLang="en-US" dirty="0"/>
              <a:t>When a method is invoked, you pass a value to the parameter. This value is referred to as </a:t>
            </a:r>
            <a:r>
              <a:rPr lang="en-US" altLang="en-US" b="1" dirty="0"/>
              <a:t>actual parameter or argument</a:t>
            </a:r>
            <a:r>
              <a:rPr lang="en-US" altLang="en-US" dirty="0"/>
              <a:t>.</a:t>
            </a:r>
          </a:p>
        </p:txBody>
      </p:sp>
      <p:pic>
        <p:nvPicPr>
          <p:cNvPr id="2" name="Picture 3" descr="Computer code titled, define a method has 8 lines. The lines read as follows. Line 1. public static i n t max left parenthesis i n t n u m 1 comma i n t, n u m 2 right parenthesis left brace. This line is labelled, method header. The words, public and static are labelled, modifier. The word, i n t is labelled, return type value. The word, max is labelled, method name. The words, n u m 1, n u m 2 are labelled, formal parameters. The words, i n t n u m 1 comma i n t, n u m 2 are labelled, parameter list. The words, max left parenthesis i n t n u m 1 comma i n t, n u m 2 right parenthesis are labelled, method signature.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This line is labelled, return value. Lines 2 to 7 are labelled, method. Line 8. right brace. Computer code of invoke a method reads, i n t z equals max left parenthesis x comma y right parenthesis semicolon. The elements, x, y are highlighted and labelled, actual parameters, arguments. "/>
          <p:cNvPicPr>
            <a:picLocks noChangeAspect="1"/>
          </p:cNvPicPr>
          <p:nvPr/>
        </p:nvPicPr>
        <p:blipFill>
          <a:blip r:embed="rId3"/>
          <a:stretch>
            <a:fillRect/>
          </a:stretch>
        </p:blipFill>
        <p:spPr>
          <a:xfrm>
            <a:off x="1272750" y="3269151"/>
            <a:ext cx="6598500" cy="2624509"/>
          </a:xfrm>
          <a:prstGeom prst="rect">
            <a:avLst/>
          </a:prstGeom>
        </p:spPr>
      </p:pic>
    </p:spTree>
    <p:extLst>
      <p:ext uri="{BB962C8B-B14F-4D97-AF65-F5344CB8AC3E}">
        <p14:creationId xmlns:p14="http://schemas.microsoft.com/office/powerpoint/2010/main" val="33520233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Return Value Type</a:t>
            </a:r>
            <a:endParaRPr lang="en-US" altLang="en-US" dirty="0" smtClean="0"/>
          </a:p>
        </p:txBody>
      </p:sp>
      <p:sp>
        <p:nvSpPr>
          <p:cNvPr id="5" name="Content Placeholder 2"/>
          <p:cNvSpPr>
            <a:spLocks noGrp="1"/>
          </p:cNvSpPr>
          <p:nvPr>
            <p:ph type="body" idx="1"/>
          </p:nvPr>
        </p:nvSpPr>
        <p:spPr>
          <a:xfrm>
            <a:off x="457200" y="1600199"/>
            <a:ext cx="8229600" cy="1977887"/>
          </a:xfrm>
        </p:spPr>
        <p:txBody>
          <a:bodyPr/>
          <a:lstStyle/>
          <a:p>
            <a:pPr marL="0" indent="0">
              <a:spcBef>
                <a:spcPct val="50000"/>
              </a:spcBef>
              <a:buClrTx/>
              <a:buSzTx/>
              <a:buFontTx/>
              <a:buNone/>
            </a:pPr>
            <a:r>
              <a:rPr lang="en-US" altLang="en-US" dirty="0"/>
              <a:t>A method may return a value. The </a:t>
            </a:r>
            <a:r>
              <a:rPr lang="en-US" altLang="en-US" b="1" dirty="0"/>
              <a:t>returnValueType</a:t>
            </a:r>
            <a:r>
              <a:rPr lang="en-US" altLang="en-US" dirty="0"/>
              <a:t> is the data type of the value the method returns. If the method does not return a value, the </a:t>
            </a:r>
            <a:r>
              <a:rPr lang="en-US" altLang="en-US" b="1" dirty="0"/>
              <a:t>returnValueType</a:t>
            </a:r>
            <a:r>
              <a:rPr lang="en-US" altLang="en-US" dirty="0"/>
              <a:t> is the keyword </a:t>
            </a:r>
            <a:r>
              <a:rPr lang="en-US" altLang="en-US" b="1" dirty="0"/>
              <a:t>void</a:t>
            </a:r>
            <a:r>
              <a:rPr lang="en-US" altLang="en-US" dirty="0"/>
              <a:t>. For example, the </a:t>
            </a:r>
            <a:r>
              <a:rPr lang="en-US" altLang="en-US" b="1" dirty="0"/>
              <a:t>returnValueType</a:t>
            </a:r>
            <a:r>
              <a:rPr lang="en-US" altLang="en-US" dirty="0"/>
              <a:t> in the </a:t>
            </a:r>
            <a:r>
              <a:rPr lang="en-US" altLang="en-US" b="1" dirty="0"/>
              <a:t>main</a:t>
            </a:r>
            <a:r>
              <a:rPr lang="en-US" altLang="en-US" dirty="0"/>
              <a:t> method is </a:t>
            </a:r>
            <a:r>
              <a:rPr lang="en-US" altLang="en-US" b="1" dirty="0"/>
              <a:t>void</a:t>
            </a:r>
            <a:r>
              <a:rPr lang="en-US" altLang="en-US" dirty="0"/>
              <a:t>.</a:t>
            </a:r>
          </a:p>
        </p:txBody>
      </p:sp>
      <p:pic>
        <p:nvPicPr>
          <p:cNvPr id="3" name="Picture 3" descr="Computer code titled, define a method has 8 lines. The lines read as follows. Line 1. public static i n t max left parenthesis i n t n u m 1 comma i n t, n u m 2 right parenthesis left brace. This line is labelled, method header. The words, public and static are labelled, modifier. The word, i n t is labelled, return type value. The word, max is labelled, method name. The words, n u m 1, n u m 2 are labelled, formal parameters. The words, i n t n u m 1 comma i n t, n u m 2 are labelled, parameter list. The words, max left parenthesis i n t n u m 1 comma i n t, n u m 2 right parenthesis are labelled, method signature.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This line is labelled, return value. The words, return result are highlighted. Lines 2 to 7 are labelled, method. Line 8. right brace. Computer code of invoke a method reads, i n t z equals max left parenthesis x comma y right parenthesis semicolon. The elements, x, y are and labelled, actual parameters, arguments. "/>
          <p:cNvPicPr>
            <a:picLocks noChangeAspect="1"/>
          </p:cNvPicPr>
          <p:nvPr/>
        </p:nvPicPr>
        <p:blipFill>
          <a:blip r:embed="rId3"/>
          <a:stretch>
            <a:fillRect/>
          </a:stretch>
        </p:blipFill>
        <p:spPr>
          <a:xfrm>
            <a:off x="1332385" y="3662933"/>
            <a:ext cx="6479230" cy="2581640"/>
          </a:xfrm>
          <a:prstGeom prst="rect">
            <a:avLst/>
          </a:prstGeom>
        </p:spPr>
      </p:pic>
    </p:spTree>
    <p:extLst>
      <p:ext uri="{BB962C8B-B14F-4D97-AF65-F5344CB8AC3E}">
        <p14:creationId xmlns:p14="http://schemas.microsoft.com/office/powerpoint/2010/main" val="358568795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Calling Methods </a:t>
            </a:r>
            <a:r>
              <a:rPr lang="en-US" altLang="en-US" sz="2000" b="0" dirty="0" smtClean="0"/>
              <a:t>(1 </a:t>
            </a:r>
            <a:r>
              <a:rPr lang="en-US" altLang="en-US" sz="2000" b="0" dirty="0"/>
              <a:t>of 2)</a:t>
            </a:r>
            <a:endParaRPr lang="en-US" altLang="en-US" dirty="0" smtClean="0"/>
          </a:p>
        </p:txBody>
      </p:sp>
      <p:sp>
        <p:nvSpPr>
          <p:cNvPr id="5" name="Content Placeholder 2"/>
          <p:cNvSpPr>
            <a:spLocks noGrp="1"/>
          </p:cNvSpPr>
          <p:nvPr>
            <p:ph type="body" idx="1"/>
          </p:nvPr>
        </p:nvSpPr>
        <p:spPr>
          <a:xfrm>
            <a:off x="457200" y="1600199"/>
            <a:ext cx="8229600" cy="1480931"/>
          </a:xfrm>
        </p:spPr>
        <p:txBody>
          <a:bodyPr/>
          <a:lstStyle/>
          <a:p>
            <a:pPr>
              <a:spcBef>
                <a:spcPct val="50000"/>
              </a:spcBef>
              <a:buClrTx/>
              <a:buSzTx/>
              <a:buFontTx/>
              <a:buNone/>
            </a:pPr>
            <a:r>
              <a:rPr lang="en-US" altLang="en-US" dirty="0"/>
              <a:t>Testing the </a:t>
            </a:r>
            <a:r>
              <a:rPr lang="en-US" altLang="en-US" dirty="0">
                <a:latin typeface="Courier New" panose="02070309020205020404" pitchFamily="49" charset="0"/>
              </a:rPr>
              <a:t>max</a:t>
            </a:r>
            <a:r>
              <a:rPr lang="en-US" altLang="en-US" dirty="0" smtClean="0"/>
              <a:t> method</a:t>
            </a:r>
          </a:p>
          <a:p>
            <a:pPr marL="0" indent="0">
              <a:spcBef>
                <a:spcPct val="50000"/>
              </a:spcBef>
              <a:buClrTx/>
              <a:buSzTx/>
              <a:buFontTx/>
              <a:buNone/>
            </a:pPr>
            <a:r>
              <a:rPr lang="en-US" altLang="en-US" dirty="0" smtClean="0"/>
              <a:t>This </a:t>
            </a:r>
            <a:r>
              <a:rPr lang="en-US" altLang="en-US" dirty="0"/>
              <a:t>program demonstrates calling a method max to return the largest of the </a:t>
            </a:r>
            <a:r>
              <a:rPr lang="en-US" altLang="en-US" dirty="0">
                <a:latin typeface="Courier New" panose="02070309020205020404" pitchFamily="49" charset="0"/>
              </a:rPr>
              <a:t>int</a:t>
            </a:r>
            <a:r>
              <a:rPr lang="en-US" altLang="en-US" dirty="0" smtClean="0"/>
              <a:t> </a:t>
            </a:r>
            <a:r>
              <a:rPr lang="en-US" altLang="en-US" dirty="0"/>
              <a:t>values</a:t>
            </a:r>
          </a:p>
        </p:txBody>
      </p:sp>
      <p:sp>
        <p:nvSpPr>
          <p:cNvPr id="6" name="TextBox 3">
            <a:hlinkClick r:id="rId3"/>
          </p:cNvPr>
          <p:cNvSpPr>
            <a:spLocks noChangeArrowheads="1"/>
          </p:cNvSpPr>
          <p:nvPr/>
        </p:nvSpPr>
        <p:spPr bwMode="auto">
          <a:xfrm>
            <a:off x="4710113" y="5195888"/>
            <a:ext cx="143986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TestMax</a:t>
            </a:r>
          </a:p>
        </p:txBody>
      </p:sp>
      <p:sp>
        <p:nvSpPr>
          <p:cNvPr id="7" name="TextBox 4">
            <a:hlinkClick r:id="rId4" tooltip="http://liveexample-ppe.pearsoncmg.com/LiveRun/faces/LiveExample.xhtml"/>
          </p:cNvPr>
          <p:cNvSpPr txBox="1"/>
          <p:nvPr/>
        </p:nvSpPr>
        <p:spPr>
          <a:xfrm>
            <a:off x="6341165" y="511522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95922867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Calling </a:t>
            </a:r>
            <a:r>
              <a:rPr lang="en-US" altLang="en-US" dirty="0" smtClean="0"/>
              <a:t>Methods </a:t>
            </a:r>
            <a:r>
              <a:rPr lang="en-US" altLang="en-US" sz="2000" b="0" dirty="0" smtClean="0"/>
              <a:t>(2 </a:t>
            </a:r>
            <a:r>
              <a:rPr lang="en-US" altLang="en-US" sz="2000" b="0" dirty="0"/>
              <a:t>of 2)</a:t>
            </a:r>
            <a:endParaRPr lang="en-US" altLang="en-US" dirty="0" smtClean="0"/>
          </a:p>
        </p:txBody>
      </p:sp>
      <p:pic>
        <p:nvPicPr>
          <p:cNvPr id="4"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is line points the line 9. The element i is labelled, pass the value of I and points the function n u m 1 in line 9. The element j is labelled, pass value j and points the function n u m 2 in line 9.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This line points the line 4. "/>
          <p:cNvPicPr>
            <a:picLocks noChangeAspect="1"/>
          </p:cNvPicPr>
          <p:nvPr/>
        </p:nvPicPr>
        <p:blipFill>
          <a:blip r:embed="rId3"/>
          <a:stretch>
            <a:fillRect/>
          </a:stretch>
        </p:blipFill>
        <p:spPr>
          <a:xfrm>
            <a:off x="529424" y="1901400"/>
            <a:ext cx="8085151" cy="3055200"/>
          </a:xfrm>
          <a:prstGeom prst="rect">
            <a:avLst/>
          </a:prstGeom>
        </p:spPr>
      </p:pic>
    </p:spTree>
    <p:extLst>
      <p:ext uri="{BB962C8B-B14F-4D97-AF65-F5344CB8AC3E}">
        <p14:creationId xmlns:p14="http://schemas.microsoft.com/office/powerpoint/2010/main" val="178638758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(1 of 10)</a:t>
            </a:r>
          </a:p>
        </p:txBody>
      </p:sp>
      <p:pic>
        <p:nvPicPr>
          <p:cNvPr id="2" name="Picture 2" descr="Computer code has 18 lines. The lines read as follows. Line 1. public static void main left parenthesis String left bracket right bracket a r g s right parenthesis left brace. Line 2, indented once. i n t i equals 5 semicolon. This line is highlighted and indicates, i is now 5.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p:cNvPicPr>
            <a:picLocks noChangeAspect="1"/>
          </p:cNvPicPr>
          <p:nvPr/>
        </p:nvPicPr>
        <p:blipFill>
          <a:blip r:embed="rId3"/>
          <a:stretch>
            <a:fillRect/>
          </a:stretch>
        </p:blipFill>
        <p:spPr>
          <a:xfrm>
            <a:off x="1021953" y="2472338"/>
            <a:ext cx="7100094" cy="2432021"/>
          </a:xfrm>
          <a:prstGeom prst="rect">
            <a:avLst/>
          </a:prstGeom>
        </p:spPr>
      </p:pic>
    </p:spTree>
    <p:extLst>
      <p:ext uri="{BB962C8B-B14F-4D97-AF65-F5344CB8AC3E}">
        <p14:creationId xmlns:p14="http://schemas.microsoft.com/office/powerpoint/2010/main" val="40672071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(2 of 10)</a:t>
            </a:r>
          </a:p>
        </p:txBody>
      </p:sp>
      <p:pic>
        <p:nvPicPr>
          <p:cNvPr id="3"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This line is highlighted and indicates, j i now 2.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p:cNvPicPr>
            <a:picLocks noChangeAspect="1"/>
          </p:cNvPicPr>
          <p:nvPr/>
        </p:nvPicPr>
        <p:blipFill>
          <a:blip r:embed="rId3"/>
          <a:stretch>
            <a:fillRect/>
          </a:stretch>
        </p:blipFill>
        <p:spPr>
          <a:xfrm>
            <a:off x="674084" y="2234024"/>
            <a:ext cx="7795833" cy="2670335"/>
          </a:xfrm>
          <a:prstGeom prst="rect">
            <a:avLst/>
          </a:prstGeom>
        </p:spPr>
      </p:pic>
    </p:spTree>
    <p:extLst>
      <p:ext uri="{BB962C8B-B14F-4D97-AF65-F5344CB8AC3E}">
        <p14:creationId xmlns:p14="http://schemas.microsoft.com/office/powerpoint/2010/main" val="262069874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(3 of 10)</a:t>
            </a:r>
          </a:p>
        </p:txBody>
      </p:sp>
      <p:pic>
        <p:nvPicPr>
          <p:cNvPr id="2"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p:cNvPicPr>
            <a:picLocks noChangeAspect="1"/>
          </p:cNvPicPr>
          <p:nvPr/>
        </p:nvPicPr>
        <p:blipFill>
          <a:blip r:embed="rId3"/>
          <a:stretch>
            <a:fillRect/>
          </a:stretch>
        </p:blipFill>
        <p:spPr>
          <a:xfrm>
            <a:off x="649236" y="2217002"/>
            <a:ext cx="7845528" cy="2687357"/>
          </a:xfrm>
          <a:prstGeom prst="rect">
            <a:avLst/>
          </a:prstGeom>
        </p:spPr>
      </p:pic>
    </p:spTree>
    <p:extLst>
      <p:ext uri="{BB962C8B-B14F-4D97-AF65-F5344CB8AC3E}">
        <p14:creationId xmlns:p14="http://schemas.microsoft.com/office/powerpoint/2010/main" val="277852800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(4 of 10)</a:t>
            </a:r>
          </a:p>
        </p:txBody>
      </p:sp>
      <p:pic>
        <p:nvPicPr>
          <p:cNvPr id="3"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The words, i n t max left parenthesis i n t, n um 1 comma i n t, n u m 2 right parenthesis are highlighted, points the line 4, and indicates, invoke max left parenthesis i, j right parenthesis. Pass the value of i to n u m 1. Pass the value of j n u m 2. Line 10, indented once. i n t result semicolon.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p:cNvPicPr>
            <a:picLocks noChangeAspect="1"/>
          </p:cNvPicPr>
          <p:nvPr/>
        </p:nvPicPr>
        <p:blipFill>
          <a:blip r:embed="rId3"/>
          <a:stretch>
            <a:fillRect/>
          </a:stretch>
        </p:blipFill>
        <p:spPr>
          <a:xfrm>
            <a:off x="743658" y="2179757"/>
            <a:ext cx="7656685" cy="2855677"/>
          </a:xfrm>
          <a:prstGeom prst="rect">
            <a:avLst/>
          </a:prstGeom>
        </p:spPr>
      </p:pic>
    </p:spTree>
    <p:extLst>
      <p:ext uri="{BB962C8B-B14F-4D97-AF65-F5344CB8AC3E}">
        <p14:creationId xmlns:p14="http://schemas.microsoft.com/office/powerpoint/2010/main" val="10721264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noChangeArrowheads="1"/>
          </p:cNvSpPr>
          <p:nvPr>
            <p:ph type="title"/>
          </p:nvPr>
        </p:nvSpPr>
        <p:spPr/>
        <p:txBody>
          <a:bodyPr/>
          <a:lstStyle/>
          <a:p>
            <a:r>
              <a:rPr lang="en-US" altLang="en-US" dirty="0" smtClean="0"/>
              <a:t>Opening Problem</a:t>
            </a:r>
          </a:p>
        </p:txBody>
      </p:sp>
      <p:sp>
        <p:nvSpPr>
          <p:cNvPr id="5" name="Content Placeholder 2"/>
          <p:cNvSpPr>
            <a:spLocks noGrp="1"/>
          </p:cNvSpPr>
          <p:nvPr>
            <p:ph type="body" idx="1"/>
          </p:nvPr>
        </p:nvSpPr>
        <p:spPr/>
        <p:txBody>
          <a:bodyPr/>
          <a:lstStyle/>
          <a:p>
            <a:pPr marL="0" indent="0">
              <a:buNone/>
            </a:pPr>
            <a:r>
              <a:rPr lang="en-US" altLang="en-US" dirty="0"/>
              <a:t>Find the sum of integers from 1 to 10, from 20 to 30, and from 35 to 45, </a:t>
            </a:r>
            <a:r>
              <a:rPr lang="en-US" altLang="en-US" dirty="0" smtClean="0"/>
              <a:t>respectively.</a:t>
            </a:r>
            <a:endParaRPr lang="en-US" altLang="en-US" dirty="0"/>
          </a:p>
        </p:txBody>
      </p:sp>
    </p:spTree>
    <p:extLst>
      <p:ext uri="{BB962C8B-B14F-4D97-AF65-F5344CB8AC3E}">
        <p14:creationId xmlns:p14="http://schemas.microsoft.com/office/powerpoint/2010/main" val="270361431"/>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(5 of 10)</a:t>
            </a:r>
          </a:p>
        </p:txBody>
      </p:sp>
      <p:pic>
        <p:nvPicPr>
          <p:cNvPr id="2"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This line is highlighted and indicates, declare variable result. It points line 4. Line 11. blank. Line 12, indented once. if left parenthesis n u m 1 greater than sign n u m 2 right parenthesis. Line 13, indented twice. result equals num1 semicolon. Line 14, indented once. else. Line 15, indented twice. result equals num2 semicolon. Line 16. blank. Line 17, indented once. return result semicolon. Line 18. right brace."/>
          <p:cNvPicPr>
            <a:picLocks noChangeAspect="1"/>
          </p:cNvPicPr>
          <p:nvPr/>
        </p:nvPicPr>
        <p:blipFill>
          <a:blip r:embed="rId3"/>
          <a:stretch>
            <a:fillRect/>
          </a:stretch>
        </p:blipFill>
        <p:spPr>
          <a:xfrm>
            <a:off x="654206" y="2220406"/>
            <a:ext cx="7835589" cy="2683953"/>
          </a:xfrm>
          <a:prstGeom prst="rect">
            <a:avLst/>
          </a:prstGeom>
        </p:spPr>
      </p:pic>
    </p:spTree>
    <p:extLst>
      <p:ext uri="{BB962C8B-B14F-4D97-AF65-F5344CB8AC3E}">
        <p14:creationId xmlns:p14="http://schemas.microsoft.com/office/powerpoint/2010/main" val="282049158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(6 of 10)</a:t>
            </a:r>
          </a:p>
        </p:txBody>
      </p:sp>
      <p:pic>
        <p:nvPicPr>
          <p:cNvPr id="3"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This line is highlighted and indicates, declare variable result. It points line 4. Line 11. blank. Line 12, indented once. if left parenthesis n u m 1 greater than sign n u m 2 right parenthesis. This line is highlighted and indicates, (n u m 1 greater than sign n u m 2) is true since n u m 1 is 5 and n u m 2 is 2. It points the line 4. Line 13, indented twice. result equals num1 semicolon. Line 14, indented once. else. Line 15, indented twice. result equals n u m 2 semicolon. Line 16. blank. Line 17, indented once. return result semicolon. Line 18. right brace."/>
          <p:cNvPicPr>
            <a:picLocks noChangeAspect="1"/>
          </p:cNvPicPr>
          <p:nvPr/>
        </p:nvPicPr>
        <p:blipFill>
          <a:blip r:embed="rId3"/>
          <a:stretch>
            <a:fillRect/>
          </a:stretch>
        </p:blipFill>
        <p:spPr>
          <a:xfrm>
            <a:off x="823171" y="2252616"/>
            <a:ext cx="7497659" cy="2764529"/>
          </a:xfrm>
          <a:prstGeom prst="rect">
            <a:avLst/>
          </a:prstGeom>
        </p:spPr>
      </p:pic>
    </p:spTree>
    <p:extLst>
      <p:ext uri="{BB962C8B-B14F-4D97-AF65-F5344CB8AC3E}">
        <p14:creationId xmlns:p14="http://schemas.microsoft.com/office/powerpoint/2010/main" val="20501991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(7 of 10)</a:t>
            </a:r>
          </a:p>
        </p:txBody>
      </p:sp>
      <p:pic>
        <p:nvPicPr>
          <p:cNvPr id="2"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Line 10, indented once. i n t result semicolon. This line is highlighted and indicates, declare variable result. It points line 4. Line 11. blank. Line 12, indented once. if left parenthesis n u m 1 greater than sign n u m 2 right parenthesis. Line 13, indented twice. result equals n u m 1 semicolon. This line is highlighted and indicates result is now 5. It points the line 4. Line 14, indented once. else. Line 15, indented twice. result equals n u m 2 semicolon. Line 16. blank. Line 17, indented once. return result semicolon. Line 18. right brace."/>
          <p:cNvPicPr>
            <a:picLocks noChangeAspect="1"/>
          </p:cNvPicPr>
          <p:nvPr/>
        </p:nvPicPr>
        <p:blipFill>
          <a:blip r:embed="rId3"/>
          <a:stretch>
            <a:fillRect/>
          </a:stretch>
        </p:blipFill>
        <p:spPr>
          <a:xfrm>
            <a:off x="584632" y="2076708"/>
            <a:ext cx="7974737" cy="2940437"/>
          </a:xfrm>
          <a:prstGeom prst="rect">
            <a:avLst/>
          </a:prstGeom>
        </p:spPr>
      </p:pic>
    </p:spTree>
    <p:extLst>
      <p:ext uri="{BB962C8B-B14F-4D97-AF65-F5344CB8AC3E}">
        <p14:creationId xmlns:p14="http://schemas.microsoft.com/office/powerpoint/2010/main" val="36110102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(8 of 10)</a:t>
            </a:r>
          </a:p>
        </p:txBody>
      </p:sp>
      <p:pic>
        <p:nvPicPr>
          <p:cNvPr id="3"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comma j right parenthesis semicolon are highlighted and indicates, invoke max left parenthesis i, j right parenthesis.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The word i n t points line no 4.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is highlighted and indicates, return result, which is 5. Line 18. right brace."/>
          <p:cNvPicPr>
            <a:picLocks noChangeAspect="1"/>
          </p:cNvPicPr>
          <p:nvPr/>
        </p:nvPicPr>
        <p:blipFill>
          <a:blip r:embed="rId3"/>
          <a:stretch>
            <a:fillRect/>
          </a:stretch>
        </p:blipFill>
        <p:spPr>
          <a:xfrm>
            <a:off x="684023" y="2240834"/>
            <a:ext cx="7775955" cy="2663526"/>
          </a:xfrm>
          <a:prstGeom prst="rect">
            <a:avLst/>
          </a:prstGeom>
        </p:spPr>
      </p:pic>
    </p:spTree>
    <p:extLst>
      <p:ext uri="{BB962C8B-B14F-4D97-AF65-F5344CB8AC3E}">
        <p14:creationId xmlns:p14="http://schemas.microsoft.com/office/powerpoint/2010/main" val="32576948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(9 of 10)</a:t>
            </a:r>
          </a:p>
        </p:txBody>
      </p:sp>
      <p:pic>
        <p:nvPicPr>
          <p:cNvPr id="2"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is line is highlighted and indicates, return max (i, j) and assign the return value to k. Line 5, indented once. System period out period print l n left parenthesis. Line 6, indented twice. The maximum of plus i plus. Line 7, indented twice. double quote and double quote plus j plus double quote is double quote plus k right parenthesis semicolon. Line 8. right brace. Line 9. public static i n t max left parenthesis i n t, n um 1 comma i n t, n u m 2 right parenthesis left brace. The word i n t points line no 4.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p:cNvPicPr>
            <a:picLocks noChangeAspect="1"/>
          </p:cNvPicPr>
          <p:nvPr/>
        </p:nvPicPr>
        <p:blipFill>
          <a:blip r:embed="rId3"/>
          <a:stretch>
            <a:fillRect/>
          </a:stretch>
        </p:blipFill>
        <p:spPr>
          <a:xfrm>
            <a:off x="818201" y="2235361"/>
            <a:ext cx="7507598" cy="2800073"/>
          </a:xfrm>
          <a:prstGeom prst="rect">
            <a:avLst/>
          </a:prstGeom>
        </p:spPr>
      </p:pic>
    </p:spTree>
    <p:extLst>
      <p:ext uri="{BB962C8B-B14F-4D97-AF65-F5344CB8AC3E}">
        <p14:creationId xmlns:p14="http://schemas.microsoft.com/office/powerpoint/2010/main" val="26140247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Trace Method </a:t>
            </a:r>
            <a:r>
              <a:rPr lang="en-US" altLang="en-US" dirty="0" smtClean="0"/>
              <a:t>Invocation </a:t>
            </a:r>
            <a:r>
              <a:rPr lang="en-US" altLang="en-US" sz="2000" b="0" dirty="0" smtClean="0"/>
              <a:t>(10 of 10)</a:t>
            </a:r>
          </a:p>
        </p:txBody>
      </p:sp>
      <p:pic>
        <p:nvPicPr>
          <p:cNvPr id="3" name="Picture 2" descr="Computer code has 1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s 5 to 7 are highlighted and indicates, Execute the print statement. Line 8. right brace. Line 9. public static i n t max left parenthesis i n t, n um 1 comma i n t, n u m 2 right parenthesis left brace. The word i n t points line no 4.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p:cNvPicPr>
            <a:picLocks noChangeAspect="1"/>
          </p:cNvPicPr>
          <p:nvPr/>
        </p:nvPicPr>
        <p:blipFill>
          <a:blip r:embed="rId3"/>
          <a:stretch>
            <a:fillRect/>
          </a:stretch>
        </p:blipFill>
        <p:spPr>
          <a:xfrm>
            <a:off x="684023" y="2135273"/>
            <a:ext cx="7775955" cy="2900161"/>
          </a:xfrm>
          <a:prstGeom prst="rect">
            <a:avLst/>
          </a:prstGeom>
        </p:spPr>
      </p:pic>
    </p:spTree>
    <p:extLst>
      <p:ext uri="{BB962C8B-B14F-4D97-AF65-F5344CB8AC3E}">
        <p14:creationId xmlns:p14="http://schemas.microsoft.com/office/powerpoint/2010/main" val="271025611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smtClean="0"/>
              <a:t>Caution</a:t>
            </a:r>
            <a:endParaRPr lang="en-US" altLang="en-US" sz="2000" b="0" dirty="0" smtClean="0"/>
          </a:p>
        </p:txBody>
      </p:sp>
      <p:sp>
        <p:nvSpPr>
          <p:cNvPr id="2" name="Content Placeholder 2"/>
          <p:cNvSpPr>
            <a:spLocks noGrp="1"/>
          </p:cNvSpPr>
          <p:nvPr>
            <p:ph type="body" idx="1"/>
          </p:nvPr>
        </p:nvSpPr>
        <p:spPr>
          <a:xfrm>
            <a:off x="457200" y="1461055"/>
            <a:ext cx="8229600" cy="1351722"/>
          </a:xfrm>
        </p:spPr>
        <p:txBody>
          <a:bodyPr/>
          <a:lstStyle/>
          <a:p>
            <a:pPr marL="0" indent="0">
              <a:buNone/>
            </a:pPr>
            <a:r>
              <a:rPr lang="en-US" altLang="en-US" sz="2000" dirty="0"/>
              <a:t>A </a:t>
            </a:r>
            <a:r>
              <a:rPr lang="en-US" altLang="en-US" sz="2000" b="1" dirty="0"/>
              <a:t>return</a:t>
            </a:r>
            <a:r>
              <a:rPr lang="en-US" altLang="en-US" sz="2000" dirty="0"/>
              <a:t> statement is required for a value-returning method. The method shown below in (a) is logically correct, but it has a compilation error because the Java compiler thinks it possible that this method does not return any value.</a:t>
            </a:r>
            <a:endParaRPr lang="en-US" sz="2000" dirty="0"/>
          </a:p>
        </p:txBody>
      </p:sp>
      <p:pic>
        <p:nvPicPr>
          <p:cNvPr id="4" name="Picture 3" descr="Computer code has 8 lines. The lines read as follows. Line 1. public static i n t sign left parenthesis i n t n right parenthesis left brace. Line 2, indented once. if left parenthesis n right angle bracket 0 right parenthesis. Line 3, indented twice. return 1 semicolon. Line 4, indented once. else if left parenthesis n equals equals 0 right parenthesis. Line 5, indented twice. return 0 semicolon. Line 6, indented once. else if left parenthesis n less than sign 0 right parenthesis. The words, if left parenthesis n less than sign 0 right parenthesis are highlighted. Line 7, indented twice. return negative 1 semicolon. Line 8. right brace. The above code should be written as follows. Computer code has 8 lines. The lines read as follows. Line 1. public static i n t sign left parenthesis i n t n right parenthesis left brace. Line 2, indented once. if left parenthesis n greater than sign 0 right parenthesis. Line 3, indented twice. return 1 semicolon. Line 4, indented once. else if left parenthesis n equals equals 0 right parenthesis. Line 5, indented twice. return 0 semicolon. Line 6, indented once. else. Line 7, indented twice. return negative 1 semicolon. Line 8. right brace."/>
          <p:cNvPicPr>
            <a:picLocks noChangeAspect="1"/>
          </p:cNvPicPr>
          <p:nvPr/>
        </p:nvPicPr>
        <p:blipFill>
          <a:blip r:embed="rId3"/>
          <a:stretch>
            <a:fillRect/>
          </a:stretch>
        </p:blipFill>
        <p:spPr>
          <a:xfrm>
            <a:off x="627806" y="2937370"/>
            <a:ext cx="7888388" cy="2036800"/>
          </a:xfrm>
          <a:prstGeom prst="rect">
            <a:avLst/>
          </a:prstGeom>
        </p:spPr>
      </p:pic>
      <p:sp>
        <p:nvSpPr>
          <p:cNvPr id="5" name="Content Placeholder 4"/>
          <p:cNvSpPr txBox="1">
            <a:spLocks/>
          </p:cNvSpPr>
          <p:nvPr/>
        </p:nvSpPr>
        <p:spPr bwMode="auto">
          <a:xfrm>
            <a:off x="457200" y="5052392"/>
            <a:ext cx="8229600" cy="1010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0" indent="0">
              <a:buNone/>
            </a:pPr>
            <a:r>
              <a:rPr lang="en-US" altLang="en-US" sz="2000" dirty="0"/>
              <a:t>To fix this problem, delete </a:t>
            </a:r>
            <a:r>
              <a:rPr lang="en-US" altLang="en-US" sz="2000" b="1" dirty="0"/>
              <a:t>if (n &lt; 0) </a:t>
            </a:r>
            <a:r>
              <a:rPr lang="en-US" altLang="en-US" sz="2000" dirty="0"/>
              <a:t>in (a), so that the compiler will see a </a:t>
            </a:r>
            <a:r>
              <a:rPr lang="en-US" altLang="en-US" sz="2000" b="1" dirty="0"/>
              <a:t>return</a:t>
            </a:r>
            <a:r>
              <a:rPr lang="en-US" altLang="en-US" sz="2000" dirty="0"/>
              <a:t> statement to be reached regardless of how the </a:t>
            </a:r>
            <a:r>
              <a:rPr lang="en-US" altLang="en-US" sz="2000" b="1" dirty="0"/>
              <a:t>if</a:t>
            </a:r>
            <a:r>
              <a:rPr lang="en-US" altLang="en-US" sz="2000" dirty="0"/>
              <a:t> statement is evaluated.</a:t>
            </a:r>
            <a:endParaRPr lang="en-US" sz="2000" dirty="0"/>
          </a:p>
        </p:txBody>
      </p:sp>
    </p:spTree>
    <p:extLst>
      <p:ext uri="{BB962C8B-B14F-4D97-AF65-F5344CB8AC3E}">
        <p14:creationId xmlns:p14="http://schemas.microsoft.com/office/powerpoint/2010/main" val="395010477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Reuse Methods from Other Classes</a:t>
            </a:r>
            <a:endParaRPr lang="en-US" altLang="en-US" sz="2000" b="0" dirty="0" smtClean="0"/>
          </a:p>
        </p:txBody>
      </p:sp>
      <p:sp>
        <p:nvSpPr>
          <p:cNvPr id="2" name="Content Placeholder 2"/>
          <p:cNvSpPr>
            <a:spLocks noGrp="1"/>
          </p:cNvSpPr>
          <p:nvPr>
            <p:ph type="body" idx="1"/>
          </p:nvPr>
        </p:nvSpPr>
        <p:spPr>
          <a:xfrm>
            <a:off x="457200" y="1600201"/>
            <a:ext cx="8229600" cy="2007704"/>
          </a:xfrm>
        </p:spPr>
        <p:txBody>
          <a:bodyPr/>
          <a:lstStyle/>
          <a:p>
            <a:pPr marL="0" indent="0">
              <a:buFont typeface="Monotype Sorts" pitchFamily="2" charset="2"/>
              <a:buNone/>
            </a:pPr>
            <a:r>
              <a:rPr lang="en-US" altLang="en-US" dirty="0" smtClean="0">
                <a:cs typeface="Courier New" panose="02070309020205020404" pitchFamily="49" charset="0"/>
              </a:rPr>
              <a:t>Note: </a:t>
            </a:r>
            <a:r>
              <a:rPr lang="en-US" altLang="en-US" dirty="0">
                <a:cs typeface="Courier New" panose="02070309020205020404" pitchFamily="49" charset="0"/>
              </a:rPr>
              <a:t>One of the benefits of methods is for reuse. The </a:t>
            </a:r>
            <a:r>
              <a:rPr lang="en-US" altLang="en-US" b="1" dirty="0">
                <a:cs typeface="Courier New" panose="02070309020205020404" pitchFamily="49" charset="0"/>
              </a:rPr>
              <a:t>max</a:t>
            </a:r>
            <a:r>
              <a:rPr lang="en-US" altLang="en-US" dirty="0">
                <a:cs typeface="Courier New" panose="02070309020205020404" pitchFamily="49" charset="0"/>
              </a:rPr>
              <a:t> method can be invoked from any class besides </a:t>
            </a:r>
            <a:r>
              <a:rPr lang="en-US" altLang="en-US" b="1" dirty="0">
                <a:cs typeface="Courier New" panose="02070309020205020404" pitchFamily="49" charset="0"/>
              </a:rPr>
              <a:t>TestMax</a:t>
            </a:r>
            <a:r>
              <a:rPr lang="en-US" altLang="en-US" dirty="0">
                <a:cs typeface="Courier New" panose="02070309020205020404" pitchFamily="49" charset="0"/>
              </a:rPr>
              <a:t>. If you create a new class </a:t>
            </a:r>
            <a:r>
              <a:rPr lang="en-US" altLang="en-US" b="1" dirty="0">
                <a:cs typeface="Courier New" panose="02070309020205020404" pitchFamily="49" charset="0"/>
              </a:rPr>
              <a:t>Test</a:t>
            </a:r>
            <a:r>
              <a:rPr lang="en-US" altLang="en-US" dirty="0">
                <a:cs typeface="Courier New" panose="02070309020205020404" pitchFamily="49" charset="0"/>
              </a:rPr>
              <a:t>, you can invoke the </a:t>
            </a:r>
            <a:r>
              <a:rPr lang="en-US" altLang="en-US" b="1" dirty="0">
                <a:cs typeface="Courier New" panose="02070309020205020404" pitchFamily="49" charset="0"/>
              </a:rPr>
              <a:t>max</a:t>
            </a:r>
            <a:r>
              <a:rPr lang="en-US" altLang="en-US" dirty="0">
                <a:cs typeface="Courier New" panose="02070309020205020404" pitchFamily="49" charset="0"/>
              </a:rPr>
              <a:t> method using </a:t>
            </a:r>
            <a:r>
              <a:rPr lang="en-US" altLang="en-US" b="1" dirty="0">
                <a:cs typeface="Courier New" panose="02070309020205020404" pitchFamily="49" charset="0"/>
              </a:rPr>
              <a:t>ClassName.methodName</a:t>
            </a:r>
            <a:r>
              <a:rPr lang="en-US" altLang="en-US" dirty="0">
                <a:cs typeface="Courier New" panose="02070309020205020404" pitchFamily="49" charset="0"/>
              </a:rPr>
              <a:t> (e.g., </a:t>
            </a:r>
            <a:r>
              <a:rPr lang="en-US" altLang="en-US" b="1" dirty="0">
                <a:cs typeface="Courier New" panose="02070309020205020404" pitchFamily="49" charset="0"/>
              </a:rPr>
              <a:t>TestMax.max</a:t>
            </a:r>
            <a:r>
              <a:rPr lang="en-US" altLang="en-US" dirty="0" smtClean="0">
                <a:cs typeface="Courier New" panose="02070309020205020404" pitchFamily="49" charset="0"/>
              </a:rPr>
              <a:t>).</a:t>
            </a:r>
            <a:endParaRPr lang="en-US" altLang="en-US" dirty="0"/>
          </a:p>
        </p:txBody>
      </p:sp>
    </p:spTree>
    <p:extLst>
      <p:ext uri="{BB962C8B-B14F-4D97-AF65-F5344CB8AC3E}">
        <p14:creationId xmlns:p14="http://schemas.microsoft.com/office/powerpoint/2010/main" val="354008769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Courier New" panose="02070309020205020404" pitchFamily="49" charset="0"/>
              </a:rPr>
              <a:t>Call Stacks</a:t>
            </a:r>
            <a:endParaRPr lang="en-US" altLang="en-US" sz="2000" b="0" dirty="0" smtClean="0"/>
          </a:p>
        </p:txBody>
      </p:sp>
      <p:pic>
        <p:nvPicPr>
          <p:cNvPr id="5" name="Picture 2" descr="A call stack contains the process of method invoked. The processes are displayed left to right as a to e. a, a stag contains the following. Activation record for the main method. K colon, j colon 2, and i 5. Note below the stack reads, the main method is invoked. b, a stack is divided top to bottom into two sections. Section in the top contains the following, Activation record for the max method, result colon, n u m 2 colon 2, and n u m 1 colon 5. Section in the bottom contains the following, Activation record for the main method, k colon, j colon 2, and, i colon 5. The value j colon 2 is swapped to n u m 2 colon 2. The value i colon 5 is swapped to n u m 1 colon 5. The text below the stack reads, the max method is invoked. c, a stack is divided top to bottom into two sections. Section in the top contains the following, Activation record for the max method, result colon 5, n u m 2 colon 2, and n u m 1 colon 5. Section in the bottom contains the following, Activation record for the main method, k colon, j colon 2, and, i colon 5. The text below the stack reads, the max method is being executed. d, a stack contains the following, Activation record for the main method, k colon 5, j colon 2, and, i colon 5. The value, result colon 5 in stack 3, points the value k colon 5 in the fourth stacks. e, a stack reads, stack is empty. The text below reads, The main method is finish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20" y="2282681"/>
            <a:ext cx="8171760" cy="23813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904551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(1 of 10)</a:t>
            </a:r>
          </a:p>
        </p:txBody>
      </p:sp>
      <p:pic>
        <p:nvPicPr>
          <p:cNvPr id="2"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This line indicates, i is declared and initialized. It points a stag i value 5 and the main method is invoked.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p:cNvPicPr>
            <a:picLocks noChangeAspect="1"/>
          </p:cNvPicPr>
          <p:nvPr/>
        </p:nvPicPr>
        <p:blipFill>
          <a:blip r:embed="rId3"/>
          <a:stretch>
            <a:fillRect/>
          </a:stretch>
        </p:blipFill>
        <p:spPr>
          <a:xfrm>
            <a:off x="1050793" y="1764987"/>
            <a:ext cx="7042415" cy="4275558"/>
          </a:xfrm>
          <a:prstGeom prst="rect">
            <a:avLst/>
          </a:prstGeom>
        </p:spPr>
      </p:pic>
    </p:spTree>
    <p:extLst>
      <p:ext uri="{BB962C8B-B14F-4D97-AF65-F5344CB8AC3E}">
        <p14:creationId xmlns:p14="http://schemas.microsoft.com/office/powerpoint/2010/main" val="9853521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noChangeArrowheads="1"/>
          </p:cNvSpPr>
          <p:nvPr>
            <p:ph type="title"/>
          </p:nvPr>
        </p:nvSpPr>
        <p:spPr/>
        <p:txBody>
          <a:bodyPr/>
          <a:lstStyle/>
          <a:p>
            <a:r>
              <a:rPr lang="en-US" altLang="en-US" dirty="0" smtClean="0"/>
              <a:t>Problem </a:t>
            </a:r>
            <a:r>
              <a:rPr lang="en-US" altLang="en-US" sz="2000" b="0" dirty="0" smtClean="0"/>
              <a:t>(1 of 2)</a:t>
            </a:r>
          </a:p>
        </p:txBody>
      </p:sp>
      <p:pic>
        <p:nvPicPr>
          <p:cNvPr id="5" name="Picture 2" descr="Computer code has 12 lines. The lines read as follows. Line 1. i n t sum equals 0 semicolon. Line 2. for left parenthesis i n t i equals 1 semicolon i less than sign equals 10 semicolon i plus plus right parenthesis. Line 3, indented once. sum plus equals i semicolon. Line 4. System period out period print l n left parenthesis double quote Sum from 1 to 10 is double quote plus sum right parenthesis semicolon. Line 5. sum equals 0 semicolon. Line 6. for left parenthesis i n t i equals 20 semicolon i less than sign equals 30 semicolon i plus plus right parenthesis. Line 7, indented once. sum plus equals i semicolon. Line 8. System period out period print l n left parenthesis double quote Sum from 20 to 37 is double quote plus sum right parenthesis semicolon. Line 9. sum equals 0 semicolon. Line 10. for left parenthesis i n t i equals 35 semicolon i less than sign equals 45 semicolon i plus plus right parenthesis. Line 11, indented once. sum plus equals i semicolon. Line 12. System period out period print l n left parenthesis double quote Sum from 35 to 45 is double quote plus sum right parenthesis semicolon."/>
          <p:cNvPicPr>
            <a:picLocks noChangeAspect="1"/>
          </p:cNvPicPr>
          <p:nvPr/>
        </p:nvPicPr>
        <p:blipFill>
          <a:blip r:embed="rId3"/>
          <a:stretch>
            <a:fillRect/>
          </a:stretch>
        </p:blipFill>
        <p:spPr>
          <a:xfrm>
            <a:off x="853228" y="1610142"/>
            <a:ext cx="7437545" cy="4205631"/>
          </a:xfrm>
          <a:prstGeom prst="rect">
            <a:avLst/>
          </a:prstGeom>
        </p:spPr>
      </p:pic>
    </p:spTree>
    <p:extLst>
      <p:ext uri="{BB962C8B-B14F-4D97-AF65-F5344CB8AC3E}">
        <p14:creationId xmlns:p14="http://schemas.microsoft.com/office/powerpoint/2010/main" val="226982082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(2 </a:t>
            </a:r>
            <a:r>
              <a:rPr lang="en-US" altLang="en-US" sz="2000" b="0" dirty="0"/>
              <a:t>of 10)</a:t>
            </a:r>
            <a:endParaRPr lang="en-US" altLang="en-US" sz="2000" b="0" dirty="0" smtClean="0"/>
          </a:p>
        </p:txBody>
      </p:sp>
      <p:pic>
        <p:nvPicPr>
          <p:cNvPr id="3"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This line is highlighted and indicates, j is declared and initialized. It points a stag i value 5 and the main method is invoked.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p:cNvPicPr>
            <a:picLocks noChangeAspect="1"/>
          </p:cNvPicPr>
          <p:nvPr/>
        </p:nvPicPr>
        <p:blipFill>
          <a:blip r:embed="rId3"/>
          <a:stretch>
            <a:fillRect/>
          </a:stretch>
        </p:blipFill>
        <p:spPr>
          <a:xfrm>
            <a:off x="971280" y="1709073"/>
            <a:ext cx="7201441" cy="4372105"/>
          </a:xfrm>
          <a:prstGeom prst="rect">
            <a:avLst/>
          </a:prstGeom>
        </p:spPr>
      </p:pic>
    </p:spTree>
    <p:extLst>
      <p:ext uri="{BB962C8B-B14F-4D97-AF65-F5344CB8AC3E}">
        <p14:creationId xmlns:p14="http://schemas.microsoft.com/office/powerpoint/2010/main" val="312560182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(3 </a:t>
            </a:r>
            <a:r>
              <a:rPr lang="en-US" altLang="en-US" sz="2000" b="0" dirty="0"/>
              <a:t>of 10)</a:t>
            </a:r>
            <a:endParaRPr lang="en-US" altLang="en-US" sz="2000" b="0" dirty="0" smtClean="0"/>
          </a:p>
        </p:txBody>
      </p:sp>
      <p:pic>
        <p:nvPicPr>
          <p:cNvPr id="2"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i n t k are highlighted and indicates, Declare. It points a stag value k and the main method is invoked. The text in the stag reads, Space required for the main method.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p:cNvPicPr>
            <a:picLocks noChangeAspect="1"/>
          </p:cNvPicPr>
          <p:nvPr/>
        </p:nvPicPr>
        <p:blipFill>
          <a:blip r:embed="rId3"/>
          <a:stretch>
            <a:fillRect/>
          </a:stretch>
        </p:blipFill>
        <p:spPr>
          <a:xfrm>
            <a:off x="1209819" y="1739423"/>
            <a:ext cx="6724363" cy="4082464"/>
          </a:xfrm>
          <a:prstGeom prst="rect">
            <a:avLst/>
          </a:prstGeom>
        </p:spPr>
      </p:pic>
    </p:spTree>
    <p:extLst>
      <p:ext uri="{BB962C8B-B14F-4D97-AF65-F5344CB8AC3E}">
        <p14:creationId xmlns:p14="http://schemas.microsoft.com/office/powerpoint/2010/main" val="263512751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(4 </a:t>
            </a:r>
            <a:r>
              <a:rPr lang="en-US" altLang="en-US" sz="2000" b="0" dirty="0"/>
              <a:t>of 10)</a:t>
            </a:r>
            <a:endParaRPr lang="en-US" altLang="en-US" sz="2000" b="0" dirty="0" smtClean="0"/>
          </a:p>
        </p:txBody>
      </p:sp>
      <p:pic>
        <p:nvPicPr>
          <p:cNvPr id="3"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The words, max left parenthesis i, j right parenthesis semicolon are highlighted and indicates, Invoke max (i j). It points the words, n u m 1 in line 9 of second set of code.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a stag value beside reads, k, j colon 2, and i colon 5. The text in the stag reads, Space required for the main method. Text below the stag reads, the main method is invoked."/>
          <p:cNvPicPr>
            <a:picLocks noChangeAspect="1"/>
          </p:cNvPicPr>
          <p:nvPr/>
        </p:nvPicPr>
        <p:blipFill>
          <a:blip r:embed="rId3"/>
          <a:stretch>
            <a:fillRect/>
          </a:stretch>
        </p:blipFill>
        <p:spPr>
          <a:xfrm>
            <a:off x="1065702" y="1564432"/>
            <a:ext cx="7012597" cy="4257455"/>
          </a:xfrm>
          <a:prstGeom prst="rect">
            <a:avLst/>
          </a:prstGeom>
        </p:spPr>
      </p:pic>
    </p:spTree>
    <p:extLst>
      <p:ext uri="{BB962C8B-B14F-4D97-AF65-F5344CB8AC3E}">
        <p14:creationId xmlns:p14="http://schemas.microsoft.com/office/powerpoint/2010/main" val="403213909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(5 </a:t>
            </a:r>
            <a:r>
              <a:rPr lang="en-US" altLang="en-US" sz="2000" b="0" dirty="0"/>
              <a:t>of 10)</a:t>
            </a:r>
            <a:endParaRPr lang="en-US" altLang="en-US" sz="2000" b="0" dirty="0" smtClean="0"/>
          </a:p>
        </p:txBody>
      </p:sp>
      <p:pic>
        <p:nvPicPr>
          <p:cNvPr id="2"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The words, max left parenthesis i n t n u m 1, i n t n u m 2 right parenthesis are highlighted and indicates pass the values of i and j to n u m 1 and n u m 2. It points the value n u m 2 colon 2 in top section of the stag.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a stag beside is divided into 2. Values in the top section reads, n u m 2 colon 2 and n u m 1 colon 5. The bottom stag reads the following values top to bottom as follows, k, j colon 2, and i colon 5. The value j colon 2 points the n u m 2 colon 2. The value I colon 5 points the n u m 1 colon 5. The text in the stag reads, Space required for the main method. Text below the stag reads, the max method is invoked."/>
          <p:cNvPicPr>
            <a:picLocks noChangeAspect="1"/>
          </p:cNvPicPr>
          <p:nvPr/>
        </p:nvPicPr>
        <p:blipFill>
          <a:blip r:embed="rId3"/>
          <a:stretch>
            <a:fillRect/>
          </a:stretch>
        </p:blipFill>
        <p:spPr>
          <a:xfrm>
            <a:off x="980748" y="1615344"/>
            <a:ext cx="7182505" cy="4255315"/>
          </a:xfrm>
          <a:prstGeom prst="rect">
            <a:avLst/>
          </a:prstGeom>
        </p:spPr>
      </p:pic>
    </p:spTree>
    <p:extLst>
      <p:ext uri="{BB962C8B-B14F-4D97-AF65-F5344CB8AC3E}">
        <p14:creationId xmlns:p14="http://schemas.microsoft.com/office/powerpoint/2010/main" val="193425547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(6 </a:t>
            </a:r>
            <a:r>
              <a:rPr lang="en-US" altLang="en-US" sz="2000" b="0" dirty="0"/>
              <a:t>of 10)</a:t>
            </a:r>
            <a:endParaRPr lang="en-US" altLang="en-US" sz="2000" b="0" dirty="0" smtClean="0"/>
          </a:p>
        </p:txBody>
      </p:sp>
      <p:pic>
        <p:nvPicPr>
          <p:cNvPr id="3"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The words, max left parenthesis i n t n u m 1, i n t n u m 2 right parenthesis i n t result semicolon are highlighted and indicates Declare result. It points result colon in top section of the stag.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is line points the line 4. Line 18. right brace. a stag beside is divided into 2. Values in the top section reads, n u m 2 colon 2 and n u m 1 colon 5. The bottom stag reads the following values top to bottom as follows, k, j colon 2, and i colon 5. The value j colon 2 points the n u m 2 colon 2. The value I colon 5 points the n u m 1 colon 5. The text in the stag reads, Space required for the main method. Text below the stag reads, the max method is invoked."/>
          <p:cNvPicPr>
            <a:picLocks noChangeAspect="1"/>
          </p:cNvPicPr>
          <p:nvPr/>
        </p:nvPicPr>
        <p:blipFill>
          <a:blip r:embed="rId3"/>
          <a:stretch>
            <a:fillRect/>
          </a:stretch>
        </p:blipFill>
        <p:spPr>
          <a:xfrm>
            <a:off x="960869" y="1591789"/>
            <a:ext cx="7222262" cy="4278870"/>
          </a:xfrm>
          <a:prstGeom prst="rect">
            <a:avLst/>
          </a:prstGeom>
        </p:spPr>
      </p:pic>
    </p:spTree>
    <p:extLst>
      <p:ext uri="{BB962C8B-B14F-4D97-AF65-F5344CB8AC3E}">
        <p14:creationId xmlns:p14="http://schemas.microsoft.com/office/powerpoint/2010/main" val="359452614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(7 </a:t>
            </a:r>
            <a:r>
              <a:rPr lang="en-US" altLang="en-US" sz="2000" b="0" dirty="0"/>
              <a:t>of 10)</a:t>
            </a:r>
            <a:endParaRPr lang="en-US" altLang="en-US" sz="2000" b="0" dirty="0" smtClean="0"/>
          </a:p>
        </p:txBody>
      </p:sp>
      <p:pic>
        <p:nvPicPr>
          <p:cNvPr id="2"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The words, if left parenthesis n u m 1 greater than sign n u m 2 right parenthesis are highlighted and indicates, left parenthesis n u m 1 greater than sign n u m 2 right parenthesis is true. Line 13, indented twice. result equals n u m 1 semicolon. Line 14, indented once. else. Line 15, indented twice. result equals n u m 2 semicolon. Line 16. blank. Line 17, indented once. return result semicolon. This line points the line 4. Line 18. right brace. a stag beside is divided into 2. Values in the top section reads, n u m 2 colon 2 and n u m 1 colon 5. The bottom stag reads the following values top to bottom as follows, k, j colon 2, and i colon 5. The value j colon 2 points the n u m 2 colon 2. The value I colon 5 points the n u m 1 colon 5. The text in the stag reads, Space required for the main method. Text below the stag reads, the max method is invoked."/>
          <p:cNvPicPr>
            <a:picLocks noChangeAspect="1"/>
          </p:cNvPicPr>
          <p:nvPr/>
        </p:nvPicPr>
        <p:blipFill>
          <a:blip r:embed="rId3"/>
          <a:stretch>
            <a:fillRect/>
          </a:stretch>
        </p:blipFill>
        <p:spPr>
          <a:xfrm>
            <a:off x="1015535" y="1656563"/>
            <a:ext cx="7112931" cy="4214096"/>
          </a:xfrm>
          <a:prstGeom prst="rect">
            <a:avLst/>
          </a:prstGeom>
        </p:spPr>
      </p:pic>
    </p:spTree>
    <p:extLst>
      <p:ext uri="{BB962C8B-B14F-4D97-AF65-F5344CB8AC3E}">
        <p14:creationId xmlns:p14="http://schemas.microsoft.com/office/powerpoint/2010/main" val="9762196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(8 </a:t>
            </a:r>
            <a:r>
              <a:rPr lang="en-US" altLang="en-US" sz="2000" b="0" dirty="0"/>
              <a:t>of 10)</a:t>
            </a:r>
            <a:endParaRPr lang="en-US" altLang="en-US" sz="2000" b="0" dirty="0" smtClean="0"/>
          </a:p>
        </p:txBody>
      </p:sp>
      <p:pic>
        <p:nvPicPr>
          <p:cNvPr id="3"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This line is highlighted and indicates, Assign n u m 1 to result. It point the result value 5 in the stag. Line 14, indented once. else. Line 15, indented twice. result equals n u m 2 semicolon. Line 16. blank. Line 17, indented once. return result semicolon. Line 18. right brace. a stag beside is divided into 2. Values in the top section reads, space required for the max method. Result colon 5, n u m 2 colon 2, and n u m 1 colon 5. The bottom stag reads the following values top to bottom as follows, k, j colon 2, and i colon 5. The value j colon 2 points the n u m 2 colon 2. The value I colon 5 points the n u m 1 colon 5. The text in the stag reads, Space required for the main method. Text below the stag reads, the max method is invoked."/>
          <p:cNvPicPr>
            <a:picLocks noChangeAspect="1"/>
          </p:cNvPicPr>
          <p:nvPr/>
        </p:nvPicPr>
        <p:blipFill>
          <a:blip r:embed="rId3"/>
          <a:stretch>
            <a:fillRect/>
          </a:stretch>
        </p:blipFill>
        <p:spPr>
          <a:xfrm>
            <a:off x="950930" y="1580012"/>
            <a:ext cx="7242140" cy="4290647"/>
          </a:xfrm>
          <a:prstGeom prst="rect">
            <a:avLst/>
          </a:prstGeom>
        </p:spPr>
      </p:pic>
    </p:spTree>
    <p:extLst>
      <p:ext uri="{BB962C8B-B14F-4D97-AF65-F5344CB8AC3E}">
        <p14:creationId xmlns:p14="http://schemas.microsoft.com/office/powerpoint/2010/main" val="1169875731"/>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smtClean="0"/>
              <a:t>(9 </a:t>
            </a:r>
            <a:r>
              <a:rPr lang="en-US" altLang="en-US" sz="2000" b="0" dirty="0"/>
              <a:t>of 10)</a:t>
            </a:r>
            <a:endParaRPr lang="en-US" altLang="en-US" sz="2000" b="0" dirty="0" smtClean="0"/>
          </a:p>
        </p:txBody>
      </p:sp>
      <p:pic>
        <p:nvPicPr>
          <p:cNvPr id="2"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The words, return result semicolon are highlighted and indicates, return result and assign it to k. the value k in line 4 points line 17. Line 17 points the value k colon 5 bottom of the stag. Line 18. right brace. a stag beside is divided into 2. Values in the top section reads, space required for the max method. Result colon 5, n u m 2 colon 2, and n u m 1 colon 5. The bottom stag reads the following values top to bottom as follows, Space required for the main method. k, j colon 2, and i colon 5. The value j colon 2 points the n u m 2 colon 2. The value I colon 5 points the n u m 1 colon 5. Text below the stag reads, the max method is invoked."/>
          <p:cNvPicPr>
            <a:picLocks noChangeAspect="1"/>
          </p:cNvPicPr>
          <p:nvPr/>
        </p:nvPicPr>
        <p:blipFill>
          <a:blip r:embed="rId3"/>
          <a:stretch>
            <a:fillRect/>
          </a:stretch>
        </p:blipFill>
        <p:spPr>
          <a:xfrm>
            <a:off x="866448" y="1479908"/>
            <a:ext cx="7411105" cy="4390751"/>
          </a:xfrm>
          <a:prstGeom prst="rect">
            <a:avLst/>
          </a:prstGeom>
        </p:spPr>
      </p:pic>
    </p:spTree>
    <p:extLst>
      <p:ext uri="{BB962C8B-B14F-4D97-AF65-F5344CB8AC3E}">
        <p14:creationId xmlns:p14="http://schemas.microsoft.com/office/powerpoint/2010/main" val="199042518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Trace Call </a:t>
            </a:r>
            <a:r>
              <a:rPr lang="en-US" altLang="en-US" sz="3600" dirty="0" smtClean="0"/>
              <a:t>Stack </a:t>
            </a:r>
            <a:r>
              <a:rPr lang="en-US" altLang="en-US" sz="2000" b="0" dirty="0"/>
              <a:t>(</a:t>
            </a:r>
            <a:r>
              <a:rPr lang="en-US" altLang="en-US" sz="2000" b="0" dirty="0" smtClean="0"/>
              <a:t>10 </a:t>
            </a:r>
            <a:r>
              <a:rPr lang="en-US" altLang="en-US" sz="2000" b="0" dirty="0"/>
              <a:t>of 10)</a:t>
            </a:r>
            <a:endParaRPr lang="en-US" altLang="en-US" sz="2000" b="0" dirty="0" smtClean="0"/>
          </a:p>
        </p:txBody>
      </p:sp>
      <p:pic>
        <p:nvPicPr>
          <p:cNvPr id="3" name="Picture 2" descr="Computer code has 18 lines. The first part of computer code has 8 lines. The lines read as follows. Line 1. public static void main left parenthesis String left bracket right bracket a r g s right parenthesis left brace. Line 2, indented once. i n t i equals 5 semicolon. Line 3, indented once. i n t j equals 2 semicolon. Line 4, indented once. i n t k equals max left parenthesis i comma j right parenthesis semicolon. Line 5, indented once. System period out period print l n left parenthesis. Line 6, indented twice. The maximum of plus i plus. Line 7, indented twice. double quote and double quote plus j plus double quote is double quote plus k right parenthesis semicolon. Lines 5 to 7 are highlighted and indicates Execute print statement. Line 8. right brace. The second part of computer code has 10 lines. Line 9. public static i n t max left parenthesis i n t, n um 1 comma i n t, n u m 2 right parenthesis left brace. Line 10, indented once. i n t result semicolon. Line 11. blank. Line 12, indented once. if left parenthesis n u m 1 greater than sign n u m 2 right parenthesis. Line 13, indented twice. result equals n u m 1 semicolon. Line 14, indented once. else. Line 15, indented twice. result equals n u m 2 semicolon. Line 16. blank. Line 17, indented once. return result semicolon. Line 18. right brace. &#10;a stag beside is reads, space required for the main method. K colon 5, n u m 2 colon 2, and n u m 1 colon 5. Text below the stag reads, the max method is invoked.&#10;"/>
          <p:cNvPicPr>
            <a:picLocks noChangeAspect="1"/>
          </p:cNvPicPr>
          <p:nvPr/>
        </p:nvPicPr>
        <p:blipFill>
          <a:blip r:embed="rId3"/>
          <a:stretch>
            <a:fillRect/>
          </a:stretch>
        </p:blipFill>
        <p:spPr>
          <a:xfrm>
            <a:off x="946432" y="1737663"/>
            <a:ext cx="7251136" cy="4402275"/>
          </a:xfrm>
          <a:prstGeom prst="rect">
            <a:avLst/>
          </a:prstGeom>
        </p:spPr>
      </p:pic>
    </p:spTree>
    <p:extLst>
      <p:ext uri="{BB962C8B-B14F-4D97-AF65-F5344CB8AC3E}">
        <p14:creationId xmlns:p14="http://schemas.microsoft.com/office/powerpoint/2010/main" val="42087255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smtClean="0"/>
              <a:t>Void </a:t>
            </a:r>
            <a:r>
              <a:rPr lang="en-US" altLang="en-US" dirty="0"/>
              <a:t>Method Example</a:t>
            </a:r>
            <a:endParaRPr lang="en-US" altLang="en-US" b="0" dirty="0" smtClean="0"/>
          </a:p>
        </p:txBody>
      </p:sp>
      <p:sp>
        <p:nvSpPr>
          <p:cNvPr id="2" name="Content Placeholder 2"/>
          <p:cNvSpPr>
            <a:spLocks noGrp="1"/>
          </p:cNvSpPr>
          <p:nvPr>
            <p:ph type="body" idx="1"/>
          </p:nvPr>
        </p:nvSpPr>
        <p:spPr>
          <a:xfrm>
            <a:off x="457200" y="1600200"/>
            <a:ext cx="8229600" cy="924339"/>
          </a:xfrm>
        </p:spPr>
        <p:txBody>
          <a:bodyPr/>
          <a:lstStyle/>
          <a:p>
            <a:pPr marL="0" indent="0">
              <a:buNone/>
            </a:pPr>
            <a:r>
              <a:rPr lang="en-US" altLang="en-US" dirty="0"/>
              <a:t>This type of method does not return a value. The method performs some actions.</a:t>
            </a:r>
            <a:endParaRPr lang="en-US" dirty="0"/>
          </a:p>
        </p:txBody>
      </p:sp>
      <p:sp>
        <p:nvSpPr>
          <p:cNvPr id="5" name="TextBox 3">
            <a:hlinkClick r:id="rId3"/>
          </p:cNvPr>
          <p:cNvSpPr>
            <a:spLocks noChangeArrowheads="1"/>
          </p:cNvSpPr>
          <p:nvPr/>
        </p:nvSpPr>
        <p:spPr bwMode="auto">
          <a:xfrm>
            <a:off x="1576388" y="3621088"/>
            <a:ext cx="21066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TestVoidMethod</a:t>
            </a:r>
          </a:p>
        </p:txBody>
      </p:sp>
      <p:sp>
        <p:nvSpPr>
          <p:cNvPr id="4" name="TextBox 4">
            <a:hlinkClick r:id="rId4" tooltip="http://liveexample-ppe.pearsoncmg.com/LiveRun/faces/LiveExample.xhtml"/>
          </p:cNvPr>
          <p:cNvSpPr txBox="1"/>
          <p:nvPr/>
        </p:nvSpPr>
        <p:spPr>
          <a:xfrm>
            <a:off x="4701208" y="361439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7" name="TextBox 5">
            <a:hlinkClick r:id="rId5"/>
          </p:cNvPr>
          <p:cNvSpPr>
            <a:spLocks noChangeArrowheads="1"/>
          </p:cNvSpPr>
          <p:nvPr/>
        </p:nvSpPr>
        <p:spPr bwMode="auto">
          <a:xfrm>
            <a:off x="1576388" y="4235450"/>
            <a:ext cx="27717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TestReturnGradeMethod</a:t>
            </a:r>
          </a:p>
        </p:txBody>
      </p:sp>
      <p:sp>
        <p:nvSpPr>
          <p:cNvPr id="10" name="TextBox 6">
            <a:hlinkClick r:id="rId4" tooltip="http://liveexample-ppe.pearsoncmg.com/LiveRun/faces/LiveExample.xhtml"/>
          </p:cNvPr>
          <p:cNvSpPr txBox="1"/>
          <p:nvPr/>
        </p:nvSpPr>
        <p:spPr>
          <a:xfrm>
            <a:off x="4701208" y="4235450"/>
            <a:ext cx="924341"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0897949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noChangeArrowheads="1"/>
          </p:cNvSpPr>
          <p:nvPr>
            <p:ph type="title"/>
          </p:nvPr>
        </p:nvSpPr>
        <p:spPr/>
        <p:txBody>
          <a:bodyPr/>
          <a:lstStyle/>
          <a:p>
            <a:r>
              <a:rPr lang="en-US" altLang="en-US" dirty="0" smtClean="0"/>
              <a:t>Problem </a:t>
            </a:r>
            <a:r>
              <a:rPr lang="en-US" altLang="en-US" sz="2000" b="0" dirty="0" smtClean="0"/>
              <a:t>(2 </a:t>
            </a:r>
            <a:r>
              <a:rPr lang="en-US" altLang="en-US" sz="2000" b="0" dirty="0"/>
              <a:t>of 2)</a:t>
            </a:r>
            <a:endParaRPr lang="en-US" altLang="en-US" dirty="0" smtClean="0"/>
          </a:p>
        </p:txBody>
      </p:sp>
      <p:pic>
        <p:nvPicPr>
          <p:cNvPr id="2" name="Picture 2" descr="Computer code has 12 lines. The lines read as follows. Line 1. i n t sum equals 0 semicolon. Line 2. for left parenthesis i n t i equals 1 semicolon i less than sign equals 10 semicolon i plus plus right parenthesis. Line 3, indented once. sum plus equals i semicolon. Lines 1 to 3 are highlighted. Line 4. System period out period print l n left parenthesis double quote Sum from 1 to 10 is double quote plus sum right parenthesis semicolon. Line 5. sum equals 0 semicolon. Line 6. for left parenthesis i n t i equals 20 semicolon i less than sign equals 30 semicolon i plus plus right parenthesis. Line 7, indented once. sum plus equals i semicolon. Lines 5 to 7 are highlighted. Line 8. System period out period print l n left parenthesis double quote Sum from 20 to 37 is double quote plus sum right parenthesis semicolon. Line 9. sum equals 0 semicolon. Line 10. for left parenthesis i n t i equals 35 semicolon i less than sign equals 45 semicolon i plus plus right parenthesis. Line 11, indented once. sum plus equals i semicolon. Lines 9 to 11 are highlighted. Line 12. System period out period print l n left parenthesis double quote Sum from 35 to 45 is double quote plus sum right parenthesis semicolon."/>
          <p:cNvPicPr>
            <a:picLocks noChangeAspect="1"/>
          </p:cNvPicPr>
          <p:nvPr/>
        </p:nvPicPr>
        <p:blipFill>
          <a:blip r:embed="rId3"/>
          <a:stretch>
            <a:fillRect/>
          </a:stretch>
        </p:blipFill>
        <p:spPr>
          <a:xfrm>
            <a:off x="838735" y="1774202"/>
            <a:ext cx="7466530" cy="4129988"/>
          </a:xfrm>
          <a:prstGeom prst="rect">
            <a:avLst/>
          </a:prstGeom>
        </p:spPr>
      </p:pic>
    </p:spTree>
    <p:extLst>
      <p:ext uri="{BB962C8B-B14F-4D97-AF65-F5344CB8AC3E}">
        <p14:creationId xmlns:p14="http://schemas.microsoft.com/office/powerpoint/2010/main" val="55172356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Passing Parameters</a:t>
            </a:r>
            <a:endParaRPr lang="en-US" altLang="en-US" b="0" dirty="0" smtClean="0"/>
          </a:p>
        </p:txBody>
      </p:sp>
      <p:pic>
        <p:nvPicPr>
          <p:cNvPr id="3" name="Picture 2" descr="Computer code has 4 lines. The lines read as follows. Line 1. public static void n Print l n left parenthesis String message comma i n t n right parenthesis left brace. Line 2. Indented once. for left parenthesis i n t i equals 0 semicolon i less than sign n semicolon i plus plus right parenthesis. Line 3. Indented twice. System period out period print l n left parenthesis message right parenthesis semicolon. Line 4. right brace."/>
          <p:cNvPicPr>
            <a:picLocks noChangeAspect="1"/>
          </p:cNvPicPr>
          <p:nvPr/>
        </p:nvPicPr>
        <p:blipFill>
          <a:blip r:embed="rId3"/>
          <a:stretch>
            <a:fillRect/>
          </a:stretch>
        </p:blipFill>
        <p:spPr>
          <a:xfrm>
            <a:off x="739731" y="1603408"/>
            <a:ext cx="7664539" cy="1333610"/>
          </a:xfrm>
          <a:prstGeom prst="rect">
            <a:avLst/>
          </a:prstGeom>
        </p:spPr>
      </p:pic>
      <p:sp>
        <p:nvSpPr>
          <p:cNvPr id="2" name="Content Placeholder 3"/>
          <p:cNvSpPr>
            <a:spLocks noGrp="1"/>
          </p:cNvSpPr>
          <p:nvPr>
            <p:ph type="body" idx="1"/>
          </p:nvPr>
        </p:nvSpPr>
        <p:spPr>
          <a:xfrm>
            <a:off x="457200" y="3091071"/>
            <a:ext cx="8229600" cy="1061382"/>
          </a:xfrm>
        </p:spPr>
        <p:txBody>
          <a:bodyPr/>
          <a:lstStyle/>
          <a:p>
            <a:pPr>
              <a:spcBef>
                <a:spcPct val="0"/>
              </a:spcBef>
              <a:buFont typeface="Monotype Sorts" pitchFamily="2" charset="2"/>
              <a:buNone/>
            </a:pPr>
            <a:r>
              <a:rPr lang="en-US" altLang="en-US" sz="2000" dirty="0"/>
              <a:t>Suppose you invoke the method using </a:t>
            </a:r>
          </a:p>
          <a:p>
            <a:pPr lvl="1">
              <a:spcBef>
                <a:spcPct val="0"/>
              </a:spcBef>
              <a:buFontTx/>
              <a:buNone/>
            </a:pPr>
            <a:r>
              <a:rPr lang="en-US" altLang="en-US" sz="2000" dirty="0"/>
              <a:t>nPrintln(“Welcome to Java”, 5); </a:t>
            </a:r>
          </a:p>
          <a:p>
            <a:pPr>
              <a:spcBef>
                <a:spcPct val="0"/>
              </a:spcBef>
              <a:buFont typeface="Monotype Sorts" pitchFamily="2" charset="2"/>
              <a:buNone/>
            </a:pPr>
            <a:r>
              <a:rPr lang="en-US" altLang="en-US" sz="2000" dirty="0"/>
              <a:t>What is the </a:t>
            </a:r>
            <a:r>
              <a:rPr lang="en-US" altLang="en-US" sz="2000" dirty="0" smtClean="0"/>
              <a:t>output?</a:t>
            </a:r>
            <a:endParaRPr lang="en-US" sz="2000" dirty="0"/>
          </a:p>
        </p:txBody>
      </p:sp>
      <p:sp>
        <p:nvSpPr>
          <p:cNvPr id="6" name="Content Placeholder 4"/>
          <p:cNvSpPr txBox="1">
            <a:spLocks/>
          </p:cNvSpPr>
          <p:nvPr/>
        </p:nvSpPr>
        <p:spPr bwMode="auto">
          <a:xfrm>
            <a:off x="457200" y="4283902"/>
            <a:ext cx="8229600" cy="111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ct val="0"/>
              </a:spcBef>
              <a:buFont typeface="Monotype Sorts" pitchFamily="2" charset="2"/>
              <a:buNone/>
            </a:pPr>
            <a:r>
              <a:rPr lang="en-US" altLang="en-US" sz="2000" dirty="0" smtClean="0"/>
              <a:t>Suppose you invoke the method using </a:t>
            </a:r>
          </a:p>
          <a:p>
            <a:pPr lvl="1">
              <a:spcBef>
                <a:spcPct val="0"/>
              </a:spcBef>
              <a:buFontTx/>
              <a:buNone/>
            </a:pPr>
            <a:r>
              <a:rPr lang="en-US" altLang="en-US" sz="2000" dirty="0" smtClean="0"/>
              <a:t>nPrintln(“Computer Science”, 15); </a:t>
            </a:r>
          </a:p>
          <a:p>
            <a:pPr>
              <a:spcBef>
                <a:spcPct val="0"/>
              </a:spcBef>
              <a:buFont typeface="Monotype Sorts" pitchFamily="2" charset="2"/>
              <a:buNone/>
            </a:pPr>
            <a:r>
              <a:rPr lang="en-US" altLang="en-US" sz="2000" dirty="0" smtClean="0"/>
              <a:t>What is the output?</a:t>
            </a:r>
            <a:endParaRPr lang="en-US" sz="2000" dirty="0"/>
          </a:p>
        </p:txBody>
      </p:sp>
      <p:sp>
        <p:nvSpPr>
          <p:cNvPr id="5" name="Content Placeholder 5"/>
          <p:cNvSpPr txBox="1">
            <a:spLocks/>
          </p:cNvSpPr>
          <p:nvPr/>
        </p:nvSpPr>
        <p:spPr bwMode="auto">
          <a:xfrm>
            <a:off x="457200" y="5531359"/>
            <a:ext cx="8229600" cy="799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defPPr marR="0" lvl="0" algn="l" rtl="0">
              <a:lnSpc>
                <a:spcPct val="100000"/>
              </a:lnSpc>
              <a:spcBef>
                <a:spcPts val="0"/>
              </a:spcBef>
              <a:spcAft>
                <a:spcPts val="0"/>
              </a:spcAft>
            </a:defPPr>
            <a:lvl1pPr marL="256032" marR="0" lvl="0" indent="-256032" algn="l" rtl="0" eaLnBrk="0" fontAlgn="base" hangingPunct="0">
              <a:spcBef>
                <a:spcPts val="1500"/>
              </a:spcBef>
              <a:spcAft>
                <a:spcPct val="0"/>
              </a:spcAft>
              <a:buClr>
                <a:srgbClr val="007FA3"/>
              </a:buClr>
              <a:buSzPct val="100000"/>
              <a:buFont typeface="Arial" panose="020B0604020202020204" pitchFamily="34" charset="0"/>
              <a:buChar char="•"/>
              <a:defRPr sz="2400" b="0" i="0" u="none" strike="noStrike" cap="none">
                <a:solidFill>
                  <a:schemeClr val="dk1"/>
                </a:solidFill>
                <a:latin typeface="+mn-lt"/>
                <a:ea typeface="Arial"/>
                <a:cs typeface="Arial"/>
                <a:sym typeface="Arial"/>
              </a:defRPr>
            </a:lvl1pPr>
            <a:lvl2pPr marL="741600" marR="0" lvl="1" indent="-2844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eaLnBrk="0" fontAlgn="base" hangingPunct="0">
              <a:spcBef>
                <a:spcPts val="600"/>
              </a:spcBef>
              <a:spcAft>
                <a:spcPct val="0"/>
              </a:spcAft>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286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eaLnBrk="0" fontAlgn="base" hangingPunct="0">
              <a:spcBef>
                <a:spcPts val="600"/>
              </a:spcBef>
              <a:spcAft>
                <a:spcPct val="0"/>
              </a:spcAft>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a:spcBef>
                <a:spcPct val="0"/>
              </a:spcBef>
              <a:buFont typeface="Monotype Sorts" pitchFamily="2" charset="2"/>
              <a:buNone/>
            </a:pPr>
            <a:r>
              <a:rPr lang="en-US" altLang="en-US" sz="2000" dirty="0" smtClean="0"/>
              <a:t>Can you invoke the method using </a:t>
            </a:r>
          </a:p>
          <a:p>
            <a:pPr lvl="1">
              <a:spcBef>
                <a:spcPct val="0"/>
              </a:spcBef>
              <a:buFontTx/>
              <a:buNone/>
            </a:pPr>
            <a:r>
              <a:rPr lang="en-US" altLang="en-US" sz="2000" dirty="0" smtClean="0"/>
              <a:t>nPrintln(15, “Computer Science”);</a:t>
            </a:r>
            <a:endParaRPr lang="en-US" sz="2000" dirty="0"/>
          </a:p>
        </p:txBody>
      </p:sp>
    </p:spTree>
    <p:extLst>
      <p:ext uri="{BB962C8B-B14F-4D97-AF65-F5344CB8AC3E}">
        <p14:creationId xmlns:p14="http://schemas.microsoft.com/office/powerpoint/2010/main" val="281921134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Pass by </a:t>
            </a:r>
            <a:r>
              <a:rPr lang="en-US" altLang="en-US" dirty="0" smtClean="0"/>
              <a:t>Value </a:t>
            </a:r>
            <a:r>
              <a:rPr lang="en-US" altLang="en-US" sz="2000" b="0" dirty="0" smtClean="0"/>
              <a:t>(1 of 3)</a:t>
            </a:r>
          </a:p>
        </p:txBody>
      </p:sp>
      <p:sp>
        <p:nvSpPr>
          <p:cNvPr id="2" name="Content Placeholder 2"/>
          <p:cNvSpPr>
            <a:spLocks noGrp="1"/>
          </p:cNvSpPr>
          <p:nvPr>
            <p:ph type="body" idx="1"/>
          </p:nvPr>
        </p:nvSpPr>
        <p:spPr>
          <a:xfrm>
            <a:off x="457200" y="1639957"/>
            <a:ext cx="8229600" cy="506895"/>
          </a:xfrm>
        </p:spPr>
        <p:txBody>
          <a:bodyPr/>
          <a:lstStyle/>
          <a:p>
            <a:pPr>
              <a:spcBef>
                <a:spcPct val="0"/>
              </a:spcBef>
              <a:buFont typeface="Monotype Sorts" pitchFamily="2" charset="2"/>
              <a:buNone/>
            </a:pPr>
            <a:r>
              <a:rPr lang="en-US" altLang="en-US" dirty="0"/>
              <a:t>This program demonstrates passing values to the methods.</a:t>
            </a:r>
            <a:endParaRPr lang="en-US" dirty="0"/>
          </a:p>
        </p:txBody>
      </p:sp>
      <p:sp>
        <p:nvSpPr>
          <p:cNvPr id="5" name="TextBox 3">
            <a:hlinkClick r:id="rId3"/>
          </p:cNvPr>
          <p:cNvSpPr>
            <a:spLocks noChangeArrowheads="1"/>
          </p:cNvSpPr>
          <p:nvPr/>
        </p:nvSpPr>
        <p:spPr bwMode="auto">
          <a:xfrm>
            <a:off x="2966831" y="3658912"/>
            <a:ext cx="15033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Increment</a:t>
            </a:r>
          </a:p>
        </p:txBody>
      </p:sp>
      <p:sp>
        <p:nvSpPr>
          <p:cNvPr id="6" name="TextBox 4">
            <a:hlinkClick r:id="rId4" tooltip="http://liveexample-ppe.pearsoncmg.com/LiveRun/faces/LiveExample.xhtml"/>
          </p:cNvPr>
          <p:cNvSpPr txBox="1"/>
          <p:nvPr/>
        </p:nvSpPr>
        <p:spPr>
          <a:xfrm>
            <a:off x="4701208" y="361439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34965485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Pass by </a:t>
            </a:r>
            <a:r>
              <a:rPr lang="en-US" altLang="en-US" dirty="0" smtClean="0"/>
              <a:t>Value </a:t>
            </a:r>
            <a:r>
              <a:rPr lang="en-US" altLang="en-US" sz="2000" b="0" dirty="0" smtClean="0"/>
              <a:t>(2 of 3)</a:t>
            </a:r>
          </a:p>
        </p:txBody>
      </p:sp>
      <p:sp>
        <p:nvSpPr>
          <p:cNvPr id="2" name="Content Placeholder 2"/>
          <p:cNvSpPr>
            <a:spLocks noGrp="1"/>
          </p:cNvSpPr>
          <p:nvPr>
            <p:ph type="body" idx="1"/>
          </p:nvPr>
        </p:nvSpPr>
        <p:spPr>
          <a:xfrm>
            <a:off x="457200" y="1639957"/>
            <a:ext cx="8229600" cy="1133060"/>
          </a:xfrm>
        </p:spPr>
        <p:txBody>
          <a:bodyPr/>
          <a:lstStyle/>
          <a:p>
            <a:pPr>
              <a:spcBef>
                <a:spcPct val="50000"/>
              </a:spcBef>
              <a:buClrTx/>
              <a:buSzTx/>
              <a:buFontTx/>
              <a:buNone/>
            </a:pPr>
            <a:r>
              <a:rPr lang="en-US" altLang="en-US" dirty="0"/>
              <a:t>Testing Pass by value </a:t>
            </a:r>
          </a:p>
          <a:p>
            <a:pPr>
              <a:spcBef>
                <a:spcPct val="50000"/>
              </a:spcBef>
              <a:buClrTx/>
              <a:buSzTx/>
              <a:buFontTx/>
              <a:buNone/>
            </a:pPr>
            <a:r>
              <a:rPr lang="en-US" altLang="en-US" dirty="0"/>
              <a:t>This program demonstrates passing values to the methods.</a:t>
            </a:r>
            <a:endParaRPr lang="en-US" dirty="0"/>
          </a:p>
        </p:txBody>
      </p:sp>
      <p:sp>
        <p:nvSpPr>
          <p:cNvPr id="7" name="TextBox 3">
            <a:hlinkClick r:id="rId3"/>
          </p:cNvPr>
          <p:cNvSpPr>
            <a:spLocks noChangeArrowheads="1"/>
          </p:cNvSpPr>
          <p:nvPr/>
        </p:nvSpPr>
        <p:spPr bwMode="auto">
          <a:xfrm>
            <a:off x="2012812" y="3658912"/>
            <a:ext cx="2230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TestPassByValue</a:t>
            </a:r>
          </a:p>
        </p:txBody>
      </p:sp>
      <p:sp>
        <p:nvSpPr>
          <p:cNvPr id="5" name="TextBox 4">
            <a:hlinkClick r:id="rId4" tooltip="http://liveexample-ppe.pearsoncmg.com/LiveRun/faces/LiveExample.xhtml"/>
          </p:cNvPr>
          <p:cNvSpPr txBox="1"/>
          <p:nvPr/>
        </p:nvSpPr>
        <p:spPr>
          <a:xfrm>
            <a:off x="4701208" y="3614393"/>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9285880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Pass by </a:t>
            </a:r>
            <a:r>
              <a:rPr lang="en-US" altLang="en-US" dirty="0" smtClean="0"/>
              <a:t>Value </a:t>
            </a:r>
            <a:r>
              <a:rPr lang="en-US" altLang="en-US" sz="2000" b="0" dirty="0" smtClean="0"/>
              <a:t>(3 of 3)</a:t>
            </a:r>
          </a:p>
        </p:txBody>
      </p:sp>
      <p:pic>
        <p:nvPicPr>
          <p:cNvPr id="8" name="Picture 2" descr="A call stack contains the process of method invoked. The processes are displayed left to right. A stag contains the following. Activation record for the main method. N u m 2 colon 2 and n u m 1 colon 1. Note below the stack reads, the main method is invoked. A stack is divided top to bottom into two sections. Section in the top contains the following, Activation record for the swap method, t e m p colon, n 2 colon 2, and n 1 colon 1. Section in the bottom contains the following, Activation record for the main method, n u m 2 colon 2 and n u m 1 colon 1. The value n u m 2 colon 2 is swapped to n 2 colon 2. The value n u m 1 colon 1 is swapped n 1 colon 1. The swapping values are labelled, the values of n u m 1 and n u m 2 are passed to n 1 and n 2. The text below the stack reads, the swap method is invoked.&#10;A stack is divided top to bottom into two sections. Section in the top contains the following, Activation record for the swap method, t e m p colon 1, n 2 colon 2, and n 1 colon 1. This section is labelled, the values for n 1 and n 2 are swapped, but it does not affect n u m 1 and n u m 2. Section in the bottom contains the following, Activation record for the main method, n u m 2 colon 2 and n u m 1 colon 1. The text below the stack reads, the swap method is executed. A Section of a stack contains the following, Activation record for the main method, n u m 2 colon 2 and n u m 1 colon 1. The text below the stack reads, the swap method is finished. &#10;a stack reads, stack is empty. The text below reads, The main method is finished.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59" y="2132249"/>
            <a:ext cx="8060083" cy="2881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90602240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t>Modularizing Code</a:t>
            </a:r>
            <a:endParaRPr lang="en-US" altLang="en-US" sz="2000" b="0" dirty="0" smtClean="0"/>
          </a:p>
        </p:txBody>
      </p:sp>
      <p:sp>
        <p:nvSpPr>
          <p:cNvPr id="2" name="Content Placeholder 2"/>
          <p:cNvSpPr>
            <a:spLocks noGrp="1"/>
          </p:cNvSpPr>
          <p:nvPr>
            <p:ph type="body" idx="1"/>
          </p:nvPr>
        </p:nvSpPr>
        <p:spPr>
          <a:xfrm>
            <a:off x="457200" y="1639956"/>
            <a:ext cx="8229600" cy="1311965"/>
          </a:xfrm>
        </p:spPr>
        <p:txBody>
          <a:bodyPr/>
          <a:lstStyle/>
          <a:p>
            <a:pPr marL="0" indent="0">
              <a:spcBef>
                <a:spcPct val="50000"/>
              </a:spcBef>
              <a:buClrTx/>
              <a:buSzTx/>
              <a:buFontTx/>
              <a:buNone/>
            </a:pPr>
            <a:r>
              <a:rPr lang="en-US" altLang="en-US" dirty="0"/>
              <a:t>Methods can be used to reduce redundant coding and enable code reuse. Methods can also be used to modularize code and improve the quality of the program.</a:t>
            </a:r>
            <a:endParaRPr lang="en-US" dirty="0"/>
          </a:p>
        </p:txBody>
      </p:sp>
      <p:sp>
        <p:nvSpPr>
          <p:cNvPr id="8" name="TextBox 3">
            <a:hlinkClick r:id="rId3"/>
          </p:cNvPr>
          <p:cNvSpPr>
            <a:spLocks noChangeArrowheads="1"/>
          </p:cNvSpPr>
          <p:nvPr/>
        </p:nvSpPr>
        <p:spPr bwMode="auto">
          <a:xfrm>
            <a:off x="1812856" y="3768449"/>
            <a:ext cx="36131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GreatestCommonDivisorMethod</a:t>
            </a:r>
          </a:p>
        </p:txBody>
      </p:sp>
      <p:sp>
        <p:nvSpPr>
          <p:cNvPr id="6" name="TextBox 4">
            <a:hlinkClick r:id="rId4" tooltip="http://liveexample-ppe.pearsoncmg.com/LiveRun/faces/LiveExample.xhtml"/>
          </p:cNvPr>
          <p:cNvSpPr txBox="1"/>
          <p:nvPr/>
        </p:nvSpPr>
        <p:spPr>
          <a:xfrm>
            <a:off x="5738190" y="367439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
        <p:nvSpPr>
          <p:cNvPr id="10" name="TextBox 5">
            <a:hlinkClick r:id="rId5"/>
          </p:cNvPr>
          <p:cNvSpPr>
            <a:spLocks noChangeArrowheads="1"/>
          </p:cNvSpPr>
          <p:nvPr/>
        </p:nvSpPr>
        <p:spPr bwMode="auto">
          <a:xfrm>
            <a:off x="1812856" y="4385987"/>
            <a:ext cx="36131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PrimeNumberMethod</a:t>
            </a:r>
          </a:p>
        </p:txBody>
      </p:sp>
      <p:sp>
        <p:nvSpPr>
          <p:cNvPr id="7" name="TextBox 6">
            <a:hlinkClick r:id="rId4" tooltip="http://liveexample-ppe.pearsoncmg.com/LiveRun/faces/LiveExample.xhtml"/>
          </p:cNvPr>
          <p:cNvSpPr txBox="1"/>
          <p:nvPr/>
        </p:nvSpPr>
        <p:spPr>
          <a:xfrm>
            <a:off x="5738190" y="434565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2185739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Case Study: Converting Hexadecimals to Decimals</a:t>
            </a:r>
            <a:endParaRPr lang="en-US" altLang="en-US" b="0" dirty="0" smtClean="0"/>
          </a:p>
        </p:txBody>
      </p:sp>
      <p:sp>
        <p:nvSpPr>
          <p:cNvPr id="2" name="Content Placeholder 2"/>
          <p:cNvSpPr>
            <a:spLocks noGrp="1"/>
          </p:cNvSpPr>
          <p:nvPr>
            <p:ph type="body" idx="1"/>
          </p:nvPr>
        </p:nvSpPr>
        <p:spPr>
          <a:xfrm>
            <a:off x="457200" y="1639957"/>
            <a:ext cx="8229600" cy="854766"/>
          </a:xfrm>
        </p:spPr>
        <p:txBody>
          <a:bodyPr/>
          <a:lstStyle/>
          <a:p>
            <a:pPr marL="0" indent="0">
              <a:spcBef>
                <a:spcPct val="50000"/>
              </a:spcBef>
              <a:buClrTx/>
              <a:buSzTx/>
              <a:buFontTx/>
              <a:buNone/>
            </a:pPr>
            <a:r>
              <a:rPr lang="en-US" altLang="en-US" dirty="0"/>
              <a:t>Write a method that converts a hexadecimal number into a decimal number.</a:t>
            </a:r>
            <a:endParaRPr lang="en-US" dirty="0"/>
          </a:p>
        </p:txBody>
      </p:sp>
      <p:graphicFrame>
        <p:nvGraphicFramePr>
          <p:cNvPr id="3" name="Object 3" descr="Line 1. A B C D equals greater than sign. Line 2. A multiplies 16 caret 3 plus B multiplies 16 caret 2 plus C multiplies 16 caret 1 plus D multiplies 16 caret 0. Line 3. Left parenthesis Left parenthesis A multiplies 16 plus B right parenthesis multiplies 16plus C right parenthesis multiplies 16 plus D. line 4. Left parenthesis Left parenthesis 10 multiplies 16 plus 11 right parenthesis multiplies 16 plus 12 right parenthesis multiplies 16 plus 13 equals question mark. "/>
          <p:cNvGraphicFramePr>
            <a:graphicFrameLocks noChangeAspect="1"/>
          </p:cNvGraphicFramePr>
          <p:nvPr>
            <p:extLst>
              <p:ext uri="{D42A27DB-BD31-4B8C-83A1-F6EECF244321}">
                <p14:modId xmlns:p14="http://schemas.microsoft.com/office/powerpoint/2010/main" val="2030741102"/>
              </p:ext>
            </p:extLst>
          </p:nvPr>
        </p:nvGraphicFramePr>
        <p:xfrm>
          <a:off x="593863" y="2934216"/>
          <a:ext cx="6075294" cy="2003323"/>
        </p:xfrm>
        <a:graphic>
          <a:graphicData uri="http://schemas.openxmlformats.org/presentationml/2006/ole">
            <mc:AlternateContent xmlns:mc="http://schemas.openxmlformats.org/markup-compatibility/2006">
              <mc:Choice xmlns:v="urn:schemas-microsoft-com:vml" Requires="v">
                <p:oleObj spid="_x0000_s1059" name="Equation" r:id="rId4" imgW="3543120" imgH="1168200" progId="Equation.DSMT4">
                  <p:embed/>
                </p:oleObj>
              </mc:Choice>
              <mc:Fallback>
                <p:oleObj name="Equation" r:id="rId4" imgW="3543120" imgH="1168200" progId="Equation.DSMT4">
                  <p:embed/>
                  <p:pic>
                    <p:nvPicPr>
                      <p:cNvPr id="0" name=""/>
                      <p:cNvPicPr/>
                      <p:nvPr/>
                    </p:nvPicPr>
                    <p:blipFill>
                      <a:blip r:embed="rId5"/>
                      <a:stretch>
                        <a:fillRect/>
                      </a:stretch>
                    </p:blipFill>
                    <p:spPr>
                      <a:xfrm>
                        <a:off x="593863" y="2934216"/>
                        <a:ext cx="6075294" cy="2003323"/>
                      </a:xfrm>
                      <a:prstGeom prst="rect">
                        <a:avLst/>
                      </a:prstGeom>
                    </p:spPr>
                  </p:pic>
                </p:oleObj>
              </mc:Fallback>
            </mc:AlternateContent>
          </a:graphicData>
        </a:graphic>
      </p:graphicFrame>
      <p:sp>
        <p:nvSpPr>
          <p:cNvPr id="12" name="TextBox 4">
            <a:hlinkClick r:id="rId6"/>
          </p:cNvPr>
          <p:cNvSpPr>
            <a:spLocks noChangeArrowheads="1"/>
          </p:cNvSpPr>
          <p:nvPr/>
        </p:nvSpPr>
        <p:spPr bwMode="auto">
          <a:xfrm>
            <a:off x="3074090" y="5801967"/>
            <a:ext cx="15398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Hex2Dec</a:t>
            </a:r>
          </a:p>
        </p:txBody>
      </p:sp>
      <p:sp>
        <p:nvSpPr>
          <p:cNvPr id="6" name="TextBox 5">
            <a:hlinkClick r:id="rId7" tooltip="http://liveexample-ppe.pearsoncmg.com/LiveRun/faces/LiveExample.xhtml"/>
          </p:cNvPr>
          <p:cNvSpPr txBox="1"/>
          <p:nvPr/>
        </p:nvSpPr>
        <p:spPr>
          <a:xfrm>
            <a:off x="5039138" y="576163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264124293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Overloading Methods</a:t>
            </a:r>
            <a:endParaRPr lang="en-US" altLang="en-US" b="0" dirty="0" smtClean="0"/>
          </a:p>
        </p:txBody>
      </p:sp>
      <p:sp>
        <p:nvSpPr>
          <p:cNvPr id="2" name="Content Placeholder 2"/>
          <p:cNvSpPr>
            <a:spLocks noGrp="1"/>
          </p:cNvSpPr>
          <p:nvPr>
            <p:ph type="body" idx="1"/>
          </p:nvPr>
        </p:nvSpPr>
        <p:spPr>
          <a:xfrm>
            <a:off x="457200" y="1639957"/>
            <a:ext cx="8229600" cy="467139"/>
          </a:xfrm>
        </p:spPr>
        <p:txBody>
          <a:bodyPr/>
          <a:lstStyle/>
          <a:p>
            <a:pPr marL="0" indent="0">
              <a:spcBef>
                <a:spcPct val="50000"/>
              </a:spcBef>
              <a:buClrTx/>
              <a:buSzTx/>
              <a:buFontTx/>
              <a:buNone/>
            </a:pPr>
            <a:r>
              <a:rPr lang="en-US" dirty="0" smtClean="0"/>
              <a:t>Overloading the </a:t>
            </a:r>
            <a:r>
              <a:rPr lang="en-US" dirty="0" smtClean="0">
                <a:latin typeface="Courier New" pitchFamily="49" charset="0"/>
              </a:rPr>
              <a:t>max</a:t>
            </a:r>
            <a:r>
              <a:rPr lang="en-US" dirty="0" smtClean="0"/>
              <a:t> Method</a:t>
            </a:r>
            <a:endParaRPr lang="en-US" dirty="0"/>
          </a:p>
        </p:txBody>
      </p:sp>
      <p:pic>
        <p:nvPicPr>
          <p:cNvPr id="6" name="Picture 3" descr="Computer code has 6 lines. The lines read as follows. Line 1. public static double max left parenthesis double n u m 1 comma double n u m 2 right parenthesis left brace. Line 2, indented once. if left parenthesis n u m 1 right angle bracket n u m 2 right parenthesis. Line 3, indented twice. return n u m 1 semicolon. Line 4, indented once. else. Line 5. return n u m 2 semicolon. Line 6. right brace."/>
          <p:cNvPicPr>
            <a:picLocks noChangeAspect="1"/>
          </p:cNvPicPr>
          <p:nvPr/>
        </p:nvPicPr>
        <p:blipFill>
          <a:blip r:embed="rId3"/>
          <a:stretch>
            <a:fillRect/>
          </a:stretch>
        </p:blipFill>
        <p:spPr>
          <a:xfrm>
            <a:off x="1146541" y="3112790"/>
            <a:ext cx="6850919" cy="1556853"/>
          </a:xfrm>
          <a:prstGeom prst="rect">
            <a:avLst/>
          </a:prstGeom>
        </p:spPr>
      </p:pic>
      <p:sp>
        <p:nvSpPr>
          <p:cNvPr id="10" name="TextBox 4">
            <a:hlinkClick r:id="rId4"/>
          </p:cNvPr>
          <p:cNvSpPr>
            <a:spLocks noChangeArrowheads="1"/>
          </p:cNvSpPr>
          <p:nvPr/>
        </p:nvSpPr>
        <p:spPr bwMode="auto">
          <a:xfrm>
            <a:off x="1899617" y="5484837"/>
            <a:ext cx="27559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TestMethodOverloading</a:t>
            </a:r>
          </a:p>
        </p:txBody>
      </p:sp>
      <p:sp>
        <p:nvSpPr>
          <p:cNvPr id="7" name="TextBox 5">
            <a:hlinkClick r:id="rId5" tooltip="http://liveexample-ppe.pearsoncmg.com/LiveRun/faces/LiveExample.xhtml"/>
          </p:cNvPr>
          <p:cNvSpPr txBox="1"/>
          <p:nvPr/>
        </p:nvSpPr>
        <p:spPr>
          <a:xfrm>
            <a:off x="4989443" y="5444504"/>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78740435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Ambiguous </a:t>
            </a:r>
            <a:r>
              <a:rPr lang="en-US" altLang="en-US" dirty="0" smtClean="0"/>
              <a:t>Invocation </a:t>
            </a:r>
            <a:r>
              <a:rPr lang="en-US" altLang="en-US" sz="2000" b="0" dirty="0" smtClean="0"/>
              <a:t>(1 of 2)</a:t>
            </a:r>
          </a:p>
        </p:txBody>
      </p:sp>
      <p:sp>
        <p:nvSpPr>
          <p:cNvPr id="2" name="Content Placeholder 2"/>
          <p:cNvSpPr>
            <a:spLocks noGrp="1"/>
          </p:cNvSpPr>
          <p:nvPr>
            <p:ph type="body" idx="1"/>
          </p:nvPr>
        </p:nvSpPr>
        <p:spPr>
          <a:xfrm>
            <a:off x="457200" y="1639957"/>
            <a:ext cx="8229600" cy="2077278"/>
          </a:xfrm>
        </p:spPr>
        <p:txBody>
          <a:bodyPr/>
          <a:lstStyle/>
          <a:p>
            <a:pPr marL="0" indent="0">
              <a:spcBef>
                <a:spcPct val="50000"/>
              </a:spcBef>
              <a:buClrTx/>
              <a:buSzTx/>
              <a:buFontTx/>
              <a:buNone/>
            </a:pPr>
            <a:r>
              <a:rPr lang="en-US" altLang="en-US" dirty="0">
                <a:cs typeface="Times New Roman" panose="02020603050405020304" pitchFamily="18" charset="0"/>
              </a:rPr>
              <a:t>Sometimes there may be two or more possible matches for an invocation of a method, but the compiler cannot determine the most specific match. This is referred to as </a:t>
            </a:r>
            <a:r>
              <a:rPr lang="en-US" altLang="en-US" b="1" dirty="0">
                <a:cs typeface="Times New Roman" panose="02020603050405020304" pitchFamily="18" charset="0"/>
              </a:rPr>
              <a:t>ambiguous invocation</a:t>
            </a:r>
            <a:r>
              <a:rPr lang="en-US" altLang="en-US" dirty="0">
                <a:cs typeface="Times New Roman" panose="02020603050405020304" pitchFamily="18" charset="0"/>
              </a:rPr>
              <a:t>. Ambiguous invocation is a compile error.</a:t>
            </a:r>
            <a:endParaRPr lang="en-US" dirty="0"/>
          </a:p>
        </p:txBody>
      </p:sp>
    </p:spTree>
    <p:extLst>
      <p:ext uri="{BB962C8B-B14F-4D97-AF65-F5344CB8AC3E}">
        <p14:creationId xmlns:p14="http://schemas.microsoft.com/office/powerpoint/2010/main" val="121222653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Ambiguous </a:t>
            </a:r>
            <a:r>
              <a:rPr lang="en-US" altLang="en-US" dirty="0" smtClean="0"/>
              <a:t>Invocation </a:t>
            </a:r>
            <a:r>
              <a:rPr lang="en-US" altLang="en-US" sz="2000" b="0" dirty="0" smtClean="0"/>
              <a:t>(2 of 2)</a:t>
            </a:r>
          </a:p>
        </p:txBody>
      </p:sp>
      <p:pic>
        <p:nvPicPr>
          <p:cNvPr id="3" name="Picture 2" descr="Computer code has 17 lines. The lines read as follows. Line 1. public class Ambiguous Overloading left brace. Line 2, indented once. public static void main left parenthesis String left bracket right bracket a r g s right parenthesis left brace. Line 3, indented twice. System period out period print l n left parenthesis max left parenthesis 1 comma 2 right parenthesis right parenthesis semicolon. Line 4, indented once. right brace. Line 5, indented once. public static double max left parenthesis i n t, n u m 1 comma double n u m 2 right parenthesis left brace. Line 6, indented twice. if left parenthesis n u m 1 greater than sign n u m 2 right parenthesis. Line 7, indented 3 times. return n u m 1 semicolon. Line 8, indented twice. else. Line 9, indented 3 times. return n u m 2 semicolon. Line 10, indented once. right brace. Line 11, indented once. public static double max left parenthesis double n u m 1 comma i n t, n u m 2 right parenthesis left brace. Line 12, indented twice. if left parenthesis n u m 1 greater than sign n u m 2 right parenthesis. Line 13, indented 3 times. return n u m 1 semicolon. Line 14, indented twice. else. Line 15, indented 3 times. return n u m 2 semicolon. Line 16, indented twice. right brace. Line 17, indented once. right brace."/>
          <p:cNvPicPr>
            <a:picLocks noChangeAspect="1"/>
          </p:cNvPicPr>
          <p:nvPr/>
        </p:nvPicPr>
        <p:blipFill>
          <a:blip r:embed="rId3"/>
          <a:stretch>
            <a:fillRect/>
          </a:stretch>
        </p:blipFill>
        <p:spPr>
          <a:xfrm>
            <a:off x="1256531" y="1464333"/>
            <a:ext cx="6630939" cy="4927579"/>
          </a:xfrm>
          <a:prstGeom prst="rect">
            <a:avLst/>
          </a:prstGeom>
        </p:spPr>
      </p:pic>
    </p:spTree>
    <p:extLst>
      <p:ext uri="{BB962C8B-B14F-4D97-AF65-F5344CB8AC3E}">
        <p14:creationId xmlns:p14="http://schemas.microsoft.com/office/powerpoint/2010/main" val="311462804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(1 of 6)</a:t>
            </a:r>
          </a:p>
        </p:txBody>
      </p:sp>
      <p:sp>
        <p:nvSpPr>
          <p:cNvPr id="2" name="Content Placeholder 2"/>
          <p:cNvSpPr>
            <a:spLocks noGrp="1"/>
          </p:cNvSpPr>
          <p:nvPr>
            <p:ph type="body" idx="1"/>
          </p:nvPr>
        </p:nvSpPr>
        <p:spPr>
          <a:xfrm>
            <a:off x="457200" y="1639957"/>
            <a:ext cx="8229600" cy="2613992"/>
          </a:xfrm>
        </p:spPr>
        <p:txBody>
          <a:bodyPr/>
          <a:lstStyle/>
          <a:p>
            <a:pPr>
              <a:lnSpc>
                <a:spcPct val="90000"/>
              </a:lnSpc>
              <a:buFont typeface="Monotype Sorts" pitchFamily="2" charset="2"/>
              <a:buNone/>
            </a:pPr>
            <a:r>
              <a:rPr lang="en-US" altLang="en-US" dirty="0"/>
              <a:t>A local variable: a variable defined inside a method.</a:t>
            </a:r>
          </a:p>
          <a:p>
            <a:pPr marL="0" indent="0">
              <a:lnSpc>
                <a:spcPct val="90000"/>
              </a:lnSpc>
              <a:buFont typeface="Monotype Sorts" pitchFamily="2" charset="2"/>
              <a:buNone/>
            </a:pPr>
            <a:r>
              <a:rPr lang="en-US" altLang="en-US" dirty="0"/>
              <a:t>Scope: the part of the program where the variable can be referenced.</a:t>
            </a:r>
          </a:p>
          <a:p>
            <a:pPr marL="0" indent="0">
              <a:lnSpc>
                <a:spcPct val="90000"/>
              </a:lnSpc>
              <a:buFont typeface="Monotype Sorts" pitchFamily="2" charset="2"/>
              <a:buNone/>
            </a:pPr>
            <a:r>
              <a:rPr lang="en-US" altLang="en-US" dirty="0">
                <a:cs typeface="Times New Roman" panose="02020603050405020304" pitchFamily="18" charset="0"/>
              </a:rPr>
              <a:t>The scope of a local variable starts from its declaration and continues to the end of the block that contains the variable. A local variable must be declared before it can be used.</a:t>
            </a:r>
            <a:endParaRPr lang="en-US" dirty="0"/>
          </a:p>
        </p:txBody>
      </p:sp>
    </p:spTree>
    <p:extLst>
      <p:ext uri="{BB962C8B-B14F-4D97-AF65-F5344CB8AC3E}">
        <p14:creationId xmlns:p14="http://schemas.microsoft.com/office/powerpoint/2010/main" val="28661362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noChangeArrowheads="1"/>
          </p:cNvSpPr>
          <p:nvPr>
            <p:ph type="title"/>
          </p:nvPr>
        </p:nvSpPr>
        <p:spPr/>
        <p:txBody>
          <a:bodyPr/>
          <a:lstStyle/>
          <a:p>
            <a:r>
              <a:rPr lang="en-US" altLang="en-US" sz="3600" dirty="0"/>
              <a:t>Solution</a:t>
            </a:r>
            <a:endParaRPr lang="en-US" altLang="en-US" dirty="0" smtClean="0"/>
          </a:p>
        </p:txBody>
      </p:sp>
      <p:pic>
        <p:nvPicPr>
          <p:cNvPr id="3" name="Picture 2" descr="Computer code has 11 lines. The lines read as follows. Line 1. public static i n t sum left parenthesis i n t i 1 comma i n t i 2 right parenthesis left brace. Line 2, indented once. i n t sum equals 0 semicolon. Line 3, indented once. for left parenthesis i n t i equals i 1 semicolon i less than sign equals i 2 semicolon i plus plus right parenthesis. Line 4, indented twice. sum plus equals i semicolon. Line 5, indented once. return sum semicolon. Line 6. right brace. Lines 1 to 6 are highlighted. Line 7. Blank. Line 8. public static void main left parenthesis String left bracket right bracket a r g s right parenthesis left brace. Line 9, indented once. System period out period print l n left parenthesis double quote Sum from 1 to 10 is double quote plus sum left parenthesis 1 comma 10 right parenthesis right parenthesis semicolon. The words, sum left parenthesis 1 comma 10 right parenthesis are highlighted. Line 10, indented once. System period out period print l n left parenthesis double quote Sum from 20 to 30 is double quote plus sum left parenthesis 20 comma 30 right parenthesis right parenthesis semicolon. The words, sum left parenthesis 20 comma 30 right parenthesis are highlighted. Line 11, indented once. System period out period print l n left parenthesis double quote Sum from 35 to 45 is double quote plus sum left parenthesis 35 comma 49 right parenthesis right parenthesis semicolon. The words, sum left parenthesis 35 comma 49 right parenthesis are highlighted. Line 12. right brace."/>
          <p:cNvPicPr>
            <a:picLocks noChangeAspect="1"/>
          </p:cNvPicPr>
          <p:nvPr/>
        </p:nvPicPr>
        <p:blipFill>
          <a:blip r:embed="rId3"/>
          <a:stretch>
            <a:fillRect/>
          </a:stretch>
        </p:blipFill>
        <p:spPr>
          <a:xfrm>
            <a:off x="817794" y="1635940"/>
            <a:ext cx="7508412" cy="4515159"/>
          </a:xfrm>
          <a:prstGeom prst="rect">
            <a:avLst/>
          </a:prstGeom>
        </p:spPr>
      </p:pic>
    </p:spTree>
    <p:extLst>
      <p:ext uri="{BB962C8B-B14F-4D97-AF65-F5344CB8AC3E}">
        <p14:creationId xmlns:p14="http://schemas.microsoft.com/office/powerpoint/2010/main" val="13299344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(2 of 6)</a:t>
            </a:r>
          </a:p>
        </p:txBody>
      </p:sp>
      <p:sp>
        <p:nvSpPr>
          <p:cNvPr id="2" name="Content Placeholder 2"/>
          <p:cNvSpPr>
            <a:spLocks noGrp="1"/>
          </p:cNvSpPr>
          <p:nvPr>
            <p:ph type="body" idx="1"/>
          </p:nvPr>
        </p:nvSpPr>
        <p:spPr>
          <a:xfrm>
            <a:off x="457200" y="1639957"/>
            <a:ext cx="8229600" cy="1530626"/>
          </a:xfrm>
        </p:spPr>
        <p:txBody>
          <a:bodyPr/>
          <a:lstStyle/>
          <a:p>
            <a:pPr marL="0" indent="0">
              <a:lnSpc>
                <a:spcPct val="90000"/>
              </a:lnSpc>
              <a:buFont typeface="Monotype Sorts" pitchFamily="2" charset="2"/>
              <a:buNone/>
            </a:pPr>
            <a:r>
              <a:rPr lang="en-US" altLang="en-US" dirty="0">
                <a:cs typeface="Times New Roman" panose="02020603050405020304" pitchFamily="18" charset="0"/>
              </a:rPr>
              <a:t>You can declare a local variable with the same name multiple times in different non-nesting blocks in a method, but you cannot declare a local variable twice in nested blocks.</a:t>
            </a:r>
            <a:endParaRPr lang="en-US" dirty="0"/>
          </a:p>
        </p:txBody>
      </p:sp>
    </p:spTree>
    <p:extLst>
      <p:ext uri="{BB962C8B-B14F-4D97-AF65-F5344CB8AC3E}">
        <p14:creationId xmlns:p14="http://schemas.microsoft.com/office/powerpoint/2010/main" val="160057938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(3 of 6)</a:t>
            </a:r>
          </a:p>
        </p:txBody>
      </p:sp>
      <p:sp>
        <p:nvSpPr>
          <p:cNvPr id="2" name="Content Placeholder 2"/>
          <p:cNvSpPr>
            <a:spLocks noGrp="1"/>
          </p:cNvSpPr>
          <p:nvPr>
            <p:ph type="body" idx="1"/>
          </p:nvPr>
        </p:nvSpPr>
        <p:spPr>
          <a:xfrm>
            <a:off x="457200" y="1639957"/>
            <a:ext cx="8229600" cy="1411356"/>
          </a:xfrm>
        </p:spPr>
        <p:txBody>
          <a:bodyPr/>
          <a:lstStyle/>
          <a:p>
            <a:pPr marL="0" indent="0">
              <a:lnSpc>
                <a:spcPct val="90000"/>
              </a:lnSpc>
              <a:buFont typeface="Monotype Sorts" pitchFamily="2" charset="2"/>
              <a:buNone/>
            </a:pPr>
            <a:r>
              <a:rPr lang="en-US" altLang="en-US" sz="2200" dirty="0">
                <a:cs typeface="Times New Roman" panose="02020603050405020304" pitchFamily="18" charset="0"/>
              </a:rPr>
              <a:t>A variable declared in the initial action part of a </a:t>
            </a:r>
            <a:r>
              <a:rPr lang="en-US" altLang="en-US" sz="2200" b="1" dirty="0">
                <a:cs typeface="Times New Roman" panose="02020603050405020304" pitchFamily="18" charset="0"/>
              </a:rPr>
              <a:t>for</a:t>
            </a:r>
            <a:r>
              <a:rPr lang="en-US" altLang="en-US" sz="2200" dirty="0">
                <a:cs typeface="Times New Roman" panose="02020603050405020304" pitchFamily="18" charset="0"/>
              </a:rPr>
              <a:t> loop header has its scope in the entire loop. But a variable declared inside a </a:t>
            </a:r>
            <a:r>
              <a:rPr lang="en-US" altLang="en-US" sz="2200" b="1" dirty="0">
                <a:cs typeface="Times New Roman" panose="02020603050405020304" pitchFamily="18" charset="0"/>
              </a:rPr>
              <a:t>for</a:t>
            </a:r>
            <a:r>
              <a:rPr lang="en-US" altLang="en-US" sz="2200" dirty="0">
                <a:cs typeface="Times New Roman" panose="02020603050405020304" pitchFamily="18" charset="0"/>
              </a:rPr>
              <a:t> loop body has its scope limited in the loop body from its declaration and to the end of the block that contains the variable.</a:t>
            </a:r>
            <a:endParaRPr lang="en-US" sz="2200" dirty="0"/>
          </a:p>
        </p:txBody>
      </p:sp>
      <p:pic>
        <p:nvPicPr>
          <p:cNvPr id="3" name="Picture 3" descr="Computer code has 8 lines. The lines read as follows. Line 1. public static void method1 left parenthesis right parenthesis left brace. Line 2. unspecified line of code. Line 3, indented once. for left parenthesis i n t i equals 1 semicolon i less than sign 10 semicolon i plus plus right parenthesis left brace. Line 4. unspecified line of code. Line 5, indented twice. i n t j semicolon. Line 6. unspecified line of code. Line 7. right brace. Line 8. right brace. Lines 3 to 7 are labelled the scope of i. The lines 5 to 7 are labelled, the scope of j."/>
          <p:cNvPicPr>
            <a:picLocks noChangeAspect="1"/>
          </p:cNvPicPr>
          <p:nvPr/>
        </p:nvPicPr>
        <p:blipFill>
          <a:blip r:embed="rId3"/>
          <a:stretch>
            <a:fillRect/>
          </a:stretch>
        </p:blipFill>
        <p:spPr>
          <a:xfrm>
            <a:off x="1545813" y="3282071"/>
            <a:ext cx="6052374" cy="2919256"/>
          </a:xfrm>
          <a:prstGeom prst="rect">
            <a:avLst/>
          </a:prstGeom>
        </p:spPr>
      </p:pic>
    </p:spTree>
    <p:extLst>
      <p:ext uri="{BB962C8B-B14F-4D97-AF65-F5344CB8AC3E}">
        <p14:creationId xmlns:p14="http://schemas.microsoft.com/office/powerpoint/2010/main" val="106937547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(4 of 6)</a:t>
            </a:r>
          </a:p>
        </p:txBody>
      </p:sp>
      <p:pic>
        <p:nvPicPr>
          <p:cNvPr id="6" name="Picture 2" descr="Computer code has 17 lines. The first set of computer code has 10 lines. The lines read as follows. Line 1. public static void method1 left parenthesis right parenthesis left brace. Line 2, indented once. i n t x equals 1 semicolon. Line 3, indented once. i n t y equals 1 semicolon. Line 4, indented once. for left parenthesis i n t i equals 1 semicolon i less than sign 10 semicolon i plus plus right parenthesis left brace. Line 5, indented twice. x plus equals i semicolon. Line 6, indented once. right brace. Lines 4 to 6 are labelled as blocks. Line 7, indented once. for left parenthesis i n t i equals 1 semicolon i less than sign 10 semicolon i plus plus right parenthesis left brace. Line 8, indented twice. y plus equals i semicolon. Lines 7 and 8 are labelled as block. The two blocks from lines 4 to 8 are labelled, it is fine to declare i in two non- nesting blocks. Line 9, indented once. right brace. Line 10. right brace. The second set of computer code has 7 lines. Line 11. public static void method 2 left parenthesis right parenthesis left brace. Line 12, indented once. i n t i equals 1 semicolon. Line 13, indented once. i n t sum equals 0 semicolon. Line 14, indented once. for left parenthesis i n t i equals 1 semicolon i less than sign 10 semicolon i plus plus right parenthesis. Line 15, indented twice. sum plus equals i semicolon. Line 16, indented once. right brace. Lines 12 to 16 are labelled as block. Lines 14 to 16 are labelled as block. These two blocks from line 12 to 16 are labelled, it is wrong to declare i in two nesting blocks. Line 17. right brace."/>
          <p:cNvPicPr>
            <a:picLocks noChangeAspect="1"/>
          </p:cNvPicPr>
          <p:nvPr/>
        </p:nvPicPr>
        <p:blipFill>
          <a:blip r:embed="rId3"/>
          <a:stretch>
            <a:fillRect/>
          </a:stretch>
        </p:blipFill>
        <p:spPr>
          <a:xfrm>
            <a:off x="923688" y="2326484"/>
            <a:ext cx="7296624" cy="2982214"/>
          </a:xfrm>
          <a:prstGeom prst="rect">
            <a:avLst/>
          </a:prstGeom>
        </p:spPr>
      </p:pic>
    </p:spTree>
    <p:extLst>
      <p:ext uri="{BB962C8B-B14F-4D97-AF65-F5344CB8AC3E}">
        <p14:creationId xmlns:p14="http://schemas.microsoft.com/office/powerpoint/2010/main" val="2385529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(5 of 6)</a:t>
            </a:r>
          </a:p>
        </p:txBody>
      </p:sp>
      <p:pic>
        <p:nvPicPr>
          <p:cNvPr id="2" name="Picture 2" descr="Computer code has 13 lines. The lines read as follows. Line 1. forward slash forward slash Fine with no errors. Line 2. public static void correct Method left parenthesis right parenthesis left brace. Line 3, indented once. i n t x equals 1 semicolon. Line 4, indented once. i n t y equals 1 semicolon. Line 5, indented once. forward slash forward slash i is declared. Line 6, indented once. for left parenthesis i n t i equals 1 semicolon i less than sign 10 semicolon i plus plus right parenthesis left brace. Line 7, indented twice. x plus equals i semicolon. Line 8, indented once. right brace. Line 9, indented once. forward slash forward slash i is declared again. Line 10, indented once. for left parenthesis i n t i equals 1 semicolon i less than sign 10 semicolon i plus plus right parenthesis left brace. Line 11, indented twice. y plus equals i semicolon. Line 12, indented once. right brace. Line 13. right brace."/>
          <p:cNvPicPr>
            <a:picLocks noChangeAspect="1"/>
          </p:cNvPicPr>
          <p:nvPr/>
        </p:nvPicPr>
        <p:blipFill>
          <a:blip r:embed="rId3"/>
          <a:stretch>
            <a:fillRect/>
          </a:stretch>
        </p:blipFill>
        <p:spPr>
          <a:xfrm>
            <a:off x="1590822" y="1581209"/>
            <a:ext cx="5962356" cy="4575215"/>
          </a:xfrm>
          <a:prstGeom prst="rect">
            <a:avLst/>
          </a:prstGeom>
        </p:spPr>
      </p:pic>
    </p:spTree>
    <p:extLst>
      <p:ext uri="{BB962C8B-B14F-4D97-AF65-F5344CB8AC3E}">
        <p14:creationId xmlns:p14="http://schemas.microsoft.com/office/powerpoint/2010/main" val="231753243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Scope of Local </a:t>
            </a:r>
            <a:r>
              <a:rPr lang="en-US" altLang="en-US" dirty="0" smtClean="0"/>
              <a:t>Variables </a:t>
            </a:r>
            <a:r>
              <a:rPr lang="en-US" altLang="en-US" sz="2000" b="0" dirty="0" smtClean="0"/>
              <a:t>(6 of 6)</a:t>
            </a:r>
          </a:p>
        </p:txBody>
      </p:sp>
      <p:pic>
        <p:nvPicPr>
          <p:cNvPr id="3" name="Picture 2" descr="Computer code has 9 lines. The lines read as follows. Line 1. forward slash forward slash With errors. Line 2. public static void incorrect Method left parenthesis right parenthesis left brace. Line 3, indented once. i n t x equals 1 semicolon. Line 4, indented once. i n t y equals 1 semicolon. Line 5, indented once. for left parenthesis i n t i equals 1 semicolon i less than sign 10 semicolon i plus plus right parenthesis left brace. Line 6, indented twice. i n t x equals 0 semicolon. Line 7, indented twice. x plus equals i semicolon. Line 8, indented once. right brace. Line 9. right brace."/>
          <p:cNvPicPr>
            <a:picLocks noChangeAspect="1"/>
          </p:cNvPicPr>
          <p:nvPr/>
        </p:nvPicPr>
        <p:blipFill>
          <a:blip r:embed="rId3"/>
          <a:stretch>
            <a:fillRect/>
          </a:stretch>
        </p:blipFill>
        <p:spPr>
          <a:xfrm>
            <a:off x="1435038" y="2018008"/>
            <a:ext cx="6273924" cy="3855699"/>
          </a:xfrm>
          <a:prstGeom prst="rect">
            <a:avLst/>
          </a:prstGeom>
        </p:spPr>
      </p:pic>
    </p:spTree>
    <p:extLst>
      <p:ext uri="{BB962C8B-B14F-4D97-AF65-F5344CB8AC3E}">
        <p14:creationId xmlns:p14="http://schemas.microsoft.com/office/powerpoint/2010/main" val="44979835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Method Abstraction</a:t>
            </a:r>
            <a:endParaRPr lang="en-US" altLang="en-US" sz="2000" b="0" dirty="0" smtClean="0"/>
          </a:p>
        </p:txBody>
      </p:sp>
      <p:sp>
        <p:nvSpPr>
          <p:cNvPr id="2" name="Content Placeholder 2"/>
          <p:cNvSpPr>
            <a:spLocks noGrp="1"/>
          </p:cNvSpPr>
          <p:nvPr>
            <p:ph type="body" idx="1"/>
          </p:nvPr>
        </p:nvSpPr>
        <p:spPr>
          <a:xfrm>
            <a:off x="457200" y="1639957"/>
            <a:ext cx="8229600" cy="775252"/>
          </a:xfrm>
        </p:spPr>
        <p:txBody>
          <a:bodyPr/>
          <a:lstStyle/>
          <a:p>
            <a:pPr marL="0" indent="0">
              <a:lnSpc>
                <a:spcPct val="90000"/>
              </a:lnSpc>
              <a:buFont typeface="Monotype Sorts" pitchFamily="2" charset="2"/>
              <a:buNone/>
            </a:pPr>
            <a:r>
              <a:rPr lang="en-US" altLang="en-US" dirty="0"/>
              <a:t>You can think of the method body as a black box that contains the detailed implementation for the method.</a:t>
            </a:r>
            <a:endParaRPr lang="en-US" dirty="0"/>
          </a:p>
        </p:txBody>
      </p:sp>
      <p:pic>
        <p:nvPicPr>
          <p:cNvPr id="4" name="Picture 3" descr="A block contains method header on the top and method body on the bottom. Method body is labelled as Black box. An arrow points method header is labelled, optional arguments for input. An arrow goes out from method header is labelled, optional return value."/>
          <p:cNvPicPr>
            <a:picLocks noChangeAspect="1"/>
          </p:cNvPicPr>
          <p:nvPr/>
        </p:nvPicPr>
        <p:blipFill>
          <a:blip r:embed="rId3"/>
          <a:stretch>
            <a:fillRect/>
          </a:stretch>
        </p:blipFill>
        <p:spPr>
          <a:xfrm>
            <a:off x="1122441" y="3065656"/>
            <a:ext cx="6899117" cy="2825665"/>
          </a:xfrm>
          <a:prstGeom prst="rect">
            <a:avLst/>
          </a:prstGeom>
        </p:spPr>
      </p:pic>
    </p:spTree>
    <p:extLst>
      <p:ext uri="{BB962C8B-B14F-4D97-AF65-F5344CB8AC3E}">
        <p14:creationId xmlns:p14="http://schemas.microsoft.com/office/powerpoint/2010/main" val="355518932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Benefits of Methods</a:t>
            </a:r>
            <a:endParaRPr lang="en-US" altLang="en-US" sz="2000" b="0" dirty="0" smtClean="0"/>
          </a:p>
        </p:txBody>
      </p:sp>
      <p:sp>
        <p:nvSpPr>
          <p:cNvPr id="2" name="Content Placeholder 2"/>
          <p:cNvSpPr>
            <a:spLocks noGrp="1"/>
          </p:cNvSpPr>
          <p:nvPr>
            <p:ph type="body" idx="1"/>
          </p:nvPr>
        </p:nvSpPr>
        <p:spPr>
          <a:xfrm>
            <a:off x="457200" y="1639957"/>
            <a:ext cx="8229600" cy="2136913"/>
          </a:xfrm>
        </p:spPr>
        <p:txBody>
          <a:bodyPr/>
          <a:lstStyle/>
          <a:p>
            <a:pPr>
              <a:buClr>
                <a:schemeClr val="tx2"/>
              </a:buClr>
              <a:buSzTx/>
              <a:buFontTx/>
              <a:buChar char="•"/>
            </a:pPr>
            <a:r>
              <a:rPr lang="en-US" altLang="en-US" dirty="0"/>
              <a:t>Write a method once and reuse it anywhere.</a:t>
            </a:r>
          </a:p>
          <a:p>
            <a:pPr>
              <a:buClr>
                <a:schemeClr val="tx2"/>
              </a:buClr>
              <a:buSzTx/>
              <a:buFontTx/>
              <a:buChar char="•"/>
            </a:pPr>
            <a:r>
              <a:rPr lang="en-US" altLang="en-US" dirty="0"/>
              <a:t>Information hiding. Hide the implementation from the user.</a:t>
            </a:r>
          </a:p>
          <a:p>
            <a:pPr>
              <a:buClr>
                <a:schemeClr val="tx2"/>
              </a:buClr>
              <a:buSzTx/>
              <a:buFontTx/>
              <a:buChar char="•"/>
            </a:pPr>
            <a:r>
              <a:rPr lang="en-US" altLang="en-US" dirty="0"/>
              <a:t>Reduce complexity.</a:t>
            </a:r>
            <a:endParaRPr lang="en-US" dirty="0"/>
          </a:p>
        </p:txBody>
      </p:sp>
    </p:spTree>
    <p:extLst>
      <p:ext uri="{BB962C8B-B14F-4D97-AF65-F5344CB8AC3E}">
        <p14:creationId xmlns:p14="http://schemas.microsoft.com/office/powerpoint/2010/main" val="89763894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Case Study: Generating Random </a:t>
            </a:r>
            <a:r>
              <a:rPr lang="en-US" altLang="en-US" dirty="0" smtClean="0">
                <a:cs typeface="Times New Roman" panose="02020603050405020304" pitchFamily="18" charset="0"/>
              </a:rPr>
              <a:t>Characters </a:t>
            </a:r>
            <a:r>
              <a:rPr lang="en-US" altLang="en-US" sz="2000" b="0" dirty="0" smtClean="0">
                <a:cs typeface="Times New Roman" panose="02020603050405020304" pitchFamily="18" charset="0"/>
              </a:rPr>
              <a:t>(1 of 5)</a:t>
            </a:r>
            <a:endParaRPr lang="en-US" altLang="en-US" sz="2000" b="0" dirty="0" smtClean="0"/>
          </a:p>
        </p:txBody>
      </p:sp>
      <p:sp>
        <p:nvSpPr>
          <p:cNvPr id="2" name="Content Placeholder 2"/>
          <p:cNvSpPr>
            <a:spLocks noGrp="1"/>
          </p:cNvSpPr>
          <p:nvPr>
            <p:ph type="body" idx="1"/>
          </p:nvPr>
        </p:nvSpPr>
        <p:spPr>
          <a:xfrm>
            <a:off x="457200" y="1639957"/>
            <a:ext cx="8229600" cy="3269973"/>
          </a:xfrm>
        </p:spPr>
        <p:txBody>
          <a:bodyPr/>
          <a:lstStyle/>
          <a:p>
            <a:pPr marL="0" indent="0">
              <a:lnSpc>
                <a:spcPct val="90000"/>
              </a:lnSpc>
              <a:buFont typeface="Monotype Sorts" pitchFamily="2" charset="2"/>
              <a:buNone/>
            </a:pPr>
            <a:r>
              <a:rPr lang="en-US" altLang="en-US" dirty="0">
                <a:cs typeface="Courier New" panose="02070309020205020404" pitchFamily="49" charset="0"/>
              </a:rPr>
              <a:t>Computer programs process numerical data and characters. You have seen many examples that involve numerical data. It is also important to understand characters and how to process them. </a:t>
            </a:r>
          </a:p>
          <a:p>
            <a:pPr marL="0" indent="0">
              <a:lnSpc>
                <a:spcPct val="90000"/>
              </a:lnSpc>
              <a:buFont typeface="Monotype Sorts" pitchFamily="2" charset="2"/>
              <a:buNone/>
            </a:pPr>
            <a:r>
              <a:rPr lang="en-US" altLang="en-US" dirty="0">
                <a:cs typeface="Courier New" panose="02070309020205020404" pitchFamily="49" charset="0"/>
              </a:rPr>
              <a:t>As introduced in Section 2.9, each character has a unique Unicode between 0 and FFFF in hexadecimal (65535 in decimal). To generate a random character is to generate a random integer between 0 and 65535 using the following expression:</a:t>
            </a:r>
            <a:endParaRPr lang="en-US" dirty="0"/>
          </a:p>
        </p:txBody>
      </p:sp>
      <p:graphicFrame>
        <p:nvGraphicFramePr>
          <p:cNvPr id="3" name="Object 3" descr="Left parenthesis note that sine c e 0 less than sign equals Math period random left parenthesis right parenthesis less than sign 1.0 comma you. "/>
          <p:cNvGraphicFramePr>
            <a:graphicFrameLocks noChangeAspect="1"/>
          </p:cNvGraphicFramePr>
          <p:nvPr>
            <p:extLst>
              <p:ext uri="{D42A27DB-BD31-4B8C-83A1-F6EECF244321}">
                <p14:modId xmlns:p14="http://schemas.microsoft.com/office/powerpoint/2010/main" val="1542955536"/>
              </p:ext>
            </p:extLst>
          </p:nvPr>
        </p:nvGraphicFramePr>
        <p:xfrm>
          <a:off x="2365375" y="4554538"/>
          <a:ext cx="5199063" cy="346075"/>
        </p:xfrm>
        <a:graphic>
          <a:graphicData uri="http://schemas.openxmlformats.org/presentationml/2006/ole">
            <mc:AlternateContent xmlns:mc="http://schemas.openxmlformats.org/markup-compatibility/2006">
              <mc:Choice xmlns:v="urn:schemas-microsoft-com:vml" Requires="v">
                <p:oleObj spid="_x0000_s2082" name="Equation" r:id="rId4" imgW="3429000" imgH="228600" progId="Equation.DSMT4">
                  <p:embed/>
                </p:oleObj>
              </mc:Choice>
              <mc:Fallback>
                <p:oleObj name="Equation" r:id="rId4" imgW="3429000" imgH="228600" progId="Equation.DSMT4">
                  <p:embed/>
                  <p:pic>
                    <p:nvPicPr>
                      <p:cNvPr id="0" name=""/>
                      <p:cNvPicPr/>
                      <p:nvPr/>
                    </p:nvPicPr>
                    <p:blipFill>
                      <a:blip r:embed="rId5"/>
                      <a:stretch>
                        <a:fillRect/>
                      </a:stretch>
                    </p:blipFill>
                    <p:spPr>
                      <a:xfrm>
                        <a:off x="2365375" y="4554538"/>
                        <a:ext cx="5199063" cy="346075"/>
                      </a:xfrm>
                      <a:prstGeom prst="rect">
                        <a:avLst/>
                      </a:prstGeom>
                    </p:spPr>
                  </p:pic>
                </p:oleObj>
              </mc:Fallback>
            </mc:AlternateContent>
          </a:graphicData>
        </a:graphic>
      </p:graphicFrame>
    </p:spTree>
    <p:extLst>
      <p:ext uri="{BB962C8B-B14F-4D97-AF65-F5344CB8AC3E}">
        <p14:creationId xmlns:p14="http://schemas.microsoft.com/office/powerpoint/2010/main" val="1670020216"/>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Case Study: Generating Random </a:t>
            </a:r>
            <a:r>
              <a:rPr lang="en-US" altLang="en-US" dirty="0" smtClean="0">
                <a:cs typeface="Times New Roman" panose="02020603050405020304" pitchFamily="18" charset="0"/>
              </a:rPr>
              <a:t>Characters </a:t>
            </a:r>
            <a:r>
              <a:rPr lang="en-US" altLang="en-US" sz="2000" b="0" dirty="0" smtClean="0">
                <a:cs typeface="Times New Roman" panose="02020603050405020304" pitchFamily="18" charset="0"/>
              </a:rPr>
              <a:t>(2 of 5)</a:t>
            </a:r>
            <a:endParaRPr lang="en-US" altLang="en-US" sz="2000" b="0" dirty="0" smtClean="0"/>
          </a:p>
        </p:txBody>
      </p:sp>
      <p:sp>
        <p:nvSpPr>
          <p:cNvPr id="2" name="Content Placeholder 2"/>
          <p:cNvSpPr>
            <a:spLocks noGrp="1"/>
          </p:cNvSpPr>
          <p:nvPr>
            <p:ph type="body" idx="1"/>
          </p:nvPr>
        </p:nvSpPr>
        <p:spPr>
          <a:xfrm>
            <a:off x="457200" y="1639957"/>
            <a:ext cx="8229600" cy="1510747"/>
          </a:xfrm>
        </p:spPr>
        <p:txBody>
          <a:bodyPr/>
          <a:lstStyle/>
          <a:p>
            <a:pPr marL="0" indent="0">
              <a:lnSpc>
                <a:spcPct val="90000"/>
              </a:lnSpc>
              <a:buFont typeface="Monotype Sorts" pitchFamily="2" charset="2"/>
              <a:buNone/>
            </a:pPr>
            <a:r>
              <a:rPr lang="en-US" altLang="en-US" dirty="0">
                <a:cs typeface="Courier New" panose="02070309020205020404" pitchFamily="49" charset="0"/>
              </a:rPr>
              <a:t>Now let us consider how to generate a random lowercase letter. The Unicode for lowercase letters are consecutive integers starting from the Unicode for </a:t>
            </a:r>
            <a:r>
              <a:rPr lang="en-US" altLang="en-US" dirty="0" smtClean="0">
                <a:cs typeface="Courier New" panose="02070309020205020404" pitchFamily="49" charset="0"/>
              </a:rPr>
              <a:t>‘a’, </a:t>
            </a:r>
            <a:r>
              <a:rPr lang="en-US" altLang="en-US" dirty="0">
                <a:cs typeface="Courier New" panose="02070309020205020404" pitchFamily="49" charset="0"/>
              </a:rPr>
              <a:t>then for </a:t>
            </a:r>
            <a:r>
              <a:rPr lang="en-US" altLang="en-US" dirty="0" smtClean="0">
                <a:cs typeface="Courier New" panose="02070309020205020404" pitchFamily="49" charset="0"/>
              </a:rPr>
              <a:t>‘b’, ‘c’, </a:t>
            </a:r>
            <a:r>
              <a:rPr lang="en-US" altLang="en-US" dirty="0">
                <a:cs typeface="Courier New" panose="02070309020205020404" pitchFamily="49" charset="0"/>
              </a:rPr>
              <a:t>..., and </a:t>
            </a:r>
            <a:r>
              <a:rPr lang="en-US" altLang="en-US" dirty="0" smtClean="0">
                <a:cs typeface="Courier New" panose="02070309020205020404" pitchFamily="49" charset="0"/>
              </a:rPr>
              <a:t>‘z’. </a:t>
            </a:r>
            <a:r>
              <a:rPr lang="en-US" altLang="en-US" dirty="0">
                <a:cs typeface="Courier New" panose="02070309020205020404" pitchFamily="49" charset="0"/>
              </a:rPr>
              <a:t>The Unicode for </a:t>
            </a:r>
            <a:r>
              <a:rPr lang="en-US" altLang="en-US" dirty="0" smtClean="0">
                <a:cs typeface="Courier New" panose="02070309020205020404" pitchFamily="49" charset="0"/>
              </a:rPr>
              <a:t>‘a’ </a:t>
            </a:r>
            <a:r>
              <a:rPr lang="en-US" altLang="en-US" dirty="0">
                <a:cs typeface="Courier New" panose="02070309020205020404" pitchFamily="49" charset="0"/>
              </a:rPr>
              <a:t>is</a:t>
            </a:r>
            <a:endParaRPr lang="en-US" dirty="0"/>
          </a:p>
        </p:txBody>
      </p:sp>
      <p:graphicFrame>
        <p:nvGraphicFramePr>
          <p:cNvPr id="3" name="Object 3" descr="Left parenthesis i n t right parenthesis single quote a single quote."/>
          <p:cNvGraphicFramePr>
            <a:graphicFrameLocks noChangeAspect="1"/>
          </p:cNvGraphicFramePr>
          <p:nvPr>
            <p:extLst>
              <p:ext uri="{D42A27DB-BD31-4B8C-83A1-F6EECF244321}">
                <p14:modId xmlns:p14="http://schemas.microsoft.com/office/powerpoint/2010/main" val="3649797181"/>
              </p:ext>
            </p:extLst>
          </p:nvPr>
        </p:nvGraphicFramePr>
        <p:xfrm>
          <a:off x="742397" y="3587543"/>
          <a:ext cx="1155977" cy="471827"/>
        </p:xfrm>
        <a:graphic>
          <a:graphicData uri="http://schemas.openxmlformats.org/presentationml/2006/ole">
            <mc:AlternateContent xmlns:mc="http://schemas.openxmlformats.org/markup-compatibility/2006">
              <mc:Choice xmlns:v="urn:schemas-microsoft-com:vml" Requires="v">
                <p:oleObj spid="_x0000_s3106" name="Equation" r:id="rId4" imgW="622080" imgH="253800" progId="Equation.DSMT4">
                  <p:embed/>
                </p:oleObj>
              </mc:Choice>
              <mc:Fallback>
                <p:oleObj name="Equation" r:id="rId4" imgW="622080" imgH="253800" progId="Equation.DSMT4">
                  <p:embed/>
                  <p:pic>
                    <p:nvPicPr>
                      <p:cNvPr id="0" name=""/>
                      <p:cNvPicPr/>
                      <p:nvPr/>
                    </p:nvPicPr>
                    <p:blipFill>
                      <a:blip r:embed="rId5"/>
                      <a:stretch>
                        <a:fillRect/>
                      </a:stretch>
                    </p:blipFill>
                    <p:spPr>
                      <a:xfrm>
                        <a:off x="742397" y="3587543"/>
                        <a:ext cx="1155977" cy="471827"/>
                      </a:xfrm>
                      <a:prstGeom prst="rect">
                        <a:avLst/>
                      </a:prstGeom>
                    </p:spPr>
                  </p:pic>
                </p:oleObj>
              </mc:Fallback>
            </mc:AlternateContent>
          </a:graphicData>
        </a:graphic>
      </p:graphicFrame>
    </p:spTree>
    <p:extLst>
      <p:ext uri="{BB962C8B-B14F-4D97-AF65-F5344CB8AC3E}">
        <p14:creationId xmlns:p14="http://schemas.microsoft.com/office/powerpoint/2010/main" val="816033408"/>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Case Study: Generating Random </a:t>
            </a:r>
            <a:r>
              <a:rPr lang="en-US" altLang="en-US" dirty="0" smtClean="0">
                <a:cs typeface="Times New Roman" panose="02020603050405020304" pitchFamily="18" charset="0"/>
              </a:rPr>
              <a:t>Characters </a:t>
            </a:r>
            <a:r>
              <a:rPr lang="en-US" altLang="en-US" sz="2000" b="0" dirty="0" smtClean="0">
                <a:cs typeface="Times New Roman" panose="02020603050405020304" pitchFamily="18" charset="0"/>
              </a:rPr>
              <a:t>(3 of 5)</a:t>
            </a:r>
            <a:endParaRPr lang="en-US" altLang="en-US" sz="2000" b="0" dirty="0" smtClean="0"/>
          </a:p>
        </p:txBody>
      </p:sp>
      <p:sp>
        <p:nvSpPr>
          <p:cNvPr id="2" name="Content Placeholder 2"/>
          <p:cNvSpPr>
            <a:spLocks noGrp="1"/>
          </p:cNvSpPr>
          <p:nvPr>
            <p:ph type="body" idx="1"/>
          </p:nvPr>
        </p:nvSpPr>
        <p:spPr>
          <a:xfrm>
            <a:off x="457200" y="1639957"/>
            <a:ext cx="8229600" cy="1510747"/>
          </a:xfrm>
        </p:spPr>
        <p:txBody>
          <a:bodyPr/>
          <a:lstStyle/>
          <a:p>
            <a:pPr marL="0" indent="0">
              <a:lnSpc>
                <a:spcPct val="90000"/>
              </a:lnSpc>
              <a:buFont typeface="Monotype Sorts" pitchFamily="2" charset="2"/>
              <a:buNone/>
            </a:pPr>
            <a:r>
              <a:rPr lang="en-US" altLang="en-US" dirty="0">
                <a:cs typeface="Courier New" panose="02070309020205020404" pitchFamily="49" charset="0"/>
              </a:rPr>
              <a:t>Now let us consider how to generate a random lowercase letter. The Unicode for lowercase letters are consecutive integers starting from the Unicode for </a:t>
            </a:r>
            <a:r>
              <a:rPr lang="en-US" altLang="en-US" dirty="0" smtClean="0">
                <a:cs typeface="Courier New" panose="02070309020205020404" pitchFamily="49" charset="0"/>
              </a:rPr>
              <a:t>‘a’, </a:t>
            </a:r>
            <a:r>
              <a:rPr lang="en-US" altLang="en-US" dirty="0">
                <a:cs typeface="Courier New" panose="02070309020205020404" pitchFamily="49" charset="0"/>
              </a:rPr>
              <a:t>then for </a:t>
            </a:r>
            <a:r>
              <a:rPr lang="en-US" altLang="en-US" dirty="0" smtClean="0">
                <a:cs typeface="Courier New" panose="02070309020205020404" pitchFamily="49" charset="0"/>
              </a:rPr>
              <a:t>‘b’, ‘c’, </a:t>
            </a:r>
            <a:r>
              <a:rPr lang="en-US" altLang="en-US" dirty="0">
                <a:cs typeface="Courier New" panose="02070309020205020404" pitchFamily="49" charset="0"/>
              </a:rPr>
              <a:t>..., and </a:t>
            </a:r>
            <a:r>
              <a:rPr lang="en-US" altLang="en-US" dirty="0" smtClean="0">
                <a:cs typeface="Courier New" panose="02070309020205020404" pitchFamily="49" charset="0"/>
              </a:rPr>
              <a:t>‘z’. </a:t>
            </a:r>
            <a:r>
              <a:rPr lang="en-US" altLang="en-US" dirty="0">
                <a:cs typeface="Courier New" panose="02070309020205020404" pitchFamily="49" charset="0"/>
              </a:rPr>
              <a:t>The Unicode for </a:t>
            </a:r>
            <a:r>
              <a:rPr lang="en-US" altLang="en-US" dirty="0" smtClean="0">
                <a:cs typeface="Courier New" panose="02070309020205020404" pitchFamily="49" charset="0"/>
              </a:rPr>
              <a:t>‘a’ </a:t>
            </a:r>
            <a:r>
              <a:rPr lang="en-US" altLang="en-US" dirty="0">
                <a:cs typeface="Courier New" panose="02070309020205020404" pitchFamily="49" charset="0"/>
              </a:rPr>
              <a:t>is</a:t>
            </a:r>
            <a:endParaRPr lang="en-US" dirty="0"/>
          </a:p>
        </p:txBody>
      </p:sp>
    </p:spTree>
    <p:extLst>
      <p:ext uri="{BB962C8B-B14F-4D97-AF65-F5344CB8AC3E}">
        <p14:creationId xmlns:p14="http://schemas.microsoft.com/office/powerpoint/2010/main" val="198044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(1 of 2)</a:t>
            </a:r>
          </a:p>
        </p:txBody>
      </p:sp>
      <p:sp>
        <p:nvSpPr>
          <p:cNvPr id="8196"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6.1 </a:t>
            </a:r>
            <a:r>
              <a:rPr lang="en-US" altLang="en-US" dirty="0" smtClean="0"/>
              <a:t>To define methods with formal parameters (§6.1).</a:t>
            </a:r>
          </a:p>
          <a:p>
            <a:pPr marL="0" indent="0">
              <a:buNone/>
            </a:pPr>
            <a:r>
              <a:rPr lang="en-US" altLang="en-US" b="1" dirty="0" smtClean="0">
                <a:solidFill>
                  <a:schemeClr val="tx2"/>
                </a:solidFill>
              </a:rPr>
              <a:t>6.2 </a:t>
            </a:r>
            <a:r>
              <a:rPr lang="en-US" altLang="en-US" dirty="0" smtClean="0"/>
              <a:t>To invoke methods with actual parameters (i.e., arguments) (§6.2).</a:t>
            </a:r>
          </a:p>
          <a:p>
            <a:pPr marL="0" indent="0">
              <a:buNone/>
            </a:pPr>
            <a:r>
              <a:rPr lang="en-US" altLang="en-US" b="1" dirty="0" smtClean="0">
                <a:solidFill>
                  <a:schemeClr val="tx2"/>
                </a:solidFill>
              </a:rPr>
              <a:t>6.3 </a:t>
            </a:r>
            <a:r>
              <a:rPr lang="en-US" altLang="en-US" dirty="0" smtClean="0"/>
              <a:t>To define methods with a return value (§6.3).</a:t>
            </a:r>
          </a:p>
          <a:p>
            <a:pPr marL="0" indent="0">
              <a:buNone/>
            </a:pPr>
            <a:r>
              <a:rPr lang="en-US" altLang="en-US" b="1" dirty="0" smtClean="0">
                <a:solidFill>
                  <a:schemeClr val="tx2"/>
                </a:solidFill>
              </a:rPr>
              <a:t>6.4 </a:t>
            </a:r>
            <a:r>
              <a:rPr lang="en-US" altLang="en-US" dirty="0" smtClean="0"/>
              <a:t>To define methods without a return value (§6.4).</a:t>
            </a:r>
          </a:p>
          <a:p>
            <a:pPr marL="0" indent="0">
              <a:buNone/>
            </a:pPr>
            <a:r>
              <a:rPr lang="en-US" altLang="en-US" b="1" dirty="0" smtClean="0">
                <a:solidFill>
                  <a:schemeClr val="tx2"/>
                </a:solidFill>
              </a:rPr>
              <a:t>6.5 </a:t>
            </a:r>
            <a:r>
              <a:rPr lang="en-US" altLang="en-US" dirty="0" smtClean="0"/>
              <a:t>To pass arguments by value (§6.5).</a:t>
            </a:r>
          </a:p>
          <a:p>
            <a:pPr marL="0" indent="0">
              <a:buNone/>
            </a:pPr>
            <a:r>
              <a:rPr lang="en-US" altLang="en-US" b="1" dirty="0" smtClean="0">
                <a:solidFill>
                  <a:schemeClr val="tx2"/>
                </a:solidFill>
              </a:rPr>
              <a:t>6.6 </a:t>
            </a:r>
            <a:r>
              <a:rPr lang="en-US" altLang="en-US" dirty="0" smtClean="0"/>
              <a:t>To develop reusable code that is modular, easy to read, easy to debug, and easy to maintain </a:t>
            </a:r>
            <a:r>
              <a:rPr lang="en-US" altLang="en-US" dirty="0"/>
              <a:t>(§6.6</a:t>
            </a:r>
            <a:r>
              <a:rPr lang="en-US" altLang="en-US" dirty="0" smtClean="0"/>
              <a:t>).</a:t>
            </a:r>
          </a:p>
        </p:txBody>
      </p:sp>
    </p:spTree>
    <p:extLst>
      <p:ext uri="{BB962C8B-B14F-4D97-AF65-F5344CB8AC3E}">
        <p14:creationId xmlns:p14="http://schemas.microsoft.com/office/powerpoint/2010/main" val="395169994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Case Study: Generating Random </a:t>
            </a:r>
            <a:r>
              <a:rPr lang="en-US" altLang="en-US" dirty="0" smtClean="0">
                <a:cs typeface="Times New Roman" panose="02020603050405020304" pitchFamily="18" charset="0"/>
              </a:rPr>
              <a:t>Characters </a:t>
            </a:r>
            <a:r>
              <a:rPr lang="en-US" altLang="en-US" sz="2000" b="0" dirty="0" smtClean="0">
                <a:cs typeface="Times New Roman" panose="02020603050405020304" pitchFamily="18" charset="0"/>
              </a:rPr>
              <a:t>(4 of 5)</a:t>
            </a:r>
            <a:endParaRPr lang="en-US" altLang="en-US" sz="2000" b="0" dirty="0" smtClean="0"/>
          </a:p>
        </p:txBody>
      </p:sp>
      <p:sp>
        <p:nvSpPr>
          <p:cNvPr id="2" name="Content Placeholder 2"/>
          <p:cNvSpPr>
            <a:spLocks noGrp="1"/>
          </p:cNvSpPr>
          <p:nvPr>
            <p:ph type="body" idx="1"/>
          </p:nvPr>
        </p:nvSpPr>
        <p:spPr>
          <a:xfrm>
            <a:off x="457200" y="1639957"/>
            <a:ext cx="8229600" cy="1639956"/>
          </a:xfrm>
        </p:spPr>
        <p:txBody>
          <a:bodyPr/>
          <a:lstStyle/>
          <a:p>
            <a:pPr marL="0" indent="0">
              <a:buFont typeface="Monotype Sorts" pitchFamily="2" charset="2"/>
              <a:buNone/>
            </a:pPr>
            <a:r>
              <a:rPr lang="en-US" altLang="en-US" dirty="0">
                <a:cs typeface="Courier New" panose="02070309020205020404" pitchFamily="49" charset="0"/>
              </a:rPr>
              <a:t>As discussed in Chapter 2., all numeric operators can be applied to the char operands. The char operand is cast into a number if the other operand is a number or a character. So, the preceding expression can be simplified as follows: </a:t>
            </a:r>
            <a:endParaRPr lang="en-US" altLang="en-US" dirty="0">
              <a:cs typeface="Times New Roman" panose="02020603050405020304" pitchFamily="18" charset="0"/>
            </a:endParaRPr>
          </a:p>
        </p:txBody>
      </p:sp>
    </p:spTree>
    <p:extLst>
      <p:ext uri="{BB962C8B-B14F-4D97-AF65-F5344CB8AC3E}">
        <p14:creationId xmlns:p14="http://schemas.microsoft.com/office/powerpoint/2010/main" val="690388811"/>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Case Study: Generating Random </a:t>
            </a:r>
            <a:r>
              <a:rPr lang="en-US" altLang="en-US" dirty="0" smtClean="0">
                <a:cs typeface="Times New Roman" panose="02020603050405020304" pitchFamily="18" charset="0"/>
              </a:rPr>
              <a:t>Characters </a:t>
            </a:r>
            <a:r>
              <a:rPr lang="en-US" altLang="en-US" sz="2000" b="0" dirty="0" smtClean="0">
                <a:cs typeface="Times New Roman" panose="02020603050405020304" pitchFamily="18" charset="0"/>
              </a:rPr>
              <a:t>(5 of 5)</a:t>
            </a:r>
            <a:endParaRPr lang="en-US" altLang="en-US" sz="2000" b="0" dirty="0" smtClean="0"/>
          </a:p>
        </p:txBody>
      </p:sp>
      <p:sp>
        <p:nvSpPr>
          <p:cNvPr id="2" name="Content Placeholder 2"/>
          <p:cNvSpPr>
            <a:spLocks noGrp="1"/>
          </p:cNvSpPr>
          <p:nvPr>
            <p:ph type="body" idx="1"/>
          </p:nvPr>
        </p:nvSpPr>
        <p:spPr>
          <a:xfrm>
            <a:off x="457200" y="1639957"/>
            <a:ext cx="8229600" cy="1232452"/>
          </a:xfrm>
        </p:spPr>
        <p:txBody>
          <a:bodyPr/>
          <a:lstStyle/>
          <a:p>
            <a:pPr marL="0" indent="0">
              <a:buFont typeface="Monotype Sorts" pitchFamily="2" charset="2"/>
              <a:buNone/>
            </a:pPr>
            <a:r>
              <a:rPr lang="en-US" altLang="en-US" dirty="0">
                <a:cs typeface="Courier New" panose="02070309020205020404" pitchFamily="49" charset="0"/>
              </a:rPr>
              <a:t>To generalize the foregoing discussion, a random character between any two characters ch1 and ch2 with ch1 &lt; ch2 can be generated as follows:</a:t>
            </a:r>
          </a:p>
        </p:txBody>
      </p:sp>
    </p:spTree>
    <p:extLst>
      <p:ext uri="{BB962C8B-B14F-4D97-AF65-F5344CB8AC3E}">
        <p14:creationId xmlns:p14="http://schemas.microsoft.com/office/powerpoint/2010/main" val="1394828296"/>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Times New Roman" panose="02020603050405020304" pitchFamily="18" charset="0"/>
              </a:rPr>
              <a:t>The RandomCharacter Class</a:t>
            </a:r>
            <a:endParaRPr lang="en-US" altLang="en-US" sz="2000" b="0" dirty="0" smtClean="0"/>
          </a:p>
        </p:txBody>
      </p:sp>
      <p:pic>
        <p:nvPicPr>
          <p:cNvPr id="4" name="Picture 2" descr="Computer code has 27 lines. The lines read as follows. Line 1. Random Character period java colon Generate random characters. Line 2. public class Random Character left brace. Line 3, indented once. forward slash asterisk asterisk Generate a random character between c h 1 and c h 2 asterisk forward slash. Line 4, indented once. public static c h a r get Random Character left parenthesis c h a r c h 1 comma c h a r, c h 2 right parenthesis left brace. Line 5, indented twice. return left parenthesis c h a r right parenthesis left parenthesis c h 1 plus Math period random left parenthesis right parenthesis asterisk left parenthesis c h 2 hyphen c h 1 plus 1 right parenthesis right parenthesis semicolon. Line 6, indented once. right brace. Line 7. blank. Line 8, indented once. forward slash asterisk asterisk Generate a random lowercase letter asterisk forward slash. Line 9, indented once. public static char get Random Lower Case Letter left parenthesis right parenthesis left brace. Line 10, indented twice. return get Random Character left parenthesis single quote a single quote comma single quote z single quote right parenthesis semicolon. Line 11, indented once. right brace. Line 12. blank. Line 13, indented once. forward slash asterisk asterisk Generate a random uppercase letter asterisk forward slash. Line 14, indented once. public static c h a r get Random Upper Case Letter left parenthesis right parenthesis left brace. Line 15, indented twice. return get Random Character left parenthesis single quote A single quote comma single quote Z single quote right parenthesis semicolon. Line 16, indented once. right brace. Line 17. blank. Line 18, indented once. forward slash asterisk asterisk Generate a random digit character asterisk forward slash. Line 19, indented once. public static c h a r get Random Digit Character left parenthesis right parenthesis left brace. Line 20, indented twice. return get Random Character left parenthesis single quote 0 single quote comma single quote 9 single quote right parenthesis semicolon. Line 21, indented once. right brace. Line 22. blank. Line 23, indented once. forward slash asterisk asterisk Generate a random character asterisk forward slash. Line 24, indented once. public static char get Random Character left parenthesis right parenthesis left brace. Line 25, indented twice. return get Random Character left parenthesis single quote back slash u0000 single quote comma single quote back slash u F F F F single quote right parenthesis semicolon. Line 26, indented once. right brace. Line 27. right brace."/>
          <p:cNvPicPr>
            <a:picLocks noChangeAspect="1"/>
          </p:cNvPicPr>
          <p:nvPr/>
        </p:nvPicPr>
        <p:blipFill>
          <a:blip r:embed="rId3"/>
          <a:stretch>
            <a:fillRect/>
          </a:stretch>
        </p:blipFill>
        <p:spPr>
          <a:xfrm>
            <a:off x="714436" y="1612854"/>
            <a:ext cx="4791843" cy="4631948"/>
          </a:xfrm>
          <a:prstGeom prst="rect">
            <a:avLst/>
          </a:prstGeom>
        </p:spPr>
      </p:pic>
      <p:sp>
        <p:nvSpPr>
          <p:cNvPr id="9" name="TextBox 3">
            <a:hlinkClick r:id="rId4"/>
          </p:cNvPr>
          <p:cNvSpPr>
            <a:spLocks noChangeArrowheads="1"/>
          </p:cNvSpPr>
          <p:nvPr/>
        </p:nvSpPr>
        <p:spPr bwMode="auto">
          <a:xfrm>
            <a:off x="5784850" y="4427538"/>
            <a:ext cx="27559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RandomCharacter</a:t>
            </a:r>
          </a:p>
        </p:txBody>
      </p:sp>
      <p:sp>
        <p:nvSpPr>
          <p:cNvPr id="7" name="TextBox 4">
            <a:hlinkClick r:id="rId5"/>
          </p:cNvPr>
          <p:cNvSpPr>
            <a:spLocks noChangeArrowheads="1"/>
          </p:cNvSpPr>
          <p:nvPr/>
        </p:nvSpPr>
        <p:spPr bwMode="auto">
          <a:xfrm>
            <a:off x="5784850" y="4926013"/>
            <a:ext cx="27559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a:t>TestRandomCharacter</a:t>
            </a:r>
          </a:p>
        </p:txBody>
      </p:sp>
      <p:sp>
        <p:nvSpPr>
          <p:cNvPr id="6" name="TextBox 5">
            <a:hlinkClick r:id="rId6" tooltip="http://liveexample-ppe.pearsoncmg.com/LiveRun/faces/LiveExample.xhtml"/>
          </p:cNvPr>
          <p:cNvSpPr txBox="1"/>
          <p:nvPr/>
        </p:nvSpPr>
        <p:spPr>
          <a:xfrm>
            <a:off x="5784850" y="5424488"/>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143647809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sz="3600" dirty="0">
                <a:cs typeface="Courier New" panose="02070309020205020404" pitchFamily="49" charset="0"/>
              </a:rPr>
              <a:t>Stepwise Refinement</a:t>
            </a:r>
            <a:r>
              <a:rPr lang="en-US" altLang="en-US" dirty="0"/>
              <a:t> (Optional)</a:t>
            </a:r>
            <a:endParaRPr lang="en-US" altLang="en-US" sz="2000" b="0" dirty="0" smtClean="0"/>
          </a:p>
        </p:txBody>
      </p:sp>
      <p:sp>
        <p:nvSpPr>
          <p:cNvPr id="2" name="Content Placeholder 2"/>
          <p:cNvSpPr>
            <a:spLocks noGrp="1"/>
          </p:cNvSpPr>
          <p:nvPr>
            <p:ph type="body" idx="1"/>
          </p:nvPr>
        </p:nvSpPr>
        <p:spPr>
          <a:xfrm>
            <a:off x="457200" y="1639957"/>
            <a:ext cx="8229600" cy="2435086"/>
          </a:xfrm>
        </p:spPr>
        <p:txBody>
          <a:bodyPr/>
          <a:lstStyle/>
          <a:p>
            <a:pPr marL="0" indent="0">
              <a:buFont typeface="Monotype Sorts" pitchFamily="2" charset="2"/>
              <a:buNone/>
            </a:pPr>
            <a:r>
              <a:rPr lang="en-US" altLang="en-US" dirty="0">
                <a:cs typeface="Courier New" panose="02070309020205020404" pitchFamily="49" charset="0"/>
              </a:rPr>
              <a:t>The concept of method abstraction can be applied to the process of developing programs. When writing a large program, you can use the “divide and conquer” strategy, also known as </a:t>
            </a:r>
            <a:r>
              <a:rPr lang="en-US" altLang="en-US" b="1" dirty="0">
                <a:cs typeface="Courier New" panose="02070309020205020404" pitchFamily="49" charset="0"/>
              </a:rPr>
              <a:t>stepwise</a:t>
            </a:r>
            <a:r>
              <a:rPr lang="en-US" altLang="en-US" i="1" dirty="0">
                <a:cs typeface="Courier New" panose="02070309020205020404" pitchFamily="49" charset="0"/>
              </a:rPr>
              <a:t> </a:t>
            </a:r>
            <a:r>
              <a:rPr lang="en-US" altLang="en-US" b="1" dirty="0">
                <a:cs typeface="Courier New" panose="02070309020205020404" pitchFamily="49" charset="0"/>
              </a:rPr>
              <a:t>refinement</a:t>
            </a:r>
            <a:r>
              <a:rPr lang="en-US" altLang="en-US" dirty="0">
                <a:cs typeface="Courier New" panose="02070309020205020404" pitchFamily="49" charset="0"/>
              </a:rPr>
              <a:t>, to decompose it into </a:t>
            </a:r>
            <a:r>
              <a:rPr lang="en-US" altLang="en-US" dirty="0" smtClean="0">
                <a:cs typeface="Courier New" panose="02070309020205020404" pitchFamily="49" charset="0"/>
              </a:rPr>
              <a:t>sub problems</a:t>
            </a:r>
            <a:r>
              <a:rPr lang="en-US" altLang="en-US" dirty="0">
                <a:cs typeface="Courier New" panose="02070309020205020404" pitchFamily="49" charset="0"/>
              </a:rPr>
              <a:t>. The </a:t>
            </a:r>
            <a:r>
              <a:rPr lang="en-US" altLang="en-US" dirty="0" smtClean="0">
                <a:cs typeface="Courier New" panose="02070309020205020404" pitchFamily="49" charset="0"/>
              </a:rPr>
              <a:t>sub problems </a:t>
            </a:r>
            <a:r>
              <a:rPr lang="en-US" altLang="en-US" dirty="0">
                <a:cs typeface="Courier New" panose="02070309020205020404" pitchFamily="49" charset="0"/>
              </a:rPr>
              <a:t>can be further decomposed into smaller, more manageable problems.</a:t>
            </a:r>
          </a:p>
        </p:txBody>
      </p:sp>
    </p:spTree>
    <p:extLst>
      <p:ext uri="{BB962C8B-B14F-4D97-AF65-F5344CB8AC3E}">
        <p14:creationId xmlns:p14="http://schemas.microsoft.com/office/powerpoint/2010/main" val="2518861519"/>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cs typeface="Courier New" panose="02070309020205020404" pitchFamily="49" charset="0"/>
              </a:rPr>
              <a:t>PrintCalender Case Study</a:t>
            </a:r>
            <a:endParaRPr lang="en-US" altLang="en-US" b="0" dirty="0" smtClean="0"/>
          </a:p>
        </p:txBody>
      </p:sp>
      <p:sp>
        <p:nvSpPr>
          <p:cNvPr id="2" name="Content Placeholder 2"/>
          <p:cNvSpPr>
            <a:spLocks noGrp="1"/>
          </p:cNvSpPr>
          <p:nvPr>
            <p:ph type="body" idx="1"/>
          </p:nvPr>
        </p:nvSpPr>
        <p:spPr>
          <a:xfrm>
            <a:off x="457200" y="1639957"/>
            <a:ext cx="8229600" cy="874643"/>
          </a:xfrm>
        </p:spPr>
        <p:txBody>
          <a:bodyPr/>
          <a:lstStyle/>
          <a:p>
            <a:pPr marL="0" indent="0">
              <a:buFont typeface="Monotype Sorts" pitchFamily="2" charset="2"/>
              <a:buNone/>
            </a:pPr>
            <a:r>
              <a:rPr lang="en-US" altLang="en-US" dirty="0">
                <a:cs typeface="Courier New" panose="02070309020205020404" pitchFamily="49" charset="0"/>
              </a:rPr>
              <a:t>Let us use the PrintCalendar example to demonstrate the stepwise refinement approach.</a:t>
            </a:r>
          </a:p>
        </p:txBody>
      </p:sp>
      <p:pic>
        <p:nvPicPr>
          <p:cNvPr id="4" name="Picture 3" descr="A screenshot of dialog box titled command prompt. The main window contains the following details, c colon forward slash right angle bracket java Print Calendar. Enter the full year (e.g., 2001): 2009. Enter month in number between 1 and 12colon 4. The calendar for April month, starts from Wednesday as first and ends 30 in Thursday is displaye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356" y="2993611"/>
            <a:ext cx="3825875" cy="2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hlinkClick r:id="rId4"/>
          </p:cNvPr>
          <p:cNvSpPr>
            <a:spLocks noChangeArrowheads="1"/>
          </p:cNvSpPr>
          <p:nvPr/>
        </p:nvSpPr>
        <p:spPr bwMode="auto">
          <a:xfrm>
            <a:off x="4764088" y="5694363"/>
            <a:ext cx="18224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indent="-285750">
              <a:spcBef>
                <a:spcPct val="20000"/>
              </a:spcBef>
              <a:buClr>
                <a:schemeClr val="tx1"/>
              </a:buClr>
              <a:buChar char="–"/>
              <a:defRPr sz="2800">
                <a:solidFill>
                  <a:schemeClr val="tx1"/>
                </a:solidFill>
                <a:latin typeface="Times New Roman" panose="02020603050405020304" pitchFamily="18" charset="0"/>
              </a:defRPr>
            </a:lvl2pPr>
            <a:lvl3pPr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indent="-228600">
              <a:spcBef>
                <a:spcPct val="20000"/>
              </a:spcBef>
              <a:buClr>
                <a:schemeClr val="tx1"/>
              </a:buClr>
              <a:buChar char="–"/>
              <a:defRPr sz="2000">
                <a:solidFill>
                  <a:schemeClr val="tx1"/>
                </a:solidFill>
                <a:latin typeface="Times New Roman" panose="02020603050405020304" pitchFamily="18" charset="0"/>
              </a:defRPr>
            </a:lvl4pPr>
            <a:lvl5pPr indent="-228600">
              <a:spcBef>
                <a:spcPct val="20000"/>
              </a:spcBef>
              <a:buClr>
                <a:schemeClr val="tx2"/>
              </a:buClr>
              <a:buChar char="•"/>
              <a:defRPr sz="2000">
                <a:solidFill>
                  <a:schemeClr val="tx1"/>
                </a:solidFill>
                <a:latin typeface="Times New Roman" panose="02020603050405020304" pitchFamily="18" charset="0"/>
              </a:defRPr>
            </a:lvl5pPr>
            <a:lvl6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smtClean="0"/>
              <a:t>PrintCalndar</a:t>
            </a:r>
            <a:endParaRPr lang="en-US" altLang="en-US" sz="2000" dirty="0"/>
          </a:p>
        </p:txBody>
      </p:sp>
      <p:sp>
        <p:nvSpPr>
          <p:cNvPr id="6" name="TextBox 5">
            <a:hlinkClick r:id="rId5" tooltip="http://liveexample-ppe.pearsoncmg.com/LiveRun/faces/LiveExample.xhtml"/>
          </p:cNvPr>
          <p:cNvSpPr txBox="1"/>
          <p:nvPr/>
        </p:nvSpPr>
        <p:spPr>
          <a:xfrm>
            <a:off x="6848061" y="5654030"/>
            <a:ext cx="924340" cy="461665"/>
          </a:xfrm>
          <a:prstGeom prst="rect">
            <a:avLst/>
          </a:prstGeom>
          <a:solidFill>
            <a:schemeClr val="tx2"/>
          </a:solidFill>
        </p:spPr>
        <p:txBody>
          <a:bodyPr wrap="square" rtlCol="0">
            <a:spAutoFit/>
          </a:bodyPr>
          <a:lstStyle/>
          <a:p>
            <a:pPr algn="ctr"/>
            <a:r>
              <a:rPr lang="en-US" sz="2400" dirty="0" smtClean="0">
                <a:latin typeface="Book Antiqua" panose="02040602050305030304" pitchFamily="18" charset="0"/>
              </a:rPr>
              <a:t>Run</a:t>
            </a:r>
            <a:endParaRPr lang="en-US" sz="2400" dirty="0">
              <a:latin typeface="Book Antiqua" panose="02040602050305030304" pitchFamily="18" charset="0"/>
            </a:endParaRPr>
          </a:p>
        </p:txBody>
      </p:sp>
    </p:spTree>
    <p:extLst>
      <p:ext uri="{BB962C8B-B14F-4D97-AF65-F5344CB8AC3E}">
        <p14:creationId xmlns:p14="http://schemas.microsoft.com/office/powerpoint/2010/main" val="346293678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(1 of 7)</a:t>
            </a:r>
          </a:p>
        </p:txBody>
      </p:sp>
      <p:pic>
        <p:nvPicPr>
          <p:cNvPr id="2" name="Picture 2" descr="A block contains the following text, print Calendar, right parenthesis main right parenthesis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976" y="1665485"/>
            <a:ext cx="1733792" cy="523948"/>
          </a:xfrm>
          <a:prstGeom prst="rect">
            <a:avLst/>
          </a:prstGeom>
        </p:spPr>
      </p:pic>
    </p:spTree>
    <p:extLst>
      <p:ext uri="{BB962C8B-B14F-4D97-AF65-F5344CB8AC3E}">
        <p14:creationId xmlns:p14="http://schemas.microsoft.com/office/powerpoint/2010/main" val="1787608729"/>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(2 of 7)</a:t>
            </a:r>
          </a:p>
        </p:txBody>
      </p:sp>
      <p:pic>
        <p:nvPicPr>
          <p:cNvPr id="3" name="Picture 2" descr="A structure chart of print calendar, Sub label main, is divided into two sub problems. Read Input and print Month.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194" y="1511962"/>
            <a:ext cx="4648849" cy="1543265"/>
          </a:xfrm>
          <a:prstGeom prst="rect">
            <a:avLst/>
          </a:prstGeom>
        </p:spPr>
      </p:pic>
    </p:spTree>
    <p:extLst>
      <p:ext uri="{BB962C8B-B14F-4D97-AF65-F5344CB8AC3E}">
        <p14:creationId xmlns:p14="http://schemas.microsoft.com/office/powerpoint/2010/main" val="22099411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(3 of 7)</a:t>
            </a:r>
          </a:p>
        </p:txBody>
      </p:sp>
      <p:pic>
        <p:nvPicPr>
          <p:cNvPr id="2" name="Picture 2" descr="A structure chart of print calendar, Sub label main, is divided into two sub problems. Read Input and print Month. Print month is divided in two sub problems. Print Month Title and print Month bod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334" y="1582998"/>
            <a:ext cx="6096851" cy="2248214"/>
          </a:xfrm>
          <a:prstGeom prst="rect">
            <a:avLst/>
          </a:prstGeom>
        </p:spPr>
      </p:pic>
    </p:spTree>
    <p:extLst>
      <p:ext uri="{BB962C8B-B14F-4D97-AF65-F5344CB8AC3E}">
        <p14:creationId xmlns:p14="http://schemas.microsoft.com/office/powerpoint/2010/main" val="10036741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(4 of 7)</a:t>
            </a:r>
          </a:p>
        </p:txBody>
      </p:sp>
      <p:pic>
        <p:nvPicPr>
          <p:cNvPr id="3" name="Picture 2" descr="A structure chart of print calendar, Sub label main, is divided into two sub problems. Read Input and print Month. Print month is divided in two sub problems. Print Month Title and print Month body. Print month title has a sub problem, get Month Nam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433" y="1665485"/>
            <a:ext cx="7468642" cy="3429479"/>
          </a:xfrm>
          <a:prstGeom prst="rect">
            <a:avLst/>
          </a:prstGeom>
        </p:spPr>
      </p:pic>
    </p:spTree>
    <p:extLst>
      <p:ext uri="{BB962C8B-B14F-4D97-AF65-F5344CB8AC3E}">
        <p14:creationId xmlns:p14="http://schemas.microsoft.com/office/powerpoint/2010/main" val="4138925589"/>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(5 of 7)</a:t>
            </a:r>
          </a:p>
        </p:txBody>
      </p:sp>
      <p:pic>
        <p:nvPicPr>
          <p:cNvPr id="2" name="Picture 2" descr="A structure chart of print calendar, Sub label main, is divided into two sub problems. Read Input and print Month. Print month is divided in two sub problems. Print Month Title and print Month body. Print month title has a sub problem, get Month Name. print Month Body has two sub problems. Get Start Day and get N u m Of Days In Month.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80" y="1665485"/>
            <a:ext cx="7668695" cy="4544059"/>
          </a:xfrm>
          <a:prstGeom prst="rect">
            <a:avLst/>
          </a:prstGeom>
        </p:spPr>
      </p:pic>
    </p:spTree>
    <p:extLst>
      <p:ext uri="{BB962C8B-B14F-4D97-AF65-F5344CB8AC3E}">
        <p14:creationId xmlns:p14="http://schemas.microsoft.com/office/powerpoint/2010/main" val="28015478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p:cNvSpPr>
            <a:spLocks noGrp="1" noChangeArrowheads="1"/>
          </p:cNvSpPr>
          <p:nvPr>
            <p:ph type="title"/>
          </p:nvPr>
        </p:nvSpPr>
        <p:spPr/>
        <p:txBody>
          <a:bodyPr/>
          <a:lstStyle/>
          <a:p>
            <a:r>
              <a:rPr lang="en-US" altLang="en-US" dirty="0" smtClean="0"/>
              <a:t>Objectives </a:t>
            </a:r>
            <a:r>
              <a:rPr lang="en-US" altLang="en-US" sz="2000" b="0" dirty="0" smtClean="0"/>
              <a:t>(2 of 2)</a:t>
            </a:r>
          </a:p>
        </p:txBody>
      </p:sp>
      <p:sp>
        <p:nvSpPr>
          <p:cNvPr id="8196" name="Content Placeholder 2"/>
          <p:cNvSpPr>
            <a:spLocks noGrp="1" noChangeArrowheads="1"/>
          </p:cNvSpPr>
          <p:nvPr>
            <p:ph type="body" idx="1"/>
          </p:nvPr>
        </p:nvSpPr>
        <p:spPr/>
        <p:txBody>
          <a:bodyPr/>
          <a:lstStyle/>
          <a:p>
            <a:pPr marL="0" indent="0">
              <a:buNone/>
            </a:pPr>
            <a:r>
              <a:rPr lang="en-US" altLang="en-US" b="1" dirty="0" smtClean="0">
                <a:solidFill>
                  <a:schemeClr val="tx2"/>
                </a:solidFill>
              </a:rPr>
              <a:t>6.7 </a:t>
            </a:r>
            <a:r>
              <a:rPr lang="en-US" altLang="en-US" dirty="0" smtClean="0"/>
              <a:t>To write a method that converts hexadecimals to decimals (§6.7).</a:t>
            </a:r>
          </a:p>
          <a:p>
            <a:pPr marL="0" indent="0">
              <a:buNone/>
            </a:pPr>
            <a:r>
              <a:rPr lang="en-US" altLang="en-US" b="1" dirty="0" smtClean="0">
                <a:solidFill>
                  <a:schemeClr val="tx2"/>
                </a:solidFill>
              </a:rPr>
              <a:t>6.8 </a:t>
            </a:r>
            <a:r>
              <a:rPr lang="en-US" altLang="en-US" dirty="0" smtClean="0"/>
              <a:t>To use method overloading and understand ambiguous overloading (§6.8).</a:t>
            </a:r>
          </a:p>
          <a:p>
            <a:pPr marL="0" indent="0">
              <a:buNone/>
            </a:pPr>
            <a:r>
              <a:rPr lang="en-US" altLang="en-US" b="1" dirty="0" smtClean="0">
                <a:solidFill>
                  <a:schemeClr val="tx2"/>
                </a:solidFill>
              </a:rPr>
              <a:t>6.9 </a:t>
            </a:r>
            <a:r>
              <a:rPr lang="en-US" altLang="en-US" dirty="0" smtClean="0"/>
              <a:t>To determine the scope of variables (§6.9).</a:t>
            </a:r>
          </a:p>
          <a:p>
            <a:pPr marL="0" indent="0">
              <a:buNone/>
            </a:pPr>
            <a:r>
              <a:rPr lang="en-US" altLang="en-US" b="1" dirty="0" smtClean="0">
                <a:solidFill>
                  <a:schemeClr val="tx2"/>
                </a:solidFill>
              </a:rPr>
              <a:t>6.10 </a:t>
            </a:r>
            <a:r>
              <a:rPr lang="en-US" altLang="en-US" dirty="0" smtClean="0"/>
              <a:t>To apply the concept of method abstraction in software development (§6.10).</a:t>
            </a:r>
          </a:p>
          <a:p>
            <a:pPr marL="0" indent="0">
              <a:buNone/>
            </a:pPr>
            <a:r>
              <a:rPr lang="en-US" altLang="en-US" b="1" dirty="0" smtClean="0">
                <a:solidFill>
                  <a:schemeClr val="tx2"/>
                </a:solidFill>
              </a:rPr>
              <a:t>6.11 </a:t>
            </a:r>
            <a:r>
              <a:rPr lang="en-US" altLang="en-US" dirty="0" smtClean="0"/>
              <a:t>To design and implement methods using stepwise refinement (§6.10).</a:t>
            </a:r>
          </a:p>
        </p:txBody>
      </p:sp>
    </p:spTree>
    <p:extLst>
      <p:ext uri="{BB962C8B-B14F-4D97-AF65-F5344CB8AC3E}">
        <p14:creationId xmlns:p14="http://schemas.microsoft.com/office/powerpoint/2010/main" val="302716485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(6 of 7)</a:t>
            </a:r>
          </a:p>
        </p:txBody>
      </p:sp>
      <p:pic>
        <p:nvPicPr>
          <p:cNvPr id="3" name="Picture 2" descr="A hierarchal chart of print calendar, Sub label main, is divided into two sub problems. Read Input and print Month. Print month is divided in two sub problems. Print Month Title and print Month body. Print month title has a sub problem, get Month Name. print Month Body has two sub problems. Get Start Day and get N u m Of Days. Print Month Body has sub problem, get N u m Of Days In Month.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10" y="1741695"/>
            <a:ext cx="7735380" cy="4467849"/>
          </a:xfrm>
          <a:prstGeom prst="rect">
            <a:avLst/>
          </a:prstGeom>
        </p:spPr>
      </p:pic>
    </p:spTree>
    <p:extLst>
      <p:ext uri="{BB962C8B-B14F-4D97-AF65-F5344CB8AC3E}">
        <p14:creationId xmlns:p14="http://schemas.microsoft.com/office/powerpoint/2010/main" val="378523666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Design </a:t>
            </a:r>
            <a:r>
              <a:rPr lang="en-US" altLang="en-US" dirty="0" smtClean="0"/>
              <a:t>Diagram </a:t>
            </a:r>
            <a:r>
              <a:rPr lang="en-US" altLang="en-US" sz="2000" b="0" dirty="0" smtClean="0"/>
              <a:t>(7 of 7)</a:t>
            </a:r>
          </a:p>
        </p:txBody>
      </p:sp>
      <p:pic>
        <p:nvPicPr>
          <p:cNvPr id="8" name="Picture 2" descr="A hierarchal chart of print calendar, Sub label main, is divided into two sub problems. Read Input and print Month. Print month is divided in two sub problems. Print Month Title and print Month body. Print month title has a sub problem, get Month Name. print Month Body has two sub problems. Get Start Day and get N u m Of Days. Print Month Body has sub problem, get N u m Of Days In Month. The sub problems, get Total N u m Of Days and get N u m Of Days In Month go the problem is Leap year. "/>
          <p:cNvPicPr>
            <a:picLocks noChangeAspect="1"/>
          </p:cNvPicPr>
          <p:nvPr/>
        </p:nvPicPr>
        <p:blipFill>
          <a:blip r:embed="rId3"/>
          <a:stretch>
            <a:fillRect/>
          </a:stretch>
        </p:blipFill>
        <p:spPr>
          <a:xfrm>
            <a:off x="1191013" y="1503167"/>
            <a:ext cx="6761974" cy="4635325"/>
          </a:xfrm>
          <a:prstGeom prst="rect">
            <a:avLst/>
          </a:prstGeom>
        </p:spPr>
      </p:pic>
    </p:spTree>
    <p:extLst>
      <p:ext uri="{BB962C8B-B14F-4D97-AF65-F5344CB8AC3E}">
        <p14:creationId xmlns:p14="http://schemas.microsoft.com/office/powerpoint/2010/main" val="1026003744"/>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Implementation</a:t>
            </a:r>
            <a:r>
              <a:rPr lang="en-US" altLang="en-US" dirty="0"/>
              <a:t>: Top-Down</a:t>
            </a:r>
            <a:endParaRPr lang="en-US" dirty="0"/>
          </a:p>
        </p:txBody>
      </p:sp>
      <p:sp>
        <p:nvSpPr>
          <p:cNvPr id="3" name="Text Placeholder 2"/>
          <p:cNvSpPr>
            <a:spLocks noGrp="1"/>
          </p:cNvSpPr>
          <p:nvPr>
            <p:ph type="body" idx="1"/>
          </p:nvPr>
        </p:nvSpPr>
        <p:spPr>
          <a:xfrm>
            <a:off x="457200" y="1600200"/>
            <a:ext cx="8229600" cy="3399183"/>
          </a:xfrm>
        </p:spPr>
        <p:txBody>
          <a:bodyPr/>
          <a:lstStyle/>
          <a:p>
            <a:pPr marL="0" indent="0">
              <a:buNone/>
            </a:pPr>
            <a:r>
              <a:rPr lang="en-US" altLang="en-US" dirty="0">
                <a:cs typeface="Courier New" panose="02070309020205020404" pitchFamily="49" charset="0"/>
              </a:rPr>
              <a:t>Top-down approach is to implement one method in the structure chart at a time from the top to the bottom. Stubs can </a:t>
            </a:r>
            <a:r>
              <a:rPr lang="en-US" altLang="en-US" dirty="0" smtClean="0">
                <a:cs typeface="Courier New" panose="02070309020205020404" pitchFamily="49" charset="0"/>
              </a:rPr>
              <a:t>be </a:t>
            </a:r>
            <a:r>
              <a:rPr lang="en-US" altLang="en-US" dirty="0">
                <a:cs typeface="Courier New" panose="02070309020205020404" pitchFamily="49" charset="0"/>
              </a:rPr>
              <a:t>used for the methods waiting to be implemented. A stub is a simple but incomplete version of a method. The use of stubs enables you to test invoking the method from a caller. Implement the main method first and then use a stub for the printMonth method. For example, let printMonth display the year and the month in the stub. Thus, your program may begin like this</a:t>
            </a:r>
            <a:r>
              <a:rPr lang="en-US" altLang="en-US" dirty="0" smtClean="0">
                <a:cs typeface="Courier New" panose="02070309020205020404" pitchFamily="49" charset="0"/>
              </a:rPr>
              <a:t>:</a:t>
            </a:r>
            <a:endParaRPr lang="en-US" altLang="en-US" dirty="0">
              <a:cs typeface="Courier New" panose="02070309020205020404" pitchFamily="49" charset="0"/>
            </a:endParaRPr>
          </a:p>
        </p:txBody>
      </p:sp>
      <p:sp>
        <p:nvSpPr>
          <p:cNvPr id="5" name="Content place holder 3"/>
          <p:cNvSpPr txBox="1">
            <a:spLocks/>
          </p:cNvSpPr>
          <p:nvPr/>
        </p:nvSpPr>
        <p:spPr bwMode="auto">
          <a:xfrm>
            <a:off x="3700669" y="5516242"/>
            <a:ext cx="4181061" cy="56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defPPr marR="0" lvl="0" algn="l" rtl="0">
              <a:lnSpc>
                <a:spcPct val="100000"/>
              </a:lnSpc>
              <a:spcBef>
                <a:spcPts val="0"/>
              </a:spcBef>
              <a:spcAft>
                <a:spcPts val="0"/>
              </a:spcAft>
            </a:defPPr>
            <a:lvl1pPr marL="0" marR="0" lvl="0" indent="0" algn="l" rtl="0" eaLnBrk="0" fontAlgn="base" hangingPunct="0">
              <a:lnSpc>
                <a:spcPct val="100000"/>
              </a:lnSpc>
              <a:spcBef>
                <a:spcPts val="0"/>
              </a:spcBef>
              <a:spcAft>
                <a:spcPct val="0"/>
              </a:spcAft>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2pPr>
            <a:lvl3pPr lvl="2"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3pPr>
            <a:lvl4pPr lvl="3"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4pPr>
            <a:lvl5pPr lvl="4"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lvl="5"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lvl="6"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lvl="7"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lvl="8" indent="0" algn="l" rtl="0" eaLnBrk="0" fontAlgn="base" hangingPunct="0">
              <a:spcBef>
                <a:spcPts val="0"/>
              </a:spcBef>
              <a:spcAft>
                <a:spcPct val="0"/>
              </a:spcAft>
              <a:buNone/>
              <a:defRPr sz="18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defRPr/>
            </a:pPr>
            <a:r>
              <a:rPr lang="en-US" sz="2400" b="0" dirty="0" smtClean="0">
                <a:solidFill>
                  <a:schemeClr val="tx1"/>
                </a:solidFill>
                <a:latin typeface="+mn-lt"/>
                <a:hlinkClick r:id="rId3" action="ppaction://program"/>
              </a:rPr>
              <a:t>A Skeleton for </a:t>
            </a:r>
            <a:r>
              <a:rPr lang="en-US" sz="2400" b="0" dirty="0" err="1" smtClean="0">
                <a:solidFill>
                  <a:schemeClr val="tx1"/>
                </a:solidFill>
                <a:latin typeface="+mn-lt"/>
                <a:hlinkClick r:id="rId3" action="ppaction://program"/>
              </a:rPr>
              <a:t>printCalendar</a:t>
            </a:r>
            <a:endParaRPr lang="en-US" sz="2400" b="0" dirty="0">
              <a:solidFill>
                <a:schemeClr val="tx1"/>
              </a:solidFill>
              <a:latin typeface="+mn-lt"/>
            </a:endParaRPr>
          </a:p>
        </p:txBody>
      </p:sp>
    </p:spTree>
    <p:extLst>
      <p:ext uri="{BB962C8B-B14F-4D97-AF65-F5344CB8AC3E}">
        <p14:creationId xmlns:p14="http://schemas.microsoft.com/office/powerpoint/2010/main" val="309545522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Implementation: Bottom-Up</a:t>
            </a:r>
            <a:endParaRPr lang="en-US" altLang="en-US" b="0" dirty="0" smtClean="0"/>
          </a:p>
        </p:txBody>
      </p:sp>
      <p:sp>
        <p:nvSpPr>
          <p:cNvPr id="2" name="Content Placeholder 2"/>
          <p:cNvSpPr>
            <a:spLocks noGrp="1"/>
          </p:cNvSpPr>
          <p:nvPr>
            <p:ph type="body" idx="1"/>
          </p:nvPr>
        </p:nvSpPr>
        <p:spPr>
          <a:xfrm>
            <a:off x="457200" y="1639957"/>
            <a:ext cx="8229600" cy="2882347"/>
          </a:xfrm>
        </p:spPr>
        <p:txBody>
          <a:bodyPr/>
          <a:lstStyle/>
          <a:p>
            <a:pPr marL="0" indent="0">
              <a:spcBef>
                <a:spcPct val="0"/>
              </a:spcBef>
              <a:buClrTx/>
              <a:buSzTx/>
              <a:buFontTx/>
              <a:buNone/>
            </a:pPr>
            <a:r>
              <a:rPr lang="en-US" altLang="en-US" dirty="0">
                <a:cs typeface="Times New Roman" panose="02020603050405020304" pitchFamily="18" charset="0"/>
              </a:rPr>
              <a:t>Bottom-up approach is to implement one method in the structure chart at a time from the bottom to the top. For each method implemented, write a test program to test it. Both top-down and bottom-up methods are fine. Both approaches implement the methods incrementally and help to isolate programming errors and makes debugging easy. Sometimes, they can be used together.</a:t>
            </a:r>
          </a:p>
        </p:txBody>
      </p:sp>
    </p:spTree>
    <p:extLst>
      <p:ext uri="{BB962C8B-B14F-4D97-AF65-F5344CB8AC3E}">
        <p14:creationId xmlns:p14="http://schemas.microsoft.com/office/powerpoint/2010/main" val="239553052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a:t>Benefits of Stepwise Refinement</a:t>
            </a:r>
            <a:endParaRPr lang="en-US" altLang="en-US" b="0" dirty="0" smtClean="0"/>
          </a:p>
        </p:txBody>
      </p:sp>
      <p:sp>
        <p:nvSpPr>
          <p:cNvPr id="2" name="Content Placeholder 2"/>
          <p:cNvSpPr>
            <a:spLocks noGrp="1"/>
          </p:cNvSpPr>
          <p:nvPr>
            <p:ph type="body" idx="1"/>
          </p:nvPr>
        </p:nvSpPr>
        <p:spPr>
          <a:xfrm>
            <a:off x="457200" y="1639957"/>
            <a:ext cx="8229600" cy="2882347"/>
          </a:xfrm>
        </p:spPr>
        <p:txBody>
          <a:bodyPr/>
          <a:lstStyle/>
          <a:p>
            <a:pPr>
              <a:spcBef>
                <a:spcPct val="0"/>
              </a:spcBef>
              <a:buClrTx/>
              <a:buSzTx/>
              <a:buFontTx/>
              <a:buNone/>
            </a:pPr>
            <a:r>
              <a:rPr lang="en-US" altLang="en-US" dirty="0"/>
              <a:t>Simpler </a:t>
            </a:r>
            <a:r>
              <a:rPr lang="en-US" altLang="en-US" dirty="0" smtClean="0"/>
              <a:t>Program</a:t>
            </a:r>
            <a:endParaRPr lang="en-US" altLang="en-US" dirty="0"/>
          </a:p>
          <a:p>
            <a:pPr>
              <a:spcBef>
                <a:spcPct val="0"/>
              </a:spcBef>
              <a:buClrTx/>
              <a:buSzTx/>
              <a:buFontTx/>
              <a:buNone/>
            </a:pPr>
            <a:r>
              <a:rPr lang="en-US" altLang="en-US" dirty="0"/>
              <a:t>Reusing </a:t>
            </a:r>
            <a:r>
              <a:rPr lang="en-US" altLang="en-US" dirty="0" smtClean="0"/>
              <a:t>Methods</a:t>
            </a:r>
            <a:endParaRPr lang="en-US" altLang="en-US" dirty="0"/>
          </a:p>
          <a:p>
            <a:pPr>
              <a:spcBef>
                <a:spcPct val="0"/>
              </a:spcBef>
              <a:buClrTx/>
              <a:buSzTx/>
              <a:buFontTx/>
              <a:buNone/>
            </a:pPr>
            <a:r>
              <a:rPr lang="en-US" altLang="en-US" dirty="0"/>
              <a:t>Easier Developing, Debugging, and </a:t>
            </a:r>
            <a:r>
              <a:rPr lang="en-US" altLang="en-US" dirty="0" smtClean="0"/>
              <a:t>Testing</a:t>
            </a:r>
            <a:endParaRPr lang="en-US" altLang="en-US" dirty="0"/>
          </a:p>
          <a:p>
            <a:pPr>
              <a:spcBef>
                <a:spcPct val="0"/>
              </a:spcBef>
              <a:buClrTx/>
              <a:buSzTx/>
              <a:buFontTx/>
              <a:buNone/>
            </a:pPr>
            <a:r>
              <a:rPr lang="en-US" altLang="en-US" dirty="0"/>
              <a:t>Better Facilitating Teamwork</a:t>
            </a:r>
          </a:p>
        </p:txBody>
      </p:sp>
    </p:spTree>
    <p:extLst>
      <p:ext uri="{BB962C8B-B14F-4D97-AF65-F5344CB8AC3E}">
        <p14:creationId xmlns:p14="http://schemas.microsoft.com/office/powerpoint/2010/main" val="3836190253"/>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ltle 1"/>
          <p:cNvSpPr txBox="1">
            <a:spLocks noGrp="1"/>
          </p:cNvSpPr>
          <p:nvPr>
            <p:ph type="title"/>
          </p:nvPr>
        </p:nvSpPr>
        <p:spPr/>
        <p:txBody>
          <a:bodyPr anchor="b"/>
          <a:lstStyle/>
          <a:p>
            <a:pPr lvl="0"/>
            <a:r>
              <a:rPr lang="en-US" dirty="0" smtClean="0"/>
              <a:t>Copyright</a:t>
            </a:r>
            <a:endParaRPr lang="en-US" dirty="0"/>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862013" y="2310096"/>
            <a:ext cx="7419975" cy="2466975"/>
          </a:xfrm>
          <a:prstGeom prst="rect">
            <a:avLst/>
          </a:prstGeom>
          <a:noFill/>
          <a:ln>
            <a:noFill/>
          </a:ln>
        </p:spPr>
      </p:pic>
    </p:spTree>
    <p:extLst>
      <p:ext uri="{BB962C8B-B14F-4D97-AF65-F5344CB8AC3E}">
        <p14:creationId xmlns:p14="http://schemas.microsoft.com/office/powerpoint/2010/main" val="40895868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smtClean="0"/>
              <a:t>Defining Methods </a:t>
            </a:r>
            <a:r>
              <a:rPr lang="en-US" altLang="en-US" sz="2000" b="0" dirty="0" smtClean="0"/>
              <a:t>(1 of 2)</a:t>
            </a:r>
          </a:p>
        </p:txBody>
      </p:sp>
      <p:sp>
        <p:nvSpPr>
          <p:cNvPr id="5" name="Content Placeholder 2"/>
          <p:cNvSpPr>
            <a:spLocks noGrp="1"/>
          </p:cNvSpPr>
          <p:nvPr>
            <p:ph type="body" idx="1"/>
          </p:nvPr>
        </p:nvSpPr>
        <p:spPr>
          <a:xfrm>
            <a:off x="457200" y="1600200"/>
            <a:ext cx="8229600" cy="885825"/>
          </a:xfrm>
        </p:spPr>
        <p:txBody>
          <a:bodyPr/>
          <a:lstStyle/>
          <a:p>
            <a:pPr marL="0" indent="0">
              <a:buNone/>
            </a:pPr>
            <a:r>
              <a:rPr lang="en-US" altLang="en-US" dirty="0"/>
              <a:t>A method is a collection of statements that are grouped together to perform an </a:t>
            </a:r>
            <a:r>
              <a:rPr lang="en-US" altLang="en-US" dirty="0" smtClean="0"/>
              <a:t>operation</a:t>
            </a:r>
            <a:r>
              <a:rPr lang="en-US" altLang="en-US" dirty="0"/>
              <a:t>.</a:t>
            </a:r>
          </a:p>
        </p:txBody>
      </p:sp>
      <p:pic>
        <p:nvPicPr>
          <p:cNvPr id="6" name="Picture 3" descr="Computer code titled, define a method has 8 lines. The lines read as follows. Line 1. public static i n t max left parenthesis i n t n u m 1 comma i n t, n u m 2 right parenthesis left brace.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Line 8. right brace. Computer code of invoke a method reads, i n t z equals max left parenthesis x comma y right parenthesis semicolon. The elements, x, y are labelled, actual parameters, arguments."/>
          <p:cNvPicPr>
            <a:picLocks noChangeAspect="1"/>
          </p:cNvPicPr>
          <p:nvPr/>
        </p:nvPicPr>
        <p:blipFill>
          <a:blip r:embed="rId3"/>
          <a:stretch>
            <a:fillRect/>
          </a:stretch>
        </p:blipFill>
        <p:spPr>
          <a:xfrm>
            <a:off x="946538" y="3081685"/>
            <a:ext cx="7250924" cy="2887420"/>
          </a:xfrm>
          <a:prstGeom prst="rect">
            <a:avLst/>
          </a:prstGeom>
        </p:spPr>
      </p:pic>
    </p:spTree>
    <p:extLst>
      <p:ext uri="{BB962C8B-B14F-4D97-AF65-F5344CB8AC3E}">
        <p14:creationId xmlns:p14="http://schemas.microsoft.com/office/powerpoint/2010/main" val="273920017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noChangeArrowheads="1"/>
          </p:cNvSpPr>
          <p:nvPr>
            <p:ph type="title"/>
          </p:nvPr>
        </p:nvSpPr>
        <p:spPr/>
        <p:txBody>
          <a:bodyPr/>
          <a:lstStyle/>
          <a:p>
            <a:r>
              <a:rPr lang="en-US" altLang="en-US" dirty="0" smtClean="0"/>
              <a:t>Defining Methods </a:t>
            </a:r>
            <a:r>
              <a:rPr lang="en-US" altLang="en-US" sz="2000" b="0" dirty="0" smtClean="0"/>
              <a:t>(2 </a:t>
            </a:r>
            <a:r>
              <a:rPr lang="en-US" altLang="en-US" sz="2000" b="0" dirty="0"/>
              <a:t>of 2)</a:t>
            </a:r>
            <a:endParaRPr lang="en-US" altLang="en-US" dirty="0" smtClean="0"/>
          </a:p>
        </p:txBody>
      </p:sp>
      <p:sp>
        <p:nvSpPr>
          <p:cNvPr id="5" name="Content Placeholder 2"/>
          <p:cNvSpPr>
            <a:spLocks noGrp="1"/>
          </p:cNvSpPr>
          <p:nvPr>
            <p:ph type="body" idx="1"/>
          </p:nvPr>
        </p:nvSpPr>
        <p:spPr>
          <a:xfrm>
            <a:off x="457200" y="1600200"/>
            <a:ext cx="8229600" cy="885825"/>
          </a:xfrm>
        </p:spPr>
        <p:txBody>
          <a:bodyPr/>
          <a:lstStyle/>
          <a:p>
            <a:pPr marL="0" indent="0">
              <a:buNone/>
            </a:pPr>
            <a:r>
              <a:rPr lang="en-US" altLang="en-US" dirty="0"/>
              <a:t>A method is a collection of statements that are grouped together to perform an </a:t>
            </a:r>
            <a:r>
              <a:rPr lang="en-US" altLang="en-US" dirty="0" smtClean="0"/>
              <a:t>operation</a:t>
            </a:r>
            <a:r>
              <a:rPr lang="en-US" altLang="en-US" dirty="0"/>
              <a:t>.</a:t>
            </a:r>
          </a:p>
        </p:txBody>
      </p:sp>
      <p:pic>
        <p:nvPicPr>
          <p:cNvPr id="2" name="Picture 3" descr="Computer code titled, define a method has 8 lines. The lines read as follows. Line 1. public static i n t max left parenthesis i n t n u m 1 comma i n t, n u m 2 right parenthesis left brace. This line is labelled, method header. The words, public and static are labelled, modifier. The word, i n t is labelled, return type value. The word, max is labelled, method name. The words, n u m 1, n u m 2 are labelled, formal parameters. The words, i n t n u m 1 comma i n t, n u m 2 are labelled, parameter list. The words, max left parenthesis i n t n u m 1 comma i n t, n u m 2 right parenthesis are labelled, method signature. Line 2, indented once. i n t result semicolon. Line 3, indented once. if left parenthesis n u m 1 less than sign n u m 2 right parenthesis. Line 4, indented twice. result equals n u m 1 semicolon. Line 5, indented once. else. Line 6, indented twice. result equals n u m 2 semicolon. Line 7, indented once. return result semicolon. This line is labelled, return value. Lines 2 to 7 are labelled, method. Line 8. right brace. Computer code of invoke a method reads, i n t z equals max left parenthesis x comma y right parenthesis semicolon. The elements, x, y are labelled, actual parameters, arguments. "/>
          <p:cNvPicPr>
            <a:picLocks noChangeAspect="1"/>
          </p:cNvPicPr>
          <p:nvPr/>
        </p:nvPicPr>
        <p:blipFill>
          <a:blip r:embed="rId3"/>
          <a:stretch>
            <a:fillRect/>
          </a:stretch>
        </p:blipFill>
        <p:spPr>
          <a:xfrm>
            <a:off x="991264" y="3068777"/>
            <a:ext cx="7161472" cy="2851799"/>
          </a:xfrm>
          <a:prstGeom prst="rect">
            <a:avLst/>
          </a:prstGeom>
        </p:spPr>
      </p:pic>
    </p:spTree>
    <p:extLst>
      <p:ext uri="{BB962C8B-B14F-4D97-AF65-F5344CB8AC3E}">
        <p14:creationId xmlns:p14="http://schemas.microsoft.com/office/powerpoint/2010/main" val="179865143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3650</TotalTime>
  <Words>1862</Words>
  <Application>Microsoft Office PowerPoint</Application>
  <PresentationFormat>On-screen Show (4:3)</PresentationFormat>
  <Paragraphs>171</Paragraphs>
  <Slides>75</Slides>
  <Notes>75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5" baseType="lpstr">
      <vt:lpstr>MS PGothic</vt:lpstr>
      <vt:lpstr>Arial</vt:lpstr>
      <vt:lpstr>Book Antiqua</vt:lpstr>
      <vt:lpstr>Courier New</vt:lpstr>
      <vt:lpstr>Monotype Sorts</vt:lpstr>
      <vt:lpstr>Noto Sans Symbols</vt:lpstr>
      <vt:lpstr>Times New Roman</vt:lpstr>
      <vt:lpstr>Verdana</vt:lpstr>
      <vt:lpstr>2_508 Lecture</vt:lpstr>
      <vt:lpstr>Equation</vt:lpstr>
      <vt:lpstr>Introduction to Java Programming Comprehensive Version</vt:lpstr>
      <vt:lpstr>Opening Problem</vt:lpstr>
      <vt:lpstr>Problem (1 of 2)</vt:lpstr>
      <vt:lpstr>Problem (2 of 2)</vt:lpstr>
      <vt:lpstr>Solution</vt:lpstr>
      <vt:lpstr>Objectives (1 of 2)</vt:lpstr>
      <vt:lpstr>Objectives (2 of 2)</vt:lpstr>
      <vt:lpstr>Defining Methods (1 of 2)</vt:lpstr>
      <vt:lpstr>Defining Methods (2 of 2)</vt:lpstr>
      <vt:lpstr>Method Signature</vt:lpstr>
      <vt:lpstr>Formal Parameters</vt:lpstr>
      <vt:lpstr>Actual Parameters</vt:lpstr>
      <vt:lpstr>Return Value Type</vt:lpstr>
      <vt:lpstr>Calling Methods (1 of 2)</vt:lpstr>
      <vt:lpstr>Calling Methods (2 of 2)</vt:lpstr>
      <vt:lpstr>Trace Method Invocation (1 of 10)</vt:lpstr>
      <vt:lpstr>Trace Method Invocation (2 of 10)</vt:lpstr>
      <vt:lpstr>Trace Method Invocation (3 of 10)</vt:lpstr>
      <vt:lpstr>Trace Method Invocation (4 of 10)</vt:lpstr>
      <vt:lpstr>Trace Method Invocation (5 of 10)</vt:lpstr>
      <vt:lpstr>Trace Method Invocation (6 of 10)</vt:lpstr>
      <vt:lpstr>Trace Method Invocation (7 of 10)</vt:lpstr>
      <vt:lpstr>Trace Method Invocation (8 of 10)</vt:lpstr>
      <vt:lpstr>Trace Method Invocation (9 of 10)</vt:lpstr>
      <vt:lpstr>Trace Method Invocation (10 of 10)</vt:lpstr>
      <vt:lpstr>Caution</vt:lpstr>
      <vt:lpstr>Reuse Methods from Other Classes</vt:lpstr>
      <vt:lpstr>Call Stacks</vt:lpstr>
      <vt:lpstr>Trace Call Stack (1 of 10)</vt:lpstr>
      <vt:lpstr>Trace Call Stack (2 of 10)</vt:lpstr>
      <vt:lpstr>Trace Call Stack (3 of 10)</vt:lpstr>
      <vt:lpstr>Trace Call Stack (4 of 10)</vt:lpstr>
      <vt:lpstr>Trace Call Stack (5 of 10)</vt:lpstr>
      <vt:lpstr>Trace Call Stack (6 of 10)</vt:lpstr>
      <vt:lpstr>Trace Call Stack (7 of 10)</vt:lpstr>
      <vt:lpstr>Trace Call Stack (8 of 10)</vt:lpstr>
      <vt:lpstr>Trace Call Stack (9 of 10)</vt:lpstr>
      <vt:lpstr>Trace Call Stack (10 of 10)</vt:lpstr>
      <vt:lpstr>Void Method Example</vt:lpstr>
      <vt:lpstr>Passing Parameters</vt:lpstr>
      <vt:lpstr>Pass by Value (1 of 3)</vt:lpstr>
      <vt:lpstr>Pass by Value (2 of 3)</vt:lpstr>
      <vt:lpstr>Pass by Value (3 of 3)</vt:lpstr>
      <vt:lpstr>Modularizing Code</vt:lpstr>
      <vt:lpstr>Case Study: Converting Hexadecimals to Decimals</vt:lpstr>
      <vt:lpstr>Overloading Methods</vt:lpstr>
      <vt:lpstr>Ambiguous Invocation (1 of 2)</vt:lpstr>
      <vt:lpstr>Ambiguous Invocation (2 of 2)</vt:lpstr>
      <vt:lpstr>Scope of Local Variables (1 of 6)</vt:lpstr>
      <vt:lpstr>Scope of Local Variables (2 of 6)</vt:lpstr>
      <vt:lpstr>Scope of Local Variables (3 of 6)</vt:lpstr>
      <vt:lpstr>Scope of Local Variables (4 of 6)</vt:lpstr>
      <vt:lpstr>Scope of Local Variables (5 of 6)</vt:lpstr>
      <vt:lpstr>Scope of Local Variables (6 of 6)</vt:lpstr>
      <vt:lpstr>Method Abstraction</vt:lpstr>
      <vt:lpstr>Benefits of Methods</vt:lpstr>
      <vt:lpstr>Case Study: Generating Random Characters (1 of 5)</vt:lpstr>
      <vt:lpstr>Case Study: Generating Random Characters (2 of 5)</vt:lpstr>
      <vt:lpstr>Case Study: Generating Random Characters (3 of 5)</vt:lpstr>
      <vt:lpstr>Case Study: Generating Random Characters (4 of 5)</vt:lpstr>
      <vt:lpstr>Case Study: Generating Random Characters (5 of 5)</vt:lpstr>
      <vt:lpstr>The RandomCharacter Class</vt:lpstr>
      <vt:lpstr>Stepwise Refinement (Optional)</vt:lpstr>
      <vt:lpstr>PrintCalender Case Study</vt:lpstr>
      <vt:lpstr>Design Diagram (1 of 7)</vt:lpstr>
      <vt:lpstr>Design Diagram (2 of 7)</vt:lpstr>
      <vt:lpstr>Design Diagram (3 of 7)</vt:lpstr>
      <vt:lpstr>Design Diagram (4 of 7)</vt:lpstr>
      <vt:lpstr>Design Diagram (5 of 7)</vt:lpstr>
      <vt:lpstr>Design Diagram (6 of 7)</vt:lpstr>
      <vt:lpstr>Design Diagram (7 of 7)</vt:lpstr>
      <vt:lpstr>Implementation: Top-Down</vt:lpstr>
      <vt:lpstr>Implementation: Bottom-Up</vt:lpstr>
      <vt:lpstr>Benefits of Stepwise Refinement</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Comprehensive Version, 10e</dc:title>
  <dc:subject>Engineering Computer Science</dc:subject>
  <dc:creator>Liang</dc:creator>
  <cp:keywords>Engineering Computer Science</cp:keywords>
  <cp:lastModifiedBy>Harihara Subramanian, Vigneshwaran (Cognizant)</cp:lastModifiedBy>
  <cp:revision>265</cp:revision>
  <dcterms:modified xsi:type="dcterms:W3CDTF">2018-04-30T10:36:27Z</dcterms:modified>
</cp:coreProperties>
</file>