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36"/>
  </p:notesMasterIdLst>
  <p:sldIdLst>
    <p:sldId id="453" r:id="rId2"/>
    <p:sldId id="455" r:id="rId3"/>
    <p:sldId id="703" r:id="rId4"/>
    <p:sldId id="459" r:id="rId5"/>
    <p:sldId id="529" r:id="rId6"/>
    <p:sldId id="534" r:id="rId7"/>
    <p:sldId id="704" r:id="rId8"/>
    <p:sldId id="705" r:id="rId9"/>
    <p:sldId id="707" r:id="rId10"/>
    <p:sldId id="706" r:id="rId11"/>
    <p:sldId id="708" r:id="rId12"/>
    <p:sldId id="709" r:id="rId13"/>
    <p:sldId id="710" r:id="rId14"/>
    <p:sldId id="711" r:id="rId15"/>
    <p:sldId id="712" r:id="rId16"/>
    <p:sldId id="713" r:id="rId17"/>
    <p:sldId id="714" r:id="rId18"/>
    <p:sldId id="715" r:id="rId19"/>
    <p:sldId id="716" r:id="rId20"/>
    <p:sldId id="717" r:id="rId21"/>
    <p:sldId id="718" r:id="rId22"/>
    <p:sldId id="719" r:id="rId23"/>
    <p:sldId id="720" r:id="rId24"/>
    <p:sldId id="721" r:id="rId25"/>
    <p:sldId id="722" r:id="rId26"/>
    <p:sldId id="723" r:id="rId27"/>
    <p:sldId id="724" r:id="rId28"/>
    <p:sldId id="725" r:id="rId29"/>
    <p:sldId id="726" r:id="rId30"/>
    <p:sldId id="727" r:id="rId31"/>
    <p:sldId id="731" r:id="rId32"/>
    <p:sldId id="729" r:id="rId33"/>
    <p:sldId id="730" r:id="rId34"/>
    <p:sldId id="282" r:id="rId3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8" autoAdjust="0"/>
    <p:restoredTop sz="86395" autoAdjust="0"/>
  </p:normalViewPr>
  <p:slideViewPr>
    <p:cSldViewPr snapToGrid="0">
      <p:cViewPr varScale="1">
        <p:scale>
          <a:sx n="99" d="100"/>
          <a:sy n="99" d="100"/>
        </p:scale>
        <p:origin x="804" y="90"/>
      </p:cViewPr>
      <p:guideLst/>
    </p:cSldViewPr>
  </p:slideViewPr>
  <p:outlineViewPr>
    <p:cViewPr>
      <p:scale>
        <a:sx n="33" d="100"/>
        <a:sy n="33" d="100"/>
      </p:scale>
      <p:origin x="0" y="-633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1pPr>
            <a:lvl2pPr marL="4572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2pPr>
            <a:lvl3pPr marL="914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3pPr>
            <a:lvl4pPr marL="13716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4pPr>
            <a:lvl5pPr marL="1828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5pPr>
            <a:lvl6pPr marL="2286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6pPr>
            <a:lvl7pPr marL="3200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7pPr>
            <a:lvl8pPr marL="4572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8pPr>
            <a:lvl9pPr marL="6400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sz="1200" b="0" i="0" u="none" strike="noStrike" cap="none" baseline="0">
                <a:solidFill>
                  <a:srgbClr val="000000"/>
                </a:solidFill>
                <a:latin typeface="Arial"/>
                <a:ea typeface="Arial"/>
                <a:cs typeface="Arial"/>
                <a:sym typeface="Arial"/>
              </a:defRPr>
            </a:lvl1pPr>
            <a:lvl2pPr marL="4572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2pPr>
            <a:lvl3pPr marL="914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3pPr>
            <a:lvl4pPr marL="13716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4pPr>
            <a:lvl5pPr marL="1828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5pPr>
            <a:lvl6pPr marL="2286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6pPr>
            <a:lvl7pPr marL="3200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7pPr>
            <a:lvl8pPr marL="4572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8pPr>
            <a:lvl9pPr marL="6400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1pPr>
            <a:lvl2pPr marL="4572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2pPr>
            <a:lvl3pPr marL="914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3pPr>
            <a:lvl4pPr marL="13716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4pPr>
            <a:lvl5pPr marL="1828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5pPr>
            <a:lvl6pPr marL="2286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6pPr>
            <a:lvl7pPr marL="3200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7pPr>
            <a:lvl8pPr marL="4572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8pPr>
            <a:lvl9pPr marL="6400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9pPr>
          </a:lstStyle>
          <a:p>
            <a:endParaRPr/>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baseline="0">
                <a:solidFill>
                  <a:srgbClr val="000000"/>
                </a:solidFill>
                <a:latin typeface="Arial"/>
                <a:ea typeface="Arial"/>
                <a:cs typeface="Arial"/>
                <a:sym typeface="Arial"/>
              </a:rPr>
              <a:t>‹#›</a:t>
            </a:fld>
            <a:endParaRPr lang="en-US" sz="1200" b="0" i="0" u="none" strike="noStrike" cap="none" baseline="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a:t>
            </a:r>
            <a:r>
              <a:rPr lang="en-US" sz="1200" b="0" i="0" u="none" strike="noStrike" kern="1200" cap="none" dirty="0" err="1" smtClean="0">
                <a:solidFill>
                  <a:schemeClr val="dk1"/>
                </a:solidFill>
                <a:latin typeface="Arial"/>
                <a:ea typeface="Arial"/>
                <a:cs typeface="Arial"/>
                <a:sym typeface="Arial"/>
              </a:rPr>
              <a:t>MathType</a:t>
            </a:r>
            <a:r>
              <a:rPr lang="en-US" sz="1200" b="0" i="0" u="none" strike="noStrike" kern="1200" cap="none" dirty="0" smtClean="0">
                <a:solidFill>
                  <a:schemeClr val="dk1"/>
                </a:solidFill>
                <a:latin typeface="Arial"/>
                <a:ea typeface="Arial"/>
                <a:cs typeface="Arial"/>
                <a:sym typeface="Arial"/>
              </a:rPr>
              <a:t>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3578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48211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219564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447493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342218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4053261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207461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253251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343204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059818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283087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4119870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2277139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525072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422316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945490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916617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428105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969499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168768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3911054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74019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257509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6639780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109169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4182334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4808302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34</a:t>
            </a:fld>
            <a:endParaRPr lang="en-US"/>
          </a:p>
        </p:txBody>
      </p:sp>
    </p:spTree>
    <p:extLst>
      <p:ext uri="{BB962C8B-B14F-4D97-AF65-F5344CB8AC3E}">
        <p14:creationId xmlns:p14="http://schemas.microsoft.com/office/powerpoint/2010/main" val="171360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4272681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056759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071258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505692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303770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754249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
        <p:nvSpPr>
          <p:cNvPr id="5" name="Shape 27"/>
          <p:cNvSpPr txBox="1">
            <a:spLocks noGrp="1"/>
          </p:cNvSpPr>
          <p:nvPr>
            <p:ph type="ftr" idx="10"/>
          </p:nvPr>
        </p:nvSpPr>
        <p:spPr/>
        <p:txBody>
          <a:bodyPr/>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6" name="Shape 28"/>
          <p:cNvSpPr txBox="1">
            <a:spLocks noGrp="1"/>
          </p:cNvSpPr>
          <p:nvPr>
            <p:ph type="dt" idx="11"/>
          </p:nvPr>
        </p:nvSpPr>
        <p:spPr/>
        <p:txBody>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7" name="Shape 29"/>
          <p:cNvSpPr txBox="1">
            <a:spLocks noGrp="1"/>
          </p:cNvSpPr>
          <p:nvPr>
            <p:ph type="sldNum" idx="12"/>
          </p:nvPr>
        </p:nvSpPr>
        <p:spPr/>
        <p:txBody>
          <a:bodyPr/>
          <a:lstStyle>
            <a:lvl1pPr>
              <a:defRPr/>
            </a:lvl1pPr>
          </a:lstStyle>
          <a:p>
            <a:pPr>
              <a:defRPr/>
            </a:pPr>
            <a:fld id="{43171D78-5C4F-429C-92E8-B196EF2F63FD}" type="slidenum">
              <a:rPr lang="en-US"/>
              <a:pPr>
                <a:defRPr/>
              </a:pPr>
              <a:t>‹#›</a:t>
            </a:fld>
            <a:endParaRPr lang="en-US"/>
          </a:p>
        </p:txBody>
      </p:sp>
      <p:sp>
        <p:nvSpPr>
          <p:cNvPr id="8"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Tree>
    <p:extLst>
      <p:ext uri="{BB962C8B-B14F-4D97-AF65-F5344CB8AC3E}">
        <p14:creationId xmlns:p14="http://schemas.microsoft.com/office/powerpoint/2010/main" val="2404096866"/>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hasCustomPrompt="1"/>
          </p:nvPr>
        </p:nvSpPr>
        <p:spPr>
          <a:xfrm>
            <a:off x="457200" y="1600201"/>
            <a:ext cx="8229600" cy="578978"/>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
        <p:nvSpPr>
          <p:cNvPr id="5" name="Shape 27"/>
          <p:cNvSpPr txBox="1">
            <a:spLocks noGrp="1"/>
          </p:cNvSpPr>
          <p:nvPr>
            <p:ph type="ftr" idx="10"/>
          </p:nvPr>
        </p:nvSpPr>
        <p:spPr/>
        <p:txBody>
          <a:bodyPr/>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6" name="Shape 28"/>
          <p:cNvSpPr txBox="1">
            <a:spLocks noGrp="1"/>
          </p:cNvSpPr>
          <p:nvPr>
            <p:ph type="dt" idx="11"/>
          </p:nvPr>
        </p:nvSpPr>
        <p:spPr/>
        <p:txBody>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7" name="Shape 29"/>
          <p:cNvSpPr txBox="1">
            <a:spLocks noGrp="1"/>
          </p:cNvSpPr>
          <p:nvPr>
            <p:ph type="sldNum" idx="12"/>
          </p:nvPr>
        </p:nvSpPr>
        <p:spPr/>
        <p:txBody>
          <a:bodyPr/>
          <a:lstStyle>
            <a:lvl1pPr>
              <a:defRPr/>
            </a:lvl1pPr>
          </a:lstStyle>
          <a:p>
            <a:pPr>
              <a:defRPr/>
            </a:pPr>
            <a:fld id="{43171D78-5C4F-429C-92E8-B196EF2F63FD}" type="slidenum">
              <a:rPr lang="en-US"/>
              <a:pPr>
                <a:defRPr/>
              </a:pPr>
              <a:t>‹#›</a:t>
            </a:fld>
            <a:endParaRPr lang="en-US"/>
          </a:p>
        </p:txBody>
      </p:sp>
      <p:sp>
        <p:nvSpPr>
          <p:cNvPr id="8"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
        <p:nvSpPr>
          <p:cNvPr id="9" name="Shape 26"/>
          <p:cNvSpPr txBox="1">
            <a:spLocks noGrp="1"/>
          </p:cNvSpPr>
          <p:nvPr>
            <p:ph type="body" idx="13" hasCustomPrompt="1"/>
          </p:nvPr>
        </p:nvSpPr>
        <p:spPr>
          <a:xfrm>
            <a:off x="457200" y="2577782"/>
            <a:ext cx="8229600" cy="578978"/>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
        <p:nvSpPr>
          <p:cNvPr id="10" name="Shape 26"/>
          <p:cNvSpPr txBox="1">
            <a:spLocks noGrp="1"/>
          </p:cNvSpPr>
          <p:nvPr>
            <p:ph type="body" idx="14" hasCustomPrompt="1"/>
          </p:nvPr>
        </p:nvSpPr>
        <p:spPr>
          <a:xfrm>
            <a:off x="457200" y="3389934"/>
            <a:ext cx="8229600" cy="578978"/>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Tree>
    <p:extLst>
      <p:ext uri="{BB962C8B-B14F-4D97-AF65-F5344CB8AC3E}">
        <p14:creationId xmlns:p14="http://schemas.microsoft.com/office/powerpoint/2010/main" val="2327382107"/>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hasCustomPrompt="1"/>
          </p:nvPr>
        </p:nvSpPr>
        <p:spPr>
          <a:xfrm>
            <a:off x="457200" y="1600200"/>
            <a:ext cx="4072071" cy="4525963"/>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
        <p:nvSpPr>
          <p:cNvPr id="5" name="Shape 27"/>
          <p:cNvSpPr txBox="1">
            <a:spLocks noGrp="1"/>
          </p:cNvSpPr>
          <p:nvPr>
            <p:ph type="ftr" idx="10"/>
          </p:nvPr>
        </p:nvSpPr>
        <p:spPr/>
        <p:txBody>
          <a:bodyPr/>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6" name="Shape 28"/>
          <p:cNvSpPr txBox="1">
            <a:spLocks noGrp="1"/>
          </p:cNvSpPr>
          <p:nvPr>
            <p:ph type="dt" idx="11"/>
          </p:nvPr>
        </p:nvSpPr>
        <p:spPr/>
        <p:txBody>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7" name="Shape 29"/>
          <p:cNvSpPr txBox="1">
            <a:spLocks noGrp="1"/>
          </p:cNvSpPr>
          <p:nvPr>
            <p:ph type="sldNum" idx="12"/>
          </p:nvPr>
        </p:nvSpPr>
        <p:spPr/>
        <p:txBody>
          <a:bodyPr/>
          <a:lstStyle>
            <a:lvl1pPr>
              <a:defRPr/>
            </a:lvl1pPr>
          </a:lstStyle>
          <a:p>
            <a:pPr>
              <a:defRPr/>
            </a:pPr>
            <a:fld id="{43171D78-5C4F-429C-92E8-B196EF2F63FD}" type="slidenum">
              <a:rPr lang="en-US"/>
              <a:pPr>
                <a:defRPr/>
              </a:pPr>
              <a:t>‹#›</a:t>
            </a:fld>
            <a:endParaRPr lang="en-US"/>
          </a:p>
        </p:txBody>
      </p:sp>
      <p:sp>
        <p:nvSpPr>
          <p:cNvPr id="8" name="Shape 26"/>
          <p:cNvSpPr txBox="1">
            <a:spLocks noGrp="1"/>
          </p:cNvSpPr>
          <p:nvPr>
            <p:ph type="body" idx="13" hasCustomPrompt="1"/>
          </p:nvPr>
        </p:nvSpPr>
        <p:spPr>
          <a:xfrm>
            <a:off x="4614729" y="1600199"/>
            <a:ext cx="4072071" cy="4525963"/>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
        <p:nvSpPr>
          <p:cNvPr id="9"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Tree>
    <p:extLst>
      <p:ext uri="{BB962C8B-B14F-4D97-AF65-F5344CB8AC3E}">
        <p14:creationId xmlns:p14="http://schemas.microsoft.com/office/powerpoint/2010/main" val="17578796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4"/>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2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71"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4" y="113075"/>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3" y="113075"/>
            <a:ext cx="551783"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675" smtClean="0">
                <a:solidFill>
                  <a:schemeClr val="dk1"/>
                </a:solidFill>
                <a:ea typeface="Arial"/>
                <a:cs typeface="Arial"/>
                <a:sym typeface="Arial"/>
              </a:rPr>
              <a:pPr algn="r">
                <a:buSzPct val="25000"/>
              </a:pPr>
              <a:t>‹#›</a:t>
            </a:fld>
            <a:endParaRPr lang="en-US" sz="675">
              <a:solidFill>
                <a:schemeClr val="dk1"/>
              </a:solidFill>
              <a:ea typeface="Arial"/>
              <a:cs typeface="Arial"/>
              <a:sym typeface="Arial"/>
            </a:endParaRPr>
          </a:p>
        </p:txBody>
      </p:sp>
      <p:sp>
        <p:nvSpPr>
          <p:cNvPr id="8"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Tree>
    <p:extLst>
      <p:ext uri="{BB962C8B-B14F-4D97-AF65-F5344CB8AC3E}">
        <p14:creationId xmlns:p14="http://schemas.microsoft.com/office/powerpoint/2010/main" val="3256967252"/>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1140550"/>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1407197"/>
            <a:ext cx="8229600" cy="34549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803163"/>
            <a:ext cx="3657600" cy="1477191"/>
          </a:xfrm>
          <a:prstGeom prst="rect">
            <a:avLst/>
          </a:prstGeom>
          <a:noFill/>
          <a:ln>
            <a:noFill/>
          </a:ln>
        </p:spPr>
        <p:txBody>
          <a:bodyPr anchor="b"/>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324314"/>
            <a:ext cx="3657600" cy="2621571"/>
          </a:xfrm>
          <a:prstGeom prst="rect">
            <a:avLst/>
          </a:prstGeom>
          <a:noFill/>
          <a:ln>
            <a:noFill/>
          </a:ln>
        </p:spPr>
        <p:txBody>
          <a:bodyPr/>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7" name="Shape 42"/>
          <p:cNvSpPr txBox="1">
            <a:spLocks noGrp="1"/>
          </p:cNvSpPr>
          <p:nvPr>
            <p:ph type="ftr" idx="14"/>
          </p:nvPr>
        </p:nvSpPr>
        <p:spPr>
          <a:xfrm>
            <a:off x="93663" y="6165850"/>
            <a:ext cx="8596312" cy="234950"/>
          </a:xfrm>
        </p:spPr>
        <p:txBody>
          <a:bodyPr/>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8" name="Shape 43"/>
          <p:cNvSpPr txBox="1">
            <a:spLocks noGrp="1"/>
          </p:cNvSpPr>
          <p:nvPr>
            <p:ph type="dt" idx="15"/>
          </p:nvPr>
        </p:nvSpPr>
        <p:spPr/>
        <p:txBody>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9" name="Shape 44"/>
          <p:cNvSpPr txBox="1">
            <a:spLocks noGrp="1"/>
          </p:cNvSpPr>
          <p:nvPr>
            <p:ph type="sldNum" idx="16"/>
          </p:nvPr>
        </p:nvSpPr>
        <p:spPr/>
        <p:txBody>
          <a:bodyPr/>
          <a:lstStyle>
            <a:lvl1pPr>
              <a:defRPr/>
            </a:lvl1pPr>
          </a:lstStyle>
          <a:p>
            <a:pPr>
              <a:defRPr/>
            </a:pPr>
            <a:fld id="{95925E87-B40B-40AE-BFC9-5A5068FD87B1}" type="slidenum">
              <a:rPr lang="en-US"/>
              <a:pPr>
                <a:defRPr/>
              </a:pPr>
              <a:t>‹#›</a:t>
            </a:fld>
            <a:endParaRPr lang="en-US"/>
          </a:p>
        </p:txBody>
      </p:sp>
    </p:spTree>
    <p:extLst>
      <p:ext uri="{BB962C8B-B14F-4D97-AF65-F5344CB8AC3E}">
        <p14:creationId xmlns:p14="http://schemas.microsoft.com/office/powerpoint/2010/main" val="4228377928"/>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Tree>
    <p:extLst>
      <p:ext uri="{BB962C8B-B14F-4D97-AF65-F5344CB8AC3E}">
        <p14:creationId xmlns:p14="http://schemas.microsoft.com/office/powerpoint/2010/main" val="3941083564"/>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lgn="r">
              <a:buNone/>
              <a:defRPr sz="1200"/>
            </a:lvl1pPr>
          </a:lstStyle>
          <a:p>
            <a:pPr lvl="0"/>
            <a:endParaRPr lang="en-US" sz="1200" dirty="0" smtClean="0"/>
          </a:p>
          <a:p>
            <a:pPr lvl="0"/>
            <a:endParaRPr lang="en-US" dirty="0"/>
          </a:p>
        </p:txBody>
      </p:sp>
    </p:spTree>
    <p:extLst>
      <p:ext uri="{BB962C8B-B14F-4D97-AF65-F5344CB8AC3E}">
        <p14:creationId xmlns:p14="http://schemas.microsoft.com/office/powerpoint/2010/main" val="262818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eaLnBrk="1" hangingPunct="1">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eaLnBrk="1" hangingPunct="1">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eaLnBrk="1" hangingPunct="1">
              <a:spcBef>
                <a:spcPts val="0"/>
              </a:spcBef>
              <a:buSzPct val="25000"/>
              <a:defRPr sz="900">
                <a:solidFill>
                  <a:schemeClr val="lt1"/>
                </a:solidFill>
                <a:latin typeface="Arial"/>
                <a:ea typeface="Arial"/>
                <a:cs typeface="Arial"/>
                <a:sym typeface="Arial"/>
              </a:defRPr>
            </a:lvl1pPr>
          </a:lstStyle>
          <a:p>
            <a:pPr>
              <a:defRPr/>
            </a:pPr>
            <a:fld id="{1F0EB1A3-F7DD-4949-A270-E214A968F1AC}" type="slidenum">
              <a:rPr lang="en-US"/>
              <a:pPr>
                <a:defRPr/>
              </a:pPr>
              <a:t>‹#›</a:t>
            </a:fld>
            <a:endParaRPr lang="en-US"/>
          </a:p>
        </p:txBody>
      </p:sp>
      <p:pic>
        <p:nvPicPr>
          <p:cNvPr id="1031" name="Shape 15" descr="Pearson Logo"/>
          <p:cNvPicPr preferRelativeResize="0">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785219" y="5605966"/>
            <a:ext cx="901580" cy="823408"/>
          </a:xfrm>
          <a:prstGeom prst="rect">
            <a:avLst/>
          </a:prstGeom>
        </p:spPr>
      </p:pic>
    </p:spTree>
    <p:extLst>
      <p:ext uri="{BB962C8B-B14F-4D97-AF65-F5344CB8AC3E}">
        <p14:creationId xmlns:p14="http://schemas.microsoft.com/office/powerpoint/2010/main" val="2207793250"/>
      </p:ext>
    </p:extLst>
  </p:cSld>
  <p:clrMap bg1="lt1" tx1="dk1" bg2="dk2" tx2="lt2" accent1="accent1" accent2="accent2" accent3="accent3" accent4="accent4" accent5="accent5" accent6="accent6" hlink="hlink" folHlink="folHlink"/>
  <p:sldLayoutIdLst>
    <p:sldLayoutId id="2147483664" r:id="rId1"/>
    <p:sldLayoutId id="2147483673" r:id="rId2"/>
    <p:sldLayoutId id="2147483671" r:id="rId3"/>
    <p:sldLayoutId id="2147483665" r:id="rId4"/>
    <p:sldLayoutId id="2147483666" r:id="rId5"/>
    <p:sldLayoutId id="2147483667" r:id="rId6"/>
    <p:sldLayoutId id="2147483672" r:id="rId7"/>
  </p:sldLayoutIdLst>
  <p:transition/>
  <p:timing>
    <p:tnLst>
      <p:par>
        <p:cTn id="1" dur="indefinite" restart="never" nodeType="tmRoot"/>
      </p:par>
    </p:tnLst>
  </p:timing>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www.cs.armstrong.edu/liang/intro11e/html/PassTwoDimensionalArray.html"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liveexample-ppe.pearsoncmg.com/LiveRun/faces/LiveExample.xhtml" TargetMode="External"/><Relationship Id="rId5" Type="http://schemas.openxmlformats.org/officeDocument/2006/relationships/hyperlink" Target="http://www.cs.armstrong.edu/liang/intro11e/html/GradeExam.html" TargetMode="Externa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hyperlink" Target="http://www.cs.armstrong.edu/liang/animation/web/ClosestPair.html"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liveexample-ppe.pearsoncmg.com/LiveRun/faces/LiveExample.xhtml" TargetMode="External"/><Relationship Id="rId5" Type="http://schemas.openxmlformats.org/officeDocument/2006/relationships/hyperlink" Target="http://www.cs.armstrong.edu/liang/intro11e/html/FindNearestPoints.html" TargetMode="Externa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hyperlink" Target="http://www.cs.armstrong.edu/liang/animation/web/Sudoku.html"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liveexample-ppe.pearsoncmg.com/LiveRun/faces/LiveExample.xhtml" TargetMode="External"/><Relationship Id="rId5" Type="http://schemas.openxmlformats.org/officeDocument/2006/relationships/hyperlink" Target="http://www.cs.armstrong.edu/liang/intro11e/html/CheckSudokuSolution.html" TargetMode="External"/><Relationship Id="rId4" Type="http://schemas.openxmlformats.org/officeDocument/2006/relationships/image" Target="../media/image27.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hyperlink" Target="http://liveexample-ppe.pearsoncmg.com/LiveRun/faces/LiveExample.xhtml"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www.cs.armstrong.edu/liang/intro11e/html/TotalScore.html" TargetMode="External"/><Relationship Id="rId5" Type="http://schemas.openxmlformats.org/officeDocument/2006/relationships/image" Target="../media/image30.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Weather.htm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cs.armstrong.edu/liang/intro11e/html/GuessBirthdayUsingArray.html"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168965"/>
            <a:ext cx="8229600" cy="976892"/>
          </a:xfrm>
          <a:prstGeom prst="rect">
            <a:avLst/>
          </a:prstGeom>
          <a:noFill/>
          <a:ln>
            <a:noFill/>
          </a:ln>
        </p:spPr>
        <p:txBody>
          <a:bodyPr lIns="0" tIns="0" rIns="0" bIns="0" anchor="b" anchorCtr="0">
            <a:noAutofit/>
          </a:bodyPr>
          <a:lstStyle/>
          <a:p>
            <a:pPr lvl="0">
              <a:buSzPct val="25000"/>
            </a:pPr>
            <a:r>
              <a:rPr lang="en-US" dirty="0"/>
              <a:t>Introduction to Java </a:t>
            </a:r>
            <a:r>
              <a:rPr lang="en-US" dirty="0" smtClean="0"/>
              <a:t>Programming Comprehensive Version</a:t>
            </a:r>
            <a:endParaRPr lang="en-US" i="0" u="none" strike="noStrike" cap="none" dirty="0">
              <a:solidFill>
                <a:schemeClr val="tx2"/>
              </a:solidFill>
              <a:latin typeface="Times New Roman" panose="02020603050405020304" pitchFamily="18" charset="0"/>
              <a:cs typeface="Times New Roman" panose="02020603050405020304" pitchFamily="18" charset="0"/>
              <a:sym typeface="Times New Roman"/>
            </a:endParaRPr>
          </a:p>
        </p:txBody>
      </p:sp>
      <p:sp>
        <p:nvSpPr>
          <p:cNvPr id="196" name="Text Placeholder 2"/>
          <p:cNvSpPr txBox="1">
            <a:spLocks noGrp="1"/>
          </p:cNvSpPr>
          <p:nvPr>
            <p:ph type="body" idx="1"/>
          </p:nvPr>
        </p:nvSpPr>
        <p:spPr>
          <a:xfrm>
            <a:off x="457200" y="1205491"/>
            <a:ext cx="8229600" cy="328445"/>
          </a:xfrm>
          <a:prstGeom prst="rect">
            <a:avLst/>
          </a:prstGeom>
          <a:noFill/>
          <a:ln>
            <a:noFill/>
          </a:ln>
        </p:spPr>
        <p:txBody>
          <a:bodyPr lIns="0" tIns="0" rIns="0" bIns="0" anchor="b" anchorCtr="0">
            <a:noAutofit/>
          </a:bodyPr>
          <a:lstStyle/>
          <a:p>
            <a:pPr lvl="0">
              <a:buSzPct val="25000"/>
            </a:pPr>
            <a:r>
              <a:rPr lang="en-US" dirty="0" smtClean="0"/>
              <a:t>Tenth Edition</a:t>
            </a:r>
            <a:endParaRPr lang="en-US" dirty="0"/>
          </a:p>
        </p:txBody>
      </p:sp>
      <p:sp>
        <p:nvSpPr>
          <p:cNvPr id="198" name="Text Placeholder 3"/>
          <p:cNvSpPr txBox="1">
            <a:spLocks noGrp="1"/>
          </p:cNvSpPr>
          <p:nvPr>
            <p:ph type="body" idx="2"/>
          </p:nvPr>
        </p:nvSpPr>
        <p:spPr>
          <a:xfrm>
            <a:off x="5029200" y="1772476"/>
            <a:ext cx="3657600" cy="1427921"/>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a:t>8</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00400"/>
            <a:ext cx="3657600" cy="1513118"/>
          </a:xfrm>
          <a:prstGeom prst="rect">
            <a:avLst/>
          </a:prstGeom>
          <a:noFill/>
          <a:ln>
            <a:noFill/>
          </a:ln>
        </p:spPr>
        <p:txBody>
          <a:bodyPr lIns="0" tIns="0" rIns="0" bIns="0" anchor="t" anchorCtr="0">
            <a:noAutofit/>
          </a:bodyPr>
          <a:lstStyle/>
          <a:p>
            <a:r>
              <a:rPr lang="en-US" altLang="en-US" dirty="0"/>
              <a:t>Multidimensional Arrays</a:t>
            </a:r>
            <a:endParaRPr lang="en-US" dirty="0"/>
          </a:p>
        </p:txBody>
      </p:sp>
      <p:pic>
        <p:nvPicPr>
          <p:cNvPr id="3"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37936"/>
            <a:ext cx="3597966" cy="4500926"/>
          </a:xfrm>
          <a:prstGeom prst="rect">
            <a:avLst/>
          </a:prstGeom>
          <a:ln w="9525">
            <a:solidFill>
              <a:schemeClr val="tx1"/>
            </a:solidFill>
          </a:ln>
        </p:spPr>
      </p:pic>
      <p:sp>
        <p:nvSpPr>
          <p:cNvPr id="2" name="Text Placeholder 6"/>
          <p:cNvSpPr>
            <a:spLocks noGrp="1"/>
          </p:cNvSpPr>
          <p:nvPr>
            <p:ph type="body" sz="quarter" idx="13"/>
          </p:nvPr>
        </p:nvSpPr>
        <p:spPr>
          <a:xfrm>
            <a:off x="3478696" y="6371398"/>
            <a:ext cx="5208104" cy="303212"/>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dirty="0">
                <a:latin typeface="Verdana"/>
                <a:ea typeface="Verdana" panose="020B0604030504040204" pitchFamily="34" charset="0"/>
                <a:cs typeface="Verdana" panose="020B0604030504040204" pitchFamily="34" charset="0"/>
              </a:rPr>
              <a:t>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
        <p:nvSpPr>
          <p:cNvPr id="4" name="TextBox 3"/>
          <p:cNvSpPr txBox="1"/>
          <p:nvPr/>
        </p:nvSpPr>
        <p:spPr>
          <a:xfrm>
            <a:off x="5009950" y="4780893"/>
            <a:ext cx="3657600" cy="738664"/>
          </a:xfrm>
          <a:prstGeom prst="rect">
            <a:avLst/>
          </a:prstGeom>
          <a:noFill/>
        </p:spPr>
        <p:txBody>
          <a:bodyPr wrap="square" rtlCol="0">
            <a:spAutoFit/>
          </a:bodyPr>
          <a:lstStyle/>
          <a:p>
            <a:r>
              <a:rPr lang="en-US" dirty="0" smtClean="0">
                <a:solidFill>
                  <a:schemeClr val="bg1"/>
                </a:solidFill>
                <a:latin typeface="+mn-lt"/>
              </a:rPr>
              <a:t>Slides in the presentation contain hyperlinks.  J</a:t>
            </a:r>
            <a:r>
              <a:rPr lang="en-US" sz="100" dirty="0" smtClean="0">
                <a:solidFill>
                  <a:schemeClr val="bg1"/>
                </a:solidFill>
                <a:latin typeface="+mn-lt"/>
              </a:rPr>
              <a:t> </a:t>
            </a:r>
            <a:r>
              <a:rPr lang="en-US" dirty="0" smtClean="0">
                <a:solidFill>
                  <a:schemeClr val="bg1"/>
                </a:solidFill>
                <a:latin typeface="+mn-lt"/>
              </a:rPr>
              <a:t>A</a:t>
            </a:r>
            <a:r>
              <a:rPr lang="en-US" sz="100" dirty="0" smtClean="0">
                <a:solidFill>
                  <a:schemeClr val="bg1"/>
                </a:solidFill>
                <a:latin typeface="+mn-lt"/>
              </a:rPr>
              <a:t> </a:t>
            </a:r>
            <a:r>
              <a:rPr lang="en-US" dirty="0" smtClean="0">
                <a:solidFill>
                  <a:schemeClr val="bg1"/>
                </a:solidFill>
                <a:latin typeface="+mn-lt"/>
              </a:rPr>
              <a:t>W</a:t>
            </a:r>
            <a:r>
              <a:rPr lang="en-US" sz="100" dirty="0" smtClean="0">
                <a:solidFill>
                  <a:schemeClr val="bg1"/>
                </a:solidFill>
                <a:latin typeface="+mn-lt"/>
              </a:rPr>
              <a:t> </a:t>
            </a:r>
            <a:r>
              <a:rPr lang="en-US" dirty="0" smtClean="0">
                <a:solidFill>
                  <a:schemeClr val="bg1"/>
                </a:solidFill>
                <a:latin typeface="+mn-lt"/>
              </a:rPr>
              <a:t>S users should be able to get a list of links by using INSERT+F7</a:t>
            </a:r>
            <a:endParaRPr lang="en-US" dirty="0">
              <a:solidFill>
                <a:schemeClr val="bg1"/>
              </a:solidFill>
              <a:latin typeface="+mn-lt"/>
            </a:endParaRPr>
          </a:p>
        </p:txBody>
      </p:sp>
    </p:spTree>
    <p:extLst>
      <p:ext uri="{BB962C8B-B14F-4D97-AF65-F5344CB8AC3E}">
        <p14:creationId xmlns:p14="http://schemas.microsoft.com/office/powerpoint/2010/main" val="267165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Lengths of Two-dimensional </a:t>
            </a:r>
            <a:r>
              <a:rPr lang="en-US" altLang="en-US" dirty="0" smtClean="0"/>
              <a:t>Arrays </a:t>
            </a:r>
            <a:r>
              <a:rPr lang="en-US" altLang="en-US" sz="2000" b="0" dirty="0" smtClean="0"/>
              <a:t>(1 of 2)</a:t>
            </a:r>
          </a:p>
        </p:txBody>
      </p:sp>
      <p:pic>
        <p:nvPicPr>
          <p:cNvPr id="4" name="Picture 2" descr="An illustration of a two dimensional array for a computer code. The computer code reads, i n t left bracket right bracket left bracket right bracket x equals new i n t left bracket 3 right bracket left bracket 4 right bracket semicolon. x represents a three array stack with indexes x left bracket 0 right bracket, x left bracket 1 right bracket, x left bracket 2 right bracket. The length of x is 3. The index x left bracket 0 right bracket points to a 1 by 4 grid with entries x left bracket 0 right bracket left bracket 0 right bracket, x left bracket 0 right bracket left bracket 1 right bracket, x left bracket 0 right bracket left bracket 2 right bracket, x left bracket 0 right bracket left bracket 3 right bracket and the length of x left bracket 0 right bracket is 4. The index x left bracket 1 right bracket points to a 1 by 4 grid with entries x left bracket 1 right bracket left bracket 0 right bracket, x left bracket 1 right bracket left bracket 1 right bracket, x left bracket 1 right bracket left bracket 2 right bracket, x left bracket 1 right bracket left bracket 3 right bracket and the length of x left bracket 1 right bracket is 4. The index x left bracket 2 right bracket points to a 1 by 4 grid with entries x left bracket 2 right bracket left bracket 0 right bracket, x left bracket 2 right bracket left bracket 1 right bracket, x left bracket 2 right bracket left bracket 2 right bracket, x left bracket 2 right bracket left bracket 3 right bracket and the length of x left bracket 2 right bracket is 4. "/>
          <p:cNvPicPr>
            <a:picLocks noChangeAspect="1"/>
          </p:cNvPicPr>
          <p:nvPr/>
        </p:nvPicPr>
        <p:blipFill>
          <a:blip r:embed="rId3"/>
          <a:stretch>
            <a:fillRect/>
          </a:stretch>
        </p:blipFill>
        <p:spPr>
          <a:xfrm>
            <a:off x="457200" y="1745656"/>
            <a:ext cx="7469269" cy="2932531"/>
          </a:xfrm>
          <a:prstGeom prst="rect">
            <a:avLst/>
          </a:prstGeom>
        </p:spPr>
      </p:pic>
    </p:spTree>
    <p:extLst>
      <p:ext uri="{BB962C8B-B14F-4D97-AF65-F5344CB8AC3E}">
        <p14:creationId xmlns:p14="http://schemas.microsoft.com/office/powerpoint/2010/main" val="51470439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Lengths of Two-dimensional </a:t>
            </a:r>
            <a:r>
              <a:rPr lang="en-US" altLang="en-US" dirty="0" smtClean="0"/>
              <a:t>Arrays </a:t>
            </a:r>
            <a:r>
              <a:rPr lang="en-US" altLang="en-US" sz="2000" b="0" dirty="0" smtClean="0"/>
              <a:t>(2 of 2)</a:t>
            </a:r>
          </a:p>
        </p:txBody>
      </p:sp>
      <p:pic>
        <p:nvPicPr>
          <p:cNvPr id="2" name="Picture 2" descr="Computer code has 6 lines. The lines read as follows. Line 1.i n t left bracket right bracket left bracket right bracket array equals left brace. A note beside line 1 reads, array period length. Line 2, indented once. left brace 1 comma 2 comma 3 right brace comma. A note beside line 2 reads, array left bracket 0 right bracket period length. Line 3, indented once. left brace 4 comma 5 comma 6 right brace comma. A note beside line 3 reads, array left bracket 1 right bracket period length. Line 4, indented once. left brace 7 comma 8 comma 9 right brace comma. A note beside line 4 reads, array left bracket 2 right bracket period length. Line 5, indented once. left brace 10 comma 11 comma 12 right brace. A note beside line 5 reads, array left bracket 3 right bracket period length. Line 6. right brace semicolon. A text below the code reads, array left bracket 4 right bracket period length Array Index Out Of Bounds Exception. "/>
          <p:cNvPicPr>
            <a:picLocks noChangeAspect="1"/>
          </p:cNvPicPr>
          <p:nvPr/>
        </p:nvPicPr>
        <p:blipFill>
          <a:blip r:embed="rId3"/>
          <a:stretch>
            <a:fillRect/>
          </a:stretch>
        </p:blipFill>
        <p:spPr>
          <a:xfrm>
            <a:off x="457200" y="1637867"/>
            <a:ext cx="7092908" cy="3536379"/>
          </a:xfrm>
          <a:prstGeom prst="rect">
            <a:avLst/>
          </a:prstGeom>
        </p:spPr>
      </p:pic>
    </p:spTree>
    <p:extLst>
      <p:ext uri="{BB962C8B-B14F-4D97-AF65-F5344CB8AC3E}">
        <p14:creationId xmlns:p14="http://schemas.microsoft.com/office/powerpoint/2010/main" val="258108071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Ragged </a:t>
            </a:r>
            <a:r>
              <a:rPr lang="en-US" altLang="en-US" dirty="0" smtClean="0"/>
              <a:t>Arrays </a:t>
            </a:r>
            <a:r>
              <a:rPr lang="en-US" altLang="en-US" sz="2000" b="0" dirty="0"/>
              <a:t>(1 of 2)</a:t>
            </a:r>
            <a:endParaRPr lang="en-US" altLang="en-US" dirty="0" smtClean="0"/>
          </a:p>
        </p:txBody>
      </p:sp>
      <p:sp>
        <p:nvSpPr>
          <p:cNvPr id="5" name="Content Placeholder 2"/>
          <p:cNvSpPr>
            <a:spLocks noGrp="1"/>
          </p:cNvSpPr>
          <p:nvPr>
            <p:ph type="body" idx="1"/>
          </p:nvPr>
        </p:nvSpPr>
        <p:spPr>
          <a:xfrm>
            <a:off x="457200" y="1600200"/>
            <a:ext cx="8229600" cy="1258503"/>
          </a:xfrm>
        </p:spPr>
        <p:txBody>
          <a:bodyPr/>
          <a:lstStyle/>
          <a:p>
            <a:pPr marL="0" indent="0">
              <a:buNone/>
            </a:pPr>
            <a:r>
              <a:rPr lang="en-US" altLang="en-US" dirty="0">
                <a:cs typeface="Times New Roman" panose="02020603050405020304" pitchFamily="18" charset="0"/>
              </a:rPr>
              <a:t>Each row in a two-dimensional array is itself an array. So, the rows can have different lengths. Such an array is known as </a:t>
            </a:r>
            <a:r>
              <a:rPr lang="en-US" altLang="en-US" i="1" dirty="0">
                <a:cs typeface="Times New Roman" panose="02020603050405020304" pitchFamily="18" charset="0"/>
              </a:rPr>
              <a:t>a </a:t>
            </a:r>
            <a:r>
              <a:rPr lang="en-US" altLang="en-US" b="1" dirty="0">
                <a:cs typeface="Times New Roman" panose="02020603050405020304" pitchFamily="18" charset="0"/>
              </a:rPr>
              <a:t>ragged array</a:t>
            </a:r>
            <a:r>
              <a:rPr lang="en-US" altLang="en-US" dirty="0">
                <a:cs typeface="Times New Roman" panose="02020603050405020304" pitchFamily="18" charset="0"/>
              </a:rPr>
              <a:t>. For example,</a:t>
            </a:r>
            <a:endParaRPr lang="en-US" altLang="en-US" dirty="0"/>
          </a:p>
        </p:txBody>
      </p:sp>
      <p:pic>
        <p:nvPicPr>
          <p:cNvPr id="8" name="Picture 3" descr="Computer code has 7 lines. The lines read as follows. Line 1. i n t left bracket right bracket left bracket right bracket matrix equals left brace. Line 2, indented once. left brace 1 comma 2 comma 3 comma 4 comma 5 right brace comma. Line 3, indented once. left brace 2 comma 3 comma 4 comma 5 right brace comma. Line 4, indented once. left brace 3 comma 4 comma 5 right brace comma. Line 5, indented once. left brace 4 comma 5 right brace comma. Line 6, indented once. left brace 5 right brace. Line 7. right brace semicolon. The output of the computer code has 6 lines. The lines read as follows. Line 1. Matrix period length is 5. Line 2. matrix left bracket 0 right bracket period length is 5. Line 3. matrix left bracket 1 right bracket period length is 4. Line 4. matrix left bracket 2 right bracket period length is 3. Line 5. matrix left bracket 3 right bracket period length is 2. Line 6. matrix left bracket 4 right bracket period length is 1."/>
          <p:cNvPicPr>
            <a:picLocks noChangeAspect="1"/>
          </p:cNvPicPr>
          <p:nvPr/>
        </p:nvPicPr>
        <p:blipFill>
          <a:blip r:embed="rId3"/>
          <a:stretch>
            <a:fillRect/>
          </a:stretch>
        </p:blipFill>
        <p:spPr>
          <a:xfrm>
            <a:off x="457200" y="3069994"/>
            <a:ext cx="5785912" cy="2937463"/>
          </a:xfrm>
          <a:prstGeom prst="rect">
            <a:avLst/>
          </a:prstGeom>
        </p:spPr>
      </p:pic>
    </p:spTree>
    <p:extLst>
      <p:ext uri="{BB962C8B-B14F-4D97-AF65-F5344CB8AC3E}">
        <p14:creationId xmlns:p14="http://schemas.microsoft.com/office/powerpoint/2010/main" val="2643525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Ragged Arrays </a:t>
            </a:r>
            <a:r>
              <a:rPr lang="en-US" altLang="en-US" sz="2000" b="0" dirty="0" smtClean="0"/>
              <a:t>(2 </a:t>
            </a:r>
            <a:r>
              <a:rPr lang="en-US" altLang="en-US" sz="2000" b="0" dirty="0"/>
              <a:t>of 2)</a:t>
            </a:r>
            <a:endParaRPr lang="en-US" altLang="en-US" dirty="0" smtClean="0"/>
          </a:p>
        </p:txBody>
      </p:sp>
      <p:pic>
        <p:nvPicPr>
          <p:cNvPr id="4" name="Picture 2" descr="An illustration depicts a computer code and its stack representation. Computer code has 7 lines. The lines read as follows. Line 1. i n t left bracket right bracket left bracket right bracket triangle Array equals left brace. Line 2, indented once. left brace 1 comma 2 comma 3 comma 4 comma 5 right brace comma. Line 3, indented once. left brace 2 comma 3 comma 4 comma 5 right brace comma. Line 4, indented once. left brace 3 comma 4 comma 5 right brace comma. Line 5, indented once. left brace 4 comma 5 right brace comma. Line 6, indented once. left brace 5 right brace. Line 7. right brace semicolon. This code is represented as a 5 stack array. The first stack represents a 1 by 5 grid with elements 1, 2, 3, 4, 5. The second stack represents a 1 by 4 grid with elements 2, 3, 4, 5. The third stack represents a 1 by 3 grid with elements 3, 4, 5. The fourth stack represents a 1 by 2 grid with elements 4, 5. The fifth stack represents a 1 by 1 grid with an element 5.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05571"/>
            <a:ext cx="7401460" cy="2929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35545551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Processing Two-Dimensional Arrays</a:t>
            </a:r>
            <a:endParaRPr lang="en-US" altLang="en-US" dirty="0" smtClean="0"/>
          </a:p>
        </p:txBody>
      </p:sp>
      <p:sp>
        <p:nvSpPr>
          <p:cNvPr id="5" name="Content Placeholder 2"/>
          <p:cNvSpPr>
            <a:spLocks noGrp="1"/>
          </p:cNvSpPr>
          <p:nvPr>
            <p:ph type="body" idx="1"/>
          </p:nvPr>
        </p:nvSpPr>
        <p:spPr>
          <a:xfrm>
            <a:off x="457200" y="1600200"/>
            <a:ext cx="8229600" cy="4636971"/>
          </a:xfrm>
        </p:spPr>
        <p:txBody>
          <a:bodyPr/>
          <a:lstStyle/>
          <a:p>
            <a:pPr marL="609600" indent="-609600">
              <a:lnSpc>
                <a:spcPct val="80000"/>
              </a:lnSpc>
              <a:spcBef>
                <a:spcPct val="50000"/>
              </a:spcBef>
              <a:buFont typeface="Monotype Sorts" pitchFamily="2" charset="2"/>
              <a:buNone/>
            </a:pPr>
            <a:r>
              <a:rPr lang="en-US" altLang="en-US" dirty="0">
                <a:cs typeface="Times New Roman" panose="02020603050405020304" pitchFamily="18" charset="0"/>
              </a:rPr>
              <a:t>See the examples in the text.</a:t>
            </a:r>
          </a:p>
          <a:p>
            <a:pPr marL="429768" indent="-429768">
              <a:buFont typeface="Monotype Sorts" pitchFamily="2" charset="2"/>
              <a:buAutoNum type="arabicPeriod"/>
            </a:pPr>
            <a:r>
              <a:rPr lang="en-US" altLang="en-US" dirty="0">
                <a:cs typeface="Times New Roman" panose="02020603050405020304" pitchFamily="18" charset="0"/>
              </a:rPr>
              <a:t>(Initializing arrays with input values)</a:t>
            </a:r>
          </a:p>
          <a:p>
            <a:pPr marL="429768" indent="-429768">
              <a:buFont typeface="Monotype Sorts" pitchFamily="2" charset="2"/>
              <a:buAutoNum type="arabicPeriod"/>
            </a:pPr>
            <a:r>
              <a:rPr lang="en-US" altLang="en-US" dirty="0">
                <a:cs typeface="Times New Roman" panose="02020603050405020304" pitchFamily="18" charset="0"/>
              </a:rPr>
              <a:t>(Printing arrays)</a:t>
            </a:r>
          </a:p>
          <a:p>
            <a:pPr marL="429768" indent="-429768">
              <a:buFont typeface="Monotype Sorts" pitchFamily="2" charset="2"/>
              <a:buAutoNum type="arabicPeriod"/>
            </a:pPr>
            <a:r>
              <a:rPr lang="en-US" altLang="en-US" dirty="0">
                <a:cs typeface="Times New Roman" panose="02020603050405020304" pitchFamily="18" charset="0"/>
              </a:rPr>
              <a:t>(Summing all elements)</a:t>
            </a:r>
          </a:p>
          <a:p>
            <a:pPr marL="429768" indent="-429768">
              <a:buFont typeface="Monotype Sorts" pitchFamily="2" charset="2"/>
              <a:buAutoNum type="arabicPeriod"/>
            </a:pPr>
            <a:r>
              <a:rPr lang="en-US" altLang="en-US" dirty="0">
                <a:cs typeface="Times New Roman" panose="02020603050405020304" pitchFamily="18" charset="0"/>
              </a:rPr>
              <a:t>(Summing all elements by column)</a:t>
            </a:r>
          </a:p>
          <a:p>
            <a:pPr marL="429768" indent="-429768">
              <a:buFont typeface="Monotype Sorts" pitchFamily="2" charset="2"/>
              <a:buAutoNum type="arabicPeriod"/>
            </a:pPr>
            <a:r>
              <a:rPr lang="en-US" altLang="en-US" dirty="0">
                <a:cs typeface="Times New Roman" panose="02020603050405020304" pitchFamily="18" charset="0"/>
              </a:rPr>
              <a:t>(Which row has the largest sum)</a:t>
            </a:r>
          </a:p>
          <a:p>
            <a:pPr marL="429768" indent="-429768">
              <a:buFont typeface="Monotype Sorts" pitchFamily="2" charset="2"/>
              <a:buAutoNum type="arabicPeriod"/>
            </a:pPr>
            <a:r>
              <a:rPr lang="en-US" altLang="en-US" dirty="0">
                <a:cs typeface="Times New Roman" panose="02020603050405020304" pitchFamily="18" charset="0"/>
              </a:rPr>
              <a:t>(Finding the smallest index of the largest element)</a:t>
            </a:r>
          </a:p>
          <a:p>
            <a:pPr marL="429768" indent="-429768">
              <a:buFont typeface="Monotype Sorts" pitchFamily="2" charset="2"/>
              <a:buAutoNum type="arabicPeriod"/>
            </a:pPr>
            <a:r>
              <a:rPr lang="en-US" altLang="en-US" dirty="0"/>
              <a:t>(</a:t>
            </a:r>
            <a:r>
              <a:rPr lang="en-US" altLang="en-US" b="1" dirty="0"/>
              <a:t>Random shuffling</a:t>
            </a:r>
            <a:r>
              <a:rPr lang="en-US" altLang="en-US" dirty="0"/>
              <a:t>) </a:t>
            </a:r>
          </a:p>
        </p:txBody>
      </p:sp>
    </p:spTree>
    <p:extLst>
      <p:ext uri="{BB962C8B-B14F-4D97-AF65-F5344CB8AC3E}">
        <p14:creationId xmlns:p14="http://schemas.microsoft.com/office/powerpoint/2010/main" val="116391929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cs typeface="Times New Roman" panose="02020603050405020304" pitchFamily="18" charset="0"/>
              </a:rPr>
              <a:t>Initializing arrays with input values</a:t>
            </a:r>
            <a:endParaRPr lang="en-US" altLang="en-US" dirty="0" smtClean="0"/>
          </a:p>
        </p:txBody>
      </p:sp>
      <p:pic>
        <p:nvPicPr>
          <p:cNvPr id="2" name="Picture 2" descr="Computer code has 8 lines. The lines read as follows. Line 1. java period u t i l period Scanner input equals new Scanner left parenthesis System period in right parenthesis semicolon. Line 2. System period out period print l n left parenthesis double quote Enter double quote plus matrix period length plus double quote rows and double quote plus. Line 3, indented once. matrix left bracket 0 right bracket period length plus double quote columns colon double quote right parenthesis semicolon. Line 4. for left parenthesis i n t row equals 0 semicolon row less than sign matrix period length semicolon row plus plus right parenthesis left brace. Line 5, indented once. for left parenthesis i n t column equals 0 semicolon column less than sign matrix left bracket row right bracket period length semicolon column plus plus right parenthesis left brace. Line 6, indented twice. matrix left bracket row right bracket left bracket column right bracket equals input period next I n t left parenthesis right parenthesis semicolon. Line 7, indented once. right brace. Line 8. right brace."/>
          <p:cNvPicPr>
            <a:picLocks noChangeAspect="1"/>
          </p:cNvPicPr>
          <p:nvPr/>
        </p:nvPicPr>
        <p:blipFill>
          <a:blip r:embed="rId3"/>
          <a:stretch>
            <a:fillRect/>
          </a:stretch>
        </p:blipFill>
        <p:spPr>
          <a:xfrm>
            <a:off x="457200" y="1576455"/>
            <a:ext cx="7081345" cy="2889813"/>
          </a:xfrm>
          <a:prstGeom prst="rect">
            <a:avLst/>
          </a:prstGeom>
        </p:spPr>
      </p:pic>
    </p:spTree>
    <p:extLst>
      <p:ext uri="{BB962C8B-B14F-4D97-AF65-F5344CB8AC3E}">
        <p14:creationId xmlns:p14="http://schemas.microsoft.com/office/powerpoint/2010/main" val="63943892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cs typeface="Times New Roman" panose="02020603050405020304" pitchFamily="18" charset="0"/>
              </a:rPr>
              <a:t>Initializing arrays with random values</a:t>
            </a:r>
            <a:endParaRPr lang="en-US" altLang="en-US" dirty="0" smtClean="0"/>
          </a:p>
        </p:txBody>
      </p:sp>
      <p:pic>
        <p:nvPicPr>
          <p:cNvPr id="3" name="Picture 2" descr="Computer code has 5 lines. The lines read as follows. Line 1. for left parenthesis i n t row equals 0 semicolon row less than sign matrix period length semicolon row plus plus right parenthesis left brace. Line 2, indented once. for left parenthesis i n t column equals 0 semicolon column less than sign matrix left bracket row right bracket period length semicolon column plus plus right parenthesis left brace. Line 3, indented twice. matrix left bracket row right bracket left bracket column right bracket equals left parenthesis i n t right parenthesis left parenthesis Math period random left parenthesis right parenthesis asterisk 100 right parenthesis semicolon. Line 4, indented once. right brace. Line 5. right brace."/>
          <p:cNvPicPr>
            <a:picLocks noChangeAspect="1"/>
          </p:cNvPicPr>
          <p:nvPr/>
        </p:nvPicPr>
        <p:blipFill>
          <a:blip r:embed="rId3"/>
          <a:stretch>
            <a:fillRect/>
          </a:stretch>
        </p:blipFill>
        <p:spPr>
          <a:xfrm>
            <a:off x="457200" y="1711527"/>
            <a:ext cx="7062095" cy="1921306"/>
          </a:xfrm>
          <a:prstGeom prst="rect">
            <a:avLst/>
          </a:prstGeom>
        </p:spPr>
      </p:pic>
    </p:spTree>
    <p:extLst>
      <p:ext uri="{BB962C8B-B14F-4D97-AF65-F5344CB8AC3E}">
        <p14:creationId xmlns:p14="http://schemas.microsoft.com/office/powerpoint/2010/main" val="58156452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cs typeface="Times New Roman" panose="02020603050405020304" pitchFamily="18" charset="0"/>
              </a:rPr>
              <a:t>Printing arrays</a:t>
            </a:r>
            <a:endParaRPr lang="en-US" altLang="en-US" dirty="0" smtClean="0"/>
          </a:p>
        </p:txBody>
      </p:sp>
      <p:pic>
        <p:nvPicPr>
          <p:cNvPr id="2" name="Picture 2" descr="Computer code has 6 lines. The lines read as follows. Line 1. for left parenthesis i n t row equals 0 semicolon row less than sign matrix period length semicolon row plus plus right parenthesis left brace. Line 2, indented once. for left parenthesis i n t column equals 0 semicolon column less than sign matrix left bracket row right bracket period length semicolon column plus plus right parenthesis left brace. Line 3, indented twice. System period out period print left parenthesis matrix left bracket row right bracket left bracket column right bracket plus double quote double quote right parenthesis semicolon. Line 4, indented once. right brace. Line 5, indented once. System period out period print l n left parenthesis right parenthesis semicolon. Line 6. right brace."/>
          <p:cNvPicPr>
            <a:picLocks noChangeAspect="1"/>
          </p:cNvPicPr>
          <p:nvPr/>
        </p:nvPicPr>
        <p:blipFill>
          <a:blip r:embed="rId3"/>
          <a:stretch>
            <a:fillRect/>
          </a:stretch>
        </p:blipFill>
        <p:spPr>
          <a:xfrm>
            <a:off x="457200" y="1689488"/>
            <a:ext cx="7649236" cy="2620988"/>
          </a:xfrm>
          <a:prstGeom prst="rect">
            <a:avLst/>
          </a:prstGeom>
        </p:spPr>
      </p:pic>
    </p:spTree>
    <p:extLst>
      <p:ext uri="{BB962C8B-B14F-4D97-AF65-F5344CB8AC3E}">
        <p14:creationId xmlns:p14="http://schemas.microsoft.com/office/powerpoint/2010/main" val="384543460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cs typeface="Times New Roman" panose="02020603050405020304" pitchFamily="18" charset="0"/>
              </a:rPr>
              <a:t>Summing all elements</a:t>
            </a:r>
            <a:endParaRPr lang="en-US" altLang="en-US" dirty="0" smtClean="0"/>
          </a:p>
        </p:txBody>
      </p:sp>
      <p:pic>
        <p:nvPicPr>
          <p:cNvPr id="3" name="Picture 2" descr="Computer code has 6 lines. The lines read as follows. Line 1. i n t total equals 0 semicolon. Line 2. for left parenthesis i n t row equals 0 semicolon row less than sign matrix period length semicolon row plus plus right parenthesis left brace. Line 3, indented once. for left parenthesis i n t column equals 0 semicolon column less than sign matrix left bracket row right bracket period length semicolon column plus plus right parenthesis left brace. Line 4, indented twice. total plus equals matrix left bracket row right bracket left bracket column right bracket semicolon. Line 5, indented once. right brace. Line 6. right brace."/>
          <p:cNvPicPr>
            <a:picLocks noChangeAspect="1"/>
          </p:cNvPicPr>
          <p:nvPr/>
        </p:nvPicPr>
        <p:blipFill>
          <a:blip r:embed="rId3"/>
          <a:stretch>
            <a:fillRect/>
          </a:stretch>
        </p:blipFill>
        <p:spPr>
          <a:xfrm>
            <a:off x="457200" y="1692220"/>
            <a:ext cx="7158347" cy="2136977"/>
          </a:xfrm>
          <a:prstGeom prst="rect">
            <a:avLst/>
          </a:prstGeom>
        </p:spPr>
      </p:pic>
    </p:spTree>
    <p:extLst>
      <p:ext uri="{BB962C8B-B14F-4D97-AF65-F5344CB8AC3E}">
        <p14:creationId xmlns:p14="http://schemas.microsoft.com/office/powerpoint/2010/main" val="252954162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cs typeface="Times New Roman" panose="02020603050405020304" pitchFamily="18" charset="0"/>
              </a:rPr>
              <a:t>Summing elements by column</a:t>
            </a:r>
            <a:endParaRPr lang="en-US" altLang="en-US" dirty="0" smtClean="0"/>
          </a:p>
        </p:txBody>
      </p:sp>
      <p:pic>
        <p:nvPicPr>
          <p:cNvPr id="2" name="Picture 2" descr="Computer code has 7 lines. The lines read as follows. Line 1. for left parenthesis i n t column equals 0 semicolon column less than sign matrix left bracket 0 right bracket period length semicolon column plus plus right parenthesis left brace. Line 2, indented once. i n t total equals 0 semicolon. Line 3, indented once. for left parenthesis i n t row equals 0 semicolon row less than sign matrix period length semicolon row plus plus right parenthesis. Line 4, indented twice. total plus equals matrix left bracket row right bracket left bracket column right bracket semicolon. Line 5, indented once. System period out period print l n left parenthesis double quote Sum for column double quote plus column plus double quote is double quote. Line 6, indented twice. plus total right parenthesis semicolon. Line 7. right brace."/>
          <p:cNvPicPr>
            <a:picLocks noChangeAspect="1"/>
          </p:cNvPicPr>
          <p:nvPr/>
        </p:nvPicPr>
        <p:blipFill>
          <a:blip r:embed="rId3"/>
          <a:stretch>
            <a:fillRect/>
          </a:stretch>
        </p:blipFill>
        <p:spPr>
          <a:xfrm>
            <a:off x="457200" y="1771049"/>
            <a:ext cx="7597374" cy="2751680"/>
          </a:xfrm>
          <a:prstGeom prst="rect">
            <a:avLst/>
          </a:prstGeom>
        </p:spPr>
      </p:pic>
    </p:spTree>
    <p:extLst>
      <p:ext uri="{BB962C8B-B14F-4D97-AF65-F5344CB8AC3E}">
        <p14:creationId xmlns:p14="http://schemas.microsoft.com/office/powerpoint/2010/main" val="20646372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smtClean="0"/>
              <a:t>Motivations </a:t>
            </a:r>
            <a:r>
              <a:rPr lang="en-US" altLang="en-US" sz="2000" b="0" dirty="0"/>
              <a:t>(1 of </a:t>
            </a:r>
            <a:r>
              <a:rPr lang="en-US" altLang="en-US" sz="2000" b="0" dirty="0" smtClean="0"/>
              <a:t>2)</a:t>
            </a:r>
            <a:endParaRPr lang="en-US" altLang="en-US" dirty="0" smtClean="0"/>
          </a:p>
        </p:txBody>
      </p:sp>
      <p:sp>
        <p:nvSpPr>
          <p:cNvPr id="5" name="Content Placeholder 2"/>
          <p:cNvSpPr>
            <a:spLocks noGrp="1"/>
          </p:cNvSpPr>
          <p:nvPr>
            <p:ph type="body" idx="1"/>
          </p:nvPr>
        </p:nvSpPr>
        <p:spPr>
          <a:xfrm>
            <a:off x="457200" y="1600200"/>
            <a:ext cx="8229600" cy="1653139"/>
          </a:xfrm>
        </p:spPr>
        <p:txBody>
          <a:bodyPr/>
          <a:lstStyle/>
          <a:p>
            <a:pPr marL="0" indent="0">
              <a:buNone/>
            </a:pPr>
            <a:r>
              <a:rPr lang="en-US" altLang="en-US" sz="2000" dirty="0"/>
              <a:t>Thus far, you have used one-dimensional arrays to model linear collections of elements. You can use a two-dimensional array to represent a matrix or a table. For example, the following table that describes the distances between the cities can be represented using a two-dimensional array.</a:t>
            </a:r>
          </a:p>
        </p:txBody>
      </p:sp>
      <p:pic>
        <p:nvPicPr>
          <p:cNvPr id="2" name="Picture 3" descr="A table titled, Distance Table in miles. The Table has 7 rows and 7 columns. The columns have the following headings from left to right. Chicago, Boston, New York, Atlanta, Miami, Dallas, and Houston. The row entries are as follows. Row 1. Chicago, Chicago. Boston, 983. New York, 787. Atlanta, 714. Miami, 1375. Dallas, 967. Houston, 1087. Row 2. Chicago, Boston. Boston, 0. New York, 214. Atlanta, 1102. Miami, 1763. Dallas, 1723. Houston, 1842. Row 3. Chicago, New York. Boston, 214. New York, 0. Atlanta, 888. Miami, 1549. Dallas, 1548. Houston, 1627. Row 4. Chicago, Atlanta. Boston, 1102. New York, 888. Atlanta, 0. Miami, 661. Dallas, 781. Houston, 810. Row 5. Chicago, Miami. Boston, 1763. New York, 1549. Atlanta, 661. Miami, 0. Dallas, 1426. Houston, 1187. Row 6. Chicago, Dallas. Boston, 1723. New York, 1548. Atlanta, 781. Miami, 1426. Dallas, 0. Houston, 239. Row 7. Chicago, Houston. Boston, 1842. New York, 1627. Atlanta, 810. Miami, 1187. Dallas, 239. Houston, 0."/>
          <p:cNvPicPr>
            <a:picLocks noChangeAspect="1"/>
          </p:cNvPicPr>
          <p:nvPr/>
        </p:nvPicPr>
        <p:blipFill>
          <a:blip r:embed="rId3"/>
          <a:stretch>
            <a:fillRect/>
          </a:stretch>
        </p:blipFill>
        <p:spPr>
          <a:xfrm>
            <a:off x="1248080" y="3456446"/>
            <a:ext cx="6259625" cy="2857570"/>
          </a:xfrm>
          <a:prstGeom prst="rect">
            <a:avLst/>
          </a:prstGeom>
        </p:spPr>
      </p:pic>
    </p:spTree>
    <p:extLst>
      <p:ext uri="{BB962C8B-B14F-4D97-AF65-F5344CB8AC3E}">
        <p14:creationId xmlns:p14="http://schemas.microsoft.com/office/powerpoint/2010/main" val="27036143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cs typeface="Times New Roman" panose="02020603050405020304" pitchFamily="18" charset="0"/>
              </a:rPr>
              <a:t>Random shuffling</a:t>
            </a:r>
            <a:endParaRPr lang="en-US" altLang="en-US" dirty="0" smtClean="0"/>
          </a:p>
        </p:txBody>
      </p:sp>
      <p:pic>
        <p:nvPicPr>
          <p:cNvPr id="3" name="Picture 2" descr="Computer code has 10 lines. The lines read as follows. Line 1. for left parenthesis i n t, i equals 0 semicolon i less than sign matrix period length semicolon i plus plus right parenthesis left brace. Line 2, indented once. for left parenthesis i n t, j equals 0 semicolon j less than sign matrix left bracket i right bracket period length semicolon j plus plus right parenthesis left brace. Line 3, indented twice. i n t, i 1 equals left parenthesis i n t right parenthesis left parenthesis Math period random left parenthesis right parenthesis asterisk matrix period length right parenthesis semicolon. Line 4, indented twice. i n t, j 1 equals left parenthesis i n t right parenthesis left parenthesis Math period random left parenthesis right parenthesis asterisk matrix left bracket i right bracket period length right parenthesis semicolon. Line 5, indented twice. forward slash forward slash Swap matrix left bracket i right bracket left bracket j right bracket with matrix left bracket i 1 right bracket left bracket j 1 right bracket. Line 6, indented twice. i n t, t e m p equals matrix left bracket i right bracket left bracket j right bracket semicolon. Line 7, indented twice. matrix left bracket i right bracket left bracket j right bracket equals matrix left bracket i 1 right bracket left bracket j 1 right bracket semicolon. Line 8, indented twice. matrix left bracket i 1 right bracket left bracket j 1 right bracket equals temp semicolon. Line 9, indented once. right brace. Line 10. right brace."/>
          <p:cNvPicPr>
            <a:picLocks noChangeAspect="1"/>
          </p:cNvPicPr>
          <p:nvPr/>
        </p:nvPicPr>
        <p:blipFill>
          <a:blip r:embed="rId3"/>
          <a:stretch>
            <a:fillRect/>
          </a:stretch>
        </p:blipFill>
        <p:spPr>
          <a:xfrm>
            <a:off x="457200" y="1597435"/>
            <a:ext cx="6507705" cy="3852776"/>
          </a:xfrm>
          <a:prstGeom prst="rect">
            <a:avLst/>
          </a:prstGeom>
        </p:spPr>
      </p:pic>
    </p:spTree>
    <p:extLst>
      <p:ext uri="{BB962C8B-B14F-4D97-AF65-F5344CB8AC3E}">
        <p14:creationId xmlns:p14="http://schemas.microsoft.com/office/powerpoint/2010/main" val="62879558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Passing Tow-Dimensional Arrays to Methods</a:t>
            </a:r>
            <a:endParaRPr lang="en-US" altLang="en-US" dirty="0" smtClean="0"/>
          </a:p>
        </p:txBody>
      </p:sp>
      <p:sp>
        <p:nvSpPr>
          <p:cNvPr id="6" name="TextBox 2">
            <a:hlinkClick r:id="rId3"/>
          </p:cNvPr>
          <p:cNvSpPr>
            <a:spLocks noChangeArrowheads="1"/>
          </p:cNvSpPr>
          <p:nvPr/>
        </p:nvSpPr>
        <p:spPr bwMode="auto">
          <a:xfrm>
            <a:off x="1995355" y="3676801"/>
            <a:ext cx="32258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PassTwoDimensionalArray</a:t>
            </a:r>
          </a:p>
        </p:txBody>
      </p:sp>
      <p:sp>
        <p:nvSpPr>
          <p:cNvPr id="4" name="TextBox 3">
            <a:hlinkClick r:id="rId4" tooltip="http://liveexample-ppe.pearsoncmg.com/LiveRun/faces/LiveExample.xhtml"/>
          </p:cNvPr>
          <p:cNvSpPr txBox="1"/>
          <p:nvPr/>
        </p:nvSpPr>
        <p:spPr>
          <a:xfrm>
            <a:off x="5667396" y="3636468"/>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25992154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Problem: Grading Multiple-Choice Test</a:t>
            </a:r>
            <a:endParaRPr lang="en-US" altLang="en-US" dirty="0" smtClean="0"/>
          </a:p>
        </p:txBody>
      </p:sp>
      <p:sp>
        <p:nvSpPr>
          <p:cNvPr id="2" name="Content Placeholder 2"/>
          <p:cNvSpPr>
            <a:spLocks noGrp="1"/>
          </p:cNvSpPr>
          <p:nvPr>
            <p:ph type="body" idx="1"/>
          </p:nvPr>
        </p:nvSpPr>
        <p:spPr>
          <a:xfrm>
            <a:off x="457200" y="1600201"/>
            <a:ext cx="2545882" cy="546234"/>
          </a:xfrm>
        </p:spPr>
        <p:txBody>
          <a:bodyPr/>
          <a:lstStyle/>
          <a:p>
            <a:pPr marL="0" indent="0">
              <a:buNone/>
            </a:pPr>
            <a:r>
              <a:rPr lang="en-US" altLang="en-US" dirty="0" smtClean="0"/>
              <a:t>Students’ answer</a:t>
            </a:r>
            <a:endParaRPr lang="en-US" altLang="en-US" sz="3200" dirty="0">
              <a:cs typeface="Times New Roman" panose="02020603050405020304" pitchFamily="18" charset="0"/>
            </a:endParaRPr>
          </a:p>
        </p:txBody>
      </p:sp>
      <p:pic>
        <p:nvPicPr>
          <p:cNvPr id="7" name="Picture 3" descr="A two dimensional array matrix in which each row records the student’s answers to the questions. The row indices are Student 0, Student 1, Student 2, Student 3, Student 4, Student 5, Student 6, Student 7 and the column indices are 0, 1, 2, 3, 4, 5, 6, 7, 8, and 9. The corresponding row entries of Student 0 are A, B, A, C, C, D, E, E, A, and D. The corresponding row entries of Student 1 are D, B, A, B, C, A, E, E, A, and D. The corresponding row entries of Student 2 are E, D, D, A, C, B, E, E, A, and D. The corresponding row entries of Student 3 are C, B, A, E, D, C, E, E, A, and D. The corresponding row entries of Student 4 are A, B, D, C, C, D, E, E, A, and D. The corresponding row entries of Student 5 are B, B, E, C, C, D, E, E, A, and D. The corresponding row entries of Student 6 are B, B, A, C, C, D, E, E, A, and D. The row entries of Student 7 are E, B, E, C, C, D, E, E, A, and 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87088"/>
            <a:ext cx="4310948" cy="2400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Content Placeholder 4"/>
          <p:cNvSpPr txBox="1">
            <a:spLocks/>
          </p:cNvSpPr>
          <p:nvPr/>
        </p:nvSpPr>
        <p:spPr bwMode="auto">
          <a:xfrm>
            <a:off x="5221155" y="1675374"/>
            <a:ext cx="3018070" cy="137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marL="256032" marR="0" lvl="0" indent="-256032" algn="l" rtl="0" eaLnBrk="0" fontAlgn="base" hangingPunct="0">
              <a:spcBef>
                <a:spcPts val="1500"/>
              </a:spcBef>
              <a:spcAft>
                <a:spcPct val="0"/>
              </a:spcAft>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eaLnBrk="0" fontAlgn="base" hangingPunct="0">
              <a:spcBef>
                <a:spcPts val="600"/>
              </a:spcBef>
              <a:spcAft>
                <a:spcPct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0" indent="0">
              <a:buNone/>
            </a:pPr>
            <a:r>
              <a:rPr lang="en-US" altLang="en-US" dirty="0"/>
              <a:t>Objective: </a:t>
            </a:r>
            <a:r>
              <a:rPr lang="en-US" altLang="en-US" dirty="0">
                <a:cs typeface="Times New Roman" panose="02020603050405020304" pitchFamily="18" charset="0"/>
              </a:rPr>
              <a:t>write a program that grades multiple-choice test</a:t>
            </a:r>
            <a:r>
              <a:rPr lang="en-US" altLang="en-US" sz="3200" dirty="0">
                <a:cs typeface="Times New Roman" panose="02020603050405020304" pitchFamily="18" charset="0"/>
              </a:rPr>
              <a:t>.</a:t>
            </a:r>
          </a:p>
        </p:txBody>
      </p:sp>
      <p:pic>
        <p:nvPicPr>
          <p:cNvPr id="8" name="Picture 5" descr="A one dimensional array matrix in which the row displays the key to the questions. Key is the row index and the column indices are 0, 1, 2, 3, 4, 5, 6, 7, 8, and 9. The corresponding row entries are D, B, D, C, C, D, A, E, A, and D.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155" y="3850221"/>
            <a:ext cx="2759844" cy="981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9" name="TextBox 6">
            <a:hlinkClick r:id="rId5"/>
          </p:cNvPr>
          <p:cNvSpPr>
            <a:spLocks noChangeArrowheads="1"/>
          </p:cNvSpPr>
          <p:nvPr/>
        </p:nvSpPr>
        <p:spPr bwMode="auto">
          <a:xfrm>
            <a:off x="2612674" y="5638103"/>
            <a:ext cx="32258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PassTwoDimensionalArray</a:t>
            </a:r>
          </a:p>
        </p:txBody>
      </p:sp>
      <p:sp>
        <p:nvSpPr>
          <p:cNvPr id="10" name="TextBox 7">
            <a:hlinkClick r:id="rId6" tooltip="http://liveexample-ppe.pearsoncmg.com/LiveRun/faces/LiveExample.xhtml"/>
          </p:cNvPr>
          <p:cNvSpPr txBox="1"/>
          <p:nvPr/>
        </p:nvSpPr>
        <p:spPr>
          <a:xfrm>
            <a:off x="6360416" y="5597770"/>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61176444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Problem: Finding Two Points Nearest to Each Other</a:t>
            </a:r>
            <a:endParaRPr lang="en-US" altLang="en-US" dirty="0" smtClean="0"/>
          </a:p>
        </p:txBody>
      </p:sp>
      <p:sp>
        <p:nvSpPr>
          <p:cNvPr id="2" name="Content Placeholder 2"/>
          <p:cNvSpPr>
            <a:spLocks noGrp="1"/>
          </p:cNvSpPr>
          <p:nvPr>
            <p:ph type="body" idx="1"/>
          </p:nvPr>
        </p:nvSpPr>
        <p:spPr>
          <a:xfrm>
            <a:off x="457199" y="1600200"/>
            <a:ext cx="8099659" cy="556591"/>
          </a:xfrm>
        </p:spPr>
        <p:txBody>
          <a:bodyPr/>
          <a:lstStyle/>
          <a:p>
            <a:pPr marL="0" indent="0">
              <a:buNone/>
            </a:pPr>
            <a:r>
              <a:rPr lang="en-US" altLang="en-US" dirty="0" smtClean="0">
                <a:hlinkClick r:id="rId3"/>
              </a:rPr>
              <a:t>Click here to play Closest Pair of Points</a:t>
            </a:r>
            <a:endParaRPr lang="en-US" altLang="en-US" sz="3200" dirty="0">
              <a:cs typeface="Times New Roman" panose="02020603050405020304" pitchFamily="18" charset="0"/>
            </a:endParaRPr>
          </a:p>
        </p:txBody>
      </p:sp>
      <p:pic>
        <p:nvPicPr>
          <p:cNvPr id="10" name="Picture 3" descr="Eight points are plotted in a four quadrant x y coordinate system. The first quadrant has 4 points plotted, (1, 1), (2, 0.5), (4, 2), and (3, 3). The second quadrant has a point plotted, (-1, 3). The third quadrant has a point plotted (negative 1, negative 1). The fourth quadrant has a point plotted, (negative 2, negative 1), (4, negative 0.5). A table beside lists the x and y coordinate value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462" y="2676004"/>
            <a:ext cx="6391725" cy="3013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1" name="TextBox 4">
            <a:hlinkClick r:id="rId5"/>
          </p:cNvPr>
          <p:cNvSpPr>
            <a:spLocks noChangeArrowheads="1"/>
          </p:cNvSpPr>
          <p:nvPr/>
        </p:nvSpPr>
        <p:spPr bwMode="auto">
          <a:xfrm>
            <a:off x="2423812" y="5948838"/>
            <a:ext cx="32258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PassTwoDimensionalArray</a:t>
            </a:r>
          </a:p>
        </p:txBody>
      </p:sp>
      <p:sp>
        <p:nvSpPr>
          <p:cNvPr id="6" name="TextBox 5">
            <a:hlinkClick r:id="rId6" tooltip="http://liveexample-ppe.pearsoncmg.com/LiveRun/faces/LiveExample.xhtml"/>
          </p:cNvPr>
          <p:cNvSpPr txBox="1"/>
          <p:nvPr/>
        </p:nvSpPr>
        <p:spPr>
          <a:xfrm>
            <a:off x="6042782" y="5908505"/>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66765287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What is Sudoku?</a:t>
            </a:r>
            <a:endParaRPr lang="en-US" altLang="en-US" dirty="0" smtClean="0"/>
          </a:p>
        </p:txBody>
      </p:sp>
      <p:sp>
        <p:nvSpPr>
          <p:cNvPr id="2" name="Content Placeholder 2"/>
          <p:cNvSpPr>
            <a:spLocks noGrp="1"/>
          </p:cNvSpPr>
          <p:nvPr>
            <p:ph type="body" idx="1"/>
          </p:nvPr>
        </p:nvSpPr>
        <p:spPr>
          <a:xfrm>
            <a:off x="457199" y="1600201"/>
            <a:ext cx="8099659" cy="526774"/>
          </a:xfrm>
        </p:spPr>
        <p:txBody>
          <a:bodyPr/>
          <a:lstStyle/>
          <a:p>
            <a:pPr marL="0" indent="0">
              <a:buNone/>
            </a:pPr>
            <a:r>
              <a:rPr lang="en-US" altLang="en-US" dirty="0" smtClean="0">
                <a:hlinkClick r:id="rId3"/>
              </a:rPr>
              <a:t>Click here to play Sudoku game</a:t>
            </a:r>
            <a:endParaRPr lang="en-US" altLang="en-US" sz="3200" dirty="0">
              <a:cs typeface="Times New Roman" panose="02020603050405020304" pitchFamily="18" charset="0"/>
            </a:endParaRPr>
          </a:p>
        </p:txBody>
      </p:sp>
      <p:pic>
        <p:nvPicPr>
          <p:cNvPr id="3" name="Picture 3" descr="A 9 by 9 Sudoku puzzle divided into smaller 3 by 3 boxes. The fixed cells are populated with numbers from 1 to 9. Row 1 has elements 5, 3, and 7 marked on the first, second, and fifth cells respectively whereas the third, fourth, sixth, seventh, eighth, and ninth free cells are empty. Row 2 has elements 6, 1, 9, and 5 marked on the first, fourth, fifth, and sixth cells respectively whereas the second, third, seventh, eighth, and ninth cells are empty. Row 3 has elements 9, 8, and 6 marked on the second, third, and eighth cells respectively whereas the first, fourth, fifth, sixth, seventh, and ninth cells are empty. Row 4 has elements 8, 6, and 3 marked on the first, fifth, and ninth cells respectively whereas the second third, fourth, sixth, seventh, and eighth cells are empty. Row 5 has elements 4, 8, 3, and 1 marked on the first, fourth, sixth, and ninth cells respectively whereas the second, third, fifth, seventh, and eighth cells are empty. Row 6 has elements 7, 2, and 6 are marked on the first, fifth, and ninth cells respectively whereas the second, third, fourth, sixth, seventh, and eighth cells are empty. Row 7 has an element 6 marked on the second cell whereas the first, third, fourth, fifth, sixth, seventh, eighth, and ninth cells are empty. Row 8 has elements 4, 1, 9, and 5 marked on the fourth, fifth, sixth, and ninth cells respectively whereas the first, second, third, seventh, and eighth cells are empty. Row 9 has elements 8, 7, and 9 marked on the fifth, eighth, and ninth cells respectively whereas the first, second, third, fourth, sixth, and seventh cells are empty. "/>
          <p:cNvPicPr>
            <a:picLocks noChangeAspect="1"/>
          </p:cNvPicPr>
          <p:nvPr/>
        </p:nvPicPr>
        <p:blipFill>
          <a:blip r:embed="rId4"/>
          <a:stretch>
            <a:fillRect/>
          </a:stretch>
        </p:blipFill>
        <p:spPr>
          <a:xfrm>
            <a:off x="457199" y="2817184"/>
            <a:ext cx="3058763" cy="3090934"/>
          </a:xfrm>
          <a:prstGeom prst="rect">
            <a:avLst/>
          </a:prstGeom>
        </p:spPr>
      </p:pic>
    </p:spTree>
    <p:extLst>
      <p:ext uri="{BB962C8B-B14F-4D97-AF65-F5344CB8AC3E}">
        <p14:creationId xmlns:p14="http://schemas.microsoft.com/office/powerpoint/2010/main" val="65948327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solidFill>
                  <a:schemeClr val="tx2"/>
                </a:solidFill>
              </a:rPr>
              <a:t>Every </a:t>
            </a:r>
            <a:r>
              <a:rPr lang="en-US" altLang="en-US" dirty="0" smtClean="0">
                <a:solidFill>
                  <a:schemeClr val="tx2"/>
                </a:solidFill>
              </a:rPr>
              <a:t>Row </a:t>
            </a:r>
            <a:r>
              <a:rPr lang="en-US" altLang="en-US" dirty="0">
                <a:solidFill>
                  <a:schemeClr val="tx2"/>
                </a:solidFill>
              </a:rPr>
              <a:t>C</a:t>
            </a:r>
            <a:r>
              <a:rPr lang="en-US" altLang="en-US" dirty="0" smtClean="0">
                <a:solidFill>
                  <a:schemeClr val="tx2"/>
                </a:solidFill>
              </a:rPr>
              <a:t>ontains </a:t>
            </a:r>
            <a:r>
              <a:rPr lang="en-US" altLang="en-US" dirty="0">
                <a:solidFill>
                  <a:schemeClr val="tx2"/>
                </a:solidFill>
              </a:rPr>
              <a:t>the </a:t>
            </a:r>
            <a:r>
              <a:rPr lang="en-US" altLang="en-US" dirty="0" smtClean="0">
                <a:solidFill>
                  <a:schemeClr val="tx2"/>
                </a:solidFill>
              </a:rPr>
              <a:t>Numbers </a:t>
            </a:r>
            <a:r>
              <a:rPr lang="en-US" altLang="en-US" dirty="0">
                <a:solidFill>
                  <a:schemeClr val="tx2"/>
                </a:solidFill>
              </a:rPr>
              <a:t>1 to 9</a:t>
            </a:r>
            <a:endParaRPr lang="en-US" altLang="en-US" dirty="0" smtClean="0">
              <a:solidFill>
                <a:schemeClr val="tx2"/>
              </a:solidFill>
            </a:endParaRPr>
          </a:p>
        </p:txBody>
      </p:sp>
      <p:pic>
        <p:nvPicPr>
          <p:cNvPr id="3" name="Picture 2" descr="A 9 by 9 Sudoku puzzle divided into smaller 3 by 3 boxes with fixed cells are numbered from 1 to 9. Row 1 has elements 5, 3, 7 marked on the first, second, and fifth cells respectively whereas the third, fourth, sixth, seventh, eighth, and ninth cells are empty. Row 2 has elements 6, 1, 9, and 5 marked on the first, fourth, fifth, and sixth cells respectively whereas the second, third, seventh, eighth, and ninth cells are empty. Row 3 has elements 9, 8, and 6 marked on the second, third, and eighth cells respectively whereas the first, fourth, fifth, sixth, seventh, and ninth cells are empty. Row 4 has elements 8, 6, and 3 marked on the first, fifth, and ninth cells respectively whereas the second third, fourth, sixth, seventh, and eighth cells are empty. Row 5 has elements 4, 8, 3, and 1 marked on the first, fourth, sixth, and ninth cells respectively whereas the second, third, fifth, seventh, and eighth cells are empty. Row 6 has elements 7, 2, and 6 are marked on the first, fifth, and ninth cells respectively whereas the second, third, fourth, sixth, seventh, and eighth cells are empty. Row 7 has an element 6 marked on the second cell whereas the first, third, fourth, fifth, sixth, seventh, eighth, and ninth cells are empty. Row 8 has elements 4, 1, 9, and 5 marked on the fourth, fifth, sixth, and ninth cells respectively whereas the first, second, third, seventh, and eighth cells are empty. Row 9 has elements 8, 7, and 9 marked on the fifth, eighth, and ninth cells respectively whereas the first, second, third, fourth, sixth, and seventh cells are empty."/>
          <p:cNvPicPr>
            <a:picLocks noChangeAspect="1"/>
          </p:cNvPicPr>
          <p:nvPr/>
        </p:nvPicPr>
        <p:blipFill>
          <a:blip r:embed="rId3"/>
          <a:stretch>
            <a:fillRect/>
          </a:stretch>
        </p:blipFill>
        <p:spPr>
          <a:xfrm>
            <a:off x="630452" y="2076038"/>
            <a:ext cx="3058763" cy="3090934"/>
          </a:xfrm>
          <a:prstGeom prst="rect">
            <a:avLst/>
          </a:prstGeom>
        </p:spPr>
      </p:pic>
      <p:pic>
        <p:nvPicPr>
          <p:cNvPr id="4" name="Picture 3" descr="A 9 by 9 Sudoku puzzle divided into smaller 3 by 3 boxes with fixed cells numbered from 1 to 9. Row 1 has elements 5, 3, 4, 6, 7, 8, 9, 1, and 2 marked on the first, second, third, fourth, fifth, sixth, seventh, eighth, and ninth cells respectively where the elements 4, 6, 8, 9, 1, and 2 are highlighted. Row 2 has elements 6, 7, 2, 1, 9, 5, 3, 4, 8 marked on the first, second, third, fourth, fifth, sixth, seventh, eighth, and ninth cells respectively where the elements 7, 2, 3, 4, and 8 are highlighted. Row 3 has elements 1, 9, 8, 3, 4, 2, 5, 6, and 7 marked on the first, second, third, fourth, fifth, sixth, seventh, eighth, and ninth cells respectively where the elements 1, 3, 4, 2, 5, and 7 are highlighted. Row 4 has elements 8, 5, 9, 7, 6, 1, 4, 2, and 3 in the first, second, third, fourth, fifth, sixth, seventh, eighth, and ninth cells respectively where the elements 5, 9, 7, 1, 4, and 2 are highlighted. Row 5 has elements 4, 2, 6, 8, 5, 3, 7, 9, and 1 marked on the first, second, third, fourth, fifth, sixth, seventh, eighth, and ninth cells respectively where the elements 2, 6, 5, 7, and 9 are highlighted. Row 6 has elements 7, 1, 3, 9, 2, 4, 8, 5, and 6 marked on the first, second, third, fourth, fifth, sixth, seventh, eighth, and ninth cells respectively where the elements 1, 3, 9, 4, 8, and 5 are highlighted. Row 7 has elements 9, 6, 1, 5, 3, 7, 2, 8, and 4 marked on the first, second, third, fourth, fifth, sixth, seventh, eighth, and ninth cells respectively where the elements 9, 1, 5, 3, 7, 2, 8, and 4 are highlighted. Row 8 has elements 2, 8, 7, 4, 1, 9, 6, 3, 5 marked on the first, second, third, fourth, fifth, sixth, seventh, eighth, and ninth cells respectively where the elements 2, 8, 7, 6, and 3 are highlighted. Row 9 has elements 3, 4, 5, 2, 8, 6, 1, 7, and 9 marked on the first, second, third, fourth, fifth, sixth, seventh, eighth, and ninth cells respectively where the elements 3, 4, 5, 2, 6, and 1 are highlighted. The elements in the row 1, 2, 3, 4, 5, 6, 7, 8, and 9 are crossed out. "/>
          <p:cNvPicPr>
            <a:picLocks noChangeAspect="1"/>
          </p:cNvPicPr>
          <p:nvPr/>
        </p:nvPicPr>
        <p:blipFill>
          <a:blip r:embed="rId4"/>
          <a:stretch>
            <a:fillRect/>
          </a:stretch>
        </p:blipFill>
        <p:spPr>
          <a:xfrm>
            <a:off x="4100832" y="1789495"/>
            <a:ext cx="3926164" cy="3377477"/>
          </a:xfrm>
          <a:prstGeom prst="rect">
            <a:avLst/>
          </a:prstGeom>
        </p:spPr>
      </p:pic>
    </p:spTree>
    <p:extLst>
      <p:ext uri="{BB962C8B-B14F-4D97-AF65-F5344CB8AC3E}">
        <p14:creationId xmlns:p14="http://schemas.microsoft.com/office/powerpoint/2010/main" val="382186776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solidFill>
                  <a:schemeClr val="tx2"/>
                </a:solidFill>
              </a:rPr>
              <a:t>Every Column Contains the Numbers 1 to 9</a:t>
            </a:r>
            <a:endParaRPr lang="en-US" altLang="en-US" dirty="0" smtClean="0">
              <a:solidFill>
                <a:schemeClr val="tx2"/>
              </a:solidFill>
            </a:endParaRPr>
          </a:p>
        </p:txBody>
      </p:sp>
      <p:pic>
        <p:nvPicPr>
          <p:cNvPr id="3" name="Picture 2" descr="A 9 by 9 Sudoku puzzle divided into smaller 3 by 3 boxes with fixed cells are numbered from 1 to 9. Row 1 has elements 5, 3, 7 marked on the first, second, and fifth cells respectively whereas the third, fourth, sixth, seventh, eighth, and ninth cells are empty. Row 2 has elements 6, 1, 9, and 5 marked on the first, fourth, fifth, and sixth cells respectively whereas the second, third, seventh, eighth, and ninth cells are empty. Row 3 has elements 9, 8, and 6 marked on the second, third, and eighth cells respectively whereas the first, fourth, fifth, sixth, seventh, and ninth cells are empty. Row 4 has elements 8, 6, and 3 marked on the first, fifth, and ninth cells respectively whereas the second third, fourth, sixth, seventh, and eighth cells are empty. Row 5 has elements 4, 8, 3, and 1 marked on the first, fourth, sixth, and ninth cells respectively whereas the second, third, fifth, seventh, and eighth cells are empty. Row 6 has elements 7, 2, and 6 are marked on the first, fifth, and ninth cells respectively whereas the second, third, fourth, sixth, seventh, and eighth cells are empty. Row 7 has an element 6 marked on the second cell whereas the first, third, fourth, fifth, sixth, seventh, eighth, and ninth cells are empty. Row 8 has elements 4, 1, 9, and 5 marked on the fourth, fifth, sixth, and ninth cells respectively whereas the first, second, third, seventh, and eighth cells are empty. Row 9 has elements 8, 7, and 9 marked on the fifth, eighth, and ninth cells respectively whereas the first, second, third, fourth, sixth, and seventh cells are empty."/>
          <p:cNvPicPr>
            <a:picLocks noChangeAspect="1"/>
          </p:cNvPicPr>
          <p:nvPr/>
        </p:nvPicPr>
        <p:blipFill>
          <a:blip r:embed="rId3"/>
          <a:stretch>
            <a:fillRect/>
          </a:stretch>
        </p:blipFill>
        <p:spPr>
          <a:xfrm>
            <a:off x="630452" y="2076038"/>
            <a:ext cx="3058763" cy="3090934"/>
          </a:xfrm>
          <a:prstGeom prst="rect">
            <a:avLst/>
          </a:prstGeom>
        </p:spPr>
      </p:pic>
      <p:pic>
        <p:nvPicPr>
          <p:cNvPr id="5" name="Picture 3" descr="A 9 by 9 Sudoku puzzle divided into smaller 3 by 3 boxes with fixed cells numbered from 1 to 9. Row 1 has elements 5, 3, 4, 6, 7, 8, 9, 1, and 2 marked on the first, second, third, fourth, fifth, sixth, seventh, eighth, and ninth cells respectively where the elements 4, 6, 8, 9, 1, and 2 are highlighted. Row 2 has elements 6, 7, 2, 1, 9, 5, 3, 4, 8 marked on the first, second, third, fourth, fifth, sixth, seventh, eighth, and ninth cells respectively where the elements 7, 2, 3, 4, and 8 are highlighted. Row 3 has elements 1, 9, 8, 3, 4, 2, 5, 6, and 7 marked on the first, second, third, fourth, fifth, sixth, seventh, eighth, and ninth cells respectively where the elements 1, 3, 4, 2, 5, and 7 are highlighted. Row 4 has elements 8, 5, 9, 7, 6, 1, 4, 2, and 3 in the first, second, third, fourth, fifth, sixth, seventh, eighth, and ninth cells respectively where the elements 5, 9, 7, 1, 4, and 2 are highlighted. Row 5 has elements 4, 2, 6, 8, 5, 3, 7, 9, and 1 marked on the first, second, third, fourth, fifth, sixth, seventh, eighth, and ninth cells respectively where the elements 2, 6, 5, 7, and 9 are highlighted. Row 6 has elements 7, 1, 3, 9, 2, 4, 8, 5, and 6 marked on the first, second, third, fourth, fifth, sixth, seventh, eighth, and ninth cells respectively where the elements 1, 3, 9, 4, 8, and 5 are highlighted. Row 7 has elements 9, 6, 1, 5, 3, 7, 2, 8, and 4 marked on the first, second, third, fourth, fifth, sixth, seventh, eighth, and ninth cells respectively where the elements 9, 1, 5, 3, 7, 2, 8, and 4 are highlighted. Row 8 has elements 2, 8, 7, 4, 1, 9, 6, 3, 5 marked on the first, second, third, fourth, fifth, sixth, seventh, eighth, and ninth cells respectively where the elements 2, 8, 7, 6, and 3 are highlighted. Row 9 has elements 3, 4, 5, 2, 8, 6, 1, 7, and 9 marked on the first, second, third, fourth, fifth, sixth, seventh, eighth, and ninth cells respectively where the elements 3, 4, 5, 2, 6, and 1 are highlighted. The elements in the column 1, 2, 3, 4, 5, 6, 7, 8, and 9 are crossed out. "/>
          <p:cNvPicPr>
            <a:picLocks noChangeAspect="1"/>
          </p:cNvPicPr>
          <p:nvPr/>
        </p:nvPicPr>
        <p:blipFill>
          <a:blip r:embed="rId4"/>
          <a:stretch>
            <a:fillRect/>
          </a:stretch>
        </p:blipFill>
        <p:spPr>
          <a:xfrm>
            <a:off x="4572000" y="1986192"/>
            <a:ext cx="3340898" cy="3426249"/>
          </a:xfrm>
          <a:prstGeom prst="rect">
            <a:avLst/>
          </a:prstGeom>
        </p:spPr>
      </p:pic>
    </p:spTree>
    <p:extLst>
      <p:ext uri="{BB962C8B-B14F-4D97-AF65-F5344CB8AC3E}">
        <p14:creationId xmlns:p14="http://schemas.microsoft.com/office/powerpoint/2010/main" val="300366612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solidFill>
                  <a:schemeClr val="tx2"/>
                </a:solidFill>
              </a:rPr>
              <a:t>Every 3×3 box contains the numbers 1 to 9</a:t>
            </a:r>
            <a:endParaRPr lang="en-US" altLang="en-US" dirty="0" smtClean="0">
              <a:solidFill>
                <a:schemeClr val="tx2"/>
              </a:solidFill>
            </a:endParaRPr>
          </a:p>
        </p:txBody>
      </p:sp>
      <p:pic>
        <p:nvPicPr>
          <p:cNvPr id="3" name="Picture 2" descr="A 9 by 9 Sudoku puzzle divided into smaller 3 by 3 boxes with fixed cells are numbered from 1 to 9. Row 1 has elements 5, 3, 7 marked on the first, second, and fifth cells respectively whereas the third, fourth, sixth, seventh, eighth, and ninth cells are empty. Row 2 has elements 6, 1, 9, and 5 marked on the first, fourth, fifth, and sixth cells respectively whereas the second, third, seventh, eighth, and ninth cells are empty. Row 3 has elements 9, 8, and 6 marked on the second, third, and eighth cells respectively whereas the first, fourth, fifth, sixth, seventh, and ninth cells are empty. Row 4 has elements 8, 6, and 3 marked on the first, fifth, and ninth cells respectively whereas the second third, fourth, sixth, seventh, and eighth cells are empty. Row 5 has elements 4, 8, 3, and 1 marked on the first, fourth, sixth, and ninth cells respectively whereas the second, third, fifth, seventh, and eighth cells are empty. Row 6 has elements 7, 2, and 6 are marked on the first, fifth, and ninth cells respectively whereas the second, third, fourth, sixth, seventh, and eighth cells are empty. Row 7 has an element 6 marked on the second cell whereas the first, third, fourth, fifth, sixth, seventh, eighth, and ninth cells are empty. Row 8 has elements 4, 1, 9, and 5 marked on the fourth, fifth, sixth, and ninth cells respectively whereas the first, second, third, seventh, and eighth cells are empty. Row 9 has elements 8, 7, and 9 marked on the fifth, eighth, and ninth cells respectively whereas the first, second, third, fourth, sixth, and seventh cells are empty."/>
          <p:cNvPicPr>
            <a:picLocks noChangeAspect="1"/>
          </p:cNvPicPr>
          <p:nvPr/>
        </p:nvPicPr>
        <p:blipFill>
          <a:blip r:embed="rId3"/>
          <a:stretch>
            <a:fillRect/>
          </a:stretch>
        </p:blipFill>
        <p:spPr>
          <a:xfrm>
            <a:off x="630452" y="2076038"/>
            <a:ext cx="3058763" cy="3090934"/>
          </a:xfrm>
          <a:prstGeom prst="rect">
            <a:avLst/>
          </a:prstGeom>
        </p:spPr>
      </p:pic>
      <p:pic>
        <p:nvPicPr>
          <p:cNvPr id="2" name="Picture 3" descr="A 9 by 9 Sudoku puzzle divided into smaller 3 by 3 boxes with fixed cells numbered from 1 to 9. Row 1 has elements 5, 3, 4, 6, 7, 8, 9, 1, and 2 marked on the first, second, third, fourth, fifth, sixth, seventh, eighth, and ninth cells respectively where the elements 4, 6, 8, 9, 1, and 2 are highlighted. Row 2 has elements 6, 7, 2, 1, 9, 5, 3, 4, 8 marked on the first, second, third, fourth, fifth, sixth, seventh, eighth, and ninth cells respectively where the elements 7, 2, 3, 4, and 8 are highlighted. Row 3 has elements 1, 9, 8, 3, 4, 2, 5, 6, and 7 marked on the first, second, third, fourth, fifth, sixth, seventh, eighth, and ninth cells respectively where the elements 1, 3, 4, 2, 5, and 7 are highlighted. Row 4 has elements 8, 5, 9, 7, 6, 1, 4, 2, and 3 in the first, second, third, fourth, fifth, sixth, seventh, eighth, and ninth cells respectively where the elements 5, 9, 7, 1, 4, and 2 are highlighted. Row 5 has elements 4, 2, 6, 8, 5, 3, 7, 9, and 1 marked on the first, second, third, fourth, fifth, sixth, seventh, eighth, and ninth cells respectively where the elements 2, 6, 5, 7, and 9 are highlighted. Row 6 has elements 7, 1, 3, 9, 2, 4, 8, 5, and 6 marked on the first, second, third, fourth, fifth, sixth, seventh, eighth, and ninth cells respectively where the elements 1, 3, 9, 4, 8, and 5 are highlighted. Row 7 has elements 9, 6, 1, 5, 3, 7, 2, 8, and 4 marked on the first, second, third, fourth, fifth, sixth, seventh, eighth, and ninth cells respectively where the elements 9, 1, 5, 3, 7, 2, 8, and 4 are highlighted. Row 8 has elements 2, 8, 7, 4, 1, 9, 6, 3, 5 marked on the first, second, third, fourth, fifth, sixth, seventh, eighth, and ninth cells respectively where the elements 2, 8, 7, 6, and 3 are highlighted. Row 9 has elements 3, 4, 5, 2, 8, 6, 1, 7, and 9 marked on the first, second, third, fourth, fifth, sixth, seventh, eighth, and ninth cells respectively where the elements 3, 4, 5, 2, 6, and 1 are highlighted."/>
          <p:cNvPicPr>
            <a:picLocks noChangeAspect="1"/>
          </p:cNvPicPr>
          <p:nvPr/>
        </p:nvPicPr>
        <p:blipFill>
          <a:blip r:embed="rId4"/>
          <a:stretch>
            <a:fillRect/>
          </a:stretch>
        </p:blipFill>
        <p:spPr>
          <a:xfrm>
            <a:off x="4572000" y="1932766"/>
            <a:ext cx="3340898" cy="3377477"/>
          </a:xfrm>
          <a:prstGeom prst="rect">
            <a:avLst/>
          </a:prstGeom>
        </p:spPr>
      </p:pic>
    </p:spTree>
    <p:extLst>
      <p:ext uri="{BB962C8B-B14F-4D97-AF65-F5344CB8AC3E}">
        <p14:creationId xmlns:p14="http://schemas.microsoft.com/office/powerpoint/2010/main" val="332057744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Checking Whether a Solution </a:t>
            </a:r>
            <a:r>
              <a:rPr lang="en-US" altLang="en-US" dirty="0" smtClean="0"/>
              <a:t>is </a:t>
            </a:r>
            <a:r>
              <a:rPr lang="en-US" altLang="en-US" dirty="0"/>
              <a:t>Correct</a:t>
            </a:r>
            <a:endParaRPr lang="en-US" altLang="en-US" dirty="0" smtClean="0">
              <a:solidFill>
                <a:schemeClr val="tx2"/>
              </a:solidFill>
            </a:endParaRPr>
          </a:p>
        </p:txBody>
      </p:sp>
      <p:pic>
        <p:nvPicPr>
          <p:cNvPr id="3" name="Picture 2" descr="A 9 by 9 Sudoku puzzle divided into smaller 3 by 3 boxes with fixed cells are numbered from 1 to 9. Row 1 has elements 5, 3, 7 marked on the first, second, and fifth cells respectively whereas the third, fourth, sixth, seventh, eighth, and ninth cells are empty. Row 2 has elements 6, 1, 9, and 5 marked on the first, fourth, fifth, and sixth cells respectively whereas the second, third, seventh, eighth, and ninth cells are empty. Row 3 has elements 9, 8, and 6 marked on the second, third, and eighth cells respectively whereas the first, fourth, fifth, sixth, seventh, and ninth cells are empty. Row 4 has elements 8, 6, and 3 marked on the first, fifth, and ninth cells respectively whereas the second third, fourth, sixth, seventh, and eighth cells are empty. Row 5 has elements 4, 8, 3, and 1 marked on the first, fourth, sixth, and ninth cells respectively whereas the second, third, fifth, seventh, and eighth cells are empty. Row 6 has elements 7, 2, and 6 are marked on the first, fifth, and ninth cells respectively whereas the second, third, fourth, sixth, seventh, and eighth cells are empty. Row 7 has an element 6 marked on the second cell whereas the first, third, fourth, fifth, sixth, seventh, eighth, and ninth cells are empty. Row 8 has elements 4, 1, 9, and 5 marked on the fourth, fifth, sixth, and ninth cells respectively whereas the first, second, third, seventh, and eighth cells are empty. Row 9 has elements 8, 7, and 9 marked on the fifth, eighth, and ninth cells respectively whereas the first, second, third, fourth, sixth, and seventh cells are empty."/>
          <p:cNvPicPr>
            <a:picLocks noChangeAspect="1"/>
          </p:cNvPicPr>
          <p:nvPr/>
        </p:nvPicPr>
        <p:blipFill>
          <a:blip r:embed="rId3"/>
          <a:stretch>
            <a:fillRect/>
          </a:stretch>
        </p:blipFill>
        <p:spPr>
          <a:xfrm>
            <a:off x="630452" y="2076038"/>
            <a:ext cx="3058763" cy="3090934"/>
          </a:xfrm>
          <a:prstGeom prst="rect">
            <a:avLst/>
          </a:prstGeom>
        </p:spPr>
      </p:pic>
      <p:pic>
        <p:nvPicPr>
          <p:cNvPr id="4" name="Picture 3" descr="A 9 by 9 Sudoku puzzle divided into smaller 3 by 3 boxes with fixed cells numbered from 1 to 9. Row 1 has elements 5, 3, 4, 6, 7, 8, 9, 1, and 2 marked on the first, second, third, fourth, fifth, sixth, seventh, eighth, and ninth cells respectively where the elements 4, 6, 8, 9, 1, and 2 are highlighted. Row 2 has elements 6, 7, 2, 1, 9, 5, 3, 4, 8 marked on the first, second, third, fourth, fifth, sixth, seventh, eighth, and ninth cells respectively where the elements 7, 2, 3, 4, and 8 are highlighted. Row 3 has elements 1, 9, 8, 3, 4, 2, 5, 6, and 7 marked on the first, second, third, fourth, fifth, sixth, seventh, eighth, and ninth cells respectively where the elements 1, 3, 4, 2, 5, and 7 are highlighted. Row 4 has elements 8, 5, 9, 7, 6, 1, 4, 2, and 3 in the first, second, third, fourth, fifth, sixth, seventh, eighth, and ninth cells respectively where the elements 5, 9, 7, 1, 4, and 2 are highlighted. Row 5 has elements 4, 2, 6, 8, 5, 3, 7, 9, and 1 marked on the first, second, third, fourth, fifth, sixth, seventh, eighth, and ninth cells respectively where the elements 2, 6, 5, 7, and 9 are highlighted. Row 6 has elements 7, 1, 3, 9, 2, 4, 8, 5, and 6 marked on the first, second, third, fourth, fifth, sixth, seventh, eighth, and ninth cells respectively where the elements 1, 3, 9, 4, 8, and 5 are highlighted. Row 7 has elements 9, 6, 1, 5, 3, 7, 2, 8, and 4 marked on the first, second, third, fourth, fifth, sixth, seventh, eighth, and ninth cells respectively where the elements 9, 1, 5, 3, 7, 2, 8, and 4 are highlighted. Row 8 has elements 2, 8, 7, 4, 1, 9, 6, 3, 5 marked on the first, second, third, fourth, fifth, sixth, seventh, eighth, and ninth cells respectively where the elements 2, 8, 7, 6, and 3 are highlighted. Row 9 has elements 3, 4, 5, 2, 8, 6, 1, 7, and 9 marked on the first, second, third, fourth, fifth, sixth, seventh, eighth, and ninth cells respectively where the elements 3, 4, 5, 2, 6, and 1 are highlighted."/>
          <p:cNvPicPr>
            <a:picLocks noChangeAspect="1"/>
          </p:cNvPicPr>
          <p:nvPr/>
        </p:nvPicPr>
        <p:blipFill>
          <a:blip r:embed="rId4"/>
          <a:stretch>
            <a:fillRect/>
          </a:stretch>
        </p:blipFill>
        <p:spPr>
          <a:xfrm>
            <a:off x="4655872" y="2076038"/>
            <a:ext cx="3085594" cy="3135600"/>
          </a:xfrm>
          <a:prstGeom prst="rect">
            <a:avLst/>
          </a:prstGeom>
        </p:spPr>
      </p:pic>
      <p:sp>
        <p:nvSpPr>
          <p:cNvPr id="6" name="TextBox 4">
            <a:hlinkClick r:id="rId5"/>
          </p:cNvPr>
          <p:cNvSpPr>
            <a:spLocks noChangeArrowheads="1"/>
          </p:cNvSpPr>
          <p:nvPr/>
        </p:nvSpPr>
        <p:spPr bwMode="auto">
          <a:xfrm>
            <a:off x="2184852" y="5617310"/>
            <a:ext cx="32273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PassTwoDimensionalArray</a:t>
            </a:r>
          </a:p>
        </p:txBody>
      </p:sp>
      <p:sp>
        <p:nvSpPr>
          <p:cNvPr id="7" name="TextBox 5">
            <a:hlinkClick r:id="rId6" tooltip="http://liveexample-ppe.pearsoncmg.com/LiveRun/faces/LiveExample.xhtml"/>
          </p:cNvPr>
          <p:cNvSpPr txBox="1"/>
          <p:nvPr/>
        </p:nvSpPr>
        <p:spPr>
          <a:xfrm>
            <a:off x="5850277" y="5576977"/>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04027396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Multidimensional </a:t>
            </a:r>
            <a:r>
              <a:rPr lang="en-US" altLang="en-US" dirty="0" smtClean="0"/>
              <a:t>Arrays </a:t>
            </a:r>
            <a:r>
              <a:rPr lang="en-US" altLang="en-US" sz="2000" b="0" dirty="0" smtClean="0"/>
              <a:t>(1 of 2)</a:t>
            </a:r>
          </a:p>
        </p:txBody>
      </p:sp>
      <p:sp>
        <p:nvSpPr>
          <p:cNvPr id="2" name="Content Placeholder 2"/>
          <p:cNvSpPr>
            <a:spLocks noGrp="1"/>
          </p:cNvSpPr>
          <p:nvPr>
            <p:ph type="body" idx="1"/>
          </p:nvPr>
        </p:nvSpPr>
        <p:spPr>
          <a:xfrm>
            <a:off x="457200" y="1600201"/>
            <a:ext cx="8229600" cy="3000676"/>
          </a:xfrm>
        </p:spPr>
        <p:txBody>
          <a:bodyPr/>
          <a:lstStyle/>
          <a:p>
            <a:pPr marL="0" indent="0">
              <a:buFont typeface="Monotype Sorts" pitchFamily="2" charset="2"/>
              <a:buNone/>
            </a:pPr>
            <a:r>
              <a:rPr lang="en-US" altLang="en-US" dirty="0">
                <a:cs typeface="Times New Roman" panose="02020603050405020304" pitchFamily="18" charset="0"/>
              </a:rPr>
              <a:t>Occasionally, you will need to represent n-dimensional data structures. In Java, you can create n-dimensional arrays for any integer n</a:t>
            </a:r>
            <a:r>
              <a:rPr lang="en-US" altLang="en-US" dirty="0" smtClean="0">
                <a:cs typeface="Times New Roman" panose="02020603050405020304" pitchFamily="18" charset="0"/>
              </a:rPr>
              <a:t>.</a:t>
            </a:r>
            <a:endParaRPr lang="en-US" altLang="en-US" dirty="0">
              <a:cs typeface="Times New Roman" panose="02020603050405020304" pitchFamily="18" charset="0"/>
            </a:endParaRPr>
          </a:p>
          <a:p>
            <a:pPr marL="0" indent="0">
              <a:buFont typeface="Monotype Sorts" pitchFamily="2" charset="2"/>
              <a:buNone/>
            </a:pPr>
            <a:r>
              <a:rPr lang="en-US" altLang="en-US" dirty="0">
                <a:cs typeface="Times New Roman" panose="02020603050405020304" pitchFamily="18" charset="0"/>
              </a:rPr>
              <a:t>The way to declare two-dimensional array variables and create two-dimensional arrays can be generalized to declare n-dimensional array variables and create n-dimensional arrays for n &gt;= 3.</a:t>
            </a:r>
            <a:endParaRPr lang="en-US" altLang="en-US" sz="3200" dirty="0">
              <a:cs typeface="Times New Roman" panose="02020603050405020304" pitchFamily="18" charset="0"/>
            </a:endParaRPr>
          </a:p>
        </p:txBody>
      </p:sp>
    </p:spTree>
    <p:extLst>
      <p:ext uri="{BB962C8B-B14F-4D97-AF65-F5344CB8AC3E}">
        <p14:creationId xmlns:p14="http://schemas.microsoft.com/office/powerpoint/2010/main" val="220690840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Motivations </a:t>
            </a:r>
            <a:r>
              <a:rPr lang="en-US" altLang="en-US" sz="2000" b="0" dirty="0" smtClean="0"/>
              <a:t>(2 </a:t>
            </a:r>
            <a:r>
              <a:rPr lang="en-US" altLang="en-US" sz="2000" b="0" dirty="0"/>
              <a:t>of 2)</a:t>
            </a:r>
            <a:endParaRPr lang="en-US" altLang="en-US" sz="2000" b="0" dirty="0" smtClean="0"/>
          </a:p>
        </p:txBody>
      </p:sp>
      <p:pic>
        <p:nvPicPr>
          <p:cNvPr id="4" name="Picture 2" descr="Computer code has 9 lines. The lines read as follows. Line 1. double left bracket right bracket left bracket right bracket distances equals left brace. Line 2, indented once. left brace 0 comma 983 comma 787 comma 714 comma 1375 comma 967 comma 1087 right brace comma. Line 3, indented once. left brace 983 comma 0 comma 214 comma 1102 comma 1763 comma 1723 comma 1842 right brace comma. Line 4, indented once. left brace 787 comma 214 comma 0 comma 888 comma 1549 comma 1548 comma 1627 right brace comma. Line 5, indented once. left brace 714 comma 1102 comma 888 comma 0 comma 661 comma 781 comma 810 right brace comma. Line 6, indented once. left brace 1375 comma 1763 comma 1549 comma 661 comma 0 comma 1426 comma 1187 right brace comma. Line 7, indented once. left brace 967 comma 1723 comma 1548 comma 781 comma 1426 comma 0 comma 239 right brace comma. Line 8, indented once. left brace 1087 comma 1842 comma 1627 comma 810 comma 1187 comma 239 comma 0 right brace comma. Line 9. right brace semicol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009775"/>
            <a:ext cx="624840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46810655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Multidimensional Arrays </a:t>
            </a:r>
            <a:r>
              <a:rPr lang="en-US" altLang="en-US" sz="2000" b="0" dirty="0" smtClean="0"/>
              <a:t>(2 </a:t>
            </a:r>
            <a:r>
              <a:rPr lang="en-US" altLang="en-US" sz="2000" b="0" dirty="0"/>
              <a:t>of 2)</a:t>
            </a:r>
            <a:endParaRPr lang="en-US" altLang="en-US" dirty="0" smtClean="0">
              <a:solidFill>
                <a:schemeClr val="tx2"/>
              </a:solidFill>
            </a:endParaRPr>
          </a:p>
        </p:txBody>
      </p:sp>
      <p:pic>
        <p:nvPicPr>
          <p:cNvPr id="2" name="Picture 2" descr="Computer code has 8 lines. The lines read as follows. Line 1. double left bracket right bracket left bracket right bracket left bracket right bracket scores equals left brace. Line 2, indented once. left brace left brace 7.5 comma 20.5 right brace comma left brace 9.0 comma 22.5 right brace comma left brace 15 comma 33.5 right brace comma left brace 13 comma 21.5 right brace comma left brace 15 comma 2.5 right brace right brace comma Line 3, indented once. left brace left brace 4.5 comma 21.5 right brace comma left brace 9.0 comma 22.5 right brace comma left brace 15 comma 34.5 right brace comma left brace 12 comma 20.5 right brace comma left brace 14 comma 9.5 right brace right brace comma Line 4, indented once. left brace left brace 6.5 comma 30.5 right brace comma left brace 9.4 comma 10.5 right brace comma left brace 11 comma 33.5 right brace comma left brace 11 comma 23.5 right brace comma left brace 10 comma 2.5 right brace right brace comma Line 5, indented once. left brace left brace 6.5 comma 23.5 right brace comma left brace 9.4 comma 32.5 right brace comma left brace 13 comma 34.5 right brace comma left brace 11 comma 20.5 right brace comma left brace 16 comma 7.5 right brace right brace comma Line 6, indented once. left brace left brace 8.5 comma 26.5 right brace comma left brace 9.4 comma 52.5 right brace comma left brace 13 comma 36.5 right brace comma left brace 13 comma 24.5 right brace comma left brace 16 comma 2.5 right brace right brace comma Line 7, indented once. left brace left brace 9.5 comma 20.5 right brace comma left brace 9.4 comma 42.5 right brace comma left brace 13 comma 31.5 right brace comma left brace 12 comma 20.5 right brace comma left brace 16 comma 6.5 right brace right brace. Line 8. right brace semicolon."/>
          <p:cNvPicPr>
            <a:picLocks noChangeAspect="1"/>
          </p:cNvPicPr>
          <p:nvPr/>
        </p:nvPicPr>
        <p:blipFill>
          <a:blip r:embed="rId3"/>
          <a:stretch>
            <a:fillRect/>
          </a:stretch>
        </p:blipFill>
        <p:spPr>
          <a:xfrm>
            <a:off x="457200" y="1574987"/>
            <a:ext cx="7257033" cy="2813648"/>
          </a:xfrm>
          <a:prstGeom prst="rect">
            <a:avLst/>
          </a:prstGeom>
        </p:spPr>
      </p:pic>
      <p:pic>
        <p:nvPicPr>
          <p:cNvPr id="5" name="Picture 3" descr="Computer code reads, scores left bracket i right bracket left bracket j right bracket left bracket k right bracket, where i denotes which student, j denotes which exam, and k denotes multiple choice or essay. "/>
          <p:cNvPicPr>
            <a:picLocks noChangeAspect="1"/>
          </p:cNvPicPr>
          <p:nvPr/>
        </p:nvPicPr>
        <p:blipFill>
          <a:blip r:embed="rId4"/>
          <a:stretch>
            <a:fillRect/>
          </a:stretch>
        </p:blipFill>
        <p:spPr>
          <a:xfrm>
            <a:off x="457200" y="4668219"/>
            <a:ext cx="7435234" cy="1531731"/>
          </a:xfrm>
          <a:prstGeom prst="rect">
            <a:avLst/>
          </a:prstGeom>
        </p:spPr>
      </p:pic>
    </p:spTree>
    <p:extLst>
      <p:ext uri="{BB962C8B-B14F-4D97-AF65-F5344CB8AC3E}">
        <p14:creationId xmlns:p14="http://schemas.microsoft.com/office/powerpoint/2010/main" val="333186181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Problem: Calculating Total Scores</a:t>
            </a:r>
            <a:endParaRPr lang="en-US" altLang="en-US" b="0" dirty="0" smtClean="0"/>
          </a:p>
        </p:txBody>
      </p:sp>
      <p:sp>
        <p:nvSpPr>
          <p:cNvPr id="2" name="Content Placeholder 2"/>
          <p:cNvSpPr>
            <a:spLocks noGrp="1"/>
          </p:cNvSpPr>
          <p:nvPr>
            <p:ph type="body" idx="1"/>
          </p:nvPr>
        </p:nvSpPr>
        <p:spPr>
          <a:xfrm>
            <a:off x="457200" y="1600200"/>
            <a:ext cx="8229600" cy="2464903"/>
          </a:xfrm>
        </p:spPr>
        <p:txBody>
          <a:bodyPr/>
          <a:lstStyle/>
          <a:p>
            <a:pPr marL="0" indent="0">
              <a:buFont typeface="Monotype Sorts" pitchFamily="2" charset="2"/>
              <a:buNone/>
            </a:pPr>
            <a:r>
              <a:rPr lang="en-US" altLang="en-US" sz="2200" dirty="0"/>
              <a:t>Objective: </a:t>
            </a:r>
            <a:r>
              <a:rPr lang="en-US" altLang="en-US" sz="2200" dirty="0">
                <a:cs typeface="Times New Roman" panose="02020603050405020304" pitchFamily="18" charset="0"/>
              </a:rPr>
              <a:t>write a program that calculates the total score for students in a class. Suppose the scores are stored in a three-dimensional array named </a:t>
            </a:r>
            <a:r>
              <a:rPr lang="en-US" altLang="en-US" sz="2200" b="1" dirty="0">
                <a:cs typeface="Times New Roman" panose="02020603050405020304" pitchFamily="18" charset="0"/>
              </a:rPr>
              <a:t>scores</a:t>
            </a:r>
            <a:r>
              <a:rPr lang="en-US" altLang="en-US" sz="2200" dirty="0">
                <a:cs typeface="Times New Roman" panose="02020603050405020304" pitchFamily="18" charset="0"/>
              </a:rPr>
              <a:t>. The first index in </a:t>
            </a:r>
            <a:r>
              <a:rPr lang="en-US" altLang="en-US" sz="2200" b="1" dirty="0">
                <a:cs typeface="Times New Roman" panose="02020603050405020304" pitchFamily="18" charset="0"/>
              </a:rPr>
              <a:t>scores</a:t>
            </a:r>
            <a:r>
              <a:rPr lang="en-US" altLang="en-US" sz="2200" dirty="0">
                <a:cs typeface="Times New Roman" panose="02020603050405020304" pitchFamily="18" charset="0"/>
              </a:rPr>
              <a:t> refers to a student, the second refers to an exam, and the third refers to the part of the exam. Suppose there are 7 students, 5 exams, and each exam has two parts--the multiple-choice part and the programming part. So,</a:t>
            </a:r>
          </a:p>
        </p:txBody>
      </p:sp>
      <p:graphicFrame>
        <p:nvGraphicFramePr>
          <p:cNvPr id="8" name="Object 3" descr="Scores left bracket I right bracket left bracket j right bracket left bracket 0 right bracket"/>
          <p:cNvGraphicFramePr>
            <a:graphicFrameLocks noChangeAspect="1"/>
          </p:cNvGraphicFramePr>
          <p:nvPr>
            <p:extLst>
              <p:ext uri="{D42A27DB-BD31-4B8C-83A1-F6EECF244321}">
                <p14:modId xmlns:p14="http://schemas.microsoft.com/office/powerpoint/2010/main" val="2448663200"/>
              </p:ext>
            </p:extLst>
          </p:nvPr>
        </p:nvGraphicFramePr>
        <p:xfrm>
          <a:off x="4343400" y="3722203"/>
          <a:ext cx="1701800" cy="342900"/>
        </p:xfrm>
        <a:graphic>
          <a:graphicData uri="http://schemas.openxmlformats.org/presentationml/2006/ole">
            <mc:AlternateContent xmlns:mc="http://schemas.openxmlformats.org/markup-compatibility/2006">
              <mc:Choice xmlns:v="urn:schemas-microsoft-com:vml" Requires="v">
                <p:oleObj spid="_x0000_s1027" name="Equation" r:id="rId4" imgW="1701720" imgH="342720" progId="Equation.DSMT4">
                  <p:embed/>
                </p:oleObj>
              </mc:Choice>
              <mc:Fallback>
                <p:oleObj name="Equation" r:id="rId4" imgW="1701720" imgH="342720" progId="Equation.DSMT4">
                  <p:embed/>
                  <p:pic>
                    <p:nvPicPr>
                      <p:cNvPr id="6" name="Object 5"/>
                      <p:cNvPicPr/>
                      <p:nvPr/>
                    </p:nvPicPr>
                    <p:blipFill>
                      <a:blip r:embed="rId5"/>
                      <a:stretch>
                        <a:fillRect/>
                      </a:stretch>
                    </p:blipFill>
                    <p:spPr>
                      <a:xfrm>
                        <a:off x="4343400" y="3722203"/>
                        <a:ext cx="1701800" cy="342900"/>
                      </a:xfrm>
                      <a:prstGeom prst="rect">
                        <a:avLst/>
                      </a:prstGeom>
                    </p:spPr>
                  </p:pic>
                </p:oleObj>
              </mc:Fallback>
            </mc:AlternateContent>
          </a:graphicData>
        </a:graphic>
      </p:graphicFrame>
      <p:sp>
        <p:nvSpPr>
          <p:cNvPr id="3" name="Text Placeholder 4"/>
          <p:cNvSpPr>
            <a:spLocks noGrp="1"/>
          </p:cNvSpPr>
          <p:nvPr>
            <p:ph type="body" idx="13"/>
          </p:nvPr>
        </p:nvSpPr>
        <p:spPr>
          <a:xfrm>
            <a:off x="6045200" y="3591638"/>
            <a:ext cx="2186609" cy="524517"/>
          </a:xfrm>
        </p:spPr>
        <p:txBody>
          <a:bodyPr/>
          <a:lstStyle/>
          <a:p>
            <a:pPr marL="0" indent="0">
              <a:buNone/>
            </a:pPr>
            <a:r>
              <a:rPr lang="en-US" altLang="en-US" dirty="0">
                <a:cs typeface="Times New Roman" panose="02020603050405020304" pitchFamily="18" charset="0"/>
              </a:rPr>
              <a:t>represents the</a:t>
            </a:r>
            <a:endParaRPr lang="en-US" dirty="0"/>
          </a:p>
        </p:txBody>
      </p:sp>
      <p:sp>
        <p:nvSpPr>
          <p:cNvPr id="6" name="Text Placeholder 5"/>
          <p:cNvSpPr>
            <a:spLocks noGrp="1"/>
          </p:cNvSpPr>
          <p:nvPr>
            <p:ph type="body" idx="14"/>
          </p:nvPr>
        </p:nvSpPr>
        <p:spPr>
          <a:xfrm>
            <a:off x="457200" y="3907434"/>
            <a:ext cx="8229600" cy="1171462"/>
          </a:xfrm>
        </p:spPr>
        <p:txBody>
          <a:bodyPr/>
          <a:lstStyle/>
          <a:p>
            <a:pPr marL="0" indent="0">
              <a:buNone/>
            </a:pPr>
            <a:r>
              <a:rPr lang="en-US" altLang="en-US" dirty="0">
                <a:cs typeface="Times New Roman" panose="02020603050405020304" pitchFamily="18" charset="0"/>
              </a:rPr>
              <a:t>score on the multiple-choice part for the </a:t>
            </a:r>
            <a:r>
              <a:rPr lang="en-US" altLang="en-US" b="1" dirty="0">
                <a:cs typeface="Times New Roman" panose="02020603050405020304" pitchFamily="18" charset="0"/>
              </a:rPr>
              <a:t>i</a:t>
            </a:r>
            <a:r>
              <a:rPr lang="en-US" altLang="en-US" dirty="0">
                <a:cs typeface="Times New Roman" panose="02020603050405020304" pitchFamily="18" charset="0"/>
              </a:rPr>
              <a:t>’s student on the </a:t>
            </a:r>
            <a:r>
              <a:rPr lang="en-US" altLang="en-US" b="1" dirty="0">
                <a:cs typeface="Times New Roman" panose="02020603050405020304" pitchFamily="18" charset="0"/>
              </a:rPr>
              <a:t>j</a:t>
            </a:r>
            <a:r>
              <a:rPr lang="en-US" altLang="en-US" dirty="0">
                <a:cs typeface="Times New Roman" panose="02020603050405020304" pitchFamily="18" charset="0"/>
              </a:rPr>
              <a:t>’s exam. Your program displays the total score for each </a:t>
            </a:r>
            <a:r>
              <a:rPr lang="en-US" altLang="en-US" dirty="0" smtClean="0">
                <a:cs typeface="Times New Roman" panose="02020603050405020304" pitchFamily="18" charset="0"/>
              </a:rPr>
              <a:t>student</a:t>
            </a:r>
            <a:r>
              <a:rPr lang="en-US" altLang="en-US" dirty="0">
                <a:cs typeface="Times New Roman" panose="02020603050405020304" pitchFamily="18" charset="0"/>
              </a:rPr>
              <a:t>.</a:t>
            </a:r>
          </a:p>
        </p:txBody>
      </p:sp>
      <p:sp>
        <p:nvSpPr>
          <p:cNvPr id="4" name="TextBox 6">
            <a:hlinkClick r:id="rId6"/>
          </p:cNvPr>
          <p:cNvSpPr>
            <a:spLocks noChangeArrowheads="1"/>
          </p:cNvSpPr>
          <p:nvPr/>
        </p:nvSpPr>
        <p:spPr bwMode="auto">
          <a:xfrm>
            <a:off x="2742382" y="5418957"/>
            <a:ext cx="1308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TotalScore</a:t>
            </a:r>
          </a:p>
        </p:txBody>
      </p:sp>
      <p:sp>
        <p:nvSpPr>
          <p:cNvPr id="5" name="TextBox 7">
            <a:hlinkClick r:id="rId7" tooltip="http://liveexample-ppe.pearsoncmg.com/LiveRun/faces/LiveExample.xhtml"/>
          </p:cNvPr>
          <p:cNvSpPr txBox="1"/>
          <p:nvPr/>
        </p:nvSpPr>
        <p:spPr>
          <a:xfrm>
            <a:off x="4483489" y="5378624"/>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09903735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Problem: Weather Information</a:t>
            </a:r>
            <a:endParaRPr lang="en-US" altLang="en-US" b="0" dirty="0" smtClean="0"/>
          </a:p>
        </p:txBody>
      </p:sp>
      <p:sp>
        <p:nvSpPr>
          <p:cNvPr id="2" name="Content Placeholder 2"/>
          <p:cNvSpPr>
            <a:spLocks noGrp="1"/>
          </p:cNvSpPr>
          <p:nvPr>
            <p:ph type="body" idx="1"/>
          </p:nvPr>
        </p:nvSpPr>
        <p:spPr>
          <a:xfrm>
            <a:off x="457200" y="1600200"/>
            <a:ext cx="8229600" cy="2702293"/>
          </a:xfrm>
        </p:spPr>
        <p:txBody>
          <a:bodyPr/>
          <a:lstStyle/>
          <a:p>
            <a:pPr marL="0" indent="0">
              <a:buFont typeface="Monotype Sorts" pitchFamily="2" charset="2"/>
              <a:buNone/>
            </a:pPr>
            <a:r>
              <a:rPr lang="en-US" altLang="en-US" dirty="0"/>
              <a:t>Suppose a meteorology station records the temperature and humidity at each hour of every day and stores the data for the past ten days in a text file named weather.txt. Each line of the file consists of four numbers that indicate the day, hour, temperature, and humidity. Your task is to write a program that calculates the average daily temperature and humidity for the </a:t>
            </a:r>
            <a:r>
              <a:rPr lang="en-US" altLang="en-US" b="1" dirty="0"/>
              <a:t>10</a:t>
            </a:r>
            <a:r>
              <a:rPr lang="en-US" altLang="en-US" dirty="0"/>
              <a:t> days.</a:t>
            </a:r>
            <a:endParaRPr lang="en-US" altLang="en-US" sz="2200" dirty="0">
              <a:cs typeface="Times New Roman" panose="02020603050405020304" pitchFamily="18" charset="0"/>
            </a:endParaRPr>
          </a:p>
        </p:txBody>
      </p:sp>
      <p:pic>
        <p:nvPicPr>
          <p:cNvPr id="3" name="Picture 3" descr="Two diagrams a and b illustrate day, hour, temperature, and humidity for 10 days. In diagram a, the days are indicated as 1, 1, ellipsis, 10, 10. The hours are indicated as 1, 2, ellipsis, 23, 24. The temperatures are indicated as 76.4, 77.7, ellipsis, 97.7, 98.7. The humidity is indicated as 0.92, 0.93, ellipsis, 0.71, 0.74. In diagram b, the days are indicated as 10, 1, ellipsis, 10, 1. The hours are indicated as 24, 2, ellipsis, 23, 1. The temperatures are indicated as 98.7, 77.7, ellipsis, 97.7, 76.4. The humidity is indicated as 0.74, 0.93, ellipsis, 0.71, 0.92. "/>
          <p:cNvPicPr>
            <a:picLocks noChangeAspect="1"/>
          </p:cNvPicPr>
          <p:nvPr/>
        </p:nvPicPr>
        <p:blipFill>
          <a:blip r:embed="rId3"/>
          <a:stretch>
            <a:fillRect/>
          </a:stretch>
        </p:blipFill>
        <p:spPr>
          <a:xfrm>
            <a:off x="361946" y="4302493"/>
            <a:ext cx="6572058" cy="1804572"/>
          </a:xfrm>
          <a:prstGeom prst="rect">
            <a:avLst/>
          </a:prstGeom>
        </p:spPr>
      </p:pic>
      <p:sp>
        <p:nvSpPr>
          <p:cNvPr id="8" name="TextBox 4">
            <a:hlinkClick r:id="rId4"/>
          </p:cNvPr>
          <p:cNvSpPr>
            <a:spLocks noChangeArrowheads="1"/>
          </p:cNvSpPr>
          <p:nvPr/>
        </p:nvSpPr>
        <p:spPr bwMode="auto">
          <a:xfrm>
            <a:off x="6934004" y="4751872"/>
            <a:ext cx="1306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Weather</a:t>
            </a:r>
          </a:p>
        </p:txBody>
      </p:sp>
      <p:sp>
        <p:nvSpPr>
          <p:cNvPr id="6" name="TextBox 5">
            <a:hlinkClick r:id="rId5" tooltip="http://liveexample-ppe.pearsoncmg.com/LiveRun/faces/LiveExample.xhtml"/>
          </p:cNvPr>
          <p:cNvSpPr txBox="1"/>
          <p:nvPr/>
        </p:nvSpPr>
        <p:spPr>
          <a:xfrm>
            <a:off x="7043809" y="5245887"/>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99327870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Problem: Guessing Birthday</a:t>
            </a:r>
            <a:endParaRPr lang="en-US" altLang="en-US" b="0" dirty="0" smtClean="0"/>
          </a:p>
        </p:txBody>
      </p:sp>
      <p:sp>
        <p:nvSpPr>
          <p:cNvPr id="2" name="Content Placeholder 2"/>
          <p:cNvSpPr>
            <a:spLocks noGrp="1"/>
          </p:cNvSpPr>
          <p:nvPr>
            <p:ph type="body" idx="1"/>
          </p:nvPr>
        </p:nvSpPr>
        <p:spPr>
          <a:xfrm>
            <a:off x="457200" y="1600200"/>
            <a:ext cx="8229600" cy="1682015"/>
          </a:xfrm>
        </p:spPr>
        <p:txBody>
          <a:bodyPr/>
          <a:lstStyle/>
          <a:p>
            <a:pPr marL="0" indent="0">
              <a:buFont typeface="Monotype Sorts" pitchFamily="2" charset="2"/>
              <a:buNone/>
            </a:pPr>
            <a:r>
              <a:rPr lang="en-US" altLang="en-US" dirty="0"/>
              <a:t>Listing 4.3, GuessBirthday.java, gives a program that guesses a birthday. The program can be simplified by storing the numbers in five sets in a three-dimensional array, and it prompts the user for the answers using a loop.</a:t>
            </a:r>
            <a:endParaRPr lang="en-US" altLang="en-US" sz="2200" dirty="0">
              <a:cs typeface="Times New Roman" panose="02020603050405020304" pitchFamily="18" charset="0"/>
            </a:endParaRPr>
          </a:p>
        </p:txBody>
      </p:sp>
      <p:sp>
        <p:nvSpPr>
          <p:cNvPr id="5" name="TextBox 3">
            <a:hlinkClick r:id="rId3"/>
          </p:cNvPr>
          <p:cNvSpPr>
            <a:spLocks noChangeArrowheads="1"/>
          </p:cNvSpPr>
          <p:nvPr/>
        </p:nvSpPr>
        <p:spPr bwMode="auto">
          <a:xfrm>
            <a:off x="1530417" y="4474026"/>
            <a:ext cx="31686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GuessBirthdayUsingArray</a:t>
            </a:r>
          </a:p>
        </p:txBody>
      </p:sp>
      <p:sp>
        <p:nvSpPr>
          <p:cNvPr id="6" name="TextBox 4">
            <a:hlinkClick r:id="rId4" tooltip="http://liveexample-ppe.pearsoncmg.com/LiveRun/faces/LiveExample.xhtml"/>
          </p:cNvPr>
          <p:cNvSpPr txBox="1"/>
          <p:nvPr/>
        </p:nvSpPr>
        <p:spPr>
          <a:xfrm>
            <a:off x="5147632" y="4433693"/>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88784533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ltle 1"/>
          <p:cNvSpPr txBox="1">
            <a:spLocks noGrp="1"/>
          </p:cNvSpPr>
          <p:nvPr>
            <p:ph type="title"/>
          </p:nvPr>
        </p:nvSpPr>
        <p:spPr/>
        <p:txBody>
          <a:bodyPr anchor="b"/>
          <a:lstStyle/>
          <a:p>
            <a:pPr lvl="0"/>
            <a:r>
              <a:rPr lang="en-US" dirty="0" smtClean="0"/>
              <a:t>Copyright</a:t>
            </a:r>
            <a:endParaRPr lang="en-US" dirty="0"/>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862013" y="2310096"/>
            <a:ext cx="7419975" cy="2466975"/>
          </a:xfrm>
          <a:prstGeom prst="rect">
            <a:avLst/>
          </a:prstGeom>
          <a:noFill/>
          <a:ln>
            <a:noFill/>
          </a:ln>
        </p:spPr>
      </p:pic>
    </p:spTree>
    <p:extLst>
      <p:ext uri="{BB962C8B-B14F-4D97-AF65-F5344CB8AC3E}">
        <p14:creationId xmlns:p14="http://schemas.microsoft.com/office/powerpoint/2010/main" val="408958688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noChangeArrowheads="1"/>
          </p:cNvSpPr>
          <p:nvPr>
            <p:ph type="title"/>
          </p:nvPr>
        </p:nvSpPr>
        <p:spPr/>
        <p:txBody>
          <a:bodyPr/>
          <a:lstStyle/>
          <a:p>
            <a:r>
              <a:rPr lang="en-US" altLang="en-US" dirty="0" smtClean="0"/>
              <a:t>Objectives </a:t>
            </a:r>
            <a:r>
              <a:rPr lang="en-US" altLang="en-US" sz="2000" b="0" dirty="0" smtClean="0"/>
              <a:t>(1 of 2)</a:t>
            </a:r>
          </a:p>
        </p:txBody>
      </p:sp>
      <p:sp>
        <p:nvSpPr>
          <p:cNvPr id="8196" name="Content Placeholder 2"/>
          <p:cNvSpPr>
            <a:spLocks noGrp="1" noChangeArrowheads="1"/>
          </p:cNvSpPr>
          <p:nvPr>
            <p:ph type="body" idx="1"/>
          </p:nvPr>
        </p:nvSpPr>
        <p:spPr/>
        <p:txBody>
          <a:bodyPr/>
          <a:lstStyle/>
          <a:p>
            <a:pPr marL="0" indent="0">
              <a:buNone/>
            </a:pPr>
            <a:r>
              <a:rPr lang="en-US" altLang="en-US" b="1" dirty="0" smtClean="0">
                <a:solidFill>
                  <a:schemeClr val="tx2"/>
                </a:solidFill>
              </a:rPr>
              <a:t>8.1 </a:t>
            </a:r>
            <a:r>
              <a:rPr lang="en-US" altLang="en-US" dirty="0" smtClean="0"/>
              <a:t>To </a:t>
            </a:r>
            <a:r>
              <a:rPr lang="en-US" altLang="en-US" dirty="0"/>
              <a:t>give examples of representing data using two-dimensional arrays (§8.1).</a:t>
            </a:r>
          </a:p>
          <a:p>
            <a:pPr marL="0" indent="0">
              <a:buNone/>
            </a:pPr>
            <a:r>
              <a:rPr lang="en-US" altLang="en-US" b="1" dirty="0" smtClean="0">
                <a:solidFill>
                  <a:schemeClr val="tx2"/>
                </a:solidFill>
              </a:rPr>
              <a:t>8.2 </a:t>
            </a:r>
            <a:r>
              <a:rPr lang="en-US" altLang="en-US" dirty="0" smtClean="0"/>
              <a:t>To </a:t>
            </a:r>
            <a:r>
              <a:rPr lang="en-US" altLang="en-US" dirty="0"/>
              <a:t>declare variables for two-dimensional arrays, create arrays, and access array elements in a two-dimensional array using row and column indexes (§8.2).</a:t>
            </a:r>
          </a:p>
          <a:p>
            <a:pPr marL="0" indent="0">
              <a:buNone/>
            </a:pPr>
            <a:r>
              <a:rPr lang="en-US" altLang="en-US" b="1" dirty="0" smtClean="0">
                <a:solidFill>
                  <a:schemeClr val="tx2"/>
                </a:solidFill>
              </a:rPr>
              <a:t>8.3 </a:t>
            </a:r>
            <a:r>
              <a:rPr lang="en-US" altLang="en-US" dirty="0" smtClean="0"/>
              <a:t>To </a:t>
            </a:r>
            <a:r>
              <a:rPr lang="en-US" altLang="en-US" dirty="0"/>
              <a:t>program common operations for two-dimensional arrays (displaying arrays, summing all elements, finding the minimum and maximum elements, and random shuffling) (§8.3).</a:t>
            </a:r>
            <a:endParaRPr lang="en-US" dirty="0"/>
          </a:p>
        </p:txBody>
      </p:sp>
    </p:spTree>
    <p:extLst>
      <p:ext uri="{BB962C8B-B14F-4D97-AF65-F5344CB8AC3E}">
        <p14:creationId xmlns:p14="http://schemas.microsoft.com/office/powerpoint/2010/main" val="395169994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noChangeArrowheads="1"/>
          </p:cNvSpPr>
          <p:nvPr>
            <p:ph type="title"/>
          </p:nvPr>
        </p:nvSpPr>
        <p:spPr/>
        <p:txBody>
          <a:bodyPr/>
          <a:lstStyle/>
          <a:p>
            <a:r>
              <a:rPr lang="en-US" altLang="en-US" dirty="0" smtClean="0"/>
              <a:t>Objectives </a:t>
            </a:r>
            <a:r>
              <a:rPr lang="en-US" altLang="en-US" sz="2000" b="0" dirty="0" smtClean="0"/>
              <a:t>(2 of 2)</a:t>
            </a:r>
          </a:p>
        </p:txBody>
      </p:sp>
      <p:sp>
        <p:nvSpPr>
          <p:cNvPr id="8196" name="Content Placeholder 2"/>
          <p:cNvSpPr>
            <a:spLocks noGrp="1" noChangeArrowheads="1"/>
          </p:cNvSpPr>
          <p:nvPr>
            <p:ph type="body" idx="1"/>
          </p:nvPr>
        </p:nvSpPr>
        <p:spPr/>
        <p:txBody>
          <a:bodyPr/>
          <a:lstStyle/>
          <a:p>
            <a:pPr marL="0" indent="0">
              <a:buNone/>
            </a:pPr>
            <a:r>
              <a:rPr lang="en-US" altLang="en-US" b="1" dirty="0" smtClean="0">
                <a:solidFill>
                  <a:schemeClr val="tx2"/>
                </a:solidFill>
              </a:rPr>
              <a:t>8.4 </a:t>
            </a:r>
            <a:r>
              <a:rPr lang="en-US" altLang="en-US" dirty="0" smtClean="0"/>
              <a:t>To </a:t>
            </a:r>
            <a:r>
              <a:rPr lang="en-US" altLang="en-US" dirty="0"/>
              <a:t>pass two-dimensional arrays to methods (§8.4).</a:t>
            </a:r>
          </a:p>
          <a:p>
            <a:pPr marL="0" indent="0">
              <a:buNone/>
            </a:pPr>
            <a:r>
              <a:rPr lang="en-US" altLang="en-US" b="1" dirty="0" smtClean="0">
                <a:solidFill>
                  <a:schemeClr val="tx2"/>
                </a:solidFill>
              </a:rPr>
              <a:t>8.5 </a:t>
            </a:r>
            <a:r>
              <a:rPr lang="en-US" altLang="en-US" dirty="0" smtClean="0"/>
              <a:t>To </a:t>
            </a:r>
            <a:r>
              <a:rPr lang="en-US" altLang="en-US" dirty="0"/>
              <a:t>write a program for grading multiple-choice questions using two-dimensional arrays (§8.5).</a:t>
            </a:r>
          </a:p>
          <a:p>
            <a:pPr marL="0" indent="0">
              <a:buNone/>
            </a:pPr>
            <a:r>
              <a:rPr lang="en-US" altLang="en-US" b="1" dirty="0" smtClean="0">
                <a:solidFill>
                  <a:schemeClr val="tx2"/>
                </a:solidFill>
              </a:rPr>
              <a:t>8.6 </a:t>
            </a:r>
            <a:r>
              <a:rPr lang="en-US" altLang="en-US" dirty="0" smtClean="0"/>
              <a:t>To </a:t>
            </a:r>
            <a:r>
              <a:rPr lang="en-US" altLang="en-US" dirty="0"/>
              <a:t>solve the closest-pair problem using two-dimensional arrays (§8.6).</a:t>
            </a:r>
          </a:p>
          <a:p>
            <a:pPr marL="0" indent="0">
              <a:buNone/>
            </a:pPr>
            <a:r>
              <a:rPr lang="en-US" altLang="en-US" b="1" dirty="0" smtClean="0">
                <a:solidFill>
                  <a:schemeClr val="tx2"/>
                </a:solidFill>
              </a:rPr>
              <a:t>8.7 </a:t>
            </a:r>
            <a:r>
              <a:rPr lang="en-US" altLang="en-US" dirty="0" smtClean="0"/>
              <a:t>To </a:t>
            </a:r>
            <a:r>
              <a:rPr lang="en-US" altLang="en-US" dirty="0"/>
              <a:t>check a Sudoku solution using two-dimensional arrays (§8.7).</a:t>
            </a:r>
          </a:p>
          <a:p>
            <a:pPr marL="0" indent="0">
              <a:buNone/>
            </a:pPr>
            <a:r>
              <a:rPr lang="en-US" altLang="en-US" b="1" dirty="0" smtClean="0">
                <a:solidFill>
                  <a:schemeClr val="tx2"/>
                </a:solidFill>
              </a:rPr>
              <a:t>8.8 </a:t>
            </a:r>
            <a:r>
              <a:rPr lang="en-US" altLang="en-US" dirty="0" smtClean="0"/>
              <a:t>To </a:t>
            </a:r>
            <a:r>
              <a:rPr lang="en-US" altLang="en-US" dirty="0"/>
              <a:t>use multidimensional arrays (§8.8).</a:t>
            </a:r>
            <a:endParaRPr lang="en-US" dirty="0"/>
          </a:p>
        </p:txBody>
      </p:sp>
    </p:spTree>
    <p:extLst>
      <p:ext uri="{BB962C8B-B14F-4D97-AF65-F5344CB8AC3E}">
        <p14:creationId xmlns:p14="http://schemas.microsoft.com/office/powerpoint/2010/main" val="302716485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Declare/Create Two-dimensional Arrays</a:t>
            </a:r>
            <a:endParaRPr lang="en-US" altLang="en-US" dirty="0" smtClean="0"/>
          </a:p>
        </p:txBody>
      </p:sp>
      <p:pic>
        <p:nvPicPr>
          <p:cNvPr id="2" name="Picture 2" descr="Computer code has 8 lines. The lines read as follows. Line 1. forward slash forward slash Declare array r e f, v a r. Line 2. data Type left bracket right bracket left bracket right bracket r e f V a r semicolon. Line 3. forward slash forward slash Create array and assign its reference to variable. Line 4. r e f V a r equals new data Type left bracket 10 right bracket left bracket 10 right bracket semicolon. Line 5. forward slash forward slash Combine declaration and creation in one statement. Line 6. data Type left bracket right bracket left bracket right bracket r e f V a r equals new data Type left bracket 10 right bracket left bracket 10 right bracket semicolon. Line 7. forward slash forward slash Alternative syntax. Line 8. data Type r e f V a r left bracket right bracket left bracket right bracket equals new data Type left bracket 10 right bracket left bracket 10 right bracket semicolon."/>
          <p:cNvPicPr>
            <a:picLocks noChangeAspect="1"/>
          </p:cNvPicPr>
          <p:nvPr/>
        </p:nvPicPr>
        <p:blipFill>
          <a:blip r:embed="rId3"/>
          <a:stretch>
            <a:fillRect/>
          </a:stretch>
        </p:blipFill>
        <p:spPr>
          <a:xfrm>
            <a:off x="457200" y="1920148"/>
            <a:ext cx="7000830" cy="3633342"/>
          </a:xfrm>
          <a:prstGeom prst="rect">
            <a:avLst/>
          </a:prstGeom>
        </p:spPr>
      </p:pic>
    </p:spTree>
    <p:extLst>
      <p:ext uri="{BB962C8B-B14F-4D97-AF65-F5344CB8AC3E}">
        <p14:creationId xmlns:p14="http://schemas.microsoft.com/office/powerpoint/2010/main" val="304435216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sz="3200" dirty="0"/>
              <a:t>Declaring Variables of Two-dimensional Arrays and Creating Two-dimensional Arrays</a:t>
            </a:r>
            <a:endParaRPr lang="en-US" altLang="en-US" sz="3200" dirty="0" smtClean="0"/>
          </a:p>
        </p:txBody>
      </p:sp>
      <p:pic>
        <p:nvPicPr>
          <p:cNvPr id="3" name="Picture 2" descr="Computer code has 8 lines. The lines read as follows. Line 1. i n t left bracket right bracket left bracket right bracket matrix equals new i n t left bracket 10 right bracket left bracket 10 right bracket semicolon. Line 2. or. Line 3. i n t matrix left bracket right bracket left bracket right bracket equals new i n t left bracket 10 right bracket left bracket 10 right bracket semicolon. Line 4. matrix left bracket 0 right bracket left bracket 0 right bracket equals 3 semicolon. Line 5. for left parenthesis i n t, i equals 0 semicolon i less than sign matrix period length semicolon i plus plus right parenthesis. Line 6, indented once. for left parenthesis i n t, j equals 0 semicolon j less than sign matrix left bracket i right bracket period length semicolon j plus plus right parenthesis. Line 7, indented twice. matrix left bracket i right bracket left bracket j right bracket equals left parenthesis i n t right parenthesis left parenthesis Math period random left parenthesis right parenthesis asterisk 1000 right parenthesis semicolon. Line 8. double left bracket right bracket left bracket right bracket x semicolon."/>
          <p:cNvPicPr>
            <a:picLocks noChangeAspect="1"/>
          </p:cNvPicPr>
          <p:nvPr/>
        </p:nvPicPr>
        <p:blipFill>
          <a:blip r:embed="rId3"/>
          <a:stretch>
            <a:fillRect/>
          </a:stretch>
        </p:blipFill>
        <p:spPr>
          <a:xfrm>
            <a:off x="549851" y="1715250"/>
            <a:ext cx="6909729" cy="3315743"/>
          </a:xfrm>
          <a:prstGeom prst="rect">
            <a:avLst/>
          </a:prstGeom>
        </p:spPr>
      </p:pic>
    </p:spTree>
    <p:extLst>
      <p:ext uri="{BB962C8B-B14F-4D97-AF65-F5344CB8AC3E}">
        <p14:creationId xmlns:p14="http://schemas.microsoft.com/office/powerpoint/2010/main" val="56566791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Two-dimensional Array Illustration</a:t>
            </a:r>
            <a:endParaRPr lang="en-US" altLang="en-US" dirty="0" smtClean="0"/>
          </a:p>
        </p:txBody>
      </p:sp>
      <p:pic>
        <p:nvPicPr>
          <p:cNvPr id="2" name="Picture 2" descr="Three illustrations of a two dimensional array matrix. The first illustration is a two dimensional array matrix represented using a 5 by 5 grid. The row indexes are marked from 0 to 4 and the column indexes are marked from 0 to 4 with all the row and column entries 0. Computer code reads, matrix equals new i n t left bracket 5 right bracket left bracket 5 right bracket semicolon The length of the matrix is defined using the statement, matrix. length question mark 5. The length of the matrix with row index left bracket 0 right bracket is defined using the statement, matrix left bracket 0 right bracket. length question mark 5. The second illustration is a two dimensional array matrix represented using a 5 by 5 grid. The row indexes are marked from 0 to 4 and the column indexes are marked from 0 to 4 with all the row and the column entries 0 except for the row index with position 2 and the column index with position 1 as 7. Computer code reads, matrix left bracket 2 right bracket left bracket 1 right bracket equals 7 semicolon. The third illustration is a two dimensional array matrix represented using 4 by 3 grid. The row indexes are marked from 0 to 3 and the column indexes are marked from 0 to 3. The first row entries are 1, 2, and 3. The second row entries are 4, 5, and 6. The third row entries are 7, 8, 9. The fourth row entries are 10, 11, and 12. Computer code has 6 lines. The lines read as follows. Line 1. i n t left bracket right bracket left bracket right bracket array equals left brace. Line 2, indented once. left brace 1 comma 2 comma 3 right brace comma. Line 3, indented once. left brace 4 comma 5 comma 6 right brace comma. Line 4, indented once. left brace 7 comma 8 comma 9 right brace comma. Line 5, indented once. left brace 10 comma 11 comma 12 right brace. Line 6. right brace semicolon The length of the matrix in terms of row is defined using the statement, array. length question mark 4. The length of the matrix in terms of column is defined using the statement, array left bracket 0right bracket. length question mark 3. "/>
          <p:cNvPicPr>
            <a:picLocks noChangeAspect="1"/>
          </p:cNvPicPr>
          <p:nvPr/>
        </p:nvPicPr>
        <p:blipFill>
          <a:blip r:embed="rId3"/>
          <a:stretch>
            <a:fillRect/>
          </a:stretch>
        </p:blipFill>
        <p:spPr>
          <a:xfrm>
            <a:off x="634390" y="1889286"/>
            <a:ext cx="7133197" cy="3926355"/>
          </a:xfrm>
          <a:prstGeom prst="rect">
            <a:avLst/>
          </a:prstGeom>
        </p:spPr>
      </p:pic>
    </p:spTree>
    <p:extLst>
      <p:ext uri="{BB962C8B-B14F-4D97-AF65-F5344CB8AC3E}">
        <p14:creationId xmlns:p14="http://schemas.microsoft.com/office/powerpoint/2010/main" val="75078516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Declaring, Creating, and Initializing Using Shorthand Notations</a:t>
            </a:r>
            <a:endParaRPr lang="en-US" altLang="en-US" dirty="0" smtClean="0"/>
          </a:p>
        </p:txBody>
      </p:sp>
      <p:pic>
        <p:nvPicPr>
          <p:cNvPr id="3" name="Picture 2" descr="You can also use an array initializer to declare, create and initialize a two-dimensional array. For example, Two computer codes. The first computer code is same as the second computer code. The first computer code has 6 lines. The lines read as follows. Line 1. i n t left bracket right bracket left bracket right bracket array equals left brace. Line 2, indented once. left brace 1 comma 2 comma 3 right brace comma. Line 3, indented once, left brace 4 comma 5 comma 6 right brace comma. Line 4, indented once. left brace 7 comma 8 comma 9 right brace comma. Line 5, indented once. left brace 10 comma 11 comma 12 right brace. Line 6. right brace semicolon. The second computer code has 5 lines. The lines read as follows. Line 1. i n t left bracket right bracket left bracket right bracket array equals new i n t left bracket 4 right bracket left bracket 3 right bracket semicolon. Line 2. array left bracket 0 right bracket left bracket 0 right bracket equals 1 semicolon array left bracket 0 right bracket left bracket 1 right bracket equals 2 semicolon array left bracket 0 right bracket left bracket 2 right bracket equals 3 semicolon. Line 3. array left bracket 1 right bracket left bracket 0 right bracket equals 4 semicolon array left bracket 1 right bracket left bracket 1 right bracket equals 5 semicolon array left bracket 1 right bracket left bracket 2 right bracket equals 6 semicolon. Line 4. array left bracket 2 right bracket left bracket 0 right bracket equals 7 semicolon array left bracket 2 right bracket left bracket 1 right bracket equals 8 semicolon array left bracket 2 right bracket left bracket 2 right bracket equals 9 semicolon. Line 5. array left bracket 3 right bracket left bracket 0 right bracket equals 10 semicolon array left bracket 3 right bracket left bracket 1 right bracket equals 11 semicolon array left bracket 3 right bracket left bracket 2 right bracket equals 12 semicolon. "/>
          <p:cNvPicPr>
            <a:picLocks noChangeAspect="1"/>
          </p:cNvPicPr>
          <p:nvPr/>
        </p:nvPicPr>
        <p:blipFill>
          <a:blip r:embed="rId3"/>
          <a:stretch>
            <a:fillRect/>
          </a:stretch>
        </p:blipFill>
        <p:spPr>
          <a:xfrm>
            <a:off x="457200" y="1942320"/>
            <a:ext cx="6663796" cy="2865022"/>
          </a:xfrm>
          <a:prstGeom prst="rect">
            <a:avLst/>
          </a:prstGeom>
        </p:spPr>
      </p:pic>
    </p:spTree>
    <p:extLst>
      <p:ext uri="{BB962C8B-B14F-4D97-AF65-F5344CB8AC3E}">
        <p14:creationId xmlns:p14="http://schemas.microsoft.com/office/powerpoint/2010/main" val="14973707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4035</TotalTime>
  <Words>854</Words>
  <Application>Microsoft Office PowerPoint</Application>
  <PresentationFormat>On-screen Show (4:3)</PresentationFormat>
  <Paragraphs>87</Paragraphs>
  <Slides>34</Slides>
  <Notes>34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MS PGothic</vt:lpstr>
      <vt:lpstr>Arial</vt:lpstr>
      <vt:lpstr>Book Antiqua</vt:lpstr>
      <vt:lpstr>Monotype Sorts</vt:lpstr>
      <vt:lpstr>Noto Sans Symbols</vt:lpstr>
      <vt:lpstr>Times New Roman</vt:lpstr>
      <vt:lpstr>Verdana</vt:lpstr>
      <vt:lpstr>2_508 Lecture</vt:lpstr>
      <vt:lpstr>Equation</vt:lpstr>
      <vt:lpstr>Introduction to Java Programming Comprehensive Version</vt:lpstr>
      <vt:lpstr>Motivations (1 of 2)</vt:lpstr>
      <vt:lpstr>Motivations (2 of 2)</vt:lpstr>
      <vt:lpstr>Objectives (1 of 2)</vt:lpstr>
      <vt:lpstr>Objectives (2 of 2)</vt:lpstr>
      <vt:lpstr>Declare/Create Two-dimensional Arrays</vt:lpstr>
      <vt:lpstr>Declaring Variables of Two-dimensional Arrays and Creating Two-dimensional Arrays</vt:lpstr>
      <vt:lpstr>Two-dimensional Array Illustration</vt:lpstr>
      <vt:lpstr>Declaring, Creating, and Initializing Using Shorthand Notations</vt:lpstr>
      <vt:lpstr>Lengths of Two-dimensional Arrays (1 of 2)</vt:lpstr>
      <vt:lpstr>Lengths of Two-dimensional Arrays (2 of 2)</vt:lpstr>
      <vt:lpstr>Ragged Arrays (1 of 2)</vt:lpstr>
      <vt:lpstr>Ragged Arrays (2 of 2)</vt:lpstr>
      <vt:lpstr>Processing Two-Dimensional Arrays</vt:lpstr>
      <vt:lpstr>Initializing arrays with input values</vt:lpstr>
      <vt:lpstr>Initializing arrays with random values</vt:lpstr>
      <vt:lpstr>Printing arrays</vt:lpstr>
      <vt:lpstr>Summing all elements</vt:lpstr>
      <vt:lpstr>Summing elements by column</vt:lpstr>
      <vt:lpstr>Random shuffling</vt:lpstr>
      <vt:lpstr>Passing Tow-Dimensional Arrays to Methods</vt:lpstr>
      <vt:lpstr>Problem: Grading Multiple-Choice Test</vt:lpstr>
      <vt:lpstr>Problem: Finding Two Points Nearest to Each Other</vt:lpstr>
      <vt:lpstr>What is Sudoku?</vt:lpstr>
      <vt:lpstr>Every Row Contains the Numbers 1 to 9</vt:lpstr>
      <vt:lpstr>Every Column Contains the Numbers 1 to 9</vt:lpstr>
      <vt:lpstr>Every 3×3 box contains the numbers 1 to 9</vt:lpstr>
      <vt:lpstr>Checking Whether a Solution is Correct</vt:lpstr>
      <vt:lpstr>Multidimensional Arrays (1 of 2)</vt:lpstr>
      <vt:lpstr>Multidimensional Arrays (2 of 2)</vt:lpstr>
      <vt:lpstr>Problem: Calculating Total Scores</vt:lpstr>
      <vt:lpstr>Problem: Weather Information</vt:lpstr>
      <vt:lpstr>Problem: Guessing Birthday</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Comprehensive Version, 10e</dc:title>
  <dc:subject>Engineering Computer Science</dc:subject>
  <dc:creator>Liang</dc:creator>
  <cp:keywords>Engineering Computer Science</cp:keywords>
  <cp:lastModifiedBy>Mittal, Abhinav (Cognizant)</cp:lastModifiedBy>
  <cp:revision>474</cp:revision>
  <dcterms:modified xsi:type="dcterms:W3CDTF">2018-04-05T06:38:32Z</dcterms:modified>
</cp:coreProperties>
</file>