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65"/>
  </p:notesMasterIdLst>
  <p:sldIdLst>
    <p:sldId id="453" r:id="rId2"/>
    <p:sldId id="455" r:id="rId3"/>
    <p:sldId id="459" r:id="rId4"/>
    <p:sldId id="529" r:id="rId5"/>
    <p:sldId id="731" r:id="rId6"/>
    <p:sldId id="732" r:id="rId7"/>
    <p:sldId id="733" r:id="rId8"/>
    <p:sldId id="734" r:id="rId9"/>
    <p:sldId id="735" r:id="rId10"/>
    <p:sldId id="736" r:id="rId11"/>
    <p:sldId id="737" r:id="rId12"/>
    <p:sldId id="738" r:id="rId13"/>
    <p:sldId id="739" r:id="rId14"/>
    <p:sldId id="740" r:id="rId15"/>
    <p:sldId id="741" r:id="rId16"/>
    <p:sldId id="742" r:id="rId17"/>
    <p:sldId id="743" r:id="rId18"/>
    <p:sldId id="744" r:id="rId19"/>
    <p:sldId id="745" r:id="rId20"/>
    <p:sldId id="746" r:id="rId21"/>
    <p:sldId id="747" r:id="rId22"/>
    <p:sldId id="748" r:id="rId23"/>
    <p:sldId id="749" r:id="rId24"/>
    <p:sldId id="750" r:id="rId25"/>
    <p:sldId id="751" r:id="rId26"/>
    <p:sldId id="752" r:id="rId27"/>
    <p:sldId id="753" r:id="rId28"/>
    <p:sldId id="754" r:id="rId29"/>
    <p:sldId id="755" r:id="rId30"/>
    <p:sldId id="756" r:id="rId31"/>
    <p:sldId id="758" r:id="rId32"/>
    <p:sldId id="759" r:id="rId33"/>
    <p:sldId id="757" r:id="rId34"/>
    <p:sldId id="760" r:id="rId35"/>
    <p:sldId id="761" r:id="rId36"/>
    <p:sldId id="762" r:id="rId37"/>
    <p:sldId id="763" r:id="rId38"/>
    <p:sldId id="764" r:id="rId39"/>
    <p:sldId id="765" r:id="rId40"/>
    <p:sldId id="766" r:id="rId41"/>
    <p:sldId id="767" r:id="rId42"/>
    <p:sldId id="768" r:id="rId43"/>
    <p:sldId id="769" r:id="rId44"/>
    <p:sldId id="770" r:id="rId45"/>
    <p:sldId id="771" r:id="rId46"/>
    <p:sldId id="772" r:id="rId47"/>
    <p:sldId id="773" r:id="rId48"/>
    <p:sldId id="774" r:id="rId49"/>
    <p:sldId id="775" r:id="rId50"/>
    <p:sldId id="776" r:id="rId51"/>
    <p:sldId id="777" r:id="rId52"/>
    <p:sldId id="778" r:id="rId53"/>
    <p:sldId id="779" r:id="rId54"/>
    <p:sldId id="780" r:id="rId55"/>
    <p:sldId id="781" r:id="rId56"/>
    <p:sldId id="782" r:id="rId57"/>
    <p:sldId id="783" r:id="rId58"/>
    <p:sldId id="786" r:id="rId59"/>
    <p:sldId id="787" r:id="rId60"/>
    <p:sldId id="788" r:id="rId61"/>
    <p:sldId id="784" r:id="rId62"/>
    <p:sldId id="785" r:id="rId63"/>
    <p:sldId id="282" r:id="rId64"/>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77" autoAdjust="0"/>
    <p:restoredTop sz="86395" autoAdjust="0"/>
  </p:normalViewPr>
  <p:slideViewPr>
    <p:cSldViewPr snapToGrid="0">
      <p:cViewPr varScale="1">
        <p:scale>
          <a:sx n="96" d="100"/>
          <a:sy n="96" d="100"/>
        </p:scale>
        <p:origin x="1614" y="78"/>
      </p:cViewPr>
      <p:guideLst/>
    </p:cSldViewPr>
  </p:slideViewPr>
  <p:outlineViewPr>
    <p:cViewPr>
      <p:scale>
        <a:sx n="33" d="100"/>
        <a:sy n="33" d="100"/>
      </p:scale>
      <p:origin x="0" y="-1114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1pPr>
            <a:lvl2pPr marL="4572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2pPr>
            <a:lvl3pPr marL="9144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3pPr>
            <a:lvl4pPr marL="13716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4pPr>
            <a:lvl5pPr marL="18288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5pPr>
            <a:lvl6pPr marL="22860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6pPr>
            <a:lvl7pPr marL="32004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7pPr>
            <a:lvl8pPr marL="45720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8pPr>
            <a:lvl9pPr marL="64008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lnSpc>
                <a:spcPct val="100000"/>
              </a:lnSpc>
              <a:spcBef>
                <a:spcPts val="0"/>
              </a:spcBef>
              <a:spcAft>
                <a:spcPts val="0"/>
              </a:spcAft>
              <a:defRPr sz="1200" b="0" i="0" u="none" strike="noStrike" cap="none" baseline="0">
                <a:solidFill>
                  <a:srgbClr val="000000"/>
                </a:solidFill>
                <a:latin typeface="Arial"/>
                <a:ea typeface="Arial"/>
                <a:cs typeface="Arial"/>
                <a:sym typeface="Arial"/>
              </a:defRPr>
            </a:lvl1pPr>
            <a:lvl2pPr marL="4572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2pPr>
            <a:lvl3pPr marL="9144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3pPr>
            <a:lvl4pPr marL="13716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4pPr>
            <a:lvl5pPr marL="18288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5pPr>
            <a:lvl6pPr marL="22860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6pPr>
            <a:lvl7pPr marL="32004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7pPr>
            <a:lvl8pPr marL="45720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8pPr>
            <a:lvl9pPr marL="64008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6" name="Shape 6"/>
          <p:cNvSpPr txBox="1">
            <a:spLocks noGrp="1"/>
          </p:cNvSpPr>
          <p:nvPr>
            <p:ph type="ftr" idx="11"/>
          </p:nvPr>
        </p:nvSpPr>
        <p:spPr>
          <a:xfrm>
            <a:off x="0" y="8685211"/>
            <a:ext cx="2971799" cy="457200"/>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1pPr>
            <a:lvl2pPr marL="4572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2pPr>
            <a:lvl3pPr marL="9144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3pPr>
            <a:lvl4pPr marL="13716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4pPr>
            <a:lvl5pPr marL="18288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5pPr>
            <a:lvl6pPr marL="22860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6pPr>
            <a:lvl7pPr marL="32004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7pPr>
            <a:lvl8pPr marL="45720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8pPr>
            <a:lvl9pPr marL="64008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9pPr>
          </a:lstStyle>
          <a:p>
            <a:endParaRPr/>
          </a:p>
        </p:txBody>
      </p:sp>
      <p:sp>
        <p:nvSpPr>
          <p:cNvPr id="7" name="Shape 7"/>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baseline="0">
                <a:solidFill>
                  <a:srgbClr val="000000"/>
                </a:solidFill>
                <a:latin typeface="Arial"/>
                <a:ea typeface="Arial"/>
                <a:cs typeface="Arial"/>
                <a:sym typeface="Arial"/>
              </a:rPr>
              <a:t>‹#›</a:t>
            </a:fld>
            <a:endParaRPr lang="en-US" sz="1200" b="0" i="0" u="none" strike="noStrike" cap="none" baseline="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a:t>
            </a:r>
            <a:r>
              <a:rPr lang="en-US" sz="1200" b="0" i="0" u="none" strike="noStrike" kern="1200" cap="none" dirty="0" err="1" smtClean="0">
                <a:solidFill>
                  <a:schemeClr val="dk1"/>
                </a:solidFill>
                <a:latin typeface="Arial"/>
                <a:ea typeface="Arial"/>
                <a:cs typeface="Arial"/>
                <a:sym typeface="Arial"/>
              </a:rPr>
              <a:t>MathType</a:t>
            </a:r>
            <a:r>
              <a:rPr lang="en-US" sz="1200" b="0" i="0" u="none" strike="noStrike" kern="1200" cap="none" dirty="0" smtClean="0">
                <a:solidFill>
                  <a:schemeClr val="dk1"/>
                </a:solidFill>
                <a:latin typeface="Arial"/>
                <a:ea typeface="Arial"/>
                <a:cs typeface="Arial"/>
                <a:sym typeface="Arial"/>
              </a:rPr>
              <a:t>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3578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3456926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699722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2021548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3331984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1381224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2526086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23537254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38646677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3833015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2012024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41198703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2100058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1056432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39902358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32469781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23967473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3509510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22768157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39327826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14897129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497966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294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42726813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3223570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26276549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33603902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16230901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3962331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36424790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1321416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14879837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29380549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3484460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294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10567594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2412644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26766781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1896389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63</a:t>
            </a:fld>
            <a:endParaRPr lang="en-US"/>
          </a:p>
        </p:txBody>
      </p:sp>
    </p:spTree>
    <p:extLst>
      <p:ext uri="{BB962C8B-B14F-4D97-AF65-F5344CB8AC3E}">
        <p14:creationId xmlns:p14="http://schemas.microsoft.com/office/powerpoint/2010/main" val="1713607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294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2485431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1039314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609009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3847730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2994500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a:lstStyle>
            <a:lvl1pPr marL="256032" marR="0" lvl="0" indent="-256032" algn="l" rtl="0">
              <a:spcBef>
                <a:spcPts val="1500"/>
              </a:spcBef>
              <a:buClr>
                <a:srgbClr val="007FA3"/>
              </a:buClr>
              <a:buSzPct val="100000"/>
              <a:buFont typeface="Arial" panose="020B0604020202020204" pitchFamily="34" charset="0"/>
              <a:buChar char="•"/>
              <a:defRPr sz="2400" b="0" i="0" u="none" strike="noStrike" cap="none">
                <a:solidFill>
                  <a:schemeClr val="dk1"/>
                </a:solidFill>
                <a:latin typeface="+mn-lt"/>
                <a:ea typeface="Arial"/>
                <a:cs typeface="Arial"/>
                <a:sym typeface="Arial"/>
              </a:defRPr>
            </a:lvl1pPr>
            <a:lvl2pPr marL="74160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a</a:t>
            </a:r>
          </a:p>
          <a:p>
            <a:pPr lvl="1"/>
            <a:r>
              <a:rPr lang="en-US" dirty="0" smtClean="0"/>
              <a:t>b</a:t>
            </a:r>
          </a:p>
          <a:p>
            <a:pPr lvl="2"/>
            <a:r>
              <a:rPr lang="en-US" dirty="0" smtClean="0"/>
              <a:t>c</a:t>
            </a:r>
          </a:p>
          <a:p>
            <a:pPr lvl="3"/>
            <a:r>
              <a:rPr lang="en-US" dirty="0" smtClean="0"/>
              <a:t>d</a:t>
            </a:r>
          </a:p>
          <a:p>
            <a:pPr lvl="4"/>
            <a:r>
              <a:rPr lang="en-US" dirty="0" smtClean="0"/>
              <a:t>e</a:t>
            </a:r>
          </a:p>
        </p:txBody>
      </p:sp>
      <p:sp>
        <p:nvSpPr>
          <p:cNvPr id="5" name="Shape 27"/>
          <p:cNvSpPr txBox="1">
            <a:spLocks noGrp="1"/>
          </p:cNvSpPr>
          <p:nvPr>
            <p:ph type="ftr" idx="10"/>
          </p:nvPr>
        </p:nvSpPr>
        <p:spPr/>
        <p:txBody>
          <a:bodyPr/>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6" name="Shape 28"/>
          <p:cNvSpPr txBox="1">
            <a:spLocks noGrp="1"/>
          </p:cNvSpPr>
          <p:nvPr>
            <p:ph type="dt" idx="11"/>
          </p:nvPr>
        </p:nvSpPr>
        <p:spPr/>
        <p:txBody>
          <a:bodyPr/>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7" name="Shape 29"/>
          <p:cNvSpPr txBox="1">
            <a:spLocks noGrp="1"/>
          </p:cNvSpPr>
          <p:nvPr>
            <p:ph type="sldNum" idx="12"/>
          </p:nvPr>
        </p:nvSpPr>
        <p:spPr/>
        <p:txBody>
          <a:bodyPr/>
          <a:lstStyle>
            <a:lvl1pPr>
              <a:defRPr/>
            </a:lvl1pPr>
          </a:lstStyle>
          <a:p>
            <a:pPr>
              <a:defRPr/>
            </a:pPr>
            <a:fld id="{43171D78-5C4F-429C-92E8-B196EF2F63FD}" type="slidenum">
              <a:rPr lang="en-US"/>
              <a:pPr>
                <a:defRPr/>
              </a:pPr>
              <a:t>‹#›</a:t>
            </a:fld>
            <a:endParaRPr lang="en-US"/>
          </a:p>
        </p:txBody>
      </p:sp>
      <p:sp>
        <p:nvSpPr>
          <p:cNvPr id="8" name="Shape 16"/>
          <p:cNvSpPr txBox="1">
            <a:spLocks noChangeArrowheads="1"/>
          </p:cNvSpPr>
          <p:nvPr userDrawn="1"/>
        </p:nvSpPr>
        <p:spPr bwMode="auto">
          <a:xfrm>
            <a:off x="2732809" y="6413500"/>
            <a:ext cx="5953991"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spTree>
    <p:extLst>
      <p:ext uri="{BB962C8B-B14F-4D97-AF65-F5344CB8AC3E}">
        <p14:creationId xmlns:p14="http://schemas.microsoft.com/office/powerpoint/2010/main" val="2404096866"/>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Shape 26"/>
          <p:cNvSpPr txBox="1">
            <a:spLocks noGrp="1"/>
          </p:cNvSpPr>
          <p:nvPr>
            <p:ph type="body" idx="1" hasCustomPrompt="1"/>
          </p:nvPr>
        </p:nvSpPr>
        <p:spPr>
          <a:xfrm>
            <a:off x="457200" y="1600200"/>
            <a:ext cx="4072071" cy="4525963"/>
          </a:xfrm>
          <a:prstGeom prst="rect">
            <a:avLst/>
          </a:prstGeom>
          <a:noFill/>
          <a:ln>
            <a:noFill/>
          </a:ln>
        </p:spPr>
        <p:txBody>
          <a:bodyPr/>
          <a:lstStyle>
            <a:lvl1pPr marL="256032" marR="0" lvl="0" indent="-256032" algn="l" rtl="0">
              <a:spcBef>
                <a:spcPts val="1500"/>
              </a:spcBef>
              <a:buClr>
                <a:srgbClr val="007FA3"/>
              </a:buClr>
              <a:buSzPct val="100000"/>
              <a:buFont typeface="Arial" panose="020B0604020202020204" pitchFamily="34" charset="0"/>
              <a:buChar char="•"/>
              <a:defRPr sz="2400" b="0" i="0" u="none" strike="noStrike" cap="none">
                <a:solidFill>
                  <a:schemeClr val="dk1"/>
                </a:solidFill>
                <a:latin typeface="+mn-lt"/>
                <a:ea typeface="Arial"/>
                <a:cs typeface="Arial"/>
                <a:sym typeface="Arial"/>
              </a:defRPr>
            </a:lvl1pPr>
            <a:lvl2pPr marL="74160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a</a:t>
            </a:r>
          </a:p>
          <a:p>
            <a:pPr lvl="1"/>
            <a:r>
              <a:rPr lang="en-US" dirty="0" smtClean="0"/>
              <a:t>b</a:t>
            </a:r>
          </a:p>
          <a:p>
            <a:pPr lvl="2"/>
            <a:r>
              <a:rPr lang="en-US" dirty="0" smtClean="0"/>
              <a:t>c</a:t>
            </a:r>
          </a:p>
          <a:p>
            <a:pPr lvl="3"/>
            <a:r>
              <a:rPr lang="en-US" dirty="0" smtClean="0"/>
              <a:t>d</a:t>
            </a:r>
          </a:p>
          <a:p>
            <a:pPr lvl="4"/>
            <a:r>
              <a:rPr lang="en-US" dirty="0" smtClean="0"/>
              <a:t>e</a:t>
            </a:r>
          </a:p>
        </p:txBody>
      </p:sp>
      <p:sp>
        <p:nvSpPr>
          <p:cNvPr id="5" name="Shape 27"/>
          <p:cNvSpPr txBox="1">
            <a:spLocks noGrp="1"/>
          </p:cNvSpPr>
          <p:nvPr>
            <p:ph type="ftr" idx="10"/>
          </p:nvPr>
        </p:nvSpPr>
        <p:spPr/>
        <p:txBody>
          <a:bodyPr/>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6" name="Shape 28"/>
          <p:cNvSpPr txBox="1">
            <a:spLocks noGrp="1"/>
          </p:cNvSpPr>
          <p:nvPr>
            <p:ph type="dt" idx="11"/>
          </p:nvPr>
        </p:nvSpPr>
        <p:spPr/>
        <p:txBody>
          <a:bodyPr/>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7" name="Shape 29"/>
          <p:cNvSpPr txBox="1">
            <a:spLocks noGrp="1"/>
          </p:cNvSpPr>
          <p:nvPr>
            <p:ph type="sldNum" idx="12"/>
          </p:nvPr>
        </p:nvSpPr>
        <p:spPr/>
        <p:txBody>
          <a:bodyPr/>
          <a:lstStyle>
            <a:lvl1pPr>
              <a:defRPr/>
            </a:lvl1pPr>
          </a:lstStyle>
          <a:p>
            <a:pPr>
              <a:defRPr/>
            </a:pPr>
            <a:fld id="{43171D78-5C4F-429C-92E8-B196EF2F63FD}" type="slidenum">
              <a:rPr lang="en-US"/>
              <a:pPr>
                <a:defRPr/>
              </a:pPr>
              <a:t>‹#›</a:t>
            </a:fld>
            <a:endParaRPr lang="en-US"/>
          </a:p>
        </p:txBody>
      </p:sp>
      <p:sp>
        <p:nvSpPr>
          <p:cNvPr id="8" name="Shape 26"/>
          <p:cNvSpPr txBox="1">
            <a:spLocks noGrp="1"/>
          </p:cNvSpPr>
          <p:nvPr>
            <p:ph type="body" idx="13" hasCustomPrompt="1"/>
          </p:nvPr>
        </p:nvSpPr>
        <p:spPr>
          <a:xfrm>
            <a:off x="4614729" y="1600199"/>
            <a:ext cx="4072071" cy="4525963"/>
          </a:xfrm>
          <a:prstGeom prst="rect">
            <a:avLst/>
          </a:prstGeom>
          <a:noFill/>
          <a:ln>
            <a:noFill/>
          </a:ln>
        </p:spPr>
        <p:txBody>
          <a:bodyPr/>
          <a:lstStyle>
            <a:lvl1pPr marL="256032" marR="0" lvl="0" indent="-256032" algn="l" rtl="0">
              <a:spcBef>
                <a:spcPts val="1500"/>
              </a:spcBef>
              <a:buClr>
                <a:srgbClr val="007FA3"/>
              </a:buClr>
              <a:buSzPct val="100000"/>
              <a:buFont typeface="Arial" panose="020B0604020202020204" pitchFamily="34" charset="0"/>
              <a:buChar char="•"/>
              <a:defRPr sz="2400" b="0" i="0" u="none" strike="noStrike" cap="none">
                <a:solidFill>
                  <a:schemeClr val="dk1"/>
                </a:solidFill>
                <a:latin typeface="+mn-lt"/>
                <a:ea typeface="Arial"/>
                <a:cs typeface="Arial"/>
                <a:sym typeface="Arial"/>
              </a:defRPr>
            </a:lvl1pPr>
            <a:lvl2pPr marL="74160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a</a:t>
            </a:r>
          </a:p>
          <a:p>
            <a:pPr lvl="1"/>
            <a:r>
              <a:rPr lang="en-US" dirty="0" smtClean="0"/>
              <a:t>b</a:t>
            </a:r>
          </a:p>
          <a:p>
            <a:pPr lvl="2"/>
            <a:r>
              <a:rPr lang="en-US" dirty="0" smtClean="0"/>
              <a:t>c</a:t>
            </a:r>
          </a:p>
          <a:p>
            <a:pPr lvl="3"/>
            <a:r>
              <a:rPr lang="en-US" dirty="0" smtClean="0"/>
              <a:t>d</a:t>
            </a:r>
          </a:p>
          <a:p>
            <a:pPr lvl="4"/>
            <a:r>
              <a:rPr lang="en-US" dirty="0" smtClean="0"/>
              <a:t>e</a:t>
            </a:r>
          </a:p>
        </p:txBody>
      </p:sp>
      <p:sp>
        <p:nvSpPr>
          <p:cNvPr id="9" name="Shape 16"/>
          <p:cNvSpPr txBox="1">
            <a:spLocks noChangeArrowheads="1"/>
          </p:cNvSpPr>
          <p:nvPr userDrawn="1"/>
        </p:nvSpPr>
        <p:spPr bwMode="auto">
          <a:xfrm>
            <a:off x="2732809" y="6413500"/>
            <a:ext cx="5953991"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spTree>
    <p:extLst>
      <p:ext uri="{BB962C8B-B14F-4D97-AF65-F5344CB8AC3E}">
        <p14:creationId xmlns:p14="http://schemas.microsoft.com/office/powerpoint/2010/main" val="175787964"/>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Shape 26"/>
          <p:cNvSpPr txBox="1">
            <a:spLocks noGrp="1"/>
          </p:cNvSpPr>
          <p:nvPr>
            <p:ph type="body" idx="1" hasCustomPrompt="1"/>
          </p:nvPr>
        </p:nvSpPr>
        <p:spPr>
          <a:xfrm>
            <a:off x="457200" y="1600200"/>
            <a:ext cx="4072071" cy="4525963"/>
          </a:xfrm>
          <a:prstGeom prst="rect">
            <a:avLst/>
          </a:prstGeom>
          <a:noFill/>
          <a:ln>
            <a:noFill/>
          </a:ln>
        </p:spPr>
        <p:txBody>
          <a:bodyPr/>
          <a:lstStyle>
            <a:lvl1pPr marL="256032" marR="0" lvl="0" indent="-256032" algn="l" rtl="0">
              <a:spcBef>
                <a:spcPts val="1500"/>
              </a:spcBef>
              <a:buClr>
                <a:srgbClr val="007FA3"/>
              </a:buClr>
              <a:buSzPct val="100000"/>
              <a:buFont typeface="Arial" panose="020B0604020202020204" pitchFamily="34" charset="0"/>
              <a:buChar char="•"/>
              <a:defRPr sz="2400" b="0" i="0" u="none" strike="noStrike" cap="none">
                <a:solidFill>
                  <a:schemeClr val="dk1"/>
                </a:solidFill>
                <a:latin typeface="+mn-lt"/>
                <a:ea typeface="Arial"/>
                <a:cs typeface="Arial"/>
                <a:sym typeface="Arial"/>
              </a:defRPr>
            </a:lvl1pPr>
            <a:lvl2pPr marL="74160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a</a:t>
            </a:r>
          </a:p>
          <a:p>
            <a:pPr lvl="1"/>
            <a:r>
              <a:rPr lang="en-US" dirty="0" smtClean="0"/>
              <a:t>b</a:t>
            </a:r>
          </a:p>
          <a:p>
            <a:pPr lvl="2"/>
            <a:r>
              <a:rPr lang="en-US" dirty="0" smtClean="0"/>
              <a:t>c</a:t>
            </a:r>
          </a:p>
          <a:p>
            <a:pPr lvl="3"/>
            <a:r>
              <a:rPr lang="en-US" dirty="0" smtClean="0"/>
              <a:t>d</a:t>
            </a:r>
          </a:p>
          <a:p>
            <a:pPr lvl="4"/>
            <a:r>
              <a:rPr lang="en-US" dirty="0" smtClean="0"/>
              <a:t>e</a:t>
            </a:r>
          </a:p>
        </p:txBody>
      </p:sp>
      <p:sp>
        <p:nvSpPr>
          <p:cNvPr id="5" name="Shape 27"/>
          <p:cNvSpPr txBox="1">
            <a:spLocks noGrp="1"/>
          </p:cNvSpPr>
          <p:nvPr>
            <p:ph type="ftr" idx="10"/>
          </p:nvPr>
        </p:nvSpPr>
        <p:spPr/>
        <p:txBody>
          <a:bodyPr/>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6" name="Shape 28"/>
          <p:cNvSpPr txBox="1">
            <a:spLocks noGrp="1"/>
          </p:cNvSpPr>
          <p:nvPr>
            <p:ph type="dt" idx="11"/>
          </p:nvPr>
        </p:nvSpPr>
        <p:spPr/>
        <p:txBody>
          <a:bodyPr/>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7" name="Shape 29"/>
          <p:cNvSpPr txBox="1">
            <a:spLocks noGrp="1"/>
          </p:cNvSpPr>
          <p:nvPr>
            <p:ph type="sldNum" idx="12"/>
          </p:nvPr>
        </p:nvSpPr>
        <p:spPr/>
        <p:txBody>
          <a:bodyPr/>
          <a:lstStyle>
            <a:lvl1pPr>
              <a:defRPr/>
            </a:lvl1pPr>
          </a:lstStyle>
          <a:p>
            <a:pPr>
              <a:defRPr/>
            </a:pPr>
            <a:fld id="{43171D78-5C4F-429C-92E8-B196EF2F63FD}" type="slidenum">
              <a:rPr lang="en-US"/>
              <a:pPr>
                <a:defRPr/>
              </a:pPr>
              <a:t>‹#›</a:t>
            </a:fld>
            <a:endParaRPr lang="en-US"/>
          </a:p>
        </p:txBody>
      </p:sp>
      <p:sp>
        <p:nvSpPr>
          <p:cNvPr id="8" name="Shape 26"/>
          <p:cNvSpPr txBox="1">
            <a:spLocks noGrp="1"/>
          </p:cNvSpPr>
          <p:nvPr>
            <p:ph type="body" idx="13" hasCustomPrompt="1"/>
          </p:nvPr>
        </p:nvSpPr>
        <p:spPr>
          <a:xfrm>
            <a:off x="4614729" y="1600199"/>
            <a:ext cx="4072071" cy="4525963"/>
          </a:xfrm>
          <a:prstGeom prst="rect">
            <a:avLst/>
          </a:prstGeom>
          <a:noFill/>
          <a:ln>
            <a:noFill/>
          </a:ln>
        </p:spPr>
        <p:txBody>
          <a:bodyPr/>
          <a:lstStyle>
            <a:lvl1pPr marL="256032" marR="0" lvl="0" indent="-256032" algn="l" rtl="0">
              <a:spcBef>
                <a:spcPts val="1500"/>
              </a:spcBef>
              <a:buClr>
                <a:srgbClr val="007FA3"/>
              </a:buClr>
              <a:buSzPct val="100000"/>
              <a:buFont typeface="Arial" panose="020B0604020202020204" pitchFamily="34" charset="0"/>
              <a:buChar char="•"/>
              <a:defRPr sz="2400" b="0" i="0" u="none" strike="noStrike" cap="none">
                <a:solidFill>
                  <a:schemeClr val="dk1"/>
                </a:solidFill>
                <a:latin typeface="+mn-lt"/>
                <a:ea typeface="Arial"/>
                <a:cs typeface="Arial"/>
                <a:sym typeface="Arial"/>
              </a:defRPr>
            </a:lvl1pPr>
            <a:lvl2pPr marL="74160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a</a:t>
            </a:r>
          </a:p>
          <a:p>
            <a:pPr lvl="1"/>
            <a:r>
              <a:rPr lang="en-US" dirty="0" smtClean="0"/>
              <a:t>b</a:t>
            </a:r>
          </a:p>
          <a:p>
            <a:pPr lvl="2"/>
            <a:r>
              <a:rPr lang="en-US" dirty="0" smtClean="0"/>
              <a:t>c</a:t>
            </a:r>
          </a:p>
          <a:p>
            <a:pPr lvl="3"/>
            <a:r>
              <a:rPr lang="en-US" dirty="0" smtClean="0"/>
              <a:t>d</a:t>
            </a:r>
          </a:p>
          <a:p>
            <a:pPr lvl="4"/>
            <a:r>
              <a:rPr lang="en-US" dirty="0" smtClean="0"/>
              <a:t>e</a:t>
            </a:r>
          </a:p>
        </p:txBody>
      </p:sp>
      <p:sp>
        <p:nvSpPr>
          <p:cNvPr id="9" name="Shape 16"/>
          <p:cNvSpPr txBox="1">
            <a:spLocks noChangeArrowheads="1"/>
          </p:cNvSpPr>
          <p:nvPr userDrawn="1"/>
        </p:nvSpPr>
        <p:spPr bwMode="auto">
          <a:xfrm>
            <a:off x="2732809" y="6413500"/>
            <a:ext cx="5953991"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sp>
        <p:nvSpPr>
          <p:cNvPr id="10" name="Shape 26"/>
          <p:cNvSpPr txBox="1">
            <a:spLocks noGrp="1"/>
          </p:cNvSpPr>
          <p:nvPr>
            <p:ph type="body" idx="14" hasCustomPrompt="1"/>
          </p:nvPr>
        </p:nvSpPr>
        <p:spPr>
          <a:xfrm>
            <a:off x="4767129" y="1752599"/>
            <a:ext cx="4072071" cy="4525963"/>
          </a:xfrm>
          <a:prstGeom prst="rect">
            <a:avLst/>
          </a:prstGeom>
          <a:noFill/>
          <a:ln>
            <a:noFill/>
          </a:ln>
        </p:spPr>
        <p:txBody>
          <a:bodyPr/>
          <a:lstStyle>
            <a:lvl1pPr marL="256032" marR="0" lvl="0" indent="-256032" algn="l" rtl="0">
              <a:spcBef>
                <a:spcPts val="1500"/>
              </a:spcBef>
              <a:buClr>
                <a:srgbClr val="007FA3"/>
              </a:buClr>
              <a:buSzPct val="100000"/>
              <a:buFont typeface="Arial" panose="020B0604020202020204" pitchFamily="34" charset="0"/>
              <a:buChar char="•"/>
              <a:defRPr sz="2400" b="0" i="0" u="none" strike="noStrike" cap="none">
                <a:solidFill>
                  <a:schemeClr val="dk1"/>
                </a:solidFill>
                <a:latin typeface="+mn-lt"/>
                <a:ea typeface="Arial"/>
                <a:cs typeface="Arial"/>
                <a:sym typeface="Arial"/>
              </a:defRPr>
            </a:lvl1pPr>
            <a:lvl2pPr marL="74160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a</a:t>
            </a:r>
          </a:p>
          <a:p>
            <a:pPr lvl="1"/>
            <a:r>
              <a:rPr lang="en-US" dirty="0" smtClean="0"/>
              <a:t>b</a:t>
            </a:r>
          </a:p>
          <a:p>
            <a:pPr lvl="2"/>
            <a:r>
              <a:rPr lang="en-US" dirty="0" smtClean="0"/>
              <a:t>c</a:t>
            </a:r>
          </a:p>
          <a:p>
            <a:pPr lvl="3"/>
            <a:r>
              <a:rPr lang="en-US" dirty="0" smtClean="0"/>
              <a:t>d</a:t>
            </a:r>
          </a:p>
          <a:p>
            <a:pPr lvl="4"/>
            <a:r>
              <a:rPr lang="en-US" dirty="0" smtClean="0"/>
              <a:t>e</a:t>
            </a:r>
          </a:p>
        </p:txBody>
      </p:sp>
    </p:spTree>
    <p:extLst>
      <p:ext uri="{BB962C8B-B14F-4D97-AF65-F5344CB8AC3E}">
        <p14:creationId xmlns:p14="http://schemas.microsoft.com/office/powerpoint/2010/main" val="4263911952"/>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4"/>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2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71"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825" b="0" i="0" u="none" strike="noStrike" cap="none">
                <a:solidFill>
                  <a:schemeClr val="dk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4" y="113075"/>
            <a:ext cx="2133599" cy="182879"/>
          </a:xfrm>
          <a:prstGeom prst="rect">
            <a:avLst/>
          </a:prstGeom>
          <a:noFill/>
          <a:ln>
            <a:noFill/>
          </a:ln>
        </p:spPr>
        <p:txBody>
          <a:bodyPr lIns="91425" tIns="91425" rIns="91425" bIns="91425" anchor="ctr" anchorCtr="0"/>
          <a:lstStyle>
            <a:lvl1pPr marL="0" marR="0" lvl="0" indent="0" algn="r" rtl="0">
              <a:spcBef>
                <a:spcPts val="0"/>
              </a:spcBef>
              <a:buNone/>
              <a:defRPr sz="675" b="0" i="0" u="none" strike="noStrike" cap="none">
                <a:solidFill>
                  <a:schemeClr val="dk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3" y="113075"/>
            <a:ext cx="551783"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675" smtClean="0">
                <a:solidFill>
                  <a:schemeClr val="dk1"/>
                </a:solidFill>
                <a:ea typeface="Arial"/>
                <a:cs typeface="Arial"/>
                <a:sym typeface="Arial"/>
              </a:rPr>
              <a:pPr algn="r">
                <a:buSzPct val="25000"/>
              </a:pPr>
              <a:t>‹#›</a:t>
            </a:fld>
            <a:endParaRPr lang="en-US" sz="675">
              <a:solidFill>
                <a:schemeClr val="dk1"/>
              </a:solidFill>
              <a:ea typeface="Arial"/>
              <a:cs typeface="Arial"/>
              <a:sym typeface="Arial"/>
            </a:endParaRPr>
          </a:p>
        </p:txBody>
      </p:sp>
      <p:sp>
        <p:nvSpPr>
          <p:cNvPr id="8" name="Shape 16"/>
          <p:cNvSpPr txBox="1">
            <a:spLocks noChangeArrowheads="1"/>
          </p:cNvSpPr>
          <p:nvPr userDrawn="1"/>
        </p:nvSpPr>
        <p:spPr bwMode="auto">
          <a:xfrm>
            <a:off x="2732809" y="6413500"/>
            <a:ext cx="5953991"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spTree>
    <p:extLst>
      <p:ext uri="{BB962C8B-B14F-4D97-AF65-F5344CB8AC3E}">
        <p14:creationId xmlns:p14="http://schemas.microsoft.com/office/powerpoint/2010/main" val="3256967252"/>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1140550"/>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1407197"/>
            <a:ext cx="8229600" cy="34549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803163"/>
            <a:ext cx="3657600" cy="1477191"/>
          </a:xfrm>
          <a:prstGeom prst="rect">
            <a:avLst/>
          </a:prstGeom>
          <a:noFill/>
          <a:ln>
            <a:noFill/>
          </a:ln>
        </p:spPr>
        <p:txBody>
          <a:bodyPr anchor="b"/>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324314"/>
            <a:ext cx="3657600" cy="2621571"/>
          </a:xfrm>
          <a:prstGeom prst="rect">
            <a:avLst/>
          </a:prstGeom>
          <a:noFill/>
          <a:ln>
            <a:noFill/>
          </a:ln>
        </p:spPr>
        <p:txBody>
          <a:bodyPr/>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7" name="Shape 42"/>
          <p:cNvSpPr txBox="1">
            <a:spLocks noGrp="1"/>
          </p:cNvSpPr>
          <p:nvPr>
            <p:ph type="ftr" idx="14"/>
          </p:nvPr>
        </p:nvSpPr>
        <p:spPr>
          <a:xfrm>
            <a:off x="93663" y="6165850"/>
            <a:ext cx="8596312" cy="234950"/>
          </a:xfrm>
        </p:spPr>
        <p:txBody>
          <a:bodyPr/>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8" name="Shape 43"/>
          <p:cNvSpPr txBox="1">
            <a:spLocks noGrp="1"/>
          </p:cNvSpPr>
          <p:nvPr>
            <p:ph type="dt" idx="15"/>
          </p:nvPr>
        </p:nvSpPr>
        <p:spPr/>
        <p:txBody>
          <a:bodyPr/>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9" name="Shape 44"/>
          <p:cNvSpPr txBox="1">
            <a:spLocks noGrp="1"/>
          </p:cNvSpPr>
          <p:nvPr>
            <p:ph type="sldNum" idx="16"/>
          </p:nvPr>
        </p:nvSpPr>
        <p:spPr/>
        <p:txBody>
          <a:bodyPr/>
          <a:lstStyle>
            <a:lvl1pPr>
              <a:defRPr/>
            </a:lvl1pPr>
          </a:lstStyle>
          <a:p>
            <a:pPr>
              <a:defRPr/>
            </a:pPr>
            <a:fld id="{95925E87-B40B-40AE-BFC9-5A5068FD87B1}" type="slidenum">
              <a:rPr lang="en-US"/>
              <a:pPr>
                <a:defRPr/>
              </a:pPr>
              <a:t>‹#›</a:t>
            </a:fld>
            <a:endParaRPr lang="en-US"/>
          </a:p>
        </p:txBody>
      </p:sp>
    </p:spTree>
    <p:extLst>
      <p:ext uri="{BB962C8B-B14F-4D97-AF65-F5344CB8AC3E}">
        <p14:creationId xmlns:p14="http://schemas.microsoft.com/office/powerpoint/2010/main" val="4228377928"/>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panose="02020603050405020304" pitchFamily="18" charset="0"/>
                <a:ea typeface="Times New Roman" panose="02020603050405020304" pitchFamily="18" charset="0"/>
                <a:cs typeface="Times New Roman" panose="02020603050405020304" pitchFamily="18"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16"/>
          <p:cNvSpPr txBox="1">
            <a:spLocks noChangeArrowheads="1"/>
          </p:cNvSpPr>
          <p:nvPr userDrawn="1"/>
        </p:nvSpPr>
        <p:spPr bwMode="auto">
          <a:xfrm>
            <a:off x="2732809" y="6413500"/>
            <a:ext cx="5953991"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spTree>
    <p:extLst>
      <p:ext uri="{BB962C8B-B14F-4D97-AF65-F5344CB8AC3E}">
        <p14:creationId xmlns:p14="http://schemas.microsoft.com/office/powerpoint/2010/main" val="3941083564"/>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smtClean="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lgn="r">
              <a:buNone/>
              <a:defRPr sz="1200"/>
            </a:lvl1pPr>
          </a:lstStyle>
          <a:p>
            <a:pPr lvl="0"/>
            <a:endParaRPr lang="en-US" sz="1200" dirty="0" smtClean="0"/>
          </a:p>
          <a:p>
            <a:pPr lvl="0"/>
            <a:endParaRPr lang="en-US" dirty="0"/>
          </a:p>
        </p:txBody>
      </p:sp>
    </p:spTree>
    <p:extLst>
      <p:ext uri="{BB962C8B-B14F-4D97-AF65-F5344CB8AC3E}">
        <p14:creationId xmlns:p14="http://schemas.microsoft.com/office/powerpoint/2010/main" val="2628180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1027"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sp>
        <p:nvSpPr>
          <p:cNvPr id="12" name="Shape 12"/>
          <p:cNvSpPr txBox="1">
            <a:spLocks noGrp="1"/>
          </p:cNvSpPr>
          <p:nvPr>
            <p:ph type="ftr" idx="11"/>
          </p:nvPr>
        </p:nvSpPr>
        <p:spPr>
          <a:xfrm>
            <a:off x="93663" y="6172200"/>
            <a:ext cx="8596312" cy="234950"/>
          </a:xfrm>
          <a:prstGeom prst="rect">
            <a:avLst/>
          </a:prstGeom>
          <a:noFill/>
          <a:ln>
            <a:noFill/>
          </a:ln>
        </p:spPr>
        <p:txBody>
          <a:bodyPr lIns="91425" tIns="91425" rIns="91425" bIns="91425" anchor="b" anchorCtr="0"/>
          <a:lstStyle>
            <a:lvl1pPr marL="0" marR="0" lvl="0" indent="0" algn="l" rtl="0" eaLnBrk="1" hangingPunct="1">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13" name="Shape 13"/>
          <p:cNvSpPr txBox="1">
            <a:spLocks noGrp="1"/>
          </p:cNvSpPr>
          <p:nvPr>
            <p:ph type="dt" idx="10"/>
          </p:nvPr>
        </p:nvSpPr>
        <p:spPr>
          <a:xfrm>
            <a:off x="6335713" y="112713"/>
            <a:ext cx="2133600" cy="182562"/>
          </a:xfrm>
          <a:prstGeom prst="rect">
            <a:avLst/>
          </a:prstGeom>
          <a:noFill/>
          <a:ln>
            <a:noFill/>
          </a:ln>
        </p:spPr>
        <p:txBody>
          <a:bodyPr lIns="91425" tIns="91425" rIns="91425" bIns="91425" anchor="ctr" anchorCtr="0"/>
          <a:lstStyle>
            <a:lvl1pPr marL="0" marR="0" lvl="0" indent="0" algn="r" rtl="0" eaLnBrk="1" hangingPunct="1">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14" name="Shape 14"/>
          <p:cNvSpPr txBox="1">
            <a:spLocks noGrp="1"/>
          </p:cNvSpPr>
          <p:nvPr>
            <p:ph type="sldNum" idx="12"/>
          </p:nvPr>
        </p:nvSpPr>
        <p:spPr>
          <a:xfrm>
            <a:off x="8469313" y="112713"/>
            <a:ext cx="552450" cy="182562"/>
          </a:xfrm>
          <a:prstGeom prst="rect">
            <a:avLst/>
          </a:prstGeom>
          <a:noFill/>
          <a:ln>
            <a:noFill/>
          </a:ln>
        </p:spPr>
        <p:txBody>
          <a:bodyPr lIns="91425" tIns="45700" rIns="91425" bIns="45700" anchor="ctr" anchorCtr="0">
            <a:noAutofit/>
          </a:bodyPr>
          <a:lstStyle>
            <a:lvl1pPr algn="r" eaLnBrk="1" hangingPunct="1">
              <a:spcBef>
                <a:spcPts val="0"/>
              </a:spcBef>
              <a:buSzPct val="25000"/>
              <a:defRPr sz="900">
                <a:solidFill>
                  <a:schemeClr val="lt1"/>
                </a:solidFill>
                <a:latin typeface="Arial"/>
                <a:ea typeface="Arial"/>
                <a:cs typeface="Arial"/>
                <a:sym typeface="Arial"/>
              </a:defRPr>
            </a:lvl1pPr>
          </a:lstStyle>
          <a:p>
            <a:pPr>
              <a:defRPr/>
            </a:pPr>
            <a:fld id="{1F0EB1A3-F7DD-4949-A270-E214A968F1AC}" type="slidenum">
              <a:rPr lang="en-US"/>
              <a:pPr>
                <a:defRPr/>
              </a:pPr>
              <a:t>‹#›</a:t>
            </a:fld>
            <a:endParaRPr lang="en-US"/>
          </a:p>
        </p:txBody>
      </p:sp>
      <p:pic>
        <p:nvPicPr>
          <p:cNvPr id="1031" name="Shape 15" descr="Pearson Logo"/>
          <p:cNvPicPr preferRelativeResize="0">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785219" y="5605966"/>
            <a:ext cx="901580" cy="823408"/>
          </a:xfrm>
          <a:prstGeom prst="rect">
            <a:avLst/>
          </a:prstGeom>
        </p:spPr>
      </p:pic>
    </p:spTree>
    <p:extLst>
      <p:ext uri="{BB962C8B-B14F-4D97-AF65-F5344CB8AC3E}">
        <p14:creationId xmlns:p14="http://schemas.microsoft.com/office/powerpoint/2010/main" val="2207793250"/>
      </p:ext>
    </p:extLst>
  </p:cSld>
  <p:clrMap bg1="lt1" tx1="dk1" bg2="dk2" tx2="lt2" accent1="accent1" accent2="accent2" accent3="accent3" accent4="accent4" accent5="accent5" accent6="accent6" hlink="hlink" folHlink="folHlink"/>
  <p:sldLayoutIdLst>
    <p:sldLayoutId id="2147483664" r:id="rId1"/>
    <p:sldLayoutId id="2147483671" r:id="rId2"/>
    <p:sldLayoutId id="2147483673" r:id="rId3"/>
    <p:sldLayoutId id="2147483665" r:id="rId4"/>
    <p:sldLayoutId id="2147483666" r:id="rId5"/>
    <p:sldLayoutId id="2147483667" r:id="rId6"/>
    <p:sldLayoutId id="2147483672" r:id="rId7"/>
  </p:sldLayoutIdLst>
  <p:transition/>
  <p:timing>
    <p:tnLst>
      <p:par>
        <p:cTn id="1" dur="indefinite" restart="never" nodeType="tmRoot"/>
      </p:par>
    </p:tnLst>
  </p:timing>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www.cs.armstrong.edu/liang/intro11e/html/TestSimpleCircle.html"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liveexample-ppe.pearsoncmg.com/LiveRun/faces/LiveExample.x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www.cs.armstrong.edu/liang/intro11e/html/TV.html" TargetMode="External"/><Relationship Id="rId2" Type="http://schemas.openxmlformats.org/officeDocument/2006/relationships/image" Target="../media/image7.emf"/><Relationship Id="rId1" Type="http://schemas.openxmlformats.org/officeDocument/2006/relationships/slideLayout" Target="../slideLayouts/slideLayout4.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1e/html/TestTV.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1e/html/TestPoint2D.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hyperlink" Target="http://www.cs.armstrong.edu/liang/intro11e/html/CircleWithStaticMembers.html" TargetMode="External"/><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1e/html/TestCircleWithStaticMembers.html"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hyperlink" Target="http://www.cs.armstrong.edu/liang/intro11e/html/CircleWithPrivateDataFields.html" TargetMode="External"/><Relationship Id="rId2" Type="http://schemas.openxmlformats.org/officeDocument/2006/relationships/image" Target="../media/image38.emf"/><Relationship Id="rId1" Type="http://schemas.openxmlformats.org/officeDocument/2006/relationships/slideLayout" Target="../slideLayouts/slideLayout4.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1e/html/TestCircleWithPrivateDataFields.html"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www.cs.armstrong.edu/liang/intro11e/html/TestPassObject.html" TargetMode="External"/><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hyperlink" Target="http://liveexample-ppe.pearsoncmg.com/LiveRun/faces/LiveExample.xhtml" TargetMode="Externa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hyperlink" Target="http://www.cs.armstrong.edu/liang/intro11e/html/TotalArea.html" TargetMode="External"/><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hyperlink" Target="http://liveexample-ppe.pearsoncmg.com/LiveRun/faces/LiveExample.xhtml" TargetMode="Externa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a:xfrm>
            <a:off x="457200" y="168965"/>
            <a:ext cx="8229600" cy="976892"/>
          </a:xfrm>
          <a:prstGeom prst="rect">
            <a:avLst/>
          </a:prstGeom>
          <a:noFill/>
          <a:ln>
            <a:noFill/>
          </a:ln>
        </p:spPr>
        <p:txBody>
          <a:bodyPr lIns="0" tIns="0" rIns="0" bIns="0" anchor="b" anchorCtr="0">
            <a:noAutofit/>
          </a:bodyPr>
          <a:lstStyle/>
          <a:p>
            <a:pPr lvl="0">
              <a:buSzPct val="25000"/>
            </a:pPr>
            <a:r>
              <a:rPr lang="en-US" dirty="0"/>
              <a:t>Introduction to Java </a:t>
            </a:r>
            <a:r>
              <a:rPr lang="en-US" dirty="0" smtClean="0"/>
              <a:t>Programming Comprehensive Version</a:t>
            </a:r>
            <a:endParaRPr lang="en-US" i="0" u="none" strike="noStrike" cap="none" dirty="0">
              <a:solidFill>
                <a:schemeClr val="tx2"/>
              </a:solidFill>
              <a:latin typeface="Times New Roman" panose="02020603050405020304" pitchFamily="18" charset="0"/>
              <a:cs typeface="Times New Roman" panose="02020603050405020304" pitchFamily="18" charset="0"/>
              <a:sym typeface="Times New Roman"/>
            </a:endParaRPr>
          </a:p>
        </p:txBody>
      </p:sp>
      <p:sp>
        <p:nvSpPr>
          <p:cNvPr id="196" name="Text Placeholder 2"/>
          <p:cNvSpPr txBox="1">
            <a:spLocks noGrp="1"/>
          </p:cNvSpPr>
          <p:nvPr>
            <p:ph type="body" idx="1"/>
          </p:nvPr>
        </p:nvSpPr>
        <p:spPr>
          <a:xfrm>
            <a:off x="457200" y="1205491"/>
            <a:ext cx="8229600" cy="328445"/>
          </a:xfrm>
          <a:prstGeom prst="rect">
            <a:avLst/>
          </a:prstGeom>
          <a:noFill/>
          <a:ln>
            <a:noFill/>
          </a:ln>
        </p:spPr>
        <p:txBody>
          <a:bodyPr lIns="0" tIns="0" rIns="0" bIns="0" anchor="b" anchorCtr="0">
            <a:noAutofit/>
          </a:bodyPr>
          <a:lstStyle/>
          <a:p>
            <a:pPr lvl="0">
              <a:buSzPct val="25000"/>
            </a:pPr>
            <a:r>
              <a:rPr lang="en-US" dirty="0" smtClean="0"/>
              <a:t>Tenth Edition</a:t>
            </a:r>
            <a:endParaRPr lang="en-US" dirty="0"/>
          </a:p>
        </p:txBody>
      </p:sp>
      <p:sp>
        <p:nvSpPr>
          <p:cNvPr id="198" name="Text Placeholder 3"/>
          <p:cNvSpPr txBox="1">
            <a:spLocks noGrp="1"/>
          </p:cNvSpPr>
          <p:nvPr>
            <p:ph type="body" idx="2"/>
          </p:nvPr>
        </p:nvSpPr>
        <p:spPr>
          <a:xfrm>
            <a:off x="5029200" y="1772476"/>
            <a:ext cx="3657600" cy="1427921"/>
          </a:xfrm>
          <a:prstGeom prst="rect">
            <a:avLst/>
          </a:prstGeom>
          <a:noFill/>
          <a:ln>
            <a:noFill/>
          </a:ln>
        </p:spPr>
        <p:txBody>
          <a:bodyPr lIns="0" tIns="0" rIns="0" bIns="0" anchor="b" anchorCtr="0">
            <a:noAutofit/>
          </a:bodyPr>
          <a:lstStyle/>
          <a:p>
            <a:pPr marL="0" marR="0" lvl="0" indent="0" rtl="0">
              <a:spcBef>
                <a:spcPts val="0"/>
              </a:spcBef>
              <a:buClr>
                <a:srgbClr val="007FA3"/>
              </a:buClr>
              <a:buSzPct val="25000"/>
              <a:buFont typeface="Arial"/>
              <a:buNone/>
            </a:pPr>
            <a:r>
              <a:rPr lang="en-US" sz="3000" i="0" u="none" strike="noStrike" cap="none" dirty="0">
                <a:solidFill>
                  <a:schemeClr val="dk1"/>
                </a:solidFill>
                <a:ea typeface="Arial"/>
                <a:cs typeface="Arial"/>
                <a:sym typeface="Arial"/>
              </a:rPr>
              <a:t>Chapter </a:t>
            </a:r>
            <a:r>
              <a:rPr lang="en-US" dirty="0"/>
              <a:t>9</a:t>
            </a:r>
            <a:endParaRPr lang="en-US" sz="3000" i="0" u="none" strike="noStrike" cap="none" dirty="0">
              <a:solidFill>
                <a:schemeClr val="dk1"/>
              </a:solidFill>
              <a:ea typeface="Arial"/>
              <a:cs typeface="Arial"/>
              <a:sym typeface="Arial"/>
            </a:endParaRPr>
          </a:p>
        </p:txBody>
      </p:sp>
      <p:sp>
        <p:nvSpPr>
          <p:cNvPr id="199" name="Text Placeholder 4"/>
          <p:cNvSpPr txBox="1">
            <a:spLocks noGrp="1"/>
          </p:cNvSpPr>
          <p:nvPr>
            <p:ph type="body" idx="3"/>
          </p:nvPr>
        </p:nvSpPr>
        <p:spPr>
          <a:xfrm>
            <a:off x="5029200" y="3200399"/>
            <a:ext cx="3657600" cy="2961861"/>
          </a:xfrm>
          <a:prstGeom prst="rect">
            <a:avLst/>
          </a:prstGeom>
          <a:noFill/>
          <a:ln>
            <a:noFill/>
          </a:ln>
        </p:spPr>
        <p:txBody>
          <a:bodyPr lIns="0" tIns="0" rIns="0" bIns="0" anchor="t" anchorCtr="0">
            <a:noAutofit/>
          </a:bodyPr>
          <a:lstStyle/>
          <a:p>
            <a:r>
              <a:rPr lang="en-US" altLang="en-US" dirty="0"/>
              <a:t>Objects and Classes</a:t>
            </a:r>
            <a:endParaRPr lang="en-US" dirty="0"/>
          </a:p>
        </p:txBody>
      </p:sp>
      <p:pic>
        <p:nvPicPr>
          <p:cNvPr id="3" name="Picture 5" descr="Front Cover: Introduction to Java Programming Comprehensive Version Tenth Edition by Lia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737936"/>
            <a:ext cx="3597966" cy="4500926"/>
          </a:xfrm>
          <a:prstGeom prst="rect">
            <a:avLst/>
          </a:prstGeom>
          <a:ln w="9525">
            <a:solidFill>
              <a:schemeClr val="tx1"/>
            </a:solidFill>
          </a:ln>
        </p:spPr>
      </p:pic>
      <p:sp>
        <p:nvSpPr>
          <p:cNvPr id="2" name="Text Placeholder 6"/>
          <p:cNvSpPr>
            <a:spLocks noGrp="1"/>
          </p:cNvSpPr>
          <p:nvPr>
            <p:ph type="body" sz="quarter" idx="13"/>
          </p:nvPr>
        </p:nvSpPr>
        <p:spPr>
          <a:xfrm>
            <a:off x="3478696" y="6371398"/>
            <a:ext cx="5208104" cy="303212"/>
          </a:xfrm>
        </p:spPr>
        <p:txBody>
          <a:bodyPr/>
          <a:lstStyle/>
          <a:p>
            <a:pPr algn="r"/>
            <a:r>
              <a:rPr lang="en-US" altLang="en-US" sz="1200" dirty="0">
                <a:latin typeface="Verdana"/>
                <a:ea typeface="Verdana" panose="020B0604030504040204" pitchFamily="34" charset="0"/>
                <a:cs typeface="Verdana" panose="020B0604030504040204" pitchFamily="34" charset="0"/>
              </a:rPr>
              <a:t>Copyright © </a:t>
            </a:r>
            <a:r>
              <a:rPr lang="en-US" altLang="en-US" sz="1200" dirty="0" smtClean="0">
                <a:latin typeface="Verdana"/>
                <a:ea typeface="Verdana" panose="020B0604030504040204" pitchFamily="34" charset="0"/>
                <a:cs typeface="Verdana" panose="020B0604030504040204" pitchFamily="34" charset="0"/>
              </a:rPr>
              <a:t>2015 </a:t>
            </a:r>
            <a:r>
              <a:rPr lang="en-US" altLang="en-US" sz="1200" dirty="0">
                <a:latin typeface="Verdana"/>
                <a:ea typeface="Verdana" panose="020B0604030504040204" pitchFamily="34" charset="0"/>
                <a:cs typeface="Verdana" panose="020B0604030504040204" pitchFamily="34" charset="0"/>
              </a:rPr>
              <a:t>Pearson Education, Inc. All Rights </a:t>
            </a:r>
            <a:r>
              <a:rPr lang="en-US" altLang="en-US" sz="1200" dirty="0" smtClean="0">
                <a:latin typeface="Verdana"/>
                <a:ea typeface="Verdana" panose="020B0604030504040204" pitchFamily="34" charset="0"/>
                <a:cs typeface="Verdana" panose="020B0604030504040204" pitchFamily="34" charset="0"/>
              </a:rPr>
              <a:t>Reserved</a:t>
            </a:r>
            <a:endParaRPr lang="en-US" sz="1200" dirty="0"/>
          </a:p>
        </p:txBody>
      </p:sp>
    </p:spTree>
    <p:extLst>
      <p:ext uri="{BB962C8B-B14F-4D97-AF65-F5344CB8AC3E}">
        <p14:creationId xmlns:p14="http://schemas.microsoft.com/office/powerpoint/2010/main" val="2671652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Example: Defining Classes and Creating Objects</a:t>
            </a:r>
            <a:r>
              <a:rPr lang="en-US" altLang="en-US" dirty="0" smtClean="0">
                <a:latin typeface="Times New Roman" panose="02020603050405020304" pitchFamily="18" charset="0"/>
                <a:cs typeface="Times New Roman" panose="02020603050405020304" pitchFamily="18" charset="0"/>
              </a:rPr>
              <a:t> </a:t>
            </a:r>
            <a:r>
              <a:rPr lang="en-US" altLang="en-US" sz="2000" b="0" dirty="0" smtClean="0">
                <a:latin typeface="Times New Roman" panose="02020603050405020304" pitchFamily="18" charset="0"/>
                <a:cs typeface="Times New Roman" panose="02020603050405020304" pitchFamily="18" charset="0"/>
              </a:rPr>
              <a:t>(1 of 2)</a:t>
            </a:r>
          </a:p>
        </p:txBody>
      </p:sp>
      <p:sp>
        <p:nvSpPr>
          <p:cNvPr id="5" name="Content Placeholder 2"/>
          <p:cNvSpPr>
            <a:spLocks noGrp="1"/>
          </p:cNvSpPr>
          <p:nvPr>
            <p:ph type="body" idx="1"/>
          </p:nvPr>
        </p:nvSpPr>
        <p:spPr>
          <a:xfrm>
            <a:off x="457200" y="1600200"/>
            <a:ext cx="8229600" cy="954157"/>
          </a:xfrm>
        </p:spPr>
        <p:txBody>
          <a:bodyPr/>
          <a:lstStyle/>
          <a:p>
            <a:pPr marL="0" indent="0">
              <a:spcBef>
                <a:spcPct val="50000"/>
              </a:spcBef>
              <a:buClrTx/>
              <a:buSzTx/>
              <a:buFontTx/>
              <a:buNone/>
            </a:pPr>
            <a:r>
              <a:rPr lang="en-US" altLang="en-US" dirty="0"/>
              <a:t>Objective: Demonstrate creating objects, accessing data, and using methods.</a:t>
            </a:r>
            <a:endParaRPr lang="en-US" altLang="en-US" dirty="0">
              <a:cs typeface="Courier New" panose="02070309020205020404" pitchFamily="49" charset="0"/>
            </a:endParaRPr>
          </a:p>
        </p:txBody>
      </p:sp>
      <p:sp>
        <p:nvSpPr>
          <p:cNvPr id="6" name="TextBox 3">
            <a:hlinkClick r:id="rId3"/>
          </p:cNvPr>
          <p:cNvSpPr>
            <a:spLocks noChangeArrowheads="1"/>
          </p:cNvSpPr>
          <p:nvPr/>
        </p:nvSpPr>
        <p:spPr bwMode="auto">
          <a:xfrm>
            <a:off x="1840742" y="4088020"/>
            <a:ext cx="316865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TestSimpleCircle</a:t>
            </a:r>
          </a:p>
        </p:txBody>
      </p:sp>
      <p:sp>
        <p:nvSpPr>
          <p:cNvPr id="7" name="TextBox 4">
            <a:hlinkClick r:id="rId4" tooltip="http://liveexample-ppe.pearsoncmg.com/LiveRun/faces/LiveExample.xhtml"/>
          </p:cNvPr>
          <p:cNvSpPr txBox="1"/>
          <p:nvPr/>
        </p:nvSpPr>
        <p:spPr>
          <a:xfrm>
            <a:off x="5542269" y="4047687"/>
            <a:ext cx="924340"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289546357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Example: Defining Classes and Creating Objects </a:t>
            </a:r>
            <a:r>
              <a:rPr lang="en-US" altLang="en-US" sz="2000" b="0" dirty="0" smtClean="0">
                <a:latin typeface="Times New Roman" panose="02020603050405020304" pitchFamily="18" charset="0"/>
                <a:cs typeface="Times New Roman" panose="02020603050405020304" pitchFamily="18" charset="0"/>
              </a:rPr>
              <a:t>(2 </a:t>
            </a:r>
            <a:r>
              <a:rPr lang="en-US" altLang="en-US" sz="2000" b="0" dirty="0">
                <a:latin typeface="Times New Roman" panose="02020603050405020304" pitchFamily="18" charset="0"/>
                <a:cs typeface="Times New Roman" panose="02020603050405020304" pitchFamily="18" charset="0"/>
              </a:rPr>
              <a:t>of 2)</a:t>
            </a:r>
            <a:endParaRPr lang="en-US" dirty="0"/>
          </a:p>
        </p:txBody>
      </p:sp>
      <p:pic>
        <p:nvPicPr>
          <p:cNvPr id="2" name="Picture 2" descr="A T V object has 12 methods, with explanations for what each method does. Method 1. Channel colon I n t. The current channel, 1 to 120, of this T V. Method 2. Volume level colon I n t. The current volume level, 1 to 7, of this T V. Method 3. On colon Boolean. Indicates whether this T V is on or off. For methods 4 through 12, the plus sign indicates a public modifier. Method 4. Plus T V left parenthesis right parenthesis. Constructs a default T V object. Method 5. Plus turn on left parenthesis right parenthesis colon void. Turns on this T V. Method 6. Plus turn off left parenthesis right parenthesis colon void. Turns off this T V. Method 7. Plus set channel left parenthesis new channel colon I n t right parenthesis colon void. Sets a new channel for this T V. Method 8. Plus set volume left parenthesis new volume level colon I n t right parenthesis colon void. Sets a new volume level for this T V. Method 9. Plus channel up left parenthesis right parenthesis colon void. Increases the channel number by 1. Method 10. Plus channel down left parenthesis right parenthesis colon void. Decreases the channel number by 1. Method 11. Plus volume up left parenthesis right parenthesis colon void. Increases the volume level by 1. Method 12. Plus volume down left parenthesis right parenthesis colon void. Decreases the volume level by 1."/>
          <p:cNvPicPr>
            <a:picLocks noChangeAspect="1"/>
          </p:cNvPicPr>
          <p:nvPr/>
        </p:nvPicPr>
        <p:blipFill>
          <a:blip r:embed="rId2"/>
          <a:stretch>
            <a:fillRect/>
          </a:stretch>
        </p:blipFill>
        <p:spPr>
          <a:xfrm>
            <a:off x="626517" y="1895319"/>
            <a:ext cx="7890966" cy="3407226"/>
          </a:xfrm>
          <a:prstGeom prst="rect">
            <a:avLst/>
          </a:prstGeom>
        </p:spPr>
      </p:pic>
      <p:sp>
        <p:nvSpPr>
          <p:cNvPr id="6" name="TextBox 3">
            <a:hlinkClick r:id="rId3"/>
          </p:cNvPr>
          <p:cNvSpPr>
            <a:spLocks noChangeArrowheads="1"/>
          </p:cNvSpPr>
          <p:nvPr/>
        </p:nvSpPr>
        <p:spPr bwMode="auto">
          <a:xfrm>
            <a:off x="2606745" y="5849938"/>
            <a:ext cx="126523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smtClean="0"/>
              <a:t>TV</a:t>
            </a:r>
            <a:endParaRPr lang="en-US" altLang="en-US" sz="2000" dirty="0"/>
          </a:p>
        </p:txBody>
      </p:sp>
      <p:sp>
        <p:nvSpPr>
          <p:cNvPr id="7" name="TextBox 4">
            <a:hlinkClick r:id="rId4"/>
          </p:cNvPr>
          <p:cNvSpPr>
            <a:spLocks noChangeArrowheads="1"/>
          </p:cNvSpPr>
          <p:nvPr/>
        </p:nvSpPr>
        <p:spPr bwMode="auto">
          <a:xfrm>
            <a:off x="4316107" y="5849938"/>
            <a:ext cx="126523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smtClean="0"/>
              <a:t>TestTV</a:t>
            </a:r>
            <a:endParaRPr lang="en-US" altLang="en-US" sz="2000" dirty="0"/>
          </a:p>
        </p:txBody>
      </p:sp>
      <p:sp>
        <p:nvSpPr>
          <p:cNvPr id="8" name="TextBox 5">
            <a:hlinkClick r:id="rId5" tooltip="http://liveexample-ppe.pearsoncmg.com/LiveRun/faces/LiveExample.xhtml"/>
          </p:cNvPr>
          <p:cNvSpPr txBox="1"/>
          <p:nvPr/>
        </p:nvSpPr>
        <p:spPr>
          <a:xfrm>
            <a:off x="6139035" y="5809605"/>
            <a:ext cx="924340"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233567681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smtClean="0"/>
              <a:t>Constructors </a:t>
            </a:r>
            <a:r>
              <a:rPr lang="en-US" altLang="en-US" sz="2000" b="0" dirty="0" smtClean="0">
                <a:latin typeface="Times New Roman" panose="02020603050405020304" pitchFamily="18" charset="0"/>
                <a:cs typeface="Times New Roman" panose="02020603050405020304" pitchFamily="18" charset="0"/>
              </a:rPr>
              <a:t>(1 of 2)</a:t>
            </a:r>
          </a:p>
        </p:txBody>
      </p:sp>
      <p:sp>
        <p:nvSpPr>
          <p:cNvPr id="5" name="Content Placeholder 2"/>
          <p:cNvSpPr>
            <a:spLocks noGrp="1"/>
          </p:cNvSpPr>
          <p:nvPr>
            <p:ph type="body" idx="1"/>
          </p:nvPr>
        </p:nvSpPr>
        <p:spPr>
          <a:xfrm>
            <a:off x="457200" y="1600200"/>
            <a:ext cx="8229600" cy="954157"/>
          </a:xfrm>
        </p:spPr>
        <p:txBody>
          <a:bodyPr/>
          <a:lstStyle/>
          <a:p>
            <a:pPr marL="0" indent="0">
              <a:spcBef>
                <a:spcPct val="50000"/>
              </a:spcBef>
              <a:buClrTx/>
              <a:buSzTx/>
              <a:buFontTx/>
              <a:buNone/>
            </a:pPr>
            <a:r>
              <a:rPr lang="en-US" altLang="en-US" dirty="0"/>
              <a:t>Constructors are a special kind of methods that are invoked to construct objects.</a:t>
            </a:r>
            <a:endParaRPr lang="en-US" altLang="en-US" dirty="0">
              <a:cs typeface="Courier New" panose="02070309020205020404" pitchFamily="49" charset="0"/>
            </a:endParaRPr>
          </a:p>
        </p:txBody>
      </p:sp>
      <p:pic>
        <p:nvPicPr>
          <p:cNvPr id="2" name="Picture 3" descr="Computer code has 5 lines. The lines read as follows. Line 1. Circle left parenthesis right parenthesis left brace. Line 2. right brace. Line 3. Circle left parenthesis double new Radius right parenthesis left brace. Line 4, indented once. radius equals new Radius semicolon. Line 5. right brace."/>
          <p:cNvPicPr>
            <a:picLocks noChangeAspect="1"/>
          </p:cNvPicPr>
          <p:nvPr/>
        </p:nvPicPr>
        <p:blipFill>
          <a:blip r:embed="rId3"/>
          <a:stretch>
            <a:fillRect/>
          </a:stretch>
        </p:blipFill>
        <p:spPr>
          <a:xfrm>
            <a:off x="457200" y="3052114"/>
            <a:ext cx="4512444" cy="2864934"/>
          </a:xfrm>
          <a:prstGeom prst="rect">
            <a:avLst/>
          </a:prstGeom>
        </p:spPr>
      </p:pic>
    </p:spTree>
    <p:extLst>
      <p:ext uri="{BB962C8B-B14F-4D97-AF65-F5344CB8AC3E}">
        <p14:creationId xmlns:p14="http://schemas.microsoft.com/office/powerpoint/2010/main" val="347613007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smtClean="0"/>
              <a:t>Constructors </a:t>
            </a:r>
            <a:r>
              <a:rPr lang="en-US" altLang="en-US" sz="2000" b="0" dirty="0" smtClean="0">
                <a:latin typeface="Times New Roman" panose="02020603050405020304" pitchFamily="18" charset="0"/>
                <a:cs typeface="Times New Roman" panose="02020603050405020304" pitchFamily="18" charset="0"/>
              </a:rPr>
              <a:t>(2 of 2)</a:t>
            </a:r>
          </a:p>
        </p:txBody>
      </p:sp>
      <p:sp>
        <p:nvSpPr>
          <p:cNvPr id="5" name="Content Placeholder 2"/>
          <p:cNvSpPr>
            <a:spLocks noGrp="1"/>
          </p:cNvSpPr>
          <p:nvPr>
            <p:ph type="body" idx="1"/>
          </p:nvPr>
        </p:nvSpPr>
        <p:spPr>
          <a:xfrm>
            <a:off x="457200" y="1600200"/>
            <a:ext cx="8229600" cy="3756991"/>
          </a:xfrm>
        </p:spPr>
        <p:txBody>
          <a:bodyPr/>
          <a:lstStyle/>
          <a:p>
            <a:pPr marL="0" indent="0">
              <a:spcBef>
                <a:spcPct val="50000"/>
              </a:spcBef>
              <a:buClrTx/>
              <a:buSzTx/>
              <a:buFontTx/>
              <a:buNone/>
            </a:pPr>
            <a:r>
              <a:rPr lang="en-US" altLang="en-US" dirty="0">
                <a:cs typeface="Times New Roman" panose="02020603050405020304" pitchFamily="18" charset="0"/>
              </a:rPr>
              <a:t>A constructor with no parameters is referred to as a </a:t>
            </a:r>
            <a:r>
              <a:rPr lang="en-US" altLang="en-US" b="1" dirty="0">
                <a:cs typeface="Times New Roman" panose="02020603050405020304" pitchFamily="18" charset="0"/>
              </a:rPr>
              <a:t>no-</a:t>
            </a:r>
            <a:r>
              <a:rPr lang="en-US" altLang="en-US" b="1" dirty="0" err="1">
                <a:cs typeface="Times New Roman" panose="02020603050405020304" pitchFamily="18" charset="0"/>
              </a:rPr>
              <a:t>arg</a:t>
            </a:r>
            <a:r>
              <a:rPr lang="en-US" altLang="en-US" b="1" dirty="0">
                <a:cs typeface="Times New Roman" panose="02020603050405020304" pitchFamily="18" charset="0"/>
              </a:rPr>
              <a:t> constructor</a:t>
            </a:r>
            <a:r>
              <a:rPr lang="en-US" altLang="en-US" dirty="0" smtClean="0">
                <a:cs typeface="Times New Roman" panose="02020603050405020304" pitchFamily="18" charset="0"/>
              </a:rPr>
              <a:t>.</a:t>
            </a:r>
          </a:p>
          <a:p>
            <a:pPr>
              <a:buClr>
                <a:schemeClr val="tx2"/>
              </a:buClr>
              <a:buSzTx/>
            </a:pPr>
            <a:r>
              <a:rPr lang="en-US" altLang="en-US" dirty="0">
                <a:cs typeface="Times New Roman" panose="02020603050405020304" pitchFamily="18" charset="0"/>
              </a:rPr>
              <a:t>Constructors must have the same name as the class itself</a:t>
            </a:r>
            <a:r>
              <a:rPr lang="en-US" altLang="en-US" dirty="0" smtClean="0">
                <a:cs typeface="Times New Roman" panose="02020603050405020304" pitchFamily="18" charset="0"/>
              </a:rPr>
              <a:t>.</a:t>
            </a:r>
            <a:endParaRPr lang="en-US" altLang="en-US" dirty="0">
              <a:cs typeface="Times New Roman" panose="02020603050405020304" pitchFamily="18" charset="0"/>
            </a:endParaRPr>
          </a:p>
          <a:p>
            <a:pPr>
              <a:buClr>
                <a:schemeClr val="tx2"/>
              </a:buClr>
              <a:buSzTx/>
            </a:pPr>
            <a:r>
              <a:rPr lang="en-US" altLang="en-US" dirty="0" smtClean="0">
                <a:cs typeface="Times New Roman" panose="02020603050405020304" pitchFamily="18" charset="0"/>
              </a:rPr>
              <a:t>Constructors </a:t>
            </a:r>
            <a:r>
              <a:rPr lang="en-US" altLang="en-US" dirty="0">
                <a:cs typeface="Times New Roman" panose="02020603050405020304" pitchFamily="18" charset="0"/>
              </a:rPr>
              <a:t>do not have a return </a:t>
            </a:r>
            <a:r>
              <a:rPr lang="en-US" altLang="en-US" dirty="0" smtClean="0">
                <a:cs typeface="Times New Roman" panose="02020603050405020304" pitchFamily="18" charset="0"/>
              </a:rPr>
              <a:t>type-not </a:t>
            </a:r>
            <a:r>
              <a:rPr lang="en-US" altLang="en-US" dirty="0">
                <a:cs typeface="Times New Roman" panose="02020603050405020304" pitchFamily="18" charset="0"/>
              </a:rPr>
              <a:t>even void</a:t>
            </a:r>
            <a:r>
              <a:rPr lang="en-US" altLang="en-US" dirty="0" smtClean="0">
                <a:cs typeface="Times New Roman" panose="02020603050405020304" pitchFamily="18" charset="0"/>
              </a:rPr>
              <a:t>.</a:t>
            </a:r>
            <a:endParaRPr lang="en-US" altLang="en-US" dirty="0">
              <a:cs typeface="Times New Roman" panose="02020603050405020304" pitchFamily="18" charset="0"/>
            </a:endParaRPr>
          </a:p>
          <a:p>
            <a:pPr>
              <a:buClr>
                <a:schemeClr val="tx2"/>
              </a:buClr>
              <a:buSzTx/>
            </a:pPr>
            <a:r>
              <a:rPr lang="en-US" altLang="en-US" dirty="0" smtClean="0">
                <a:cs typeface="Times New Roman" panose="02020603050405020304" pitchFamily="18" charset="0"/>
              </a:rPr>
              <a:t>Constructors </a:t>
            </a:r>
            <a:r>
              <a:rPr lang="en-US" altLang="en-US" dirty="0">
                <a:cs typeface="Times New Roman" panose="02020603050405020304" pitchFamily="18" charset="0"/>
              </a:rPr>
              <a:t>are invoked using the new operator when an object is created. Constructors play the role of initializing objects.</a:t>
            </a:r>
            <a:endParaRPr lang="en-US" altLang="en-US" dirty="0">
              <a:cs typeface="Courier New" panose="02070309020205020404" pitchFamily="49" charset="0"/>
            </a:endParaRPr>
          </a:p>
        </p:txBody>
      </p:sp>
    </p:spTree>
    <p:extLst>
      <p:ext uri="{BB962C8B-B14F-4D97-AF65-F5344CB8AC3E}">
        <p14:creationId xmlns:p14="http://schemas.microsoft.com/office/powerpoint/2010/main" val="279289701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Creating Objects Using Constructors</a:t>
            </a:r>
            <a:endParaRPr lang="en-US" dirty="0"/>
          </a:p>
        </p:txBody>
      </p:sp>
      <p:pic>
        <p:nvPicPr>
          <p:cNvPr id="3" name="Picture 2" descr="Computer code reads, new Class Name left parenthesis right parenthesis semicolon. Examples for declaring a constructor are, new Circle left parenthesis right parenthesis semicolon, and new Circle left parenthesis 5.0 right parenthesis semicolon. "/>
          <p:cNvPicPr>
            <a:picLocks noChangeAspect="1"/>
          </p:cNvPicPr>
          <p:nvPr/>
        </p:nvPicPr>
        <p:blipFill>
          <a:blip r:embed="rId2"/>
          <a:stretch>
            <a:fillRect/>
          </a:stretch>
        </p:blipFill>
        <p:spPr>
          <a:xfrm>
            <a:off x="457200" y="1719469"/>
            <a:ext cx="3858090" cy="3141052"/>
          </a:xfrm>
          <a:prstGeom prst="rect">
            <a:avLst/>
          </a:prstGeom>
        </p:spPr>
      </p:pic>
    </p:spTree>
    <p:extLst>
      <p:ext uri="{BB962C8B-B14F-4D97-AF65-F5344CB8AC3E}">
        <p14:creationId xmlns:p14="http://schemas.microsoft.com/office/powerpoint/2010/main" val="101822724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Default Constructor</a:t>
            </a:r>
            <a:endParaRPr lang="en-US" altLang="en-US" sz="2000" b="0" dirty="0" smtClean="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type="body" idx="1"/>
          </p:nvPr>
        </p:nvSpPr>
        <p:spPr>
          <a:xfrm>
            <a:off x="457200" y="1600201"/>
            <a:ext cx="8229600" cy="2236304"/>
          </a:xfrm>
        </p:spPr>
        <p:txBody>
          <a:bodyPr/>
          <a:lstStyle/>
          <a:p>
            <a:pPr marL="0" indent="0">
              <a:spcBef>
                <a:spcPct val="50000"/>
              </a:spcBef>
              <a:buClrTx/>
              <a:buSzTx/>
              <a:buFontTx/>
              <a:buNone/>
            </a:pPr>
            <a:r>
              <a:rPr lang="en-US" altLang="en-US" dirty="0">
                <a:cs typeface="Courier New" panose="02070309020205020404" pitchFamily="49" charset="0"/>
              </a:rPr>
              <a:t>A class may be defined without constructors. In this case, a no-</a:t>
            </a:r>
            <a:r>
              <a:rPr lang="en-US" altLang="en-US" dirty="0" err="1">
                <a:cs typeface="Courier New" panose="02070309020205020404" pitchFamily="49" charset="0"/>
              </a:rPr>
              <a:t>arg</a:t>
            </a:r>
            <a:r>
              <a:rPr lang="en-US" altLang="en-US" dirty="0">
                <a:cs typeface="Courier New" panose="02070309020205020404" pitchFamily="49" charset="0"/>
              </a:rPr>
              <a:t> constructor with an empty body is implicitly defined in the class. This constructor, called a</a:t>
            </a:r>
            <a:r>
              <a:rPr lang="en-US" altLang="en-US" i="1" dirty="0">
                <a:cs typeface="Courier New" panose="02070309020205020404" pitchFamily="49" charset="0"/>
              </a:rPr>
              <a:t> </a:t>
            </a:r>
            <a:r>
              <a:rPr lang="en-US" altLang="en-US" b="1" dirty="0">
                <a:cs typeface="Courier New" panose="02070309020205020404" pitchFamily="49" charset="0"/>
              </a:rPr>
              <a:t>default constructor</a:t>
            </a:r>
            <a:r>
              <a:rPr lang="en-US" altLang="en-US" dirty="0">
                <a:cs typeface="Courier New" panose="02070309020205020404" pitchFamily="49" charset="0"/>
              </a:rPr>
              <a:t>, is provided automatically </a:t>
            </a:r>
            <a:r>
              <a:rPr lang="en-US" altLang="en-US" b="1" dirty="0">
                <a:cs typeface="Courier New" panose="02070309020205020404" pitchFamily="49" charset="0"/>
              </a:rPr>
              <a:t>only if no constructors are explicitly defined in the class</a:t>
            </a:r>
            <a:r>
              <a:rPr lang="en-US" altLang="en-US" dirty="0">
                <a:cs typeface="Courier New" panose="02070309020205020404" pitchFamily="49" charset="0"/>
              </a:rPr>
              <a:t>.</a:t>
            </a:r>
            <a:endParaRPr lang="en-US" altLang="en-US" dirty="0">
              <a:cs typeface="Times New Roman" panose="02020603050405020304" pitchFamily="18" charset="0"/>
            </a:endParaRPr>
          </a:p>
        </p:txBody>
      </p:sp>
    </p:spTree>
    <p:extLst>
      <p:ext uri="{BB962C8B-B14F-4D97-AF65-F5344CB8AC3E}">
        <p14:creationId xmlns:p14="http://schemas.microsoft.com/office/powerpoint/2010/main" val="382886508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Declaring Object Reference Variables</a:t>
            </a:r>
            <a:endParaRPr lang="en-US" altLang="en-US" b="0" dirty="0" smtClean="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type="body" idx="1"/>
          </p:nvPr>
        </p:nvSpPr>
        <p:spPr>
          <a:xfrm>
            <a:off x="457200" y="1600201"/>
            <a:ext cx="8229600" cy="1341782"/>
          </a:xfrm>
        </p:spPr>
        <p:txBody>
          <a:bodyPr/>
          <a:lstStyle/>
          <a:p>
            <a:pPr marL="0" indent="0">
              <a:lnSpc>
                <a:spcPct val="90000"/>
              </a:lnSpc>
              <a:buFont typeface="Monotype Sorts" pitchFamily="2" charset="2"/>
              <a:buNone/>
            </a:pPr>
            <a:r>
              <a:rPr lang="en-US" altLang="en-US" dirty="0"/>
              <a:t>To reference an object, assign the object to a reference variable.</a:t>
            </a:r>
          </a:p>
          <a:p>
            <a:pPr marL="0" indent="0">
              <a:lnSpc>
                <a:spcPct val="90000"/>
              </a:lnSpc>
              <a:buFont typeface="Monotype Sorts" pitchFamily="2" charset="2"/>
              <a:buNone/>
            </a:pPr>
            <a:r>
              <a:rPr lang="en-US" altLang="en-US" dirty="0" smtClean="0"/>
              <a:t>To </a:t>
            </a:r>
            <a:r>
              <a:rPr lang="en-US" altLang="en-US" dirty="0"/>
              <a:t>declare a reference variable, use the syntax:</a:t>
            </a:r>
          </a:p>
        </p:txBody>
      </p:sp>
      <p:pic>
        <p:nvPicPr>
          <p:cNvPr id="3" name="Picture 3" descr="Computer code reads, Class Name object R e f, V a r semicolon. An example for declaring an object reference variable is Circle my Circle semicolon. "/>
          <p:cNvPicPr>
            <a:picLocks noChangeAspect="1"/>
          </p:cNvPicPr>
          <p:nvPr/>
        </p:nvPicPr>
        <p:blipFill>
          <a:blip r:embed="rId3"/>
          <a:stretch>
            <a:fillRect/>
          </a:stretch>
        </p:blipFill>
        <p:spPr>
          <a:xfrm>
            <a:off x="457200" y="3339548"/>
            <a:ext cx="4140498" cy="1678223"/>
          </a:xfrm>
          <a:prstGeom prst="rect">
            <a:avLst/>
          </a:prstGeom>
        </p:spPr>
      </p:pic>
    </p:spTree>
    <p:extLst>
      <p:ext uri="{BB962C8B-B14F-4D97-AF65-F5344CB8AC3E}">
        <p14:creationId xmlns:p14="http://schemas.microsoft.com/office/powerpoint/2010/main" val="283656379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Declaring/Creating </a:t>
            </a:r>
            <a:r>
              <a:rPr lang="en-US" altLang="en-US" dirty="0" smtClean="0"/>
              <a:t>Objects in </a:t>
            </a:r>
            <a:r>
              <a:rPr lang="en-US" altLang="en-US" dirty="0"/>
              <a:t>a Single Step</a:t>
            </a:r>
            <a:endParaRPr lang="en-US" dirty="0"/>
          </a:p>
        </p:txBody>
      </p:sp>
      <p:pic>
        <p:nvPicPr>
          <p:cNvPr id="2" name="Picture 2" descr="Computer code reads, class Name object R e f, V a r equals new Class Name left parenthesis right parenthesis semicolon. An example for declaring an object is Circle my Circle = new Circle left parenthesis right parenthesis semicolon where, new Circle is the object reference to my circle and circle is the newly created object. "/>
          <p:cNvPicPr>
            <a:picLocks noChangeAspect="1"/>
          </p:cNvPicPr>
          <p:nvPr/>
        </p:nvPicPr>
        <p:blipFill>
          <a:blip r:embed="rId2"/>
          <a:stretch>
            <a:fillRect/>
          </a:stretch>
        </p:blipFill>
        <p:spPr>
          <a:xfrm>
            <a:off x="457200" y="1923003"/>
            <a:ext cx="7597775" cy="2010091"/>
          </a:xfrm>
          <a:prstGeom prst="rect">
            <a:avLst/>
          </a:prstGeom>
        </p:spPr>
      </p:pic>
    </p:spTree>
    <p:extLst>
      <p:ext uri="{BB962C8B-B14F-4D97-AF65-F5344CB8AC3E}">
        <p14:creationId xmlns:p14="http://schemas.microsoft.com/office/powerpoint/2010/main" val="363161142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Accessing Object’s Members</a:t>
            </a:r>
            <a:endParaRPr lang="en-US" altLang="en-US" b="0" dirty="0" smtClean="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type="body" idx="1"/>
          </p:nvPr>
        </p:nvSpPr>
        <p:spPr>
          <a:xfrm>
            <a:off x="457200" y="1600201"/>
            <a:ext cx="8229600" cy="467138"/>
          </a:xfrm>
        </p:spPr>
        <p:txBody>
          <a:bodyPr/>
          <a:lstStyle/>
          <a:p>
            <a:r>
              <a:rPr lang="en-US" altLang="en-US" dirty="0"/>
              <a:t>Referencing the object’s data:</a:t>
            </a:r>
          </a:p>
        </p:txBody>
      </p:sp>
      <p:pic>
        <p:nvPicPr>
          <p:cNvPr id="4" name="Picture 3" descr="Computer code reads, object R e f, V a r period data. An example that denotes the reference for an object ‘s data is my Circle period radius. "/>
          <p:cNvPicPr>
            <a:picLocks noChangeAspect="1"/>
          </p:cNvPicPr>
          <p:nvPr/>
        </p:nvPicPr>
        <p:blipFill>
          <a:blip r:embed="rId3"/>
          <a:stretch>
            <a:fillRect/>
          </a:stretch>
        </p:blipFill>
        <p:spPr>
          <a:xfrm>
            <a:off x="688948" y="2153426"/>
            <a:ext cx="3810330" cy="1219306"/>
          </a:xfrm>
          <a:prstGeom prst="rect">
            <a:avLst/>
          </a:prstGeom>
        </p:spPr>
      </p:pic>
      <p:sp>
        <p:nvSpPr>
          <p:cNvPr id="6" name="Content Placeholder 4"/>
          <p:cNvSpPr txBox="1">
            <a:spLocks/>
          </p:cNvSpPr>
          <p:nvPr/>
        </p:nvSpPr>
        <p:spPr bwMode="auto">
          <a:xfrm>
            <a:off x="457200" y="3688103"/>
            <a:ext cx="8229600" cy="46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marL="256032" marR="0" lvl="0" indent="-256032" algn="l" rtl="0" eaLnBrk="0" fontAlgn="base" hangingPunct="0">
              <a:spcBef>
                <a:spcPts val="1500"/>
              </a:spcBef>
              <a:spcAft>
                <a:spcPct val="0"/>
              </a:spcAft>
              <a:buClr>
                <a:srgbClr val="007FA3"/>
              </a:buClr>
              <a:buSzPct val="100000"/>
              <a:buFont typeface="Arial" panose="020B0604020202020204" pitchFamily="34" charset="0"/>
              <a:buChar char="•"/>
              <a:defRPr sz="2400" b="0" i="0" u="none" strike="noStrike" cap="none">
                <a:solidFill>
                  <a:schemeClr val="dk1"/>
                </a:solidFill>
                <a:latin typeface="+mn-lt"/>
                <a:ea typeface="Arial"/>
                <a:cs typeface="Arial"/>
                <a:sym typeface="Arial"/>
              </a:defRPr>
            </a:lvl1pPr>
            <a:lvl2pPr marL="741600" marR="0" lvl="1" indent="-284400" algn="l" rtl="0" eaLnBrk="0" fontAlgn="base" hangingPunct="0">
              <a:spcBef>
                <a:spcPts val="600"/>
              </a:spcBef>
              <a:spcAft>
                <a:spcPct val="0"/>
              </a:spcAft>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eaLnBrk="0" fontAlgn="base" hangingPunct="0">
              <a:spcBef>
                <a:spcPts val="600"/>
              </a:spcBef>
              <a:spcAft>
                <a:spcPct val="0"/>
              </a:spcAft>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eaLnBrk="0" fontAlgn="base" hangingPunct="0">
              <a:spcBef>
                <a:spcPts val="600"/>
              </a:spcBef>
              <a:spcAft>
                <a:spcPct val="0"/>
              </a:spcAft>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altLang="en-US" dirty="0"/>
              <a:t>Invoking the object’s method:</a:t>
            </a:r>
          </a:p>
        </p:txBody>
      </p:sp>
      <p:pic>
        <p:nvPicPr>
          <p:cNvPr id="8" name="Picture 5" descr="Computer code reads, object R e f, V a r period method Name left parenthesis arguments right parenthesis. An example that denotes a method for an object is my Circle period get Area left parenthesis right parenthesis. "/>
          <p:cNvPicPr>
            <a:picLocks noChangeAspect="1"/>
          </p:cNvPicPr>
          <p:nvPr/>
        </p:nvPicPr>
        <p:blipFill>
          <a:blip r:embed="rId4"/>
          <a:stretch>
            <a:fillRect/>
          </a:stretch>
        </p:blipFill>
        <p:spPr>
          <a:xfrm>
            <a:off x="688948" y="4304331"/>
            <a:ext cx="7151228" cy="1219306"/>
          </a:xfrm>
          <a:prstGeom prst="rect">
            <a:avLst/>
          </a:prstGeom>
        </p:spPr>
      </p:pic>
    </p:spTree>
    <p:extLst>
      <p:ext uri="{BB962C8B-B14F-4D97-AF65-F5344CB8AC3E}">
        <p14:creationId xmlns:p14="http://schemas.microsoft.com/office/powerpoint/2010/main" val="18009908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Trace </a:t>
            </a:r>
            <a:r>
              <a:rPr lang="en-US" altLang="en-US" dirty="0" smtClean="0"/>
              <a:t>Code </a:t>
            </a:r>
            <a:r>
              <a:rPr lang="en-US" altLang="en-US" sz="2000" b="0" dirty="0" smtClean="0"/>
              <a:t>(1 of 7)</a:t>
            </a:r>
            <a:endParaRPr lang="en-US" sz="2000" b="0" dirty="0"/>
          </a:p>
        </p:txBody>
      </p:sp>
      <p:pic>
        <p:nvPicPr>
          <p:cNvPr id="3" name="Picture 2" descr="Computer code has 3 lines. The lines read as follows. Line 1. Circle my Circle equals new Circle left parenthesis 5.0 right parenthesis semicolon. Line 2. Circle your Circle equals new Circle left parenthesis right parenthesis semicolon. Line 3. your Circle period radius equals 100 semicolon. my Circle denotes declare my Circle and a text box beside reads, no value. "/>
          <p:cNvPicPr>
            <a:picLocks noChangeAspect="1"/>
          </p:cNvPicPr>
          <p:nvPr/>
        </p:nvPicPr>
        <p:blipFill>
          <a:blip r:embed="rId2"/>
          <a:stretch>
            <a:fillRect/>
          </a:stretch>
        </p:blipFill>
        <p:spPr>
          <a:xfrm>
            <a:off x="457200" y="1838739"/>
            <a:ext cx="7261547" cy="2168825"/>
          </a:xfrm>
          <a:prstGeom prst="rect">
            <a:avLst/>
          </a:prstGeom>
        </p:spPr>
      </p:pic>
    </p:spTree>
    <p:extLst>
      <p:ext uri="{BB962C8B-B14F-4D97-AF65-F5344CB8AC3E}">
        <p14:creationId xmlns:p14="http://schemas.microsoft.com/office/powerpoint/2010/main" val="376198635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smtClean="0"/>
              <a:t>Motivations</a:t>
            </a:r>
          </a:p>
        </p:txBody>
      </p:sp>
      <p:sp>
        <p:nvSpPr>
          <p:cNvPr id="5" name="Content Placeholder 2"/>
          <p:cNvSpPr>
            <a:spLocks noGrp="1"/>
          </p:cNvSpPr>
          <p:nvPr>
            <p:ph type="body" idx="1"/>
          </p:nvPr>
        </p:nvSpPr>
        <p:spPr>
          <a:xfrm>
            <a:off x="457200" y="1600200"/>
            <a:ext cx="8229600" cy="2837046"/>
          </a:xfrm>
        </p:spPr>
        <p:txBody>
          <a:bodyPr/>
          <a:lstStyle/>
          <a:p>
            <a:pPr marL="0" indent="0">
              <a:buNone/>
            </a:pPr>
            <a:r>
              <a:rPr lang="en-US" altLang="en-US" dirty="0"/>
              <a:t>After learning the preceding chapters, you are capable of solving many programming problems using selections, loops, methods, and arrays. However, these Java features are not sufficient for developing graphical user interfaces and large scale software systems. Suppose you want to develop a graphical user interface as shown below. How do you program it?</a:t>
            </a:r>
          </a:p>
        </p:txBody>
      </p:sp>
      <p:pic>
        <p:nvPicPr>
          <p:cNvPr id="6" name="Picture 3" descr="A diagram illustrates G U I objects created from classes. The G U I window has the following lists of options. Two buttons, OK and Cancel, A label “Enter Your Name” with a text box beside it and has a place holder, Type Name Here. Two check boxes, Bold and Italic where both the check boxes are selected, Two radio buttons, Red and Yellow where the radio button red is selected. A drop down menu with a place holder Freshman.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716379"/>
            <a:ext cx="7959746" cy="847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36143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Trace </a:t>
            </a:r>
            <a:r>
              <a:rPr lang="en-US" altLang="en-US" dirty="0" smtClean="0"/>
              <a:t>Code </a:t>
            </a:r>
            <a:r>
              <a:rPr lang="en-US" altLang="en-US" sz="2000" b="0" dirty="0" smtClean="0"/>
              <a:t>(2 of 7)</a:t>
            </a:r>
            <a:endParaRPr lang="en-US" sz="2000" b="0" dirty="0"/>
          </a:p>
        </p:txBody>
      </p:sp>
      <p:pic>
        <p:nvPicPr>
          <p:cNvPr id="2" name="Picture 2" descr="Computer code has 3 lines. The lines read as follows. Line 1. Circle my Circle equals new Circle left parenthesis 5.0 right parenthesis semicolon. Line 2. Circle your Circle equals new Circle left parenthesis right parenthesis semicolon. Line 3. your Circle period radius equals 100 semicolon. A text beside reads, my Circle and a text box with a place holder no value. A new circle is created with a radius, 5.0. "/>
          <p:cNvPicPr>
            <a:picLocks noChangeAspect="1"/>
          </p:cNvPicPr>
          <p:nvPr/>
        </p:nvPicPr>
        <p:blipFill>
          <a:blip r:embed="rId2"/>
          <a:stretch>
            <a:fillRect/>
          </a:stretch>
        </p:blipFill>
        <p:spPr>
          <a:xfrm>
            <a:off x="457200" y="1910754"/>
            <a:ext cx="7602203" cy="3044245"/>
          </a:xfrm>
          <a:prstGeom prst="rect">
            <a:avLst/>
          </a:prstGeom>
        </p:spPr>
      </p:pic>
    </p:spTree>
    <p:extLst>
      <p:ext uri="{BB962C8B-B14F-4D97-AF65-F5344CB8AC3E}">
        <p14:creationId xmlns:p14="http://schemas.microsoft.com/office/powerpoint/2010/main" val="132656305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Trace </a:t>
            </a:r>
            <a:r>
              <a:rPr lang="en-US" altLang="en-US" dirty="0" smtClean="0"/>
              <a:t>Code </a:t>
            </a:r>
            <a:r>
              <a:rPr lang="en-US" altLang="en-US" sz="2000" b="0" dirty="0" smtClean="0"/>
              <a:t>(3 of 7)</a:t>
            </a:r>
            <a:endParaRPr lang="en-US" sz="2000" b="0" dirty="0"/>
          </a:p>
        </p:txBody>
      </p:sp>
      <p:pic>
        <p:nvPicPr>
          <p:cNvPr id="2" name="Picture 2" descr="Computer code has 3 lines. The lines read as follows. Line 1. Circle my Circle equals new Circle left parenthesis 5.0 right parenthesis semicolon. Line 2. Circle your Circle equals new Circle left parenthesis right parenthesis semicolon. Line 3. your Circle period radius equals 100 semicolon. Here, equals refer to the reference value for the class circle and the reference value assigns object reference to the object my circle. The class circle has its attribute radius with value 5.0. "/>
          <p:cNvPicPr>
            <a:picLocks noChangeAspect="1"/>
          </p:cNvPicPr>
          <p:nvPr/>
        </p:nvPicPr>
        <p:blipFill>
          <a:blip r:embed="rId2"/>
          <a:stretch>
            <a:fillRect/>
          </a:stretch>
        </p:blipFill>
        <p:spPr>
          <a:xfrm>
            <a:off x="457200" y="1878866"/>
            <a:ext cx="8059274" cy="2101652"/>
          </a:xfrm>
          <a:prstGeom prst="rect">
            <a:avLst/>
          </a:prstGeom>
        </p:spPr>
      </p:pic>
    </p:spTree>
    <p:extLst>
      <p:ext uri="{BB962C8B-B14F-4D97-AF65-F5344CB8AC3E}">
        <p14:creationId xmlns:p14="http://schemas.microsoft.com/office/powerpoint/2010/main" val="330641796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Trace </a:t>
            </a:r>
            <a:r>
              <a:rPr lang="en-US" altLang="en-US" dirty="0" smtClean="0"/>
              <a:t>Code </a:t>
            </a:r>
            <a:r>
              <a:rPr lang="en-US" altLang="en-US" sz="2000" b="0" dirty="0" smtClean="0"/>
              <a:t>(4 of 7)</a:t>
            </a:r>
            <a:endParaRPr lang="en-US" sz="2000" b="0" dirty="0"/>
          </a:p>
        </p:txBody>
      </p:sp>
      <p:pic>
        <p:nvPicPr>
          <p:cNvPr id="2" name="Picture 2" descr="Computer code has 3 lines. The lines read as follows. Line 1. Circle my Circle equals new Circle left parenthesis 5.0 right parenthesis semicolon. Line 2. Circle your Circle equals new Circle left parenthesis right parenthesis semicolon. Line 3. your Circle period radius equals 100 semicolon. A text beside reads, my circle and a text box with a place holder reference value. The newly created object, Circle represents a reference value 5.0 for the attribute radius. A text below reads, the object, your Circle has a text box with a place holder no value and it denotes the declaration of the object, your circle. "/>
          <p:cNvPicPr>
            <a:picLocks noChangeAspect="1"/>
          </p:cNvPicPr>
          <p:nvPr/>
        </p:nvPicPr>
        <p:blipFill>
          <a:blip r:embed="rId2"/>
          <a:stretch>
            <a:fillRect/>
          </a:stretch>
        </p:blipFill>
        <p:spPr>
          <a:xfrm>
            <a:off x="457200" y="1470499"/>
            <a:ext cx="7755669" cy="4117207"/>
          </a:xfrm>
          <a:prstGeom prst="rect">
            <a:avLst/>
          </a:prstGeom>
        </p:spPr>
      </p:pic>
    </p:spTree>
    <p:extLst>
      <p:ext uri="{BB962C8B-B14F-4D97-AF65-F5344CB8AC3E}">
        <p14:creationId xmlns:p14="http://schemas.microsoft.com/office/powerpoint/2010/main" val="306500995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Trace </a:t>
            </a:r>
            <a:r>
              <a:rPr lang="en-US" altLang="en-US" dirty="0" smtClean="0"/>
              <a:t>Code </a:t>
            </a:r>
            <a:r>
              <a:rPr lang="en-US" altLang="en-US" sz="2000" b="0" dirty="0" smtClean="0"/>
              <a:t>(5 of 7)</a:t>
            </a:r>
            <a:endParaRPr lang="en-US" sz="2000" b="0" dirty="0"/>
          </a:p>
        </p:txBody>
      </p:sp>
      <p:pic>
        <p:nvPicPr>
          <p:cNvPr id="2" name="Picture 2" descr="Computer code has 3 lines. The lines read as follows. Line 1. Circle my Circle equals new Circle left parenthesis 5.0 right parenthesis semicolon. Line 2. Circle your Circle equals new Circle left parenthesis right parenthesis semicolon. Line 3. your Circle period radius equals 100 semicolon. A text beside reads, my circle and a text box with a place holder reference value. Circle represents a reference value 5.0 for the attribute radius. A text below reads, the object, your Circle has a text box with a place holder no value. The newly created object, circle has a value 1.0 for the attribute radius. "/>
          <p:cNvPicPr>
            <a:picLocks noChangeAspect="1"/>
          </p:cNvPicPr>
          <p:nvPr/>
        </p:nvPicPr>
        <p:blipFill>
          <a:blip r:embed="rId2"/>
          <a:stretch>
            <a:fillRect/>
          </a:stretch>
        </p:blipFill>
        <p:spPr>
          <a:xfrm>
            <a:off x="457200" y="1718139"/>
            <a:ext cx="7242677" cy="4013760"/>
          </a:xfrm>
          <a:prstGeom prst="rect">
            <a:avLst/>
          </a:prstGeom>
        </p:spPr>
      </p:pic>
    </p:spTree>
    <p:extLst>
      <p:ext uri="{BB962C8B-B14F-4D97-AF65-F5344CB8AC3E}">
        <p14:creationId xmlns:p14="http://schemas.microsoft.com/office/powerpoint/2010/main" val="388419278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Trace </a:t>
            </a:r>
            <a:r>
              <a:rPr lang="en-US" altLang="en-US" dirty="0" smtClean="0"/>
              <a:t>Code </a:t>
            </a:r>
            <a:r>
              <a:rPr lang="en-US" altLang="en-US" sz="2000" b="0" dirty="0" smtClean="0"/>
              <a:t>(6 of 7)</a:t>
            </a:r>
            <a:endParaRPr lang="en-US" sz="2000" b="0" dirty="0"/>
          </a:p>
        </p:txBody>
      </p:sp>
      <p:pic>
        <p:nvPicPr>
          <p:cNvPr id="2" name="Picture 2" descr="Computer code has 3 lines. The lines read as follows. Line 1. Circle my Circle equals new Circle left parenthesis 5.0 right parenthesis semicolon. Line 2. Circle your Circle equals new Circle left parenthesis right parenthesis semicolon. Line 3. your Circle period radius equals 100 semicolon. A text beside reads, my circle and a text box with a place holder reference value. Circle represents a reference value 5.0 for the attribute radius. The object, your circle has a text box with a place holder reference value. The newly created object, circle has a value 1.0 for the attribute radius and assigns object reference to the object, your circle. "/>
          <p:cNvPicPr>
            <a:picLocks noChangeAspect="1"/>
          </p:cNvPicPr>
          <p:nvPr/>
        </p:nvPicPr>
        <p:blipFill>
          <a:blip r:embed="rId2"/>
          <a:stretch>
            <a:fillRect/>
          </a:stretch>
        </p:blipFill>
        <p:spPr>
          <a:xfrm>
            <a:off x="457200" y="1627632"/>
            <a:ext cx="7570668" cy="4057877"/>
          </a:xfrm>
          <a:prstGeom prst="rect">
            <a:avLst/>
          </a:prstGeom>
        </p:spPr>
      </p:pic>
    </p:spTree>
    <p:extLst>
      <p:ext uri="{BB962C8B-B14F-4D97-AF65-F5344CB8AC3E}">
        <p14:creationId xmlns:p14="http://schemas.microsoft.com/office/powerpoint/2010/main" val="307747326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Trace </a:t>
            </a:r>
            <a:r>
              <a:rPr lang="en-US" altLang="en-US" dirty="0" smtClean="0"/>
              <a:t>Code </a:t>
            </a:r>
            <a:r>
              <a:rPr lang="en-US" altLang="en-US" sz="2000" b="0" dirty="0" smtClean="0"/>
              <a:t>(7 of 7)</a:t>
            </a:r>
            <a:endParaRPr lang="en-US" sz="2000" b="0" dirty="0"/>
          </a:p>
        </p:txBody>
      </p:sp>
      <p:pic>
        <p:nvPicPr>
          <p:cNvPr id="2" name="Picture 2" descr="Computer code has 3 lines. The lines read as follows. Line 1. Circle my Circle equals new Circle left parenthesis 5.0 right parenthesis semicolon. Line 2. Circle your Circle equals new Circle left parenthesis right parenthesis semicolon. Line 3. your Circle period radius equals 100 semicolon. A text beside reads, my circle and a text box with a place holder reference value. Circle represents a reference value 5.0 for the attribute radius. The object, your circle has a text box with a place holder reference value. The newly created object, circle has a value 100.0 for the attribute radius and a caption is shown beside to change the radius of the object, your circle. "/>
          <p:cNvPicPr>
            <a:picLocks noChangeAspect="1"/>
          </p:cNvPicPr>
          <p:nvPr/>
        </p:nvPicPr>
        <p:blipFill>
          <a:blip r:embed="rId2"/>
          <a:stretch>
            <a:fillRect/>
          </a:stretch>
        </p:blipFill>
        <p:spPr>
          <a:xfrm>
            <a:off x="457200" y="1408084"/>
            <a:ext cx="7762560" cy="4439778"/>
          </a:xfrm>
          <a:prstGeom prst="rect">
            <a:avLst/>
          </a:prstGeom>
        </p:spPr>
      </p:pic>
    </p:spTree>
    <p:extLst>
      <p:ext uri="{BB962C8B-B14F-4D97-AF65-F5344CB8AC3E}">
        <p14:creationId xmlns:p14="http://schemas.microsoft.com/office/powerpoint/2010/main" val="188252943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Caution</a:t>
            </a:r>
            <a:endParaRPr lang="en-US" altLang="en-US" b="0" dirty="0" smtClean="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type="body" idx="1"/>
          </p:nvPr>
        </p:nvSpPr>
        <p:spPr>
          <a:xfrm>
            <a:off x="457200" y="1600201"/>
            <a:ext cx="7570269" cy="518656"/>
          </a:xfrm>
        </p:spPr>
        <p:txBody>
          <a:bodyPr/>
          <a:lstStyle/>
          <a:p>
            <a:pPr marL="0" indent="0">
              <a:buNone/>
            </a:pPr>
            <a:r>
              <a:rPr lang="en-US" altLang="en-US" sz="2000" dirty="0">
                <a:cs typeface="Times New Roman" panose="02020603050405020304" pitchFamily="18" charset="0"/>
              </a:rPr>
              <a:t>Recall that you use </a:t>
            </a:r>
          </a:p>
        </p:txBody>
      </p:sp>
      <p:sp>
        <p:nvSpPr>
          <p:cNvPr id="2" name="Text Placeholder 1"/>
          <p:cNvSpPr>
            <a:spLocks noGrp="1"/>
          </p:cNvSpPr>
          <p:nvPr>
            <p:ph type="body" idx="13"/>
          </p:nvPr>
        </p:nvSpPr>
        <p:spPr>
          <a:xfrm>
            <a:off x="457200" y="2731296"/>
            <a:ext cx="8311415" cy="1863238"/>
          </a:xfrm>
        </p:spPr>
        <p:txBody>
          <a:bodyPr/>
          <a:lstStyle/>
          <a:p>
            <a:pPr marL="0" indent="0">
              <a:buNone/>
            </a:pPr>
            <a:r>
              <a:rPr lang="en-US" altLang="en-US" sz="2000" dirty="0">
                <a:cs typeface="Times New Roman" panose="02020603050405020304" pitchFamily="18" charset="0"/>
              </a:rPr>
              <a:t>to invoke a method in the Math class. Can you invoke </a:t>
            </a:r>
            <a:r>
              <a:rPr lang="en-US" altLang="en-US" sz="2000" dirty="0" err="1">
                <a:cs typeface="Times New Roman" panose="02020603050405020304" pitchFamily="18" charset="0"/>
              </a:rPr>
              <a:t>getArea</a:t>
            </a:r>
            <a:r>
              <a:rPr lang="en-US" altLang="en-US" sz="2000" dirty="0">
                <a:cs typeface="Times New Roman" panose="02020603050405020304" pitchFamily="18" charset="0"/>
              </a:rPr>
              <a:t>() using </a:t>
            </a:r>
            <a:r>
              <a:rPr lang="en-US" altLang="en-US" sz="2000" dirty="0" err="1">
                <a:cs typeface="Times New Roman" panose="02020603050405020304" pitchFamily="18" charset="0"/>
              </a:rPr>
              <a:t>SimpleCircle.getArea</a:t>
            </a:r>
            <a:r>
              <a:rPr lang="en-US" altLang="en-US" sz="2000" dirty="0">
                <a:cs typeface="Times New Roman" panose="02020603050405020304" pitchFamily="18" charset="0"/>
              </a:rPr>
              <a:t>()? The answer is no. All the methods used before this chapter are static methods, which are defined using the static keyword. However, </a:t>
            </a:r>
            <a:r>
              <a:rPr lang="en-US" altLang="en-US" sz="2000" dirty="0" err="1">
                <a:cs typeface="Times New Roman" panose="02020603050405020304" pitchFamily="18" charset="0"/>
              </a:rPr>
              <a:t>getArea</a:t>
            </a:r>
            <a:r>
              <a:rPr lang="en-US" altLang="en-US" sz="2000" dirty="0">
                <a:cs typeface="Times New Roman" panose="02020603050405020304" pitchFamily="18" charset="0"/>
              </a:rPr>
              <a:t>() is non-static. It must be invoked from an object </a:t>
            </a:r>
            <a:r>
              <a:rPr lang="en-US" altLang="en-US" sz="2000" dirty="0" smtClean="0">
                <a:cs typeface="Times New Roman" panose="02020603050405020304" pitchFamily="18" charset="0"/>
              </a:rPr>
              <a:t>using</a:t>
            </a:r>
            <a:endParaRPr lang="en-US" altLang="en-US" sz="2000" dirty="0"/>
          </a:p>
        </p:txBody>
      </p:sp>
      <p:sp>
        <p:nvSpPr>
          <p:cNvPr id="3" name="Text Placeholder 2"/>
          <p:cNvSpPr>
            <a:spLocks noGrp="1"/>
          </p:cNvSpPr>
          <p:nvPr>
            <p:ph type="body" idx="14"/>
          </p:nvPr>
        </p:nvSpPr>
        <p:spPr>
          <a:xfrm>
            <a:off x="530034" y="5206973"/>
            <a:ext cx="8083932" cy="754325"/>
          </a:xfrm>
        </p:spPr>
        <p:txBody>
          <a:bodyPr/>
          <a:lstStyle/>
          <a:p>
            <a:pPr marL="0" indent="0">
              <a:buNone/>
            </a:pPr>
            <a:r>
              <a:rPr lang="en-US" altLang="en-US" sz="2000" dirty="0">
                <a:cs typeface="Times New Roman" panose="02020603050405020304" pitchFamily="18" charset="0"/>
              </a:rPr>
              <a:t>More explanations will be given in the section on “Static Variables, Constants, and Methods</a:t>
            </a:r>
            <a:r>
              <a:rPr lang="en-US" altLang="en-US" sz="2000" dirty="0" smtClean="0">
                <a:cs typeface="Times New Roman" panose="02020603050405020304" pitchFamily="18" charset="0"/>
              </a:rPr>
              <a:t>.”</a:t>
            </a:r>
            <a:endParaRPr lang="en-US" altLang="en-US" sz="2000" dirty="0">
              <a:cs typeface="Times New Roman" panose="02020603050405020304" pitchFamily="18" charset="0"/>
            </a:endParaRPr>
          </a:p>
        </p:txBody>
      </p:sp>
      <p:pic>
        <p:nvPicPr>
          <p:cNvPr id="11" name="Picture 3" descr="Computer code reads, Math period method Name left parenthesis arguments right parenthesis left parenthesis for example, comma Math period pow left parenthesis 3 comma 2.5 right parenthesis right parenthesi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857" y="2150189"/>
            <a:ext cx="6697010" cy="581106"/>
          </a:xfrm>
          <a:prstGeom prst="rect">
            <a:avLst/>
          </a:prstGeom>
        </p:spPr>
      </p:pic>
      <p:pic>
        <p:nvPicPr>
          <p:cNvPr id="12" name="Picture 5" descr="Computer code reads, object R e f, V a r period method Name left parenthesis arguments right parenthesis left parenthesis for example, comma my Circle period get Area left parenthesis right parenthesis right parenthesi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683" y="4594533"/>
            <a:ext cx="8002117" cy="600159"/>
          </a:xfrm>
          <a:prstGeom prst="rect">
            <a:avLst/>
          </a:prstGeom>
        </p:spPr>
      </p:pic>
    </p:spTree>
    <p:extLst>
      <p:ext uri="{BB962C8B-B14F-4D97-AF65-F5344CB8AC3E}">
        <p14:creationId xmlns:p14="http://schemas.microsoft.com/office/powerpoint/2010/main" val="294169095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Reference Data Fields</a:t>
            </a:r>
            <a:endParaRPr lang="en-US" altLang="en-US" b="0" dirty="0" smtClean="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type="body" idx="1"/>
          </p:nvPr>
        </p:nvSpPr>
        <p:spPr>
          <a:xfrm>
            <a:off x="457200" y="1600200"/>
            <a:ext cx="8229600" cy="1284316"/>
          </a:xfrm>
        </p:spPr>
        <p:txBody>
          <a:bodyPr/>
          <a:lstStyle/>
          <a:p>
            <a:pPr marL="0" indent="0">
              <a:buNone/>
            </a:pPr>
            <a:r>
              <a:rPr lang="en-US" altLang="en-US" dirty="0"/>
              <a:t>The data fields can be of reference types. For example, the following Student class contains a data field name of the String type.</a:t>
            </a:r>
            <a:endParaRPr lang="en-US" altLang="en-US" dirty="0">
              <a:cs typeface="Times New Roman" panose="02020603050405020304" pitchFamily="18" charset="0"/>
            </a:endParaRPr>
          </a:p>
        </p:txBody>
      </p:sp>
      <p:pic>
        <p:nvPicPr>
          <p:cNvPr id="2" name="Picture 3" descr="Computer code has 6 lines. The lines read as follows. Line 1. public class Student left brace. Line 2, indented once. String name semicolon forward slash forward slash name has the default value null. Line 3, indented once. i n t age semicolon forward slash forward slash age has default value 0. Line 4, indented once. boolean is Science Major semicolon forward slash forward slash is Science Major has default value false. Line 5, indented once. c h a r gender semicolon forward slash forward slash c has default value single quote back slash u 0000 single quote. Line 6. right brace."/>
          <p:cNvPicPr>
            <a:picLocks noChangeAspect="1"/>
          </p:cNvPicPr>
          <p:nvPr/>
        </p:nvPicPr>
        <p:blipFill>
          <a:blip r:embed="rId3"/>
          <a:stretch>
            <a:fillRect/>
          </a:stretch>
        </p:blipFill>
        <p:spPr>
          <a:xfrm>
            <a:off x="491887" y="3270403"/>
            <a:ext cx="8194913" cy="1803112"/>
          </a:xfrm>
          <a:prstGeom prst="rect">
            <a:avLst/>
          </a:prstGeom>
        </p:spPr>
      </p:pic>
    </p:spTree>
    <p:extLst>
      <p:ext uri="{BB962C8B-B14F-4D97-AF65-F5344CB8AC3E}">
        <p14:creationId xmlns:p14="http://schemas.microsoft.com/office/powerpoint/2010/main" val="3367833182"/>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The </a:t>
            </a:r>
            <a:r>
              <a:rPr lang="en-US" altLang="en-US" dirty="0" smtClean="0"/>
              <a:t>Null </a:t>
            </a:r>
            <a:r>
              <a:rPr lang="en-US" altLang="en-US" dirty="0"/>
              <a:t>Value</a:t>
            </a:r>
            <a:endParaRPr lang="en-US" altLang="en-US" b="0" dirty="0" smtClean="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type="body" idx="1"/>
          </p:nvPr>
        </p:nvSpPr>
        <p:spPr>
          <a:xfrm>
            <a:off x="457200" y="1600200"/>
            <a:ext cx="8229600" cy="926869"/>
          </a:xfrm>
        </p:spPr>
        <p:txBody>
          <a:bodyPr/>
          <a:lstStyle/>
          <a:p>
            <a:pPr marL="0" indent="0">
              <a:buFont typeface="Monotype Sorts" pitchFamily="2" charset="2"/>
              <a:buNone/>
            </a:pPr>
            <a:r>
              <a:rPr lang="en-US" altLang="en-US" dirty="0">
                <a:cs typeface="Times New Roman" panose="02020603050405020304" pitchFamily="18" charset="0"/>
              </a:rPr>
              <a:t>If a data field of a reference type does not reference any object, the data field holds a special literal value, null</a:t>
            </a:r>
            <a:r>
              <a:rPr lang="en-US" altLang="en-US" dirty="0" smtClean="0">
                <a:cs typeface="Times New Roman" panose="02020603050405020304" pitchFamily="18" charset="0"/>
              </a:rPr>
              <a:t>.</a:t>
            </a:r>
            <a:endParaRPr lang="en-US" altLang="en-US" dirty="0">
              <a:cs typeface="Times New Roman" panose="02020603050405020304" pitchFamily="18" charset="0"/>
            </a:endParaRPr>
          </a:p>
        </p:txBody>
      </p:sp>
    </p:spTree>
    <p:extLst>
      <p:ext uri="{BB962C8B-B14F-4D97-AF65-F5344CB8AC3E}">
        <p14:creationId xmlns:p14="http://schemas.microsoft.com/office/powerpoint/2010/main" val="268464612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Default Value for a Data Field</a:t>
            </a:r>
            <a:endParaRPr lang="en-US" altLang="en-US" b="0" dirty="0" smtClean="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type="body" idx="1"/>
          </p:nvPr>
        </p:nvSpPr>
        <p:spPr>
          <a:xfrm>
            <a:off x="457200" y="1600200"/>
            <a:ext cx="8229600" cy="1325880"/>
          </a:xfrm>
        </p:spPr>
        <p:txBody>
          <a:bodyPr/>
          <a:lstStyle/>
          <a:p>
            <a:pPr marL="0" indent="0">
              <a:lnSpc>
                <a:spcPct val="80000"/>
              </a:lnSpc>
              <a:buFont typeface="Monotype Sorts" pitchFamily="2" charset="2"/>
              <a:buNone/>
            </a:pPr>
            <a:r>
              <a:rPr lang="en-US" altLang="en-US" dirty="0">
                <a:cs typeface="Times New Roman" panose="02020603050405020304" pitchFamily="18" charset="0"/>
              </a:rPr>
              <a:t>The default value of a data field is null for a reference type, 0 for a numeric type, false for a boolean type, and </a:t>
            </a:r>
            <a:r>
              <a:rPr lang="en-US" altLang="en-US" dirty="0" smtClean="0">
                <a:cs typeface="Times New Roman" panose="02020603050405020304" pitchFamily="18" charset="0"/>
              </a:rPr>
              <a:t>‘\u0000’ </a:t>
            </a:r>
            <a:r>
              <a:rPr lang="en-US" altLang="en-US" dirty="0">
                <a:cs typeface="Times New Roman" panose="02020603050405020304" pitchFamily="18" charset="0"/>
              </a:rPr>
              <a:t>for a char type. However, Java assigns no default value to a local variable inside a method</a:t>
            </a:r>
            <a:r>
              <a:rPr lang="en-US" altLang="en-US" dirty="0" smtClean="0">
                <a:cs typeface="Times New Roman" panose="02020603050405020304" pitchFamily="18" charset="0"/>
              </a:rPr>
              <a:t>.</a:t>
            </a:r>
            <a:endParaRPr lang="en-US" altLang="en-US" dirty="0">
              <a:cs typeface="Times New Roman" panose="02020603050405020304" pitchFamily="18" charset="0"/>
            </a:endParaRPr>
          </a:p>
        </p:txBody>
      </p:sp>
      <p:pic>
        <p:nvPicPr>
          <p:cNvPr id="2" name="Picture 3" descr="Computer code has 9 lines. The lines read as follows. Line 1. public class Test left brace. Line 2. public static void main left parenthesis String left bracket right bracket a r g s right parenthesis left brace. Line 3. Student student equals new Student left parenthesis right parenthesis semicolon. Line 4. System period out period print l n left parenthesis double quote name question mark double quote plus student period name right parenthesis semicolon. Line 5. System period out period print l n left parenthesis double quote age question mark double quote plus student period age right parenthesis semicolon. Line 6. System period out period print l n left parenthesis double quote is Science Major question mark double quote plus student period is Science Major right parenthesis semicolon. Line 7. System period out period print l n left parenthesis double quote gender question mark double quote plus student period gender right parenthesis semicolon. Line 8. right brace. Line 9. right brace."/>
          <p:cNvPicPr>
            <a:picLocks noChangeAspect="1"/>
          </p:cNvPicPr>
          <p:nvPr/>
        </p:nvPicPr>
        <p:blipFill>
          <a:blip r:embed="rId3"/>
          <a:stretch>
            <a:fillRect/>
          </a:stretch>
        </p:blipFill>
        <p:spPr>
          <a:xfrm>
            <a:off x="457200" y="3234981"/>
            <a:ext cx="8088284" cy="2550360"/>
          </a:xfrm>
          <a:prstGeom prst="rect">
            <a:avLst/>
          </a:prstGeom>
        </p:spPr>
      </p:pic>
    </p:spTree>
    <p:extLst>
      <p:ext uri="{BB962C8B-B14F-4D97-AF65-F5344CB8AC3E}">
        <p14:creationId xmlns:p14="http://schemas.microsoft.com/office/powerpoint/2010/main" val="312406271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1"/>
          <p:cNvSpPr>
            <a:spLocks noGrp="1" noChangeArrowheads="1"/>
          </p:cNvSpPr>
          <p:nvPr>
            <p:ph type="title"/>
          </p:nvPr>
        </p:nvSpPr>
        <p:spPr/>
        <p:txBody>
          <a:bodyPr/>
          <a:lstStyle/>
          <a:p>
            <a:r>
              <a:rPr lang="en-US" altLang="en-US" dirty="0" smtClean="0"/>
              <a:t>Objectives </a:t>
            </a:r>
            <a:r>
              <a:rPr lang="en-US" altLang="en-US" sz="2000" b="0" dirty="0" smtClean="0"/>
              <a:t>(1 of 3)</a:t>
            </a:r>
          </a:p>
        </p:txBody>
      </p:sp>
      <p:sp>
        <p:nvSpPr>
          <p:cNvPr id="8196" name="Content Placeholder 2"/>
          <p:cNvSpPr>
            <a:spLocks noGrp="1" noChangeArrowheads="1"/>
          </p:cNvSpPr>
          <p:nvPr>
            <p:ph type="body" idx="1"/>
          </p:nvPr>
        </p:nvSpPr>
        <p:spPr/>
        <p:txBody>
          <a:bodyPr/>
          <a:lstStyle/>
          <a:p>
            <a:pPr marL="0" indent="0">
              <a:buNone/>
            </a:pPr>
            <a:r>
              <a:rPr lang="en-US" altLang="en-US" sz="2000" b="1" dirty="0" smtClean="0">
                <a:solidFill>
                  <a:schemeClr val="tx2"/>
                </a:solidFill>
              </a:rPr>
              <a:t>9.1 </a:t>
            </a:r>
            <a:r>
              <a:rPr lang="en-US" altLang="en-US" sz="2000" dirty="0" smtClean="0"/>
              <a:t>To </a:t>
            </a:r>
            <a:r>
              <a:rPr lang="en-US" altLang="en-US" sz="2000" dirty="0"/>
              <a:t>describe objects and classes, and use classes to model objects (§9.2).</a:t>
            </a:r>
          </a:p>
          <a:p>
            <a:pPr marL="0" indent="0">
              <a:buNone/>
            </a:pPr>
            <a:r>
              <a:rPr lang="en-US" altLang="en-US" sz="2000" b="1" dirty="0" smtClean="0">
                <a:solidFill>
                  <a:schemeClr val="tx2"/>
                </a:solidFill>
              </a:rPr>
              <a:t>9.2 </a:t>
            </a:r>
            <a:r>
              <a:rPr lang="en-US" altLang="en-US" sz="2000" dirty="0" smtClean="0"/>
              <a:t>To </a:t>
            </a:r>
            <a:r>
              <a:rPr lang="en-US" altLang="en-US" sz="2000" dirty="0"/>
              <a:t>use </a:t>
            </a:r>
            <a:r>
              <a:rPr lang="en-US" altLang="en-US" sz="2000" dirty="0" smtClean="0"/>
              <a:t>U</a:t>
            </a:r>
            <a:r>
              <a:rPr lang="en-US" altLang="en-US" sz="100" dirty="0" smtClean="0"/>
              <a:t> </a:t>
            </a:r>
            <a:r>
              <a:rPr lang="en-US" altLang="en-US" sz="2000" dirty="0" smtClean="0"/>
              <a:t>M</a:t>
            </a:r>
            <a:r>
              <a:rPr lang="en-US" altLang="en-US" sz="100" dirty="0" smtClean="0"/>
              <a:t> </a:t>
            </a:r>
            <a:r>
              <a:rPr lang="en-US" altLang="en-US" sz="2000" dirty="0" smtClean="0"/>
              <a:t>L </a:t>
            </a:r>
            <a:r>
              <a:rPr lang="en-US" altLang="en-US" sz="2000" dirty="0"/>
              <a:t>graphical notation to describe classes and objects (§9.2).</a:t>
            </a:r>
          </a:p>
          <a:p>
            <a:pPr marL="0" indent="0">
              <a:buNone/>
            </a:pPr>
            <a:r>
              <a:rPr lang="en-US" altLang="en-US" sz="2000" b="1" dirty="0" smtClean="0">
                <a:solidFill>
                  <a:schemeClr val="tx2"/>
                </a:solidFill>
              </a:rPr>
              <a:t>9.3 </a:t>
            </a:r>
            <a:r>
              <a:rPr lang="en-US" altLang="en-US" sz="2000" dirty="0" smtClean="0"/>
              <a:t>To </a:t>
            </a:r>
            <a:r>
              <a:rPr lang="en-US" altLang="en-US" sz="2000" dirty="0"/>
              <a:t>demonstrate how to define classes and create objects (§9.3).</a:t>
            </a:r>
          </a:p>
          <a:p>
            <a:pPr marL="0" indent="0">
              <a:buNone/>
            </a:pPr>
            <a:r>
              <a:rPr lang="en-US" altLang="en-US" sz="2000" b="1" dirty="0" smtClean="0">
                <a:solidFill>
                  <a:schemeClr val="tx2"/>
                </a:solidFill>
              </a:rPr>
              <a:t>9.4 </a:t>
            </a:r>
            <a:r>
              <a:rPr lang="en-US" altLang="en-US" sz="2000" dirty="0" smtClean="0"/>
              <a:t>To </a:t>
            </a:r>
            <a:r>
              <a:rPr lang="en-US" altLang="en-US" sz="2000" dirty="0"/>
              <a:t>create objects using constructors (§9.4).</a:t>
            </a:r>
          </a:p>
          <a:p>
            <a:pPr marL="0" indent="0">
              <a:buNone/>
            </a:pPr>
            <a:r>
              <a:rPr lang="en-US" altLang="en-US" sz="2000" b="1" dirty="0" smtClean="0">
                <a:solidFill>
                  <a:schemeClr val="tx2"/>
                </a:solidFill>
              </a:rPr>
              <a:t>9.5 </a:t>
            </a:r>
            <a:r>
              <a:rPr lang="en-US" altLang="en-US" sz="2000" dirty="0" smtClean="0"/>
              <a:t>To </a:t>
            </a:r>
            <a:r>
              <a:rPr lang="en-US" altLang="en-US" sz="2000" dirty="0"/>
              <a:t>access objects via object reference variables (§9.5).</a:t>
            </a:r>
          </a:p>
          <a:p>
            <a:pPr marL="0" indent="0">
              <a:buNone/>
            </a:pPr>
            <a:r>
              <a:rPr lang="en-US" altLang="en-US" sz="2000" b="1" dirty="0" smtClean="0">
                <a:solidFill>
                  <a:schemeClr val="tx2"/>
                </a:solidFill>
              </a:rPr>
              <a:t>9.6 </a:t>
            </a:r>
            <a:r>
              <a:rPr lang="en-US" altLang="en-US" sz="2000" dirty="0" smtClean="0"/>
              <a:t>To </a:t>
            </a:r>
            <a:r>
              <a:rPr lang="en-US" altLang="en-US" sz="2000" dirty="0"/>
              <a:t>define a reference variable using a reference type (§9.5.1</a:t>
            </a:r>
            <a:r>
              <a:rPr lang="en-US" altLang="en-US" sz="2000" dirty="0" smtClean="0"/>
              <a:t>).</a:t>
            </a:r>
          </a:p>
          <a:p>
            <a:pPr marL="0" indent="0">
              <a:buNone/>
            </a:pPr>
            <a:r>
              <a:rPr lang="en-US" altLang="en-US" sz="2000" b="1" dirty="0">
                <a:solidFill>
                  <a:schemeClr val="tx2"/>
                </a:solidFill>
              </a:rPr>
              <a:t>9.7 </a:t>
            </a:r>
            <a:r>
              <a:rPr lang="en-US" altLang="en-US" sz="2000" dirty="0"/>
              <a:t>To access an object’s data and methods using the object member access operator (</a:t>
            </a:r>
            <a:r>
              <a:rPr lang="en-US" altLang="en-US" sz="2000" b="1" dirty="0"/>
              <a:t>.</a:t>
            </a:r>
            <a:r>
              <a:rPr lang="en-US" altLang="en-US" sz="2000" dirty="0"/>
              <a:t>) (§9.5.2</a:t>
            </a:r>
            <a:r>
              <a:rPr lang="en-US" altLang="en-US" sz="2000" dirty="0" smtClean="0"/>
              <a:t>).</a:t>
            </a:r>
            <a:endParaRPr lang="en-US" altLang="en-US" sz="2000" dirty="0"/>
          </a:p>
        </p:txBody>
      </p:sp>
    </p:spTree>
    <p:extLst>
      <p:ext uri="{BB962C8B-B14F-4D97-AF65-F5344CB8AC3E}">
        <p14:creationId xmlns:p14="http://schemas.microsoft.com/office/powerpoint/2010/main" val="395169994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smtClean="0"/>
              <a:t>Example </a:t>
            </a:r>
            <a:r>
              <a:rPr lang="en-US" altLang="en-US" sz="2000" b="0" dirty="0" smtClean="0"/>
              <a:t>(1 of 2)</a:t>
            </a:r>
            <a:endParaRPr lang="en-US" altLang="en-US" sz="2000" b="0" dirty="0" smtClean="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type="body" idx="1"/>
          </p:nvPr>
        </p:nvSpPr>
        <p:spPr>
          <a:xfrm>
            <a:off x="457200" y="1600200"/>
            <a:ext cx="8229600" cy="685800"/>
          </a:xfrm>
        </p:spPr>
        <p:txBody>
          <a:bodyPr/>
          <a:lstStyle/>
          <a:p>
            <a:pPr marL="0" indent="0">
              <a:lnSpc>
                <a:spcPct val="80000"/>
              </a:lnSpc>
              <a:buFont typeface="Monotype Sorts" pitchFamily="2" charset="2"/>
              <a:buNone/>
            </a:pPr>
            <a:r>
              <a:rPr lang="en-US" altLang="en-US" dirty="0">
                <a:cs typeface="Times New Roman" panose="02020603050405020304" pitchFamily="18" charset="0"/>
              </a:rPr>
              <a:t>Java assigns no default value to a local variable inside a method.</a:t>
            </a:r>
          </a:p>
        </p:txBody>
      </p:sp>
      <p:pic>
        <p:nvPicPr>
          <p:cNvPr id="3" name="Picture 3" descr="Computer code has 8 lines. The lines read as follows. Line 1. public class Test left brace. Line 2. public static void main left parenthesis String left bracket right bracket a r g s right parenthesis left brace. Line 3. i n t x semicolon forward slash forward slash x has no default value. Line 4. String y semicolon forward slash forward slash y has no default value. Line 5. System period out period print l n left parenthesis double quote x is double quote plus x right parenthesis semicolon. Line 6. System period out period print l n left parenthesis double quote y is double quote plus y right parenthesis semicolon. Line 7. right brace. Line 8. right brace."/>
          <p:cNvPicPr>
            <a:picLocks noChangeAspect="1"/>
          </p:cNvPicPr>
          <p:nvPr/>
        </p:nvPicPr>
        <p:blipFill>
          <a:blip r:embed="rId3"/>
          <a:stretch>
            <a:fillRect/>
          </a:stretch>
        </p:blipFill>
        <p:spPr>
          <a:xfrm>
            <a:off x="457200" y="2573550"/>
            <a:ext cx="7108035" cy="3271397"/>
          </a:xfrm>
          <a:prstGeom prst="rect">
            <a:avLst/>
          </a:prstGeom>
        </p:spPr>
      </p:pic>
    </p:spTree>
    <p:extLst>
      <p:ext uri="{BB962C8B-B14F-4D97-AF65-F5344CB8AC3E}">
        <p14:creationId xmlns:p14="http://schemas.microsoft.com/office/powerpoint/2010/main" val="310756069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Differences between Variables of </a:t>
            </a:r>
            <a:br>
              <a:rPr lang="en-US" altLang="en-US" dirty="0"/>
            </a:br>
            <a:r>
              <a:rPr lang="en-US" altLang="en-US" dirty="0"/>
              <a:t>Primitive Data Types and Object Types</a:t>
            </a:r>
            <a:endParaRPr lang="en-US" b="0" dirty="0"/>
          </a:p>
        </p:txBody>
      </p:sp>
      <p:pic>
        <p:nvPicPr>
          <p:cNvPr id="3" name="Picture 2" descr="A diagram represents variables of Primitive data type and Object type. The Primitive data type is denoted as, i n t i = 1. Here, the value of i is stored as 1. The reference object for the class circle is denoted as c and is created using the keyword new class name circle. The class name circle has an attribute radius whose value = 1."/>
          <p:cNvPicPr>
            <a:picLocks noChangeAspect="1"/>
          </p:cNvPicPr>
          <p:nvPr/>
        </p:nvPicPr>
        <p:blipFill>
          <a:blip r:embed="rId2"/>
          <a:stretch>
            <a:fillRect/>
          </a:stretch>
        </p:blipFill>
        <p:spPr>
          <a:xfrm>
            <a:off x="529424" y="2432933"/>
            <a:ext cx="8085151" cy="1992134"/>
          </a:xfrm>
          <a:prstGeom prst="rect">
            <a:avLst/>
          </a:prstGeom>
        </p:spPr>
      </p:pic>
    </p:spTree>
    <p:extLst>
      <p:ext uri="{BB962C8B-B14F-4D97-AF65-F5344CB8AC3E}">
        <p14:creationId xmlns:p14="http://schemas.microsoft.com/office/powerpoint/2010/main" val="181121477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smtClean="0"/>
              <a:t>Copying Variables of Primitive Data Types and Object Types</a:t>
            </a:r>
            <a:endParaRPr lang="en-US" b="0" dirty="0"/>
          </a:p>
        </p:txBody>
      </p:sp>
      <p:pic>
        <p:nvPicPr>
          <p:cNvPr id="2" name="Picture 2" descr="A diagram represents a primitive data type assignment, i equals j. The values before primitive type assignment for i and j are, i = 1, j = 2. The values after primitive type assignment for i and j are i =2, j = 2. "/>
          <p:cNvPicPr>
            <a:picLocks noChangeAspect="1"/>
          </p:cNvPicPr>
          <p:nvPr/>
        </p:nvPicPr>
        <p:blipFill>
          <a:blip r:embed="rId2"/>
          <a:stretch>
            <a:fillRect/>
          </a:stretch>
        </p:blipFill>
        <p:spPr>
          <a:xfrm>
            <a:off x="457200" y="1868970"/>
            <a:ext cx="3225590" cy="1781771"/>
          </a:xfrm>
          <a:prstGeom prst="rect">
            <a:avLst/>
          </a:prstGeom>
        </p:spPr>
      </p:pic>
      <p:pic>
        <p:nvPicPr>
          <p:cNvPr id="7" name="Picture 3" descr="09 032-002 A diagram represents an object type assignment, c sub 1 = c sub 2. Before the object type assignment for c sub 1 and c sub 2, c sub 1 is the first object reference for the class circle and the value for the attribute radius equals 5. C sub 2 is the second object reference for the class Circle and the value for the attribute radius equals 9. After the object type assignment for c sub 1 and c sub 2, c sub 1 is the first object reference for the class circle and the value for the attribute radius equals 5. C sub 2 is the second object reference for the class circle and the value for the attribute radius equals 9. Since c sub 1 equals c sub 2, the value of c sub 2 is assigned to the value of c sub 1. Hence, c sub 2 is also the object reference for the class circle and the value for the attribute radius equals 9. "/>
          <p:cNvPicPr>
            <a:picLocks noChangeAspect="1"/>
          </p:cNvPicPr>
          <p:nvPr/>
        </p:nvPicPr>
        <p:blipFill>
          <a:blip r:embed="rId3"/>
          <a:stretch>
            <a:fillRect/>
          </a:stretch>
        </p:blipFill>
        <p:spPr>
          <a:xfrm>
            <a:off x="3954108" y="3186372"/>
            <a:ext cx="4591376" cy="2317495"/>
          </a:xfrm>
          <a:prstGeom prst="rect">
            <a:avLst/>
          </a:prstGeom>
        </p:spPr>
      </p:pic>
    </p:spTree>
    <p:extLst>
      <p:ext uri="{BB962C8B-B14F-4D97-AF65-F5344CB8AC3E}">
        <p14:creationId xmlns:p14="http://schemas.microsoft.com/office/powerpoint/2010/main" val="419472707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Garbage </a:t>
            </a:r>
            <a:r>
              <a:rPr lang="en-US" altLang="en-US" dirty="0" smtClean="0"/>
              <a:t>Collection </a:t>
            </a:r>
            <a:r>
              <a:rPr lang="en-US" altLang="en-US" sz="2000" b="0" dirty="0" smtClean="0"/>
              <a:t>(1 of 2)</a:t>
            </a:r>
            <a:endParaRPr lang="en-US" altLang="en-US" sz="2000" b="0" dirty="0" smtClean="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type="body" idx="1"/>
          </p:nvPr>
        </p:nvSpPr>
        <p:spPr>
          <a:xfrm>
            <a:off x="457200" y="1600200"/>
            <a:ext cx="8229600" cy="1691640"/>
          </a:xfrm>
        </p:spPr>
        <p:txBody>
          <a:bodyPr/>
          <a:lstStyle/>
          <a:p>
            <a:pPr marL="0" indent="0">
              <a:lnSpc>
                <a:spcPct val="80000"/>
              </a:lnSpc>
              <a:buFont typeface="Monotype Sorts" pitchFamily="2" charset="2"/>
              <a:buNone/>
            </a:pPr>
            <a:r>
              <a:rPr lang="en-US" altLang="en-US" dirty="0">
                <a:cs typeface="Times New Roman" panose="02020603050405020304" pitchFamily="18" charset="0"/>
              </a:rPr>
              <a:t>As shown in the previous figure, after the assignment statement c1 = c2, c1 points to the same object referenced by c2. The object previously referenced by c1 is no longer referenced. This object is known as garbage. Garbage is automatically collected by </a:t>
            </a:r>
            <a:r>
              <a:rPr lang="en-US" altLang="en-US" dirty="0" smtClean="0">
                <a:cs typeface="Times New Roman" panose="02020603050405020304" pitchFamily="18" charset="0"/>
              </a:rPr>
              <a:t>J</a:t>
            </a:r>
            <a:r>
              <a:rPr lang="en-US" altLang="en-US" sz="100" dirty="0" smtClean="0">
                <a:cs typeface="Times New Roman" panose="02020603050405020304" pitchFamily="18" charset="0"/>
              </a:rPr>
              <a:t> </a:t>
            </a:r>
            <a:r>
              <a:rPr lang="en-US" altLang="en-US" dirty="0" smtClean="0">
                <a:cs typeface="Times New Roman" panose="02020603050405020304" pitchFamily="18" charset="0"/>
              </a:rPr>
              <a:t>V</a:t>
            </a:r>
            <a:r>
              <a:rPr lang="en-US" altLang="en-US" sz="100" dirty="0" smtClean="0">
                <a:cs typeface="Times New Roman" panose="02020603050405020304" pitchFamily="18" charset="0"/>
              </a:rPr>
              <a:t> </a:t>
            </a:r>
            <a:r>
              <a:rPr lang="en-US" altLang="en-US" dirty="0" smtClean="0">
                <a:cs typeface="Times New Roman" panose="02020603050405020304" pitchFamily="18" charset="0"/>
              </a:rPr>
              <a:t>M</a:t>
            </a:r>
            <a:r>
              <a:rPr lang="en-US" altLang="en-US" dirty="0">
                <a:cs typeface="Times New Roman" panose="02020603050405020304" pitchFamily="18" charset="0"/>
              </a:rPr>
              <a:t>.</a:t>
            </a:r>
          </a:p>
        </p:txBody>
      </p:sp>
    </p:spTree>
    <p:extLst>
      <p:ext uri="{BB962C8B-B14F-4D97-AF65-F5344CB8AC3E}">
        <p14:creationId xmlns:p14="http://schemas.microsoft.com/office/powerpoint/2010/main" val="379061783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Garbage </a:t>
            </a:r>
            <a:r>
              <a:rPr lang="en-US" altLang="en-US" dirty="0" smtClean="0"/>
              <a:t>Collection </a:t>
            </a:r>
            <a:r>
              <a:rPr lang="en-US" altLang="en-US" sz="2000" b="0" dirty="0" smtClean="0"/>
              <a:t>(2 of 2)</a:t>
            </a:r>
            <a:endParaRPr lang="en-US" altLang="en-US" sz="2000" b="0" dirty="0" smtClean="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type="body" idx="1"/>
          </p:nvPr>
        </p:nvSpPr>
        <p:spPr>
          <a:xfrm>
            <a:off x="457200" y="1600200"/>
            <a:ext cx="8229600" cy="1691640"/>
          </a:xfrm>
        </p:spPr>
        <p:txBody>
          <a:bodyPr/>
          <a:lstStyle/>
          <a:p>
            <a:pPr marL="0" indent="0">
              <a:buFont typeface="Monotype Sorts" pitchFamily="2" charset="2"/>
              <a:buNone/>
            </a:pPr>
            <a:r>
              <a:rPr lang="en-US" altLang="en-US" dirty="0" smtClean="0">
                <a:cs typeface="Times New Roman" panose="02020603050405020304" pitchFamily="18" charset="0"/>
              </a:rPr>
              <a:t>T</a:t>
            </a:r>
            <a:r>
              <a:rPr lang="en-US" altLang="en-US" sz="100" dirty="0" smtClean="0">
                <a:cs typeface="Times New Roman" panose="02020603050405020304" pitchFamily="18" charset="0"/>
              </a:rPr>
              <a:t> </a:t>
            </a:r>
            <a:r>
              <a:rPr lang="en-US" altLang="en-US" dirty="0" smtClean="0">
                <a:cs typeface="Times New Roman" panose="02020603050405020304" pitchFamily="18" charset="0"/>
              </a:rPr>
              <a:t>I</a:t>
            </a:r>
            <a:r>
              <a:rPr lang="en-US" altLang="en-US" sz="100" dirty="0" smtClean="0">
                <a:cs typeface="Times New Roman" panose="02020603050405020304" pitchFamily="18" charset="0"/>
              </a:rPr>
              <a:t> </a:t>
            </a:r>
            <a:r>
              <a:rPr lang="en-US" altLang="en-US" dirty="0" smtClean="0">
                <a:cs typeface="Times New Roman" panose="02020603050405020304" pitchFamily="18" charset="0"/>
              </a:rPr>
              <a:t>P</a:t>
            </a:r>
            <a:r>
              <a:rPr lang="en-US" altLang="en-US" dirty="0">
                <a:cs typeface="Times New Roman" panose="02020603050405020304" pitchFamily="18" charset="0"/>
              </a:rPr>
              <a:t>: If you know that an object is no longer needed, you can explicitly assign null to a reference variable for the object. The </a:t>
            </a:r>
            <a:r>
              <a:rPr lang="en-US" altLang="en-US" dirty="0" smtClean="0">
                <a:cs typeface="Times New Roman" panose="02020603050405020304" pitchFamily="18" charset="0"/>
              </a:rPr>
              <a:t>J</a:t>
            </a:r>
            <a:r>
              <a:rPr lang="en-US" altLang="en-US" sz="100" dirty="0" smtClean="0">
                <a:cs typeface="Times New Roman" panose="02020603050405020304" pitchFamily="18" charset="0"/>
              </a:rPr>
              <a:t> </a:t>
            </a:r>
            <a:r>
              <a:rPr lang="en-US" altLang="en-US" dirty="0" smtClean="0">
                <a:cs typeface="Times New Roman" panose="02020603050405020304" pitchFamily="18" charset="0"/>
              </a:rPr>
              <a:t>V</a:t>
            </a:r>
            <a:r>
              <a:rPr lang="en-US" altLang="en-US" sz="100" dirty="0" smtClean="0">
                <a:cs typeface="Times New Roman" panose="02020603050405020304" pitchFamily="18" charset="0"/>
              </a:rPr>
              <a:t> </a:t>
            </a:r>
            <a:r>
              <a:rPr lang="en-US" altLang="en-US" dirty="0" smtClean="0">
                <a:cs typeface="Times New Roman" panose="02020603050405020304" pitchFamily="18" charset="0"/>
              </a:rPr>
              <a:t>M </a:t>
            </a:r>
            <a:r>
              <a:rPr lang="en-US" altLang="en-US" dirty="0">
                <a:cs typeface="Times New Roman" panose="02020603050405020304" pitchFamily="18" charset="0"/>
              </a:rPr>
              <a:t>will automatically collect the space if the object is not referenced by any variable</a:t>
            </a:r>
            <a:r>
              <a:rPr lang="en-US" altLang="en-US" dirty="0" smtClean="0">
                <a:latin typeface="Courier" charset="0"/>
                <a:cs typeface="Times New Roman" panose="02020603050405020304" pitchFamily="18" charset="0"/>
              </a:rPr>
              <a:t>.</a:t>
            </a:r>
            <a:endParaRPr lang="en-US" altLang="en-US" dirty="0">
              <a:latin typeface="Courier" charset="0"/>
              <a:cs typeface="Times New Roman" panose="02020603050405020304" pitchFamily="18" charset="0"/>
            </a:endParaRPr>
          </a:p>
        </p:txBody>
      </p:sp>
    </p:spTree>
    <p:extLst>
      <p:ext uri="{BB962C8B-B14F-4D97-AF65-F5344CB8AC3E}">
        <p14:creationId xmlns:p14="http://schemas.microsoft.com/office/powerpoint/2010/main" val="140149089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The Date Class</a:t>
            </a:r>
            <a:endParaRPr lang="en-US" altLang="en-US" sz="2000" b="0" dirty="0" smtClean="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type="body" idx="1"/>
          </p:nvPr>
        </p:nvSpPr>
        <p:spPr>
          <a:xfrm>
            <a:off x="457200" y="1600200"/>
            <a:ext cx="8229600" cy="1948070"/>
          </a:xfrm>
        </p:spPr>
        <p:txBody>
          <a:bodyPr/>
          <a:lstStyle/>
          <a:p>
            <a:pPr marL="0" indent="0">
              <a:buFont typeface="Monotype Sorts" pitchFamily="2" charset="2"/>
              <a:buNone/>
            </a:pPr>
            <a:r>
              <a:rPr lang="en-US" altLang="en-US" dirty="0">
                <a:cs typeface="Times New Roman" panose="02020603050405020304" pitchFamily="18" charset="0"/>
              </a:rPr>
              <a:t>Java provides a system-independent encapsulation of date and time in the </a:t>
            </a:r>
            <a:r>
              <a:rPr lang="en-US" altLang="en-US" b="1" dirty="0">
                <a:cs typeface="Times New Roman" panose="02020603050405020304" pitchFamily="18" charset="0"/>
              </a:rPr>
              <a:t>java.util.Date</a:t>
            </a:r>
            <a:r>
              <a:rPr lang="en-US" altLang="en-US" dirty="0">
                <a:cs typeface="Times New Roman" panose="02020603050405020304" pitchFamily="18" charset="0"/>
              </a:rPr>
              <a:t> class. You can use the </a:t>
            </a:r>
            <a:r>
              <a:rPr lang="en-US" altLang="en-US" b="1" dirty="0">
                <a:cs typeface="Times New Roman" panose="02020603050405020304" pitchFamily="18" charset="0"/>
              </a:rPr>
              <a:t>Date</a:t>
            </a:r>
            <a:r>
              <a:rPr lang="en-US" altLang="en-US" dirty="0">
                <a:cs typeface="Times New Roman" panose="02020603050405020304" pitchFamily="18" charset="0"/>
              </a:rPr>
              <a:t> class to create an instance for the current date and time and use its </a:t>
            </a:r>
            <a:r>
              <a:rPr lang="en-US" altLang="en-US" b="1" dirty="0">
                <a:cs typeface="Times New Roman" panose="02020603050405020304" pitchFamily="18" charset="0"/>
              </a:rPr>
              <a:t>toString</a:t>
            </a:r>
            <a:r>
              <a:rPr lang="en-US" altLang="en-US" dirty="0">
                <a:cs typeface="Times New Roman" panose="02020603050405020304" pitchFamily="18" charset="0"/>
              </a:rPr>
              <a:t> method to return the date and time as a string.</a:t>
            </a:r>
            <a:endParaRPr lang="en-US" altLang="en-US" dirty="0">
              <a:latin typeface="Courier" charset="0"/>
              <a:cs typeface="Times New Roman" panose="02020603050405020304" pitchFamily="18" charset="0"/>
            </a:endParaRPr>
          </a:p>
        </p:txBody>
      </p:sp>
      <p:pic>
        <p:nvPicPr>
          <p:cNvPr id="2" name="Picture 3" descr="A diagram represents a U M L class diagram for java period u t i l period Date class. All the methods are of public access modifiers. The methods of java period u t i l period Date are, + Date left parenthesis right parenthesis constructs a date object for the current time, + Date left parenthesis elapse Time colon long right parenthesis constructs a Date object for a given time in milliseconds elapsed since January 1, 1970, G M T, + to String left parenthesis right parenthesis colon String returns a string representing the date and time, + get Time left parenthesis right parenthesis colon long returns the number of milliseconds since January 1, 1970, G M T, + set Time left parenthesis elapse Time colon long right parenthesis colon void sets a new elapse time in the object. "/>
          <p:cNvPicPr>
            <a:picLocks noChangeAspect="1"/>
          </p:cNvPicPr>
          <p:nvPr/>
        </p:nvPicPr>
        <p:blipFill>
          <a:blip r:embed="rId3"/>
          <a:stretch>
            <a:fillRect/>
          </a:stretch>
        </p:blipFill>
        <p:spPr>
          <a:xfrm>
            <a:off x="571633" y="3687416"/>
            <a:ext cx="7682682" cy="2090400"/>
          </a:xfrm>
          <a:prstGeom prst="rect">
            <a:avLst/>
          </a:prstGeom>
        </p:spPr>
      </p:pic>
    </p:spTree>
    <p:extLst>
      <p:ext uri="{BB962C8B-B14F-4D97-AF65-F5344CB8AC3E}">
        <p14:creationId xmlns:p14="http://schemas.microsoft.com/office/powerpoint/2010/main" val="88619848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The Date Class Example</a:t>
            </a:r>
            <a:endParaRPr lang="en-US" altLang="en-US" sz="2000" b="0" dirty="0" smtClean="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type="body" idx="1"/>
          </p:nvPr>
        </p:nvSpPr>
        <p:spPr>
          <a:xfrm>
            <a:off x="457200" y="1600200"/>
            <a:ext cx="8229600" cy="575109"/>
          </a:xfrm>
        </p:spPr>
        <p:txBody>
          <a:bodyPr/>
          <a:lstStyle/>
          <a:p>
            <a:pPr marL="0" indent="0">
              <a:buFont typeface="Monotype Sorts" pitchFamily="2" charset="2"/>
              <a:buNone/>
            </a:pPr>
            <a:r>
              <a:rPr lang="en-US" altLang="en-US" dirty="0">
                <a:cs typeface="Times New Roman" panose="02020603050405020304" pitchFamily="18" charset="0"/>
              </a:rPr>
              <a:t>For example, the following code</a:t>
            </a:r>
            <a:endParaRPr lang="en-US" altLang="en-US" dirty="0">
              <a:latin typeface="Courier" charset="0"/>
              <a:cs typeface="Times New Roman" panose="02020603050405020304" pitchFamily="18" charset="0"/>
            </a:endParaRPr>
          </a:p>
        </p:txBody>
      </p:sp>
      <p:pic>
        <p:nvPicPr>
          <p:cNvPr id="4" name="Picture 3" descr="Computer code has 2 lines. The lines read as follows. Line 1. java period u t i l period Date date equals new java period u t i l period Date left parenthesis right parenthesis semicolon. Line 2. System period out period print l n left parenthesis date period to String left parenthesis right parenthesis right parenthesis semicolon."/>
          <p:cNvPicPr>
            <a:picLocks noChangeAspect="1"/>
          </p:cNvPicPr>
          <p:nvPr/>
        </p:nvPicPr>
        <p:blipFill>
          <a:blip r:embed="rId3"/>
          <a:stretch>
            <a:fillRect/>
          </a:stretch>
        </p:blipFill>
        <p:spPr>
          <a:xfrm>
            <a:off x="577107" y="2274681"/>
            <a:ext cx="7677208" cy="1008061"/>
          </a:xfrm>
          <a:prstGeom prst="rect">
            <a:avLst/>
          </a:prstGeom>
        </p:spPr>
      </p:pic>
      <p:sp>
        <p:nvSpPr>
          <p:cNvPr id="2" name="Text Placeholder 4"/>
          <p:cNvSpPr>
            <a:spLocks noGrp="1"/>
          </p:cNvSpPr>
          <p:nvPr>
            <p:ph type="body" idx="13"/>
          </p:nvPr>
        </p:nvSpPr>
        <p:spPr>
          <a:xfrm>
            <a:off x="457201" y="3366510"/>
            <a:ext cx="8229599" cy="884284"/>
          </a:xfrm>
        </p:spPr>
        <p:txBody>
          <a:bodyPr/>
          <a:lstStyle/>
          <a:p>
            <a:pPr marL="0" indent="0">
              <a:buFont typeface="Monotype Sorts" pitchFamily="2" charset="2"/>
              <a:buNone/>
            </a:pPr>
            <a:r>
              <a:rPr lang="en-US" altLang="en-US" dirty="0">
                <a:cs typeface="Times New Roman" panose="02020603050405020304" pitchFamily="18" charset="0"/>
              </a:rPr>
              <a:t>displays a string like</a:t>
            </a:r>
            <a:r>
              <a:rPr lang="en-US" altLang="en-US" dirty="0">
                <a:latin typeface="Courier" charset="0"/>
                <a:cs typeface="Times New Roman" panose="02020603050405020304" pitchFamily="18" charset="0"/>
              </a:rPr>
              <a:t> </a:t>
            </a:r>
            <a:r>
              <a:rPr lang="en-US" altLang="en-US" b="1" dirty="0">
                <a:latin typeface="Courier New" panose="02070309020205020404" pitchFamily="49" charset="0"/>
                <a:cs typeface="Times New Roman" panose="02020603050405020304" pitchFamily="18" charset="0"/>
              </a:rPr>
              <a:t>Sun Mar 09 13:50:19 EST 2003</a:t>
            </a:r>
            <a:r>
              <a:rPr lang="en-US" altLang="en-US" dirty="0">
                <a:latin typeface="Courier New" panose="02070309020205020404" pitchFamily="49" charset="0"/>
                <a:cs typeface="Times New Roman" panose="02020603050405020304" pitchFamily="18" charset="0"/>
              </a:rPr>
              <a:t>.</a:t>
            </a:r>
            <a:endParaRPr lang="en-US" altLang="en-US" dirty="0">
              <a:latin typeface="Courier" charset="0"/>
              <a:cs typeface="Times New Roman" panose="02020603050405020304" pitchFamily="18" charset="0"/>
            </a:endParaRPr>
          </a:p>
        </p:txBody>
      </p:sp>
    </p:spTree>
    <p:extLst>
      <p:ext uri="{BB962C8B-B14F-4D97-AF65-F5344CB8AC3E}">
        <p14:creationId xmlns:p14="http://schemas.microsoft.com/office/powerpoint/2010/main" val="1110271378"/>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smtClean="0"/>
              <a:t>The Random Class</a:t>
            </a:r>
            <a:endParaRPr lang="en-US" altLang="en-US" sz="2000" b="0" dirty="0" smtClean="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type="body" idx="1"/>
          </p:nvPr>
        </p:nvSpPr>
        <p:spPr>
          <a:xfrm>
            <a:off x="457200" y="1600200"/>
            <a:ext cx="8229600" cy="1202635"/>
          </a:xfrm>
        </p:spPr>
        <p:txBody>
          <a:bodyPr/>
          <a:lstStyle/>
          <a:p>
            <a:pPr marL="0" indent="0">
              <a:buFont typeface="Monotype Sorts" pitchFamily="2" charset="2"/>
              <a:buNone/>
            </a:pPr>
            <a:r>
              <a:rPr lang="en-US" altLang="en-US" sz="2200" dirty="0" smtClean="0"/>
              <a:t>You have used </a:t>
            </a:r>
            <a:r>
              <a:rPr lang="en-US" altLang="en-US" sz="2200" b="1" dirty="0" smtClean="0"/>
              <a:t>Math.random()</a:t>
            </a:r>
            <a:r>
              <a:rPr lang="en-US" altLang="en-US" sz="2200" dirty="0" smtClean="0"/>
              <a:t> to obtain a random double value between 0.0 and 1.0 (excluding 1.0). A more useful random number generator is provided in the </a:t>
            </a:r>
            <a:r>
              <a:rPr lang="en-US" altLang="en-US" sz="2200" b="1" dirty="0" smtClean="0"/>
              <a:t>java.util.Random</a:t>
            </a:r>
            <a:r>
              <a:rPr lang="en-US" altLang="en-US" sz="2200" dirty="0" smtClean="0"/>
              <a:t> class.</a:t>
            </a:r>
            <a:endParaRPr lang="en-US" altLang="en-US" sz="2200" dirty="0">
              <a:latin typeface="Courier" charset="0"/>
              <a:cs typeface="Times New Roman" panose="02020603050405020304" pitchFamily="18" charset="0"/>
            </a:endParaRPr>
          </a:p>
        </p:txBody>
      </p:sp>
      <p:pic>
        <p:nvPicPr>
          <p:cNvPr id="3" name="Picture 3" descr="A diagram represents a U M L class diagram for java period u t i l period random class. All the methods in the class are of public access modifiers. The methods in this class are, + Random left parenthesis right parenthesis constructs a Random Object with the current time as its seed, + Random left parenthesis seed colon long right parenthesis constructs a Random object with a specified seed, + next I n t left parenthesis right parenthesis colon i n t returns a random i n t value, + next I n t left parenthesis n colon i n t right parenthesis colon i n t returns a random i n t value between 0 and n(exclusive), + next Long left parenthesis right parenthesis colon long returns a random long value, + next Double left parenthesis right parenthesis colon double returns a random double value between 0.0 and 1.0(exclusive), + next Float left parenthesis right parenthesis colon float returns a random float value between 0.0 F and 1.0 F(exclusive), + next Boolean left parenthesis right parenthesis colon boolean returns a random boolean value. "/>
          <p:cNvPicPr>
            <a:picLocks noChangeAspect="1"/>
          </p:cNvPicPr>
          <p:nvPr/>
        </p:nvPicPr>
        <p:blipFill>
          <a:blip r:embed="rId3"/>
          <a:stretch>
            <a:fillRect/>
          </a:stretch>
        </p:blipFill>
        <p:spPr>
          <a:xfrm>
            <a:off x="792727" y="3090385"/>
            <a:ext cx="7558546" cy="2956073"/>
          </a:xfrm>
          <a:prstGeom prst="rect">
            <a:avLst/>
          </a:prstGeom>
        </p:spPr>
      </p:pic>
    </p:spTree>
    <p:extLst>
      <p:ext uri="{BB962C8B-B14F-4D97-AF65-F5344CB8AC3E}">
        <p14:creationId xmlns:p14="http://schemas.microsoft.com/office/powerpoint/2010/main" val="243161433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The Random Class Example</a:t>
            </a:r>
            <a:endParaRPr lang="en-US" altLang="en-US" sz="2000" b="0" dirty="0" smtClean="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type="body" idx="1"/>
          </p:nvPr>
        </p:nvSpPr>
        <p:spPr>
          <a:xfrm>
            <a:off x="457200" y="1600200"/>
            <a:ext cx="8229600" cy="1202635"/>
          </a:xfrm>
        </p:spPr>
        <p:txBody>
          <a:bodyPr/>
          <a:lstStyle/>
          <a:p>
            <a:pPr marL="0" indent="0">
              <a:buFont typeface="Monotype Sorts" pitchFamily="2" charset="2"/>
              <a:buNone/>
            </a:pPr>
            <a:r>
              <a:rPr lang="en-US" altLang="en-US" sz="2200" dirty="0"/>
              <a:t>If two </a:t>
            </a:r>
            <a:r>
              <a:rPr lang="en-US" altLang="en-US" sz="2200" b="1" dirty="0"/>
              <a:t>Random</a:t>
            </a:r>
            <a:r>
              <a:rPr lang="en-US" altLang="en-US" sz="2200" dirty="0"/>
              <a:t> objects have the same seed, they will generate identical sequences of numbers. For example, the following code creates two </a:t>
            </a:r>
            <a:r>
              <a:rPr lang="en-US" altLang="en-US" sz="2200" b="1" dirty="0"/>
              <a:t>Random</a:t>
            </a:r>
            <a:r>
              <a:rPr lang="en-US" altLang="en-US" sz="2200" dirty="0"/>
              <a:t> objects with the same seed 3.</a:t>
            </a:r>
            <a:endParaRPr lang="en-US" altLang="en-US" sz="2200" dirty="0">
              <a:latin typeface="Courier" charset="0"/>
              <a:cs typeface="Times New Roman" panose="02020603050405020304" pitchFamily="18" charset="0"/>
            </a:endParaRPr>
          </a:p>
        </p:txBody>
      </p:sp>
      <p:pic>
        <p:nvPicPr>
          <p:cNvPr id="4" name="Picture 3" descr="Computer code has 8 lines. The lines read as follows. Line 1. Random random1 equals new Random left parenthesis 3 right parenthesis semicolon. Line 2. System period out period print left parenthesis double quote From random 1 colon double quote right parenthesis semicolon. Line 3. for left parenthesis i n t i equals 0 semicolon i less than sign 10 semicolon i plus plus right parenthesis. Line 4. System period out period print left parenthesis random 1 period next i n t left parenthesis 1000 right parenthesis plus double quote double quote right parenthesis semicolon. Line 5. Random random 2 equals new Random left parenthesis 3 right parenthesis semicolon. Line 6. System period out period print left parenthesis double quote back slash n From random 2 colon double quote right parenthesis semicolon. Line 7. for left parenthesis i n t i equals 0 semicolon i less than sign 10 semicolon i plus plus right parenthesis. Line 8. System period out period print left parenthesis random 2 period next i n t left parenthesis 1000 right parenthesis plus double quote double quote right parenthesis semicolon. The output reads, From random 1: 734 660 210 581 128 202 549 564 459 961. From random 2: 734 660 210 581 128 202 549 564 459 961. "/>
          <p:cNvPicPr>
            <a:picLocks noChangeAspect="1"/>
          </p:cNvPicPr>
          <p:nvPr/>
        </p:nvPicPr>
        <p:blipFill>
          <a:blip r:embed="rId3"/>
          <a:stretch>
            <a:fillRect/>
          </a:stretch>
        </p:blipFill>
        <p:spPr>
          <a:xfrm>
            <a:off x="457200" y="2891072"/>
            <a:ext cx="5941921" cy="3235046"/>
          </a:xfrm>
          <a:prstGeom prst="rect">
            <a:avLst/>
          </a:prstGeom>
        </p:spPr>
      </p:pic>
    </p:spTree>
    <p:extLst>
      <p:ext uri="{BB962C8B-B14F-4D97-AF65-F5344CB8AC3E}">
        <p14:creationId xmlns:p14="http://schemas.microsoft.com/office/powerpoint/2010/main" val="2535096923"/>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The Point2D Class</a:t>
            </a:r>
            <a:endParaRPr lang="en-US" altLang="en-US" sz="2000" b="0" dirty="0" smtClean="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type="body" idx="1"/>
          </p:nvPr>
        </p:nvSpPr>
        <p:spPr>
          <a:xfrm>
            <a:off x="457200" y="1600200"/>
            <a:ext cx="8229600" cy="1202635"/>
          </a:xfrm>
        </p:spPr>
        <p:txBody>
          <a:bodyPr/>
          <a:lstStyle/>
          <a:p>
            <a:pPr marL="0" indent="0">
              <a:buFont typeface="Monotype Sorts" pitchFamily="2" charset="2"/>
              <a:buNone/>
            </a:pPr>
            <a:r>
              <a:rPr lang="en-US" altLang="en-US" dirty="0"/>
              <a:t>Java API has a </a:t>
            </a:r>
            <a:r>
              <a:rPr lang="en-US" altLang="en-US" dirty="0" smtClean="0"/>
              <a:t>convenient </a:t>
            </a:r>
            <a:r>
              <a:rPr lang="en-US" altLang="en-US" b="1" dirty="0"/>
              <a:t>Point2D</a:t>
            </a:r>
            <a:r>
              <a:rPr lang="en-US" altLang="en-US" dirty="0"/>
              <a:t> class in the </a:t>
            </a:r>
            <a:r>
              <a:rPr lang="en-US" altLang="en-US" b="1" dirty="0"/>
              <a:t>javafx.geometry</a:t>
            </a:r>
            <a:r>
              <a:rPr lang="en-US" altLang="en-US" dirty="0"/>
              <a:t> package for representing a point in a two-dimensional </a:t>
            </a:r>
            <a:r>
              <a:rPr lang="en-US" altLang="en-US" dirty="0" smtClean="0"/>
              <a:t>plane.</a:t>
            </a:r>
            <a:endParaRPr lang="en-US" altLang="en-US" sz="2200" dirty="0">
              <a:latin typeface="Courier" charset="0"/>
              <a:cs typeface="Times New Roman" panose="02020603050405020304" pitchFamily="18" charset="0"/>
            </a:endParaRPr>
          </a:p>
        </p:txBody>
      </p:sp>
      <p:pic>
        <p:nvPicPr>
          <p:cNvPr id="6" name="Picture 3" descr="A diagram represents a U M L class diagram for the class Point 2 D in the java f x period geometry package. All the methods are of public access modifiers. The methods of the Point 2 D class are, + Point 2 D left parenthesis X colon double, y colon double right parenthesis constructs a Point 2 D object with the specified x and y coordinates, + distance left parenthesis x colon double, y colon double right parenthesis : double returns the distance between this point and the specified point left parenthesis x and y right parenthesis, + distance left parenthesis p colon Point 2 D right parenthesis colon double returns the distance between this point and the specified point p, +get X left parenthesis right parenthesis colon double returns the x coordinate from this point, +get Y left parenthesis right parenthesis colon double returns the y coordinate from this point, +to String left parenthesis right parenthesis colon String returns a string representation for the poin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090385"/>
            <a:ext cx="7722704" cy="1651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7" name="TextBox 4">
            <a:hlinkClick r:id="rId4"/>
          </p:cNvPr>
          <p:cNvSpPr>
            <a:spLocks noChangeArrowheads="1"/>
          </p:cNvSpPr>
          <p:nvPr/>
        </p:nvSpPr>
        <p:spPr bwMode="auto">
          <a:xfrm>
            <a:off x="2919413" y="5366510"/>
            <a:ext cx="165258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TestPoint2D</a:t>
            </a:r>
          </a:p>
        </p:txBody>
      </p:sp>
      <p:sp>
        <p:nvSpPr>
          <p:cNvPr id="8" name="TextBox 5">
            <a:hlinkClick r:id="rId5" tooltip="http://liveexample-ppe.pearsoncmg.com/LiveRun/faces/LiveExample.xhtml"/>
          </p:cNvPr>
          <p:cNvSpPr txBox="1"/>
          <p:nvPr/>
        </p:nvSpPr>
        <p:spPr>
          <a:xfrm>
            <a:off x="5070630" y="5326177"/>
            <a:ext cx="924340"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244054600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1"/>
          <p:cNvSpPr>
            <a:spLocks noGrp="1" noChangeArrowheads="1"/>
          </p:cNvSpPr>
          <p:nvPr>
            <p:ph type="title"/>
          </p:nvPr>
        </p:nvSpPr>
        <p:spPr/>
        <p:txBody>
          <a:bodyPr/>
          <a:lstStyle/>
          <a:p>
            <a:r>
              <a:rPr lang="en-US" altLang="en-US" dirty="0" smtClean="0"/>
              <a:t>Objectives </a:t>
            </a:r>
            <a:r>
              <a:rPr lang="en-US" altLang="en-US" sz="2000" b="0" dirty="0" smtClean="0"/>
              <a:t>(2 of 3)</a:t>
            </a:r>
          </a:p>
        </p:txBody>
      </p:sp>
      <p:sp>
        <p:nvSpPr>
          <p:cNvPr id="8196" name="Content Placeholder 2"/>
          <p:cNvSpPr>
            <a:spLocks noGrp="1" noChangeArrowheads="1"/>
          </p:cNvSpPr>
          <p:nvPr>
            <p:ph type="body" idx="1"/>
          </p:nvPr>
        </p:nvSpPr>
        <p:spPr/>
        <p:txBody>
          <a:bodyPr/>
          <a:lstStyle/>
          <a:p>
            <a:pPr marL="0" indent="0">
              <a:buNone/>
            </a:pPr>
            <a:r>
              <a:rPr lang="en-US" altLang="en-US" sz="2000" b="1" dirty="0" smtClean="0">
                <a:solidFill>
                  <a:schemeClr val="tx2"/>
                </a:solidFill>
              </a:rPr>
              <a:t>9.8 </a:t>
            </a:r>
            <a:r>
              <a:rPr lang="en-US" altLang="en-US" sz="2000" dirty="0" smtClean="0"/>
              <a:t>To </a:t>
            </a:r>
            <a:r>
              <a:rPr lang="en-US" altLang="en-US" sz="2000" dirty="0"/>
              <a:t>define data fields of reference types and assign default values for an object’s data fields (§9.5.3).</a:t>
            </a:r>
          </a:p>
          <a:p>
            <a:pPr marL="0" indent="0">
              <a:buNone/>
            </a:pPr>
            <a:r>
              <a:rPr lang="en-US" altLang="en-US" sz="2000" b="1" dirty="0" smtClean="0">
                <a:solidFill>
                  <a:schemeClr val="tx2"/>
                </a:solidFill>
              </a:rPr>
              <a:t>9.9 </a:t>
            </a:r>
            <a:r>
              <a:rPr lang="en-US" altLang="en-US" sz="2000" dirty="0" smtClean="0"/>
              <a:t>To </a:t>
            </a:r>
            <a:r>
              <a:rPr lang="en-US" altLang="en-US" sz="2000" dirty="0"/>
              <a:t>distinguish between object reference variables and primitive data type variables (§9.5.4).</a:t>
            </a:r>
          </a:p>
          <a:p>
            <a:pPr marL="0" indent="0">
              <a:buNone/>
            </a:pPr>
            <a:r>
              <a:rPr lang="en-US" altLang="en-US" sz="2000" b="1" dirty="0" smtClean="0">
                <a:solidFill>
                  <a:schemeClr val="tx2"/>
                </a:solidFill>
              </a:rPr>
              <a:t>9.10 </a:t>
            </a:r>
            <a:r>
              <a:rPr lang="en-US" altLang="en-US" sz="2000" dirty="0" smtClean="0"/>
              <a:t>To </a:t>
            </a:r>
            <a:r>
              <a:rPr lang="en-US" altLang="en-US" sz="2000" dirty="0"/>
              <a:t>use the Java library classes </a:t>
            </a:r>
            <a:r>
              <a:rPr lang="en-US" altLang="en-US" sz="2000" b="1" dirty="0"/>
              <a:t>Date</a:t>
            </a:r>
            <a:r>
              <a:rPr lang="en-US" altLang="en-US" sz="2000" dirty="0"/>
              <a:t>, </a:t>
            </a:r>
            <a:r>
              <a:rPr lang="en-US" altLang="en-US" sz="2000" b="1" dirty="0"/>
              <a:t>Random</a:t>
            </a:r>
            <a:r>
              <a:rPr lang="en-US" altLang="en-US" sz="2000" dirty="0"/>
              <a:t>, and </a:t>
            </a:r>
            <a:r>
              <a:rPr lang="en-US" altLang="en-US" sz="2000" b="1" dirty="0"/>
              <a:t>Point2D</a:t>
            </a:r>
            <a:r>
              <a:rPr lang="en-US" altLang="en-US" sz="2000" dirty="0"/>
              <a:t> (§9.6).</a:t>
            </a:r>
          </a:p>
          <a:p>
            <a:pPr marL="0" indent="0">
              <a:buNone/>
            </a:pPr>
            <a:r>
              <a:rPr lang="en-US" altLang="en-US" sz="2000" b="1" dirty="0" smtClean="0">
                <a:solidFill>
                  <a:schemeClr val="tx2"/>
                </a:solidFill>
              </a:rPr>
              <a:t>9.11 </a:t>
            </a:r>
            <a:r>
              <a:rPr lang="en-US" altLang="en-US" sz="2000" dirty="0" smtClean="0"/>
              <a:t>To </a:t>
            </a:r>
            <a:r>
              <a:rPr lang="en-US" altLang="en-US" sz="2000" dirty="0"/>
              <a:t>distinguish between instance and static variables and methods (§9.7).</a:t>
            </a:r>
          </a:p>
          <a:p>
            <a:pPr marL="0" indent="0">
              <a:buNone/>
            </a:pPr>
            <a:r>
              <a:rPr lang="en-US" altLang="en-US" sz="2000" b="1" dirty="0" smtClean="0">
                <a:solidFill>
                  <a:schemeClr val="tx2"/>
                </a:solidFill>
              </a:rPr>
              <a:t>9.12 </a:t>
            </a:r>
            <a:r>
              <a:rPr lang="en-US" altLang="en-US" sz="2000" dirty="0" smtClean="0"/>
              <a:t>To </a:t>
            </a:r>
            <a:r>
              <a:rPr lang="en-US" altLang="en-US" sz="2000" dirty="0"/>
              <a:t>define private data fields with appropriate </a:t>
            </a:r>
            <a:r>
              <a:rPr lang="en-US" altLang="en-US" sz="2000" b="1" dirty="0"/>
              <a:t>get</a:t>
            </a:r>
            <a:r>
              <a:rPr lang="en-US" altLang="en-US" sz="2000" dirty="0"/>
              <a:t> and </a:t>
            </a:r>
            <a:r>
              <a:rPr lang="en-US" altLang="en-US" sz="2000" b="1" dirty="0"/>
              <a:t>set</a:t>
            </a:r>
            <a:r>
              <a:rPr lang="en-US" altLang="en-US" sz="2000" dirty="0"/>
              <a:t> methods (§9.8).</a:t>
            </a:r>
          </a:p>
        </p:txBody>
      </p:sp>
    </p:spTree>
    <p:extLst>
      <p:ext uri="{BB962C8B-B14F-4D97-AF65-F5344CB8AC3E}">
        <p14:creationId xmlns:p14="http://schemas.microsoft.com/office/powerpoint/2010/main" val="302716485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Instance </a:t>
            </a:r>
            <a:r>
              <a:rPr lang="en-US" altLang="en-US" dirty="0" smtClean="0"/>
              <a:t>Variables</a:t>
            </a:r>
            <a:r>
              <a:rPr lang="en-US" altLang="en-US" dirty="0"/>
              <a:t>, and Methods</a:t>
            </a:r>
            <a:endParaRPr lang="en-US" altLang="en-US" sz="2000" b="0" dirty="0" smtClean="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type="body" idx="1"/>
          </p:nvPr>
        </p:nvSpPr>
        <p:spPr>
          <a:xfrm>
            <a:off x="457200" y="1600200"/>
            <a:ext cx="8229600" cy="1202635"/>
          </a:xfrm>
        </p:spPr>
        <p:txBody>
          <a:bodyPr/>
          <a:lstStyle/>
          <a:p>
            <a:pPr marL="0" indent="0">
              <a:buFont typeface="Monotype Sorts" pitchFamily="2" charset="2"/>
              <a:buNone/>
            </a:pPr>
            <a:r>
              <a:rPr lang="en-US" altLang="en-US" dirty="0"/>
              <a:t>Instance variables belong to a specific instance</a:t>
            </a:r>
            <a:r>
              <a:rPr lang="en-US" altLang="en-US" dirty="0" smtClean="0"/>
              <a:t>.</a:t>
            </a:r>
          </a:p>
          <a:p>
            <a:pPr marL="0" indent="0">
              <a:buFont typeface="Monotype Sorts" pitchFamily="2" charset="2"/>
              <a:buNone/>
            </a:pPr>
            <a:r>
              <a:rPr lang="en-US" altLang="en-US" dirty="0" smtClean="0"/>
              <a:t>Instance </a:t>
            </a:r>
            <a:r>
              <a:rPr lang="en-US" altLang="en-US" dirty="0"/>
              <a:t>methods are invoked by an instance of the class.</a:t>
            </a:r>
            <a:endParaRPr lang="en-US" altLang="en-US" sz="2200" dirty="0">
              <a:latin typeface="Courier" charset="0"/>
              <a:cs typeface="Times New Roman" panose="02020603050405020304" pitchFamily="18" charset="0"/>
            </a:endParaRPr>
          </a:p>
        </p:txBody>
      </p:sp>
    </p:spTree>
    <p:extLst>
      <p:ext uri="{BB962C8B-B14F-4D97-AF65-F5344CB8AC3E}">
        <p14:creationId xmlns:p14="http://schemas.microsoft.com/office/powerpoint/2010/main" val="134379205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Static Variables, Constants, </a:t>
            </a:r>
            <a:r>
              <a:rPr lang="en-US" altLang="en-US" dirty="0" smtClean="0"/>
              <a:t>and Methods </a:t>
            </a:r>
            <a:r>
              <a:rPr lang="en-US" altLang="en-US" sz="2000" b="0" dirty="0" smtClean="0"/>
              <a:t>(1 of 3)</a:t>
            </a:r>
            <a:endParaRPr lang="en-US" altLang="en-US" sz="2000" b="0" dirty="0" smtClean="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type="body" idx="1"/>
          </p:nvPr>
        </p:nvSpPr>
        <p:spPr>
          <a:xfrm>
            <a:off x="457200" y="1600200"/>
            <a:ext cx="8229600" cy="2117035"/>
          </a:xfrm>
        </p:spPr>
        <p:txBody>
          <a:bodyPr/>
          <a:lstStyle/>
          <a:p>
            <a:pPr marL="0" indent="0">
              <a:spcBef>
                <a:spcPct val="50000"/>
              </a:spcBef>
              <a:buClrTx/>
              <a:buSzTx/>
              <a:buFontTx/>
              <a:buNone/>
            </a:pPr>
            <a:r>
              <a:rPr lang="en-US" altLang="en-US" dirty="0"/>
              <a:t>Static variables are shared by all the instances of the </a:t>
            </a:r>
            <a:r>
              <a:rPr lang="en-US" altLang="en-US" dirty="0" smtClean="0"/>
              <a:t>class.</a:t>
            </a:r>
          </a:p>
          <a:p>
            <a:pPr marL="0" indent="0">
              <a:spcBef>
                <a:spcPct val="50000"/>
              </a:spcBef>
              <a:buClrTx/>
              <a:buSzTx/>
              <a:buFontTx/>
              <a:buNone/>
            </a:pPr>
            <a:r>
              <a:rPr lang="en-US" altLang="en-US" dirty="0" smtClean="0"/>
              <a:t>Static </a:t>
            </a:r>
            <a:r>
              <a:rPr lang="en-US" altLang="en-US" dirty="0"/>
              <a:t>methods are not tied to a specific object</a:t>
            </a:r>
            <a:r>
              <a:rPr lang="en-US" altLang="en-US" dirty="0" smtClean="0"/>
              <a:t>.</a:t>
            </a:r>
            <a:endParaRPr lang="en-US" altLang="en-US" dirty="0"/>
          </a:p>
          <a:p>
            <a:pPr marL="0" indent="0">
              <a:spcBef>
                <a:spcPct val="50000"/>
              </a:spcBef>
              <a:buClrTx/>
              <a:buSzTx/>
              <a:buFontTx/>
              <a:buNone/>
            </a:pPr>
            <a:r>
              <a:rPr lang="en-US" altLang="en-US" dirty="0"/>
              <a:t>Static constants are final variables shared by all the instances of the class.</a:t>
            </a:r>
            <a:endParaRPr lang="en-US" altLang="en-US" sz="2200" dirty="0">
              <a:latin typeface="Courier" charset="0"/>
              <a:cs typeface="Times New Roman" panose="02020603050405020304" pitchFamily="18" charset="0"/>
            </a:endParaRPr>
          </a:p>
        </p:txBody>
      </p:sp>
    </p:spTree>
    <p:extLst>
      <p:ext uri="{BB962C8B-B14F-4D97-AF65-F5344CB8AC3E}">
        <p14:creationId xmlns:p14="http://schemas.microsoft.com/office/powerpoint/2010/main" val="1597603361"/>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Static Variables, Constants, </a:t>
            </a:r>
            <a:r>
              <a:rPr lang="en-US" altLang="en-US" dirty="0" smtClean="0"/>
              <a:t>and Methods </a:t>
            </a:r>
            <a:r>
              <a:rPr lang="en-US" altLang="en-US" sz="2000" b="0" dirty="0" smtClean="0"/>
              <a:t>(2 of 3)</a:t>
            </a:r>
            <a:endParaRPr lang="en-US" altLang="en-US" sz="2000" b="0" dirty="0" smtClean="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type="body" idx="1"/>
          </p:nvPr>
        </p:nvSpPr>
        <p:spPr>
          <a:xfrm>
            <a:off x="457200" y="1600200"/>
            <a:ext cx="8229600" cy="874643"/>
          </a:xfrm>
        </p:spPr>
        <p:txBody>
          <a:bodyPr/>
          <a:lstStyle/>
          <a:p>
            <a:pPr marL="0" indent="0">
              <a:spcBef>
                <a:spcPct val="50000"/>
              </a:spcBef>
              <a:buClrTx/>
              <a:buSzTx/>
              <a:buFontTx/>
              <a:buNone/>
            </a:pPr>
            <a:r>
              <a:rPr lang="en-US" altLang="en-US" dirty="0"/>
              <a:t>To declare static variables, constants, and methods, use the static modifier.</a:t>
            </a:r>
            <a:endParaRPr lang="en-US" altLang="en-US" sz="2200" dirty="0">
              <a:latin typeface="Courier" charset="0"/>
              <a:cs typeface="Times New Roman" panose="02020603050405020304" pitchFamily="18" charset="0"/>
            </a:endParaRPr>
          </a:p>
        </p:txBody>
      </p:sp>
    </p:spTree>
    <p:extLst>
      <p:ext uri="{BB962C8B-B14F-4D97-AF65-F5344CB8AC3E}">
        <p14:creationId xmlns:p14="http://schemas.microsoft.com/office/powerpoint/2010/main" val="2409137291"/>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38229"/>
            <a:ext cx="8229600" cy="1066799"/>
          </a:xfrm>
        </p:spPr>
        <p:txBody>
          <a:bodyPr/>
          <a:lstStyle/>
          <a:p>
            <a:r>
              <a:rPr lang="en-US" altLang="en-US" dirty="0"/>
              <a:t>Static Variables, Constants, and Methods </a:t>
            </a:r>
            <a:r>
              <a:rPr lang="en-US" altLang="en-US" sz="2000" b="0" dirty="0" smtClean="0"/>
              <a:t>(3 </a:t>
            </a:r>
            <a:r>
              <a:rPr lang="en-US" altLang="en-US" sz="2000" b="0" dirty="0"/>
              <a:t>of 3)</a:t>
            </a:r>
            <a:endParaRPr lang="en-US" b="0" dirty="0"/>
          </a:p>
        </p:txBody>
      </p:sp>
      <p:pic>
        <p:nvPicPr>
          <p:cNvPr id="6" name="Picture 2" descr="A diagram represents a U M L class diagram of static variables, constants, and methods. The diagram has a class circle. The attributes for the class circle are radius: double, number Of Objects colon i n t. The methods for the class circle are get Number Of Objects left parenthesis right parenthesis colon i n t, get Area left parenthesis right parenthesis colon double. Circle 1 and circle 2 are the objects created for the class circle. The class circle has the attributes, radius equals 1 and number Of Objects equals 2 for the object circle 1. The memory stores the value 1 for the attribute radius. The class circle has the attributes, radius equals 5 and number Of Objects equals 2 for the object circle 2. After two objects are created for the class circle, the memory stores the value 2 for the attribute number Of Objects. The object, circle 2 for the class circle stores the value 5 for the attribute radius in the memory.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226" y="2296814"/>
            <a:ext cx="7911548" cy="23034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48891353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Example </a:t>
            </a:r>
            <a:r>
              <a:rPr lang="en-US" altLang="en-US" dirty="0" smtClean="0"/>
              <a:t>of Using </a:t>
            </a:r>
            <a:r>
              <a:rPr lang="en-US" altLang="en-US" dirty="0"/>
              <a:t>Instance and Class Variables and Method</a:t>
            </a:r>
            <a:endParaRPr lang="en-US" altLang="en-US" sz="2000" b="0" dirty="0" smtClean="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type="body" idx="1"/>
          </p:nvPr>
        </p:nvSpPr>
        <p:spPr>
          <a:xfrm>
            <a:off x="457200" y="1600200"/>
            <a:ext cx="8229600" cy="1600200"/>
          </a:xfrm>
        </p:spPr>
        <p:txBody>
          <a:bodyPr/>
          <a:lstStyle/>
          <a:p>
            <a:pPr marL="0" indent="0">
              <a:spcBef>
                <a:spcPct val="50000"/>
              </a:spcBef>
              <a:buClrTx/>
              <a:buSzTx/>
              <a:buFontTx/>
              <a:buNone/>
            </a:pPr>
            <a:r>
              <a:rPr lang="en-US" altLang="en-US" dirty="0" smtClean="0"/>
              <a:t>Objective</a:t>
            </a:r>
            <a:r>
              <a:rPr lang="en-US" altLang="en-US" dirty="0"/>
              <a:t>: Demonstrate the roles of instance and class variables and their uses. This example adds a class variable numberOfObjects to track the number of Circle objects created.</a:t>
            </a:r>
            <a:endParaRPr lang="en-US" altLang="en-US" sz="2200" dirty="0">
              <a:latin typeface="Courier" charset="0"/>
              <a:cs typeface="Times New Roman" panose="02020603050405020304" pitchFamily="18" charset="0"/>
            </a:endParaRPr>
          </a:p>
        </p:txBody>
      </p:sp>
      <p:sp>
        <p:nvSpPr>
          <p:cNvPr id="4" name="TextBox 3">
            <a:hlinkClick r:id="rId3"/>
          </p:cNvPr>
          <p:cNvSpPr>
            <a:spLocks noChangeArrowheads="1"/>
          </p:cNvSpPr>
          <p:nvPr/>
        </p:nvSpPr>
        <p:spPr bwMode="auto">
          <a:xfrm>
            <a:off x="1925982" y="3988352"/>
            <a:ext cx="326548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CircleWithStaticMembers</a:t>
            </a:r>
          </a:p>
        </p:txBody>
      </p:sp>
      <p:sp>
        <p:nvSpPr>
          <p:cNvPr id="6" name="TextBox 4">
            <a:hlinkClick r:id="rId4"/>
          </p:cNvPr>
          <p:cNvSpPr>
            <a:spLocks noChangeArrowheads="1"/>
          </p:cNvSpPr>
          <p:nvPr/>
        </p:nvSpPr>
        <p:spPr bwMode="auto">
          <a:xfrm>
            <a:off x="1833182" y="4675671"/>
            <a:ext cx="345108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TestCircleWithStaticMembers</a:t>
            </a:r>
          </a:p>
        </p:txBody>
      </p:sp>
      <p:sp>
        <p:nvSpPr>
          <p:cNvPr id="7" name="TextBox 5">
            <a:hlinkClick r:id="rId5" tooltip="http://liveexample-ppe.pearsoncmg.com/LiveRun/faces/LiveExample.xhtml"/>
          </p:cNvPr>
          <p:cNvSpPr txBox="1"/>
          <p:nvPr/>
        </p:nvSpPr>
        <p:spPr>
          <a:xfrm>
            <a:off x="5869527" y="4630953"/>
            <a:ext cx="924340"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75115993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Visibility Modifiers and </a:t>
            </a:r>
            <a:r>
              <a:rPr lang="en-US" altLang="en-US" dirty="0" smtClean="0"/>
              <a:t>Accessor/Mutator Methods </a:t>
            </a:r>
            <a:r>
              <a:rPr lang="en-US" altLang="en-US" sz="2000" b="0" dirty="0"/>
              <a:t>(1 of </a:t>
            </a:r>
            <a:r>
              <a:rPr lang="en-US" altLang="en-US" sz="2000" b="0" dirty="0" smtClean="0"/>
              <a:t>3)</a:t>
            </a:r>
            <a:endParaRPr lang="en-US" altLang="en-US" sz="2000" b="0" dirty="0" smtClean="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type="body" idx="1"/>
          </p:nvPr>
        </p:nvSpPr>
        <p:spPr>
          <a:xfrm>
            <a:off x="457200" y="1600200"/>
            <a:ext cx="8229600" cy="4572000"/>
          </a:xfrm>
        </p:spPr>
        <p:txBody>
          <a:bodyPr/>
          <a:lstStyle/>
          <a:p>
            <a:pPr marL="0" indent="0">
              <a:spcBef>
                <a:spcPct val="50000"/>
              </a:spcBef>
              <a:buClrTx/>
              <a:buSzTx/>
              <a:buFontTx/>
              <a:buNone/>
            </a:pPr>
            <a:r>
              <a:rPr lang="en-US" altLang="en-US" dirty="0"/>
              <a:t>By default, the class, variable, or method can be</a:t>
            </a:r>
            <a:br>
              <a:rPr lang="en-US" altLang="en-US" dirty="0"/>
            </a:br>
            <a:r>
              <a:rPr lang="en-US" altLang="en-US" dirty="0"/>
              <a:t>accessed by any class in the same package</a:t>
            </a:r>
            <a:r>
              <a:rPr lang="en-US" altLang="en-US" dirty="0" smtClean="0"/>
              <a:t>.</a:t>
            </a:r>
          </a:p>
          <a:p>
            <a:pPr>
              <a:buClr>
                <a:schemeClr val="tx2"/>
              </a:buClr>
              <a:buSzPct val="75000"/>
              <a:defRPr/>
            </a:pPr>
            <a:r>
              <a:rPr lang="en-US" altLang="en-US" dirty="0">
                <a:latin typeface="Courier New" pitchFamily="49" charset="0"/>
              </a:rPr>
              <a:t>public</a:t>
            </a:r>
            <a:endParaRPr lang="en-US" altLang="en-US" sz="2800" dirty="0"/>
          </a:p>
          <a:p>
            <a:pPr marL="0" indent="0">
              <a:spcBef>
                <a:spcPct val="20000"/>
              </a:spcBef>
              <a:buClr>
                <a:schemeClr val="tx2"/>
              </a:buClr>
              <a:buSzPct val="75000"/>
              <a:buFont typeface="Symbol" pitchFamily="18" charset="2"/>
              <a:buNone/>
              <a:defRPr/>
            </a:pPr>
            <a:r>
              <a:rPr lang="en-US" altLang="en-US" dirty="0" smtClean="0"/>
              <a:t>	The </a:t>
            </a:r>
            <a:r>
              <a:rPr lang="en-US" altLang="en-US" dirty="0"/>
              <a:t>class, data, or method is visible to any class in any package</a:t>
            </a:r>
            <a:r>
              <a:rPr lang="en-US" altLang="en-US" dirty="0" smtClean="0"/>
              <a:t>.</a:t>
            </a:r>
            <a:endParaRPr lang="en-US" altLang="en-US" dirty="0"/>
          </a:p>
          <a:p>
            <a:pPr>
              <a:buClr>
                <a:schemeClr val="tx2"/>
              </a:buClr>
              <a:buSzPct val="75000"/>
              <a:defRPr/>
            </a:pPr>
            <a:r>
              <a:rPr lang="en-US" altLang="en-US" dirty="0" smtClean="0">
                <a:latin typeface="Courier New" pitchFamily="49" charset="0"/>
              </a:rPr>
              <a:t>private</a:t>
            </a:r>
            <a:endParaRPr lang="en-US" altLang="en-US" sz="2000" dirty="0"/>
          </a:p>
          <a:p>
            <a:pPr marL="0" indent="0">
              <a:spcBef>
                <a:spcPct val="20000"/>
              </a:spcBef>
              <a:buClr>
                <a:schemeClr val="tx2"/>
              </a:buClr>
              <a:buSzPct val="75000"/>
              <a:buFont typeface="Symbol" pitchFamily="18" charset="2"/>
              <a:buNone/>
              <a:defRPr/>
            </a:pPr>
            <a:r>
              <a:rPr lang="en-US" altLang="en-US" dirty="0" smtClean="0"/>
              <a:t>	The </a:t>
            </a:r>
            <a:r>
              <a:rPr lang="en-US" altLang="en-US" dirty="0"/>
              <a:t>data or methods can be accessed only by the declaring class.</a:t>
            </a:r>
          </a:p>
          <a:p>
            <a:pPr marL="0" indent="0">
              <a:spcBef>
                <a:spcPct val="20000"/>
              </a:spcBef>
              <a:buClr>
                <a:schemeClr val="tx2"/>
              </a:buClr>
              <a:buSzPct val="75000"/>
              <a:buFont typeface="Symbol" pitchFamily="18" charset="2"/>
              <a:buNone/>
              <a:defRPr/>
            </a:pPr>
            <a:r>
              <a:rPr lang="en-US" altLang="en-US" dirty="0"/>
              <a:t>The get and set methods are used to read and modify private properties.</a:t>
            </a:r>
            <a:endParaRPr lang="en-US" altLang="en-US" sz="2200" dirty="0">
              <a:latin typeface="Courier" charset="0"/>
              <a:cs typeface="Times New Roman" panose="02020603050405020304" pitchFamily="18" charset="0"/>
            </a:endParaRPr>
          </a:p>
        </p:txBody>
      </p:sp>
    </p:spTree>
    <p:extLst>
      <p:ext uri="{BB962C8B-B14F-4D97-AF65-F5344CB8AC3E}">
        <p14:creationId xmlns:p14="http://schemas.microsoft.com/office/powerpoint/2010/main" val="2323692056"/>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Visibility Modifiers and Accessor/Mutator Methods </a:t>
            </a:r>
            <a:r>
              <a:rPr lang="en-US" altLang="en-US" sz="2000" b="0" dirty="0" smtClean="0"/>
              <a:t>(2 </a:t>
            </a:r>
            <a:r>
              <a:rPr lang="en-US" altLang="en-US" sz="2000" b="0" dirty="0"/>
              <a:t>of 3)</a:t>
            </a:r>
            <a:endParaRPr lang="en-US" altLang="en-US" sz="2000" b="0" dirty="0" smtClean="0">
              <a:latin typeface="Times New Roman" panose="02020603050405020304" pitchFamily="18" charset="0"/>
              <a:cs typeface="Times New Roman" panose="02020603050405020304" pitchFamily="18" charset="0"/>
            </a:endParaRPr>
          </a:p>
        </p:txBody>
      </p:sp>
      <p:pic>
        <p:nvPicPr>
          <p:cNvPr id="4" name="Picture 2" descr="Three blocks of computer codes for package p 1, p 2, p 3 are displayed. For package p 1, Computer code has 12 lines. The lines read as follows. Line1. Package p 1 semicolon. Line 2. public class C 1 left brace. Line 3, indented once. public i n t x semicolon. Line 4, indented once. i n t y semicolon. Line 5, indented once. private i n t z semicolon. Line 6, indented once. public void m 1 left parenthesis right parenthesis left brace. Line 7, indented once. right brace. Line 8, indented once. void m 2 left parenthesis right parenthesis left brace. Line 9, indented once. right brace. Line 10, indented once. private void m 3 left parenthesis right parenthesis left brace. Line 11, indented once. right brace. Line 12. right brace. For package p 2, Computer code has 12 lines. The lines read as follows. Line 1. Package p 1 semicolon. Line 2. public class C 2 left brace. Line 3, indented once. void a Method left parenthesis right parenthesis left brace. Line 4, indented twice. C1 o equals new C1 left parenthesis right parenthesis semicolon. Line 4 is highlighted. Line 5, indented twice. can access o period x semicolon. Line 6, indented twice. can access o period y semicolon. Line 7, indented twice. cannot access o period z semicolon. Line 8, indented twice. can invoke o period m1 left parenthesis right parenthesis semicolon. Line 9, indented twice. can invoke o period m 2 left parenthesis right parenthesis semicolon. Line 10, indented twice. cannot invoke o period m 3 left parenthesis right parenthesis semicolon. Line 11, indented once. right brace. Line 12. right brace. For package p 3, Computer code has 12 lines. The lines read as follows. Line 1. Package p 2 semicolon. Line 2. public class C 3 left brace. Line 3, indented once. void a Method left parenthesis right parenthesis left brace. Line 4, indented twice. C 1 o equals new C 1 left parenthesis right parenthesis semicolon. Line 4 is highlighted. Line 5, indented twice. can access o period x semicolon. Line 6, indented twice. cannot access o period y semicolon. Line 7, indented twice. cannot access o period z semicolon. Line 8, indented twice. can invoke o period m 1 left parenthesis right parenthesis semicolon. Line 9, indented twice. cannot invoke o period m 2 left parenthesis right parenthesis semicolon. Line 10, indented twice. cannot invoke o period m 3 left parenthesis right parenthesis semicolon. Line 11, indented once. right brace. Line 12. right br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591" y="1890189"/>
            <a:ext cx="8030817" cy="279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 name="Content Placeholder 3"/>
          <p:cNvSpPr>
            <a:spLocks noGrp="1"/>
          </p:cNvSpPr>
          <p:nvPr>
            <p:ph type="body" idx="1"/>
          </p:nvPr>
        </p:nvSpPr>
        <p:spPr>
          <a:xfrm>
            <a:off x="457200" y="4909931"/>
            <a:ext cx="8229600" cy="1262270"/>
          </a:xfrm>
        </p:spPr>
        <p:txBody>
          <a:bodyPr/>
          <a:lstStyle/>
          <a:p>
            <a:pPr marL="0" indent="0">
              <a:spcBef>
                <a:spcPct val="50000"/>
              </a:spcBef>
              <a:buClrTx/>
              <a:buSzTx/>
              <a:buFontTx/>
              <a:buNone/>
            </a:pPr>
            <a:r>
              <a:rPr lang="en-US" altLang="en-US" dirty="0">
                <a:cs typeface="Courier New" panose="02070309020205020404" pitchFamily="49" charset="0"/>
              </a:rPr>
              <a:t>The private modifier restricts access to within a class, the default modifier restricts access to within a package, and the public modifier enables unrestricted access</a:t>
            </a:r>
            <a:r>
              <a:rPr lang="en-US" altLang="en-US" dirty="0" smtClean="0">
                <a:cs typeface="Courier New" panose="02070309020205020404" pitchFamily="49" charset="0"/>
              </a:rPr>
              <a:t>.</a:t>
            </a:r>
            <a:endParaRPr lang="en-US" altLang="en-US" dirty="0"/>
          </a:p>
        </p:txBody>
      </p:sp>
    </p:spTree>
    <p:extLst>
      <p:ext uri="{BB962C8B-B14F-4D97-AF65-F5344CB8AC3E}">
        <p14:creationId xmlns:p14="http://schemas.microsoft.com/office/powerpoint/2010/main" val="439244545"/>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Visibility Modifiers and Accessor/Mutator Methods </a:t>
            </a:r>
            <a:r>
              <a:rPr lang="en-US" altLang="en-US" sz="2000" b="0" dirty="0" smtClean="0"/>
              <a:t>(3 </a:t>
            </a:r>
            <a:r>
              <a:rPr lang="en-US" altLang="en-US" sz="2000" b="0" dirty="0"/>
              <a:t>of 3)</a:t>
            </a:r>
            <a:endParaRPr lang="en-US" altLang="en-US" sz="2000" b="0" dirty="0" smtClean="0">
              <a:latin typeface="Times New Roman" panose="02020603050405020304" pitchFamily="18" charset="0"/>
              <a:cs typeface="Times New Roman" panose="02020603050405020304" pitchFamily="18" charset="0"/>
            </a:endParaRPr>
          </a:p>
        </p:txBody>
      </p:sp>
      <p:pic>
        <p:nvPicPr>
          <p:cNvPr id="6" name="Picture 2" descr="Three blocks of code for package p 1 and p 2. For package p 1, Computer code has 4 lines. The lines read as follows. Line 1. package p1 semicolon. Line 2. class C 1 left brace. Line 3. incomplete line of code. Line 4. right brace. The class c 2 also belongs to the package p 1. Computer code has 4 lines. The lines read as follows. Line 1. package p 1 semicolon. Line 2. public class C 2 left brace. Line 3, indented once. can access C 1. Line 4. right brace. For package p 2, Computer code has 5 lines. The lines read as follows. Line 1. package p 2 semicolon. Line 2. public class C 3 left brace. Line 3, indented once. cannot access C 1 semicolon. Line 4, indented once. can access C 2 semicolon. Line 5. right br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895" y="2310510"/>
            <a:ext cx="7792209" cy="1433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 name="Content Placeholder 3"/>
          <p:cNvSpPr>
            <a:spLocks noGrp="1"/>
          </p:cNvSpPr>
          <p:nvPr>
            <p:ph type="body" idx="1"/>
          </p:nvPr>
        </p:nvSpPr>
        <p:spPr>
          <a:xfrm>
            <a:off x="457200" y="4104861"/>
            <a:ext cx="8229600" cy="1262270"/>
          </a:xfrm>
        </p:spPr>
        <p:txBody>
          <a:bodyPr/>
          <a:lstStyle/>
          <a:p>
            <a:pPr marL="0" indent="0">
              <a:spcBef>
                <a:spcPct val="50000"/>
              </a:spcBef>
              <a:buClrTx/>
              <a:buSzTx/>
              <a:buFontTx/>
              <a:buNone/>
            </a:pPr>
            <a:r>
              <a:rPr lang="en-US" altLang="en-US" dirty="0">
                <a:cs typeface="Courier New" panose="02070309020205020404" pitchFamily="49" charset="0"/>
              </a:rPr>
              <a:t>The default modifier on a class restricts access to within a package, and the public modifier enables unrestricted access.</a:t>
            </a:r>
            <a:endParaRPr lang="en-US" altLang="en-US" dirty="0"/>
          </a:p>
        </p:txBody>
      </p:sp>
    </p:spTree>
    <p:extLst>
      <p:ext uri="{BB962C8B-B14F-4D97-AF65-F5344CB8AC3E}">
        <p14:creationId xmlns:p14="http://schemas.microsoft.com/office/powerpoint/2010/main" val="2345710323"/>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smtClean="0"/>
              <a:t>Note</a:t>
            </a:r>
            <a:endParaRPr lang="en-US" altLang="en-US" sz="2000" b="0" dirty="0" smtClean="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type="body" idx="1"/>
          </p:nvPr>
        </p:nvSpPr>
        <p:spPr>
          <a:xfrm>
            <a:off x="457200" y="1600200"/>
            <a:ext cx="8229600" cy="1202635"/>
          </a:xfrm>
        </p:spPr>
        <p:txBody>
          <a:bodyPr/>
          <a:lstStyle/>
          <a:p>
            <a:pPr marL="0" indent="0">
              <a:buFont typeface="Monotype Sorts" pitchFamily="2" charset="2"/>
              <a:buNone/>
            </a:pPr>
            <a:r>
              <a:rPr lang="en-US" altLang="en-US" dirty="0">
                <a:cs typeface="Courier New" panose="02070309020205020404" pitchFamily="49" charset="0"/>
              </a:rPr>
              <a:t>An object cannot access its private members, as shown in (b). It is OK, however, if the object is declared in its own class, as shown in (a).</a:t>
            </a:r>
            <a:endParaRPr lang="en-US" altLang="en-US" sz="2200" dirty="0">
              <a:latin typeface="Courier" charset="0"/>
              <a:cs typeface="Times New Roman" panose="02020603050405020304" pitchFamily="18" charset="0"/>
            </a:endParaRPr>
          </a:p>
        </p:txBody>
      </p:sp>
      <p:pic>
        <p:nvPicPr>
          <p:cNvPr id="8" name="Picture 3" descr="Computer code has 11 lines. The lines read as follows. Line 1. public class C left brace. Line 2, indented once. private boolean x semicolon. Line 3, indented once. public static void main left parenthesis String left bracket right bracket a r g s right parenthesis left brace. Line 4, indented twice. C c equals new C left parenthesis right parenthesis semicolon. Line 5, indented twice. System period out period print l n left parenthesis c period x right parenthesis semicolon. Line 6, indented twice. System period out period print l n left parenthesis c period convert left parenthesis right parenthesis right parenthesis semicolon. Line 7, indented once. right brace. Line 8, indented once. private i n t convert left parenthesis right parenthesis left brace. Line 9, indented twice. return x question mark 1 colon negative 1 semicolon. Line 10, indented once. right brace. Line 11. right brace. Here, the object c is declared inside the class C. Computer code has 7 lines. The lines read as follows. Line 1. public class Test left brace. Line 2, indented once. public static void main left parenthesis String left bracket right bracket a r g s right parenthesis left brace. Line 3, indented twice. C c equals new C left parenthesis right parenthesis semicolon. Line 4, indented twice. System period out period print l n left parenthesis c period x right parenthesis semicolon. Line 5, indented twice. System period out period print l n left parenthesis c period convert left parenthesis right parenthesis right parenthesis semicolon. Line 6, indented once. right brace. Line 7. right brace. Here, since the variables x and convert are declared in private, the objects cannot be called using the object c. Hence, the declarations for x and convert using the object are wrong.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090385"/>
            <a:ext cx="7884116"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354096713"/>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Why Data Fields Should Be private?</a:t>
            </a:r>
            <a:endParaRPr lang="en-US" altLang="en-US" sz="2000" b="0" dirty="0" smtClean="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type="body" idx="1"/>
          </p:nvPr>
        </p:nvSpPr>
        <p:spPr>
          <a:xfrm>
            <a:off x="457200" y="1600200"/>
            <a:ext cx="8229600" cy="1202635"/>
          </a:xfrm>
        </p:spPr>
        <p:txBody>
          <a:bodyPr/>
          <a:lstStyle/>
          <a:p>
            <a:pPr marL="0" indent="0">
              <a:lnSpc>
                <a:spcPct val="90000"/>
              </a:lnSpc>
              <a:spcBef>
                <a:spcPct val="100000"/>
              </a:spcBef>
              <a:buFont typeface="Symbol" panose="05050102010706020507" pitchFamily="18" charset="2"/>
              <a:buNone/>
            </a:pPr>
            <a:r>
              <a:rPr lang="en-US" altLang="en-US" dirty="0"/>
              <a:t>To protect </a:t>
            </a:r>
            <a:r>
              <a:rPr lang="en-US" altLang="en-US" dirty="0" smtClean="0"/>
              <a:t>data.</a:t>
            </a:r>
          </a:p>
          <a:p>
            <a:pPr marL="0" indent="0">
              <a:lnSpc>
                <a:spcPct val="90000"/>
              </a:lnSpc>
              <a:spcBef>
                <a:spcPct val="100000"/>
              </a:spcBef>
              <a:buFont typeface="Symbol" panose="05050102010706020507" pitchFamily="18" charset="2"/>
              <a:buNone/>
            </a:pPr>
            <a:r>
              <a:rPr lang="en-US" altLang="en-US" dirty="0" smtClean="0"/>
              <a:t>To </a:t>
            </a:r>
            <a:r>
              <a:rPr lang="en-US" altLang="en-US" dirty="0"/>
              <a:t>make code easy to maintain.</a:t>
            </a:r>
            <a:endParaRPr lang="en-US" altLang="en-US" sz="2200" dirty="0">
              <a:latin typeface="Courier" charset="0"/>
              <a:cs typeface="Times New Roman" panose="02020603050405020304" pitchFamily="18" charset="0"/>
            </a:endParaRPr>
          </a:p>
        </p:txBody>
      </p:sp>
    </p:spTree>
    <p:extLst>
      <p:ext uri="{BB962C8B-B14F-4D97-AF65-F5344CB8AC3E}">
        <p14:creationId xmlns:p14="http://schemas.microsoft.com/office/powerpoint/2010/main" val="203162576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1"/>
          <p:cNvSpPr>
            <a:spLocks noGrp="1" noChangeArrowheads="1"/>
          </p:cNvSpPr>
          <p:nvPr>
            <p:ph type="title"/>
          </p:nvPr>
        </p:nvSpPr>
        <p:spPr/>
        <p:txBody>
          <a:bodyPr/>
          <a:lstStyle/>
          <a:p>
            <a:r>
              <a:rPr lang="en-US" altLang="en-US" dirty="0" smtClean="0"/>
              <a:t>Objectives </a:t>
            </a:r>
            <a:r>
              <a:rPr lang="en-US" altLang="en-US" sz="2000" b="0" dirty="0" smtClean="0"/>
              <a:t>(3 of 3)</a:t>
            </a:r>
          </a:p>
        </p:txBody>
      </p:sp>
      <p:sp>
        <p:nvSpPr>
          <p:cNvPr id="8196" name="Content Placeholder 2"/>
          <p:cNvSpPr>
            <a:spLocks noGrp="1" noChangeArrowheads="1"/>
          </p:cNvSpPr>
          <p:nvPr>
            <p:ph type="body" idx="1"/>
          </p:nvPr>
        </p:nvSpPr>
        <p:spPr/>
        <p:txBody>
          <a:bodyPr/>
          <a:lstStyle/>
          <a:p>
            <a:pPr marL="0" indent="0">
              <a:buNone/>
            </a:pPr>
            <a:r>
              <a:rPr lang="en-US" altLang="en-US" sz="2000" b="1" dirty="0" smtClean="0">
                <a:solidFill>
                  <a:schemeClr val="tx2"/>
                </a:solidFill>
              </a:rPr>
              <a:t>9.13 </a:t>
            </a:r>
            <a:r>
              <a:rPr lang="en-US" altLang="en-US" sz="2000" dirty="0" smtClean="0"/>
              <a:t>To </a:t>
            </a:r>
            <a:r>
              <a:rPr lang="en-US" altLang="en-US" sz="2000" dirty="0"/>
              <a:t>encapsulate data fields to make classes easy to maintain (§9.9).</a:t>
            </a:r>
          </a:p>
          <a:p>
            <a:pPr marL="0" indent="0">
              <a:buNone/>
            </a:pPr>
            <a:r>
              <a:rPr lang="en-US" altLang="en-US" sz="2000" b="1" dirty="0" smtClean="0">
                <a:solidFill>
                  <a:schemeClr val="tx2"/>
                </a:solidFill>
              </a:rPr>
              <a:t>9.14 </a:t>
            </a:r>
            <a:r>
              <a:rPr lang="en-US" altLang="en-US" sz="2000" dirty="0" smtClean="0"/>
              <a:t>To </a:t>
            </a:r>
            <a:r>
              <a:rPr lang="en-US" altLang="en-US" sz="2000" dirty="0"/>
              <a:t>develop methods with object arguments and differentiate between primitive-type arguments and object-type arguments (§9.10).</a:t>
            </a:r>
          </a:p>
          <a:p>
            <a:pPr marL="0" indent="0">
              <a:buNone/>
            </a:pPr>
            <a:r>
              <a:rPr lang="en-US" altLang="en-US" sz="2000" b="1" dirty="0" smtClean="0">
                <a:solidFill>
                  <a:schemeClr val="tx2"/>
                </a:solidFill>
              </a:rPr>
              <a:t>9.15 </a:t>
            </a:r>
            <a:r>
              <a:rPr lang="en-US" altLang="en-US" sz="2000" dirty="0" smtClean="0"/>
              <a:t>To </a:t>
            </a:r>
            <a:r>
              <a:rPr lang="en-US" altLang="en-US" sz="2000" dirty="0"/>
              <a:t>store and process objects in arrays (§9.11).</a:t>
            </a:r>
          </a:p>
          <a:p>
            <a:pPr marL="0" indent="0">
              <a:buNone/>
            </a:pPr>
            <a:r>
              <a:rPr lang="en-US" altLang="en-US" sz="2000" b="1" dirty="0" smtClean="0">
                <a:solidFill>
                  <a:schemeClr val="tx2"/>
                </a:solidFill>
              </a:rPr>
              <a:t>9.16 </a:t>
            </a:r>
            <a:r>
              <a:rPr lang="en-US" altLang="en-US" sz="2000" dirty="0" smtClean="0"/>
              <a:t>To </a:t>
            </a:r>
            <a:r>
              <a:rPr lang="en-US" altLang="en-US" sz="2000" dirty="0"/>
              <a:t>create immutable objects from immutable classes to protect the contents of objects (§9.12).</a:t>
            </a:r>
          </a:p>
          <a:p>
            <a:pPr marL="0" indent="0">
              <a:buNone/>
            </a:pPr>
            <a:r>
              <a:rPr lang="en-US" altLang="en-US" sz="2000" b="1" dirty="0" smtClean="0">
                <a:solidFill>
                  <a:schemeClr val="tx2"/>
                </a:solidFill>
              </a:rPr>
              <a:t>9.17 </a:t>
            </a:r>
            <a:r>
              <a:rPr lang="en-US" altLang="en-US" sz="2000" dirty="0" smtClean="0"/>
              <a:t>To </a:t>
            </a:r>
            <a:r>
              <a:rPr lang="en-US" altLang="en-US" sz="2000" dirty="0"/>
              <a:t>determine the scope of variables in the context of a class (§9.13).</a:t>
            </a:r>
          </a:p>
          <a:p>
            <a:pPr marL="0" indent="0">
              <a:buNone/>
            </a:pPr>
            <a:r>
              <a:rPr lang="en-US" altLang="en-US" sz="2000" b="1" dirty="0" smtClean="0">
                <a:solidFill>
                  <a:schemeClr val="tx2"/>
                </a:solidFill>
              </a:rPr>
              <a:t>9.18 </a:t>
            </a:r>
            <a:r>
              <a:rPr lang="en-US" altLang="en-US" sz="2000" dirty="0" smtClean="0"/>
              <a:t>To </a:t>
            </a:r>
            <a:r>
              <a:rPr lang="en-US" altLang="en-US" sz="2000" dirty="0"/>
              <a:t>use the keyword </a:t>
            </a:r>
            <a:r>
              <a:rPr lang="en-US" altLang="en-US" sz="2000" b="1" dirty="0"/>
              <a:t>this</a:t>
            </a:r>
            <a:r>
              <a:rPr lang="en-US" altLang="en-US" sz="2000" dirty="0"/>
              <a:t> to refer to the calling object itself (§9.14).</a:t>
            </a:r>
          </a:p>
        </p:txBody>
      </p:sp>
    </p:spTree>
    <p:extLst>
      <p:ext uri="{BB962C8B-B14F-4D97-AF65-F5344CB8AC3E}">
        <p14:creationId xmlns:p14="http://schemas.microsoft.com/office/powerpoint/2010/main" val="1267420304"/>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Example </a:t>
            </a:r>
            <a:r>
              <a:rPr lang="en-US" altLang="en-US" dirty="0" smtClean="0"/>
              <a:t>of Data </a:t>
            </a:r>
            <a:r>
              <a:rPr lang="en-US" altLang="en-US" dirty="0"/>
              <a:t>Field Encapsulation</a:t>
            </a:r>
            <a:endParaRPr lang="en-US" b="0" dirty="0"/>
          </a:p>
        </p:txBody>
      </p:sp>
      <p:pic>
        <p:nvPicPr>
          <p:cNvPr id="2" name="Picture 2" descr="A diagram illustrates a U M L class diagram of data field encapsulation. All the attributes of the class circle are private modifiers. All the methods of the class circle are of public access modifiers. The attributes are as follows. Attribute, radius colon double represents the radius of this circle (default 1.0). Attribute, number Of Objects colon i n t represents the number of circle objects created. The methods and their results are as follows. Method, circle. Result, constructs a default circle object. Method, circle left parenthesis radius colon double right parenthesis. Result, constructs a circle object with the specified radius. Method, get radius left parenthesis colon double. Result returns the radius of this circle. Method, get radius left parenthesis radius colon double right parenthesis colon void. Result, sets a new radius for this circle. Method, get Number Of Objects left parenthesis right parenthesis colon i n t. Result, returns the number of circle objects created. Method, get Area left parenthesis right parenthesis colon double. Result, returns the area of this circle."/>
          <p:cNvPicPr>
            <a:picLocks noChangeAspect="1"/>
          </p:cNvPicPr>
          <p:nvPr/>
        </p:nvPicPr>
        <p:blipFill>
          <a:blip r:embed="rId2"/>
          <a:stretch>
            <a:fillRect/>
          </a:stretch>
        </p:blipFill>
        <p:spPr>
          <a:xfrm>
            <a:off x="807152" y="1657134"/>
            <a:ext cx="7529696" cy="2672858"/>
          </a:xfrm>
          <a:prstGeom prst="rect">
            <a:avLst/>
          </a:prstGeom>
        </p:spPr>
      </p:pic>
      <p:sp>
        <p:nvSpPr>
          <p:cNvPr id="7" name="TextBox 3">
            <a:hlinkClick r:id="rId3"/>
          </p:cNvPr>
          <p:cNvSpPr>
            <a:spLocks noChangeArrowheads="1"/>
          </p:cNvSpPr>
          <p:nvPr/>
        </p:nvSpPr>
        <p:spPr bwMode="auto">
          <a:xfrm>
            <a:off x="2263016" y="4982127"/>
            <a:ext cx="36322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CircleWithPrivateDataFields</a:t>
            </a:r>
          </a:p>
        </p:txBody>
      </p:sp>
      <p:sp>
        <p:nvSpPr>
          <p:cNvPr id="8" name="TextBox 4">
            <a:hlinkClick r:id="rId4"/>
          </p:cNvPr>
          <p:cNvSpPr>
            <a:spLocks noChangeArrowheads="1"/>
          </p:cNvSpPr>
          <p:nvPr/>
        </p:nvSpPr>
        <p:spPr bwMode="auto">
          <a:xfrm>
            <a:off x="2263016" y="5521877"/>
            <a:ext cx="36322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TestCircleWithPrivateDataFields</a:t>
            </a:r>
          </a:p>
        </p:txBody>
      </p:sp>
      <p:sp>
        <p:nvSpPr>
          <p:cNvPr id="6" name="TextBox 5">
            <a:hlinkClick r:id="rId5" tooltip="http://liveexample-ppe.pearsoncmg.com/LiveRun/faces/LiveExample.xhtml"/>
          </p:cNvPr>
          <p:cNvSpPr txBox="1"/>
          <p:nvPr/>
        </p:nvSpPr>
        <p:spPr>
          <a:xfrm>
            <a:off x="6148660" y="5481544"/>
            <a:ext cx="924340"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181888245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smtClean="0"/>
              <a:t>Passing Objects to Methods </a:t>
            </a:r>
            <a:r>
              <a:rPr lang="en-US" altLang="en-US" sz="2000" b="0" dirty="0" smtClean="0"/>
              <a:t>(1 of 2)</a:t>
            </a:r>
            <a:endParaRPr lang="en-US" altLang="en-US" sz="2000" b="0" dirty="0" smtClean="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type="body" idx="1"/>
          </p:nvPr>
        </p:nvSpPr>
        <p:spPr>
          <a:xfrm>
            <a:off x="457200" y="1600200"/>
            <a:ext cx="8229600" cy="1918252"/>
          </a:xfrm>
        </p:spPr>
        <p:txBody>
          <a:bodyPr/>
          <a:lstStyle/>
          <a:p>
            <a:r>
              <a:rPr lang="en-US" altLang="en-US" dirty="0"/>
              <a:t>Passing by value for primitive type value (the value is passed to the parameter)</a:t>
            </a:r>
          </a:p>
          <a:p>
            <a:r>
              <a:rPr lang="en-US" altLang="en-US" dirty="0"/>
              <a:t>Passing by value for reference type value (the value is the reference to the object)</a:t>
            </a:r>
            <a:endParaRPr lang="en-US" altLang="en-US" sz="2200" dirty="0">
              <a:latin typeface="Courier" charset="0"/>
              <a:cs typeface="Times New Roman" panose="02020603050405020304" pitchFamily="18" charset="0"/>
            </a:endParaRPr>
          </a:p>
        </p:txBody>
      </p:sp>
      <p:sp>
        <p:nvSpPr>
          <p:cNvPr id="4" name="TextBox 3">
            <a:hlinkClick r:id="rId3"/>
          </p:cNvPr>
          <p:cNvSpPr>
            <a:spLocks noChangeArrowheads="1"/>
          </p:cNvSpPr>
          <p:nvPr/>
        </p:nvSpPr>
        <p:spPr bwMode="auto">
          <a:xfrm>
            <a:off x="2614682" y="4849605"/>
            <a:ext cx="193198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TestPassObject</a:t>
            </a:r>
          </a:p>
        </p:txBody>
      </p:sp>
      <p:sp>
        <p:nvSpPr>
          <p:cNvPr id="6" name="TextBox 5">
            <a:hlinkClick r:id="rId4" tooltip="http://liveexample-ppe.pearsoncmg.com/LiveRun/faces/LiveExample.xhtml"/>
          </p:cNvPr>
          <p:cNvSpPr txBox="1"/>
          <p:nvPr/>
        </p:nvSpPr>
        <p:spPr>
          <a:xfrm>
            <a:off x="4849249" y="4809272"/>
            <a:ext cx="924340"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1435131850"/>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Passing Objects to Methods </a:t>
            </a:r>
            <a:r>
              <a:rPr lang="en-US" altLang="en-US" sz="2000" b="0" dirty="0" smtClean="0"/>
              <a:t>(2 </a:t>
            </a:r>
            <a:r>
              <a:rPr lang="en-US" altLang="en-US" sz="2000" b="0" dirty="0"/>
              <a:t>of 2)</a:t>
            </a:r>
            <a:endParaRPr lang="en-US" b="0" dirty="0"/>
          </a:p>
        </p:txBody>
      </p:sp>
      <p:pic>
        <p:nvPicPr>
          <p:cNvPr id="6" name="Picture 2" descr="A diagram illustrates passing objects to methods. A stack represents the activation record for the print Area method and the main method. The print Area method has the variable times declared as, i n t times colon 5, where 5 is given as pass by value. An object c is created for the class circle and the value is the reference for the object. The activation record for the main method has the variable n declared as, i n t n colon 5. Now the value of n is declared as 5. The object c for the class circle is the reference object for the class my Circle. A heap represents the object c for the class Circl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799" y="2211897"/>
            <a:ext cx="7776403" cy="27442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23888545"/>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Array of </a:t>
            </a:r>
            <a:r>
              <a:rPr lang="en-US" altLang="en-US" dirty="0" smtClean="0"/>
              <a:t>Objects </a:t>
            </a:r>
            <a:r>
              <a:rPr lang="en-US" altLang="en-US" sz="2000" b="0" dirty="0" smtClean="0"/>
              <a:t>(1 of 3)</a:t>
            </a:r>
            <a:endParaRPr lang="en-US" altLang="en-US" sz="2000" b="0" dirty="0" smtClean="0">
              <a:latin typeface="Times New Roman" panose="02020603050405020304" pitchFamily="18" charset="0"/>
              <a:cs typeface="Times New Roman" panose="02020603050405020304" pitchFamily="18" charset="0"/>
            </a:endParaRPr>
          </a:p>
        </p:txBody>
      </p:sp>
      <p:pic>
        <p:nvPicPr>
          <p:cNvPr id="3" name="Picture 2" descr="Computer code reads, Circle left bracket right bracket circle Array equals new Circle left bracket 10 right bracket semicolon."/>
          <p:cNvPicPr>
            <a:picLocks noChangeAspect="1"/>
          </p:cNvPicPr>
          <p:nvPr/>
        </p:nvPicPr>
        <p:blipFill>
          <a:blip r:embed="rId3"/>
          <a:stretch>
            <a:fillRect/>
          </a:stretch>
        </p:blipFill>
        <p:spPr>
          <a:xfrm>
            <a:off x="457200" y="2040281"/>
            <a:ext cx="6484790" cy="570959"/>
          </a:xfrm>
          <a:prstGeom prst="rect">
            <a:avLst/>
          </a:prstGeom>
        </p:spPr>
      </p:pic>
      <p:sp>
        <p:nvSpPr>
          <p:cNvPr id="5" name="Content Placeholder 3"/>
          <p:cNvSpPr>
            <a:spLocks noGrp="1"/>
          </p:cNvSpPr>
          <p:nvPr>
            <p:ph type="body" idx="1"/>
          </p:nvPr>
        </p:nvSpPr>
        <p:spPr>
          <a:xfrm>
            <a:off x="457200" y="2763079"/>
            <a:ext cx="8229600" cy="1918252"/>
          </a:xfrm>
        </p:spPr>
        <p:txBody>
          <a:bodyPr/>
          <a:lstStyle/>
          <a:p>
            <a:pPr marL="0" indent="0">
              <a:buNone/>
            </a:pPr>
            <a:r>
              <a:rPr lang="en-US" altLang="en-US" dirty="0">
                <a:cs typeface="Times New Roman" panose="02020603050405020304" pitchFamily="18" charset="0"/>
              </a:rPr>
              <a:t>An array of objects is actually an </a:t>
            </a:r>
            <a:r>
              <a:rPr lang="en-US" altLang="en-US" b="1" dirty="0">
                <a:cs typeface="Times New Roman" panose="02020603050405020304" pitchFamily="18" charset="0"/>
              </a:rPr>
              <a:t>array of reference variables</a:t>
            </a:r>
            <a:r>
              <a:rPr lang="en-US" altLang="en-US" dirty="0">
                <a:cs typeface="Times New Roman" panose="02020603050405020304" pitchFamily="18" charset="0"/>
              </a:rPr>
              <a:t>. So invoking circleArray[1].getArea() involves two levels of referencing as shown in the next figure. circleArray references to the entire array. circleArray[1] references to a Circle object.</a:t>
            </a:r>
            <a:endParaRPr lang="en-US" altLang="en-US" sz="2200" dirty="0">
              <a:latin typeface="Courier" charset="0"/>
              <a:cs typeface="Times New Roman" panose="02020603050405020304" pitchFamily="18" charset="0"/>
            </a:endParaRPr>
          </a:p>
        </p:txBody>
      </p:sp>
    </p:spTree>
    <p:extLst>
      <p:ext uri="{BB962C8B-B14F-4D97-AF65-F5344CB8AC3E}">
        <p14:creationId xmlns:p14="http://schemas.microsoft.com/office/powerpoint/2010/main" val="1912436242"/>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Passing Objects to Methods </a:t>
            </a:r>
            <a:r>
              <a:rPr lang="en-US" altLang="en-US" sz="2000" b="0" dirty="0" smtClean="0"/>
              <a:t>(2 </a:t>
            </a:r>
            <a:r>
              <a:rPr lang="en-US" altLang="en-US" sz="2000" b="0" dirty="0"/>
              <a:t>of </a:t>
            </a:r>
            <a:r>
              <a:rPr lang="en-US" altLang="en-US" sz="2000" b="0" dirty="0" smtClean="0"/>
              <a:t>3)</a:t>
            </a:r>
            <a:endParaRPr lang="en-US" b="0" dirty="0"/>
          </a:p>
        </p:txBody>
      </p:sp>
      <p:pic>
        <p:nvPicPr>
          <p:cNvPr id="11" name="Picture 2" descr="Computer code reads, Circle left bracket right bracket circle Array equals new Circle left bracket 10 right bracket semicolon. "/>
          <p:cNvPicPr>
            <a:picLocks noChangeAspect="1"/>
          </p:cNvPicPr>
          <p:nvPr/>
        </p:nvPicPr>
        <p:blipFill>
          <a:blip r:embed="rId2"/>
          <a:stretch>
            <a:fillRect/>
          </a:stretch>
        </p:blipFill>
        <p:spPr>
          <a:xfrm>
            <a:off x="1096560" y="1918605"/>
            <a:ext cx="6950877" cy="736033"/>
          </a:xfrm>
          <a:prstGeom prst="rect">
            <a:avLst/>
          </a:prstGeom>
        </p:spPr>
      </p:pic>
      <p:pic>
        <p:nvPicPr>
          <p:cNvPr id="12" name="Picture 3" descr="A diagram represents the elements of an array contains a reference to the objects denoted as, circle Array left bracket 0 right bracket has a reference to an object 0, circle Array left bracket 1 right bracket has a reference to an object 1, and so on finally circle Array left bracket 9 right bracket has a reference to an object 9.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510" y="2808886"/>
            <a:ext cx="7636979" cy="18862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619608953"/>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Array of </a:t>
            </a:r>
            <a:r>
              <a:rPr lang="en-US" altLang="en-US" dirty="0" smtClean="0"/>
              <a:t>Objects </a:t>
            </a:r>
            <a:r>
              <a:rPr lang="en-US" altLang="en-US" sz="2000" b="0" dirty="0" smtClean="0"/>
              <a:t>(3 of 3)</a:t>
            </a:r>
            <a:endParaRPr lang="en-US" altLang="en-US" sz="2000" b="0" dirty="0" smtClean="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type="body" idx="1"/>
          </p:nvPr>
        </p:nvSpPr>
        <p:spPr>
          <a:xfrm>
            <a:off x="457200" y="1769166"/>
            <a:ext cx="8229600" cy="447260"/>
          </a:xfrm>
        </p:spPr>
        <p:txBody>
          <a:bodyPr/>
          <a:lstStyle/>
          <a:p>
            <a:pPr marL="0" indent="0">
              <a:buNone/>
            </a:pPr>
            <a:r>
              <a:rPr lang="en-US" altLang="en-US" dirty="0"/>
              <a:t>Summarizing the areas of the circles</a:t>
            </a:r>
            <a:endParaRPr lang="en-US" altLang="en-US" sz="2200" dirty="0">
              <a:latin typeface="Courier" charset="0"/>
              <a:cs typeface="Times New Roman" panose="02020603050405020304" pitchFamily="18" charset="0"/>
            </a:endParaRPr>
          </a:p>
        </p:txBody>
      </p:sp>
      <p:sp>
        <p:nvSpPr>
          <p:cNvPr id="6" name="TextBox 3">
            <a:hlinkClick r:id="rId3"/>
          </p:cNvPr>
          <p:cNvSpPr>
            <a:spLocks noChangeArrowheads="1"/>
          </p:cNvSpPr>
          <p:nvPr/>
        </p:nvSpPr>
        <p:spPr bwMode="auto">
          <a:xfrm>
            <a:off x="2640012" y="4023209"/>
            <a:ext cx="193198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TotalArea</a:t>
            </a:r>
          </a:p>
        </p:txBody>
      </p:sp>
      <p:sp>
        <p:nvSpPr>
          <p:cNvPr id="7" name="TextBox 4">
            <a:hlinkClick r:id="rId4" tooltip="http://liveexample-ppe.pearsoncmg.com/LiveRun/faces/LiveExample.xhtml"/>
          </p:cNvPr>
          <p:cNvSpPr txBox="1"/>
          <p:nvPr/>
        </p:nvSpPr>
        <p:spPr>
          <a:xfrm>
            <a:off x="4993628" y="3982876"/>
            <a:ext cx="924340"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142933690"/>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Immutable Objects and Classes</a:t>
            </a:r>
            <a:endParaRPr lang="en-US" altLang="en-US" sz="2000" b="0" dirty="0" smtClean="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type="body" idx="1"/>
          </p:nvPr>
        </p:nvSpPr>
        <p:spPr>
          <a:xfrm>
            <a:off x="457200" y="1769165"/>
            <a:ext cx="8229600" cy="4353339"/>
          </a:xfrm>
        </p:spPr>
        <p:txBody>
          <a:bodyPr/>
          <a:lstStyle/>
          <a:p>
            <a:pPr marL="0" indent="0">
              <a:buNone/>
            </a:pPr>
            <a:r>
              <a:rPr lang="en-US" altLang="en-US" dirty="0">
                <a:cs typeface="Times New Roman" panose="02020603050405020304" pitchFamily="18" charset="0"/>
              </a:rPr>
              <a:t>If the contents of an object cannot be changed once the object is created, the object is called an </a:t>
            </a:r>
            <a:r>
              <a:rPr lang="en-US" altLang="en-US" b="1" dirty="0">
                <a:cs typeface="Times New Roman" panose="02020603050405020304" pitchFamily="18" charset="0"/>
              </a:rPr>
              <a:t>immutable object</a:t>
            </a:r>
            <a:r>
              <a:rPr lang="en-US" altLang="en-US" dirty="0">
                <a:cs typeface="Times New Roman" panose="02020603050405020304" pitchFamily="18" charset="0"/>
              </a:rPr>
              <a:t> and its class is called an </a:t>
            </a:r>
            <a:r>
              <a:rPr lang="en-US" altLang="en-US" b="1" dirty="0">
                <a:cs typeface="Times New Roman" panose="02020603050405020304" pitchFamily="18" charset="0"/>
              </a:rPr>
              <a:t>immutable class</a:t>
            </a:r>
            <a:r>
              <a:rPr lang="en-US" altLang="en-US" dirty="0">
                <a:cs typeface="Times New Roman" panose="02020603050405020304" pitchFamily="18" charset="0"/>
              </a:rPr>
              <a:t>. If you delete the set method in the Circle class in Listing 8.10, the class would be immutable because radius is private and cannot be changed without a set method</a:t>
            </a:r>
            <a:r>
              <a:rPr lang="en-US" altLang="en-US" dirty="0" smtClean="0">
                <a:cs typeface="Times New Roman" panose="02020603050405020304" pitchFamily="18" charset="0"/>
              </a:rPr>
              <a:t>.</a:t>
            </a:r>
          </a:p>
          <a:p>
            <a:pPr marL="0" indent="0">
              <a:buNone/>
            </a:pPr>
            <a:r>
              <a:rPr lang="en-US" altLang="en-US" dirty="0">
                <a:cs typeface="Courier New" panose="02070309020205020404" pitchFamily="49" charset="0"/>
              </a:rPr>
              <a:t>A class with all private data fields and without mutators is not necessarily immutable. For example, the following class Student has all private data fields and no mutators, but it is mutable.</a:t>
            </a:r>
            <a:endParaRPr lang="en-US" altLang="en-US" sz="2200" dirty="0">
              <a:latin typeface="Courier" charset="0"/>
              <a:cs typeface="Times New Roman" panose="02020603050405020304" pitchFamily="18" charset="0"/>
            </a:endParaRPr>
          </a:p>
        </p:txBody>
      </p:sp>
    </p:spTree>
    <p:extLst>
      <p:ext uri="{BB962C8B-B14F-4D97-AF65-F5344CB8AC3E}">
        <p14:creationId xmlns:p14="http://schemas.microsoft.com/office/powerpoint/2010/main" val="3603466532"/>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smtClean="0"/>
              <a:t>Example </a:t>
            </a:r>
            <a:r>
              <a:rPr lang="en-US" altLang="en-US" sz="2000" b="0" dirty="0" smtClean="0"/>
              <a:t>(2 </a:t>
            </a:r>
            <a:r>
              <a:rPr lang="en-US" altLang="en-US" sz="2000" b="0" dirty="0"/>
              <a:t>of 2)</a:t>
            </a:r>
            <a:endParaRPr lang="en-US" b="0" dirty="0"/>
          </a:p>
        </p:txBody>
      </p:sp>
      <p:pic>
        <p:nvPicPr>
          <p:cNvPr id="2" name="Picture 2" descr="Computer code has 14 lines. The lines read as follows. Line 1. public class Student left brace. Line 2, indented once. private i n t, i d semicolon. Line 3, indented once. private Birth Date birth Date semicolon. Line 4, indented once. public Student left parenthesis i n t, s s n comma i n t year comma i n t month comma i n t day right parenthesis left brace. Line 5, indented twice. i d equals s s n semicolon. Line 6, indented twice. birth Date equals new Birth Date left parenthesis year comma month comma day right parenthesis semicolon. Line 7, indented once. right brace. Line 8, indented once. public i n t get I d left parenthesis right parenthesis left brace. Line 9, indented twice. return i d semicolon. Line 10, indented once. right brace. Line 11, indented once. public Birth Date get Birth Date left parenthesis right parenthesis left brace. Line 12, indented twice. return birth Date semicolon. Line 13, indented once. right brace. Line 14. right brace."/>
          <p:cNvPicPr>
            <a:picLocks noChangeAspect="1"/>
          </p:cNvPicPr>
          <p:nvPr/>
        </p:nvPicPr>
        <p:blipFill>
          <a:blip r:embed="rId2"/>
          <a:stretch>
            <a:fillRect/>
          </a:stretch>
        </p:blipFill>
        <p:spPr>
          <a:xfrm>
            <a:off x="457199" y="1470990"/>
            <a:ext cx="4116041" cy="3101866"/>
          </a:xfrm>
          <a:prstGeom prst="rect">
            <a:avLst/>
          </a:prstGeom>
        </p:spPr>
      </p:pic>
      <p:pic>
        <p:nvPicPr>
          <p:cNvPr id="3" name="Picture 3" descr="Computer code has 13 lines. The lines read as follows. Line 1. public class Birth Date left brace. Line 2, indented once. private i n t year semicolon. Line 3, indented once. private i n t month semicolon. Line 4, indented once. private i n t day semicolon. Line 5, indented once. public Birth Date left parenthesis i n t new Year comma i n t new Month comma i n t new Day right parenthesis left brace. Line 6, indented twice. year equals new Year semicolon. Line 7, indented twice. month equals new Month semicolon. Line 8, indented twice. day equals new Day semicolon. Line 9, indented once. right brace. Line 10, indented once. public void set Year left parenthesis i n t new Year right parenthesis left brace. Line 11, indented twice. year equals new Year semicolon. Line 12, indented once. right brace. Line 13. right brace."/>
          <p:cNvPicPr>
            <a:picLocks noChangeAspect="1"/>
          </p:cNvPicPr>
          <p:nvPr/>
        </p:nvPicPr>
        <p:blipFill>
          <a:blip r:embed="rId3"/>
          <a:stretch>
            <a:fillRect/>
          </a:stretch>
        </p:blipFill>
        <p:spPr>
          <a:xfrm>
            <a:off x="4810536" y="1415877"/>
            <a:ext cx="3460086" cy="3156979"/>
          </a:xfrm>
          <a:prstGeom prst="rect">
            <a:avLst/>
          </a:prstGeom>
        </p:spPr>
      </p:pic>
      <p:pic>
        <p:nvPicPr>
          <p:cNvPr id="4" name="Picture 4" descr="Computer code has 7 lines. The lines read as follows. Line 1. public class Test left brace. Line 2, indented once. public static void main left parenthesis String left bracket right bracket a r g s right parenthesis left brace. Line 3, indented twice. Student student equals new Student left parenthesis 111223333 comma 1970 comma 5 comma 3 right parenthesis semicolon. Line 4, indented twice. Birth Date date equals student period get Birth Date left parenthesis right parenthesis semicolon. Line 5, indented twice. date period set Year left parenthesis 2010 right parenthesis semicolon forward slash forward slash Now the student birth year is changed exclamation point. Line 6, indented once. right brace. Line 7. right brace."/>
          <p:cNvPicPr>
            <a:picLocks noChangeAspect="1"/>
          </p:cNvPicPr>
          <p:nvPr/>
        </p:nvPicPr>
        <p:blipFill>
          <a:blip r:embed="rId4"/>
          <a:stretch>
            <a:fillRect/>
          </a:stretch>
        </p:blipFill>
        <p:spPr>
          <a:xfrm>
            <a:off x="457201" y="4672841"/>
            <a:ext cx="7036904" cy="1634577"/>
          </a:xfrm>
          <a:prstGeom prst="rect">
            <a:avLst/>
          </a:prstGeom>
        </p:spPr>
      </p:pic>
    </p:spTree>
    <p:extLst>
      <p:ext uri="{BB962C8B-B14F-4D97-AF65-F5344CB8AC3E}">
        <p14:creationId xmlns:p14="http://schemas.microsoft.com/office/powerpoint/2010/main" val="3849045903"/>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What Class is Immutable?</a:t>
            </a:r>
            <a:endParaRPr lang="en-US" altLang="en-US" sz="2000" b="0" dirty="0" smtClean="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type="body" idx="1"/>
          </p:nvPr>
        </p:nvSpPr>
        <p:spPr>
          <a:xfrm>
            <a:off x="457200" y="1769166"/>
            <a:ext cx="8229600" cy="1630018"/>
          </a:xfrm>
        </p:spPr>
        <p:txBody>
          <a:bodyPr/>
          <a:lstStyle/>
          <a:p>
            <a:pPr marL="0" indent="0">
              <a:buNone/>
            </a:pPr>
            <a:r>
              <a:rPr lang="en-US" altLang="en-US" dirty="0">
                <a:cs typeface="Courier New" panose="02070309020205020404" pitchFamily="49" charset="0"/>
              </a:rPr>
              <a:t>For a class to be immutable, it must mark all data fields private and provide no mutator methods and no accessor methods that would return a reference to a mutable data field object.</a:t>
            </a:r>
            <a:endParaRPr lang="en-US" altLang="en-US" sz="2200" dirty="0">
              <a:latin typeface="Courier" charset="0"/>
              <a:cs typeface="Times New Roman" panose="02020603050405020304" pitchFamily="18" charset="0"/>
            </a:endParaRPr>
          </a:p>
        </p:txBody>
      </p:sp>
    </p:spTree>
    <p:extLst>
      <p:ext uri="{BB962C8B-B14F-4D97-AF65-F5344CB8AC3E}">
        <p14:creationId xmlns:p14="http://schemas.microsoft.com/office/powerpoint/2010/main" val="1827030368"/>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Scope of Variables</a:t>
            </a:r>
            <a:endParaRPr lang="en-US" altLang="en-US" sz="2000" b="0" dirty="0" smtClean="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type="body" idx="1"/>
          </p:nvPr>
        </p:nvSpPr>
        <p:spPr>
          <a:xfrm>
            <a:off x="457200" y="1769165"/>
            <a:ext cx="8229600" cy="4353339"/>
          </a:xfrm>
        </p:spPr>
        <p:txBody>
          <a:bodyPr/>
          <a:lstStyle/>
          <a:p>
            <a:r>
              <a:rPr lang="en-US" altLang="en-US" dirty="0"/>
              <a:t>The scope of instance and static variables is the entire class. They can be declared anywhere inside a class.</a:t>
            </a:r>
          </a:p>
          <a:p>
            <a:r>
              <a:rPr lang="en-US" altLang="en-US" dirty="0"/>
              <a:t>The scope of a local variable starts from its declaration and continues to the end of the block that contains the variable. A local variable must be initialized explicitly before it can be used.</a:t>
            </a:r>
            <a:endParaRPr lang="en-US" altLang="en-US" sz="2200" dirty="0">
              <a:latin typeface="Courier" charset="0"/>
              <a:cs typeface="Times New Roman" panose="02020603050405020304" pitchFamily="18" charset="0"/>
            </a:endParaRPr>
          </a:p>
        </p:txBody>
      </p:sp>
    </p:spTree>
    <p:extLst>
      <p:ext uri="{BB962C8B-B14F-4D97-AF65-F5344CB8AC3E}">
        <p14:creationId xmlns:p14="http://schemas.microsoft.com/office/powerpoint/2010/main" val="398947607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smtClean="0"/>
              <a:t>O</a:t>
            </a:r>
            <a:r>
              <a:rPr lang="en-US" altLang="en-US" sz="100" dirty="0" smtClean="0"/>
              <a:t> </a:t>
            </a:r>
            <a:r>
              <a:rPr lang="en-US" altLang="en-US" dirty="0" smtClean="0"/>
              <a:t>O </a:t>
            </a:r>
            <a:r>
              <a:rPr lang="en-US" altLang="en-US" dirty="0"/>
              <a:t>Programming Concepts</a:t>
            </a:r>
            <a:endParaRPr lang="en-US" altLang="en-US" dirty="0" smtClean="0"/>
          </a:p>
        </p:txBody>
      </p:sp>
      <p:sp>
        <p:nvSpPr>
          <p:cNvPr id="5" name="Content Placeholder 2"/>
          <p:cNvSpPr>
            <a:spLocks noGrp="1"/>
          </p:cNvSpPr>
          <p:nvPr>
            <p:ph type="body" idx="1"/>
          </p:nvPr>
        </p:nvSpPr>
        <p:spPr>
          <a:xfrm>
            <a:off x="457200" y="1600200"/>
            <a:ext cx="8229600" cy="3645568"/>
          </a:xfrm>
        </p:spPr>
        <p:txBody>
          <a:bodyPr/>
          <a:lstStyle/>
          <a:p>
            <a:pPr marL="0" indent="0">
              <a:spcBef>
                <a:spcPct val="50000"/>
              </a:spcBef>
              <a:buClrTx/>
              <a:buSzTx/>
              <a:buFontTx/>
              <a:buNone/>
            </a:pPr>
            <a:r>
              <a:rPr lang="en-US" altLang="en-US" dirty="0">
                <a:cs typeface="Courier New" panose="02070309020205020404" pitchFamily="49" charset="0"/>
              </a:rPr>
              <a:t>Object-oriented programming (</a:t>
            </a:r>
            <a:r>
              <a:rPr lang="en-US" altLang="en-US" dirty="0" smtClean="0">
                <a:cs typeface="Courier New" panose="02070309020205020404" pitchFamily="49" charset="0"/>
              </a:rPr>
              <a:t>O</a:t>
            </a:r>
            <a:r>
              <a:rPr lang="en-US" altLang="en-US" sz="100" dirty="0" smtClean="0">
                <a:cs typeface="Courier New" panose="02070309020205020404" pitchFamily="49" charset="0"/>
              </a:rPr>
              <a:t> </a:t>
            </a:r>
            <a:r>
              <a:rPr lang="en-US" altLang="en-US" dirty="0" smtClean="0">
                <a:cs typeface="Courier New" panose="02070309020205020404" pitchFamily="49" charset="0"/>
              </a:rPr>
              <a:t>O</a:t>
            </a:r>
            <a:r>
              <a:rPr lang="en-US" altLang="en-US" sz="100" dirty="0" smtClean="0">
                <a:cs typeface="Courier New" panose="02070309020205020404" pitchFamily="49" charset="0"/>
              </a:rPr>
              <a:t> </a:t>
            </a:r>
            <a:r>
              <a:rPr lang="en-US" altLang="en-US" dirty="0" smtClean="0">
                <a:cs typeface="Courier New" panose="02070309020205020404" pitchFamily="49" charset="0"/>
              </a:rPr>
              <a:t>P</a:t>
            </a:r>
            <a:r>
              <a:rPr lang="en-US" altLang="en-US" dirty="0">
                <a:cs typeface="Courier New" panose="02070309020205020404" pitchFamily="49" charset="0"/>
              </a:rPr>
              <a:t>) involves programming using objects. An </a:t>
            </a:r>
            <a:r>
              <a:rPr lang="en-US" altLang="en-US" b="1" dirty="0">
                <a:cs typeface="Courier New" panose="02070309020205020404" pitchFamily="49" charset="0"/>
              </a:rPr>
              <a:t>object</a:t>
            </a:r>
            <a:r>
              <a:rPr lang="en-US" altLang="en-US" dirty="0">
                <a:cs typeface="Courier New" panose="02070309020205020404" pitchFamily="49" charset="0"/>
              </a:rPr>
              <a:t> represents an entity in the real world that can be distinctly identified. For example, a student, a desk, a circle, a button, and even a loan can all be viewed as objects. An object has a unique identity, state, and behaviors. The </a:t>
            </a:r>
            <a:r>
              <a:rPr lang="en-US" altLang="en-US" b="1" dirty="0">
                <a:cs typeface="Courier New" panose="02070309020205020404" pitchFamily="49" charset="0"/>
              </a:rPr>
              <a:t>state</a:t>
            </a:r>
            <a:r>
              <a:rPr lang="en-US" altLang="en-US" dirty="0">
                <a:cs typeface="Courier New" panose="02070309020205020404" pitchFamily="49" charset="0"/>
              </a:rPr>
              <a:t> of an object consists of a set of </a:t>
            </a:r>
            <a:r>
              <a:rPr lang="en-US" altLang="en-US" b="1" dirty="0">
                <a:cs typeface="Courier New" panose="02070309020205020404" pitchFamily="49" charset="0"/>
              </a:rPr>
              <a:t>data fields</a:t>
            </a:r>
            <a:r>
              <a:rPr lang="en-US" altLang="en-US" dirty="0">
                <a:cs typeface="Courier New" panose="02070309020205020404" pitchFamily="49" charset="0"/>
              </a:rPr>
              <a:t> (also known as </a:t>
            </a:r>
            <a:r>
              <a:rPr lang="en-US" altLang="en-US" b="1" dirty="0">
                <a:cs typeface="Courier New" panose="02070309020205020404" pitchFamily="49" charset="0"/>
              </a:rPr>
              <a:t>properties</a:t>
            </a:r>
            <a:r>
              <a:rPr lang="en-US" altLang="en-US" dirty="0">
                <a:cs typeface="Courier New" panose="02070309020205020404" pitchFamily="49" charset="0"/>
              </a:rPr>
              <a:t>) with their current values. The </a:t>
            </a:r>
            <a:r>
              <a:rPr lang="en-US" altLang="en-US" b="1" dirty="0">
                <a:cs typeface="Courier New" panose="02070309020205020404" pitchFamily="49" charset="0"/>
              </a:rPr>
              <a:t>behavior</a:t>
            </a:r>
            <a:r>
              <a:rPr lang="en-US" altLang="en-US" dirty="0">
                <a:cs typeface="Courier New" panose="02070309020205020404" pitchFamily="49" charset="0"/>
              </a:rPr>
              <a:t> of an object is defined by a set of methods</a:t>
            </a:r>
            <a:r>
              <a:rPr lang="en-US" altLang="en-US" dirty="0" smtClean="0">
                <a:cs typeface="Courier New" panose="02070309020205020404" pitchFamily="49" charset="0"/>
              </a:rPr>
              <a:t>.</a:t>
            </a:r>
            <a:endParaRPr lang="en-US" altLang="en-US" dirty="0">
              <a:cs typeface="Courier New" panose="02070309020205020404" pitchFamily="49" charset="0"/>
            </a:endParaRPr>
          </a:p>
        </p:txBody>
      </p:sp>
    </p:spTree>
    <p:extLst>
      <p:ext uri="{BB962C8B-B14F-4D97-AF65-F5344CB8AC3E}">
        <p14:creationId xmlns:p14="http://schemas.microsoft.com/office/powerpoint/2010/main" val="944107843"/>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The this Keyword</a:t>
            </a:r>
            <a:endParaRPr lang="en-US" altLang="en-US" sz="2000" b="0" dirty="0" smtClean="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type="body" idx="1"/>
          </p:nvPr>
        </p:nvSpPr>
        <p:spPr>
          <a:xfrm>
            <a:off x="457200" y="1769165"/>
            <a:ext cx="8229600" cy="4353339"/>
          </a:xfrm>
        </p:spPr>
        <p:txBody>
          <a:bodyPr/>
          <a:lstStyle/>
          <a:p>
            <a:r>
              <a:rPr lang="en-US" altLang="en-US" dirty="0"/>
              <a:t>The </a:t>
            </a:r>
            <a:r>
              <a:rPr lang="en-US" altLang="en-US" b="1" dirty="0"/>
              <a:t>this</a:t>
            </a:r>
            <a:r>
              <a:rPr lang="en-US" altLang="en-US" dirty="0"/>
              <a:t> keyword is the name of a reference that refers to an object itself. One common use of the </a:t>
            </a:r>
            <a:r>
              <a:rPr lang="en-US" altLang="en-US" b="1" dirty="0"/>
              <a:t>this</a:t>
            </a:r>
            <a:r>
              <a:rPr lang="en-US" altLang="en-US" dirty="0"/>
              <a:t> keyword is reference a class’s </a:t>
            </a:r>
            <a:r>
              <a:rPr lang="en-US" altLang="en-US" b="1" dirty="0"/>
              <a:t>hidden data fields</a:t>
            </a:r>
            <a:r>
              <a:rPr lang="en-US" altLang="en-US" dirty="0" smtClean="0"/>
              <a:t>.</a:t>
            </a:r>
            <a:endParaRPr lang="en-US" altLang="en-US" dirty="0"/>
          </a:p>
          <a:p>
            <a:r>
              <a:rPr lang="en-US" altLang="en-US" dirty="0"/>
              <a:t>Another common use of the </a:t>
            </a:r>
            <a:r>
              <a:rPr lang="en-US" altLang="en-US" b="1" dirty="0"/>
              <a:t>this</a:t>
            </a:r>
            <a:r>
              <a:rPr lang="en-US" altLang="en-US" dirty="0"/>
              <a:t> keyword to enable a constructor to invoke another constructor of the same class.</a:t>
            </a:r>
            <a:endParaRPr lang="en-US" altLang="en-US" sz="2200" dirty="0">
              <a:latin typeface="Courier" charset="0"/>
              <a:cs typeface="Times New Roman" panose="02020603050405020304" pitchFamily="18" charset="0"/>
            </a:endParaRPr>
          </a:p>
        </p:txBody>
      </p:sp>
    </p:spTree>
    <p:extLst>
      <p:ext uri="{BB962C8B-B14F-4D97-AF65-F5344CB8AC3E}">
        <p14:creationId xmlns:p14="http://schemas.microsoft.com/office/powerpoint/2010/main" val="474519811"/>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Reference the Hidden Data Fields</a:t>
            </a:r>
            <a:endParaRPr lang="en-US" b="0" dirty="0"/>
          </a:p>
        </p:txBody>
      </p:sp>
      <p:pic>
        <p:nvPicPr>
          <p:cNvPr id="7" name="Picture 2" descr="Two computer codes are presented. The first computer code has 10 lines. The lines read as follows. Line 1. public class F left brace. Line 2, indented once. private i n t i equals 5 semicolon. Line 3, indented once. private static double k equals 0 semicolon. Line 4, indented once. public void set I left parenthesis i n t i right parenthesis left brace. Line 5, indented twice. this period i equals i semicolon where the line is highlighted. Line 6, indented once. right brace. Line 7, indented once. public static void set K left parenthesis double k right parenthesis left brace. Line 8, indented twice. F period k equals k semicolon. Line 9, indented once. right brace. Line 10. right brace. The second computer code reads, F f 1 equals new F left parenthesis right parenthesis semicolon F f 2 equals new F left parenthesis right parenthesis semicolon. A text above the code reads, suppose that f 1 and f 2 are two objects of F. The third computer code reads, this period i equals 10 comma where this refers f 1. A text above the code reads, Invoking f 1 period set I left parenthesis 10 right parenthesis is to execute. The fourth computer code reads, this period i equals 45 comma where this refers f 2. A text above the code reads, Invoking f 2 period set I left parenthesis 45 right parenthesis is to execute. "/>
          <p:cNvPicPr>
            <a:picLocks noChangeAspect="1"/>
          </p:cNvPicPr>
          <p:nvPr/>
        </p:nvPicPr>
        <p:blipFill>
          <a:blip r:embed="rId2"/>
          <a:stretch>
            <a:fillRect/>
          </a:stretch>
        </p:blipFill>
        <p:spPr>
          <a:xfrm>
            <a:off x="843425" y="1885381"/>
            <a:ext cx="7457150" cy="2388674"/>
          </a:xfrm>
          <a:prstGeom prst="rect">
            <a:avLst/>
          </a:prstGeom>
        </p:spPr>
      </p:pic>
    </p:spTree>
    <p:extLst>
      <p:ext uri="{BB962C8B-B14F-4D97-AF65-F5344CB8AC3E}">
        <p14:creationId xmlns:p14="http://schemas.microsoft.com/office/powerpoint/2010/main" val="325280778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Calling Overloaded Constructor</a:t>
            </a:r>
            <a:endParaRPr lang="en-US" b="0" dirty="0"/>
          </a:p>
        </p:txBody>
      </p:sp>
      <p:pic>
        <p:nvPicPr>
          <p:cNvPr id="7" name="Picture 2" descr="Computer code has 12 lines. The lines read as follows. Line 1. public class Circle left brace. Line 2. private double radius semicolon. Line 3. public Circle left parenthesis double radius right parenthesis left brace. Line 4. this period radius equals radius semicolon. Line 5. right brace. Line 6. public Circle left parenthesis right parenthesis left brace. Line 7. this left parenthesis 1.0 right parenthesis semicolon. Line 8. right brace. Line 9. public double get Area left parenthesis right parenthesis left brace. Line 10. return this period radius asterisk this period radius asterisk Math period P I semicolon. Line 11. right brace. Line 12. right brace, where this keyword in line 4 must be explicitly used to reference the data field radius of the object being constructed, this keyword in line 7 is used to invoke another constructor, and this keyword in line 10 denotes every instance variable belongs to an instance represented by this, which is normally omitted. "/>
          <p:cNvPicPr>
            <a:picLocks noChangeAspect="1"/>
          </p:cNvPicPr>
          <p:nvPr/>
        </p:nvPicPr>
        <p:blipFill>
          <a:blip r:embed="rId2"/>
          <a:stretch>
            <a:fillRect/>
          </a:stretch>
        </p:blipFill>
        <p:spPr>
          <a:xfrm>
            <a:off x="1009671" y="1553293"/>
            <a:ext cx="7124657" cy="4157374"/>
          </a:xfrm>
          <a:prstGeom prst="rect">
            <a:avLst/>
          </a:prstGeom>
        </p:spPr>
      </p:pic>
    </p:spTree>
    <p:extLst>
      <p:ext uri="{BB962C8B-B14F-4D97-AF65-F5344CB8AC3E}">
        <p14:creationId xmlns:p14="http://schemas.microsoft.com/office/powerpoint/2010/main" val="1849673042"/>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ltle 1"/>
          <p:cNvSpPr txBox="1">
            <a:spLocks noGrp="1"/>
          </p:cNvSpPr>
          <p:nvPr>
            <p:ph type="title"/>
          </p:nvPr>
        </p:nvSpPr>
        <p:spPr/>
        <p:txBody>
          <a:bodyPr anchor="b"/>
          <a:lstStyle/>
          <a:p>
            <a:pPr lvl="0"/>
            <a:r>
              <a:rPr lang="en-US" dirty="0" smtClean="0"/>
              <a:t>Copyright</a:t>
            </a:r>
            <a:endParaRPr lang="en-US" dirty="0"/>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862013" y="2310096"/>
            <a:ext cx="7419975" cy="2466975"/>
          </a:xfrm>
          <a:prstGeom prst="rect">
            <a:avLst/>
          </a:prstGeom>
          <a:noFill/>
          <a:ln>
            <a:noFill/>
          </a:ln>
        </p:spPr>
      </p:pic>
    </p:spTree>
    <p:extLst>
      <p:ext uri="{BB962C8B-B14F-4D97-AF65-F5344CB8AC3E}">
        <p14:creationId xmlns:p14="http://schemas.microsoft.com/office/powerpoint/2010/main" val="408958688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Objects</a:t>
            </a:r>
            <a:endParaRPr lang="en-US" altLang="en-US" dirty="0" smtClean="0"/>
          </a:p>
        </p:txBody>
      </p:sp>
      <p:pic>
        <p:nvPicPr>
          <p:cNvPr id="2" name="Picture 2" descr="A diagram represents a class template with a class name Circle. The class circle has radius as its data field represented as radius is blank blank. The class circle has get Area as its method. The three objects of the class circle are Object 1, Object 2, and Object 3 shows the data field values. The object 1 has the data field value, radius is 10. The object 2 has the data field value, radius is 25, and the object 3 has the data field value, radius is 125. "/>
          <p:cNvPicPr>
            <a:picLocks noChangeAspect="1"/>
          </p:cNvPicPr>
          <p:nvPr/>
        </p:nvPicPr>
        <p:blipFill>
          <a:blip r:embed="rId3"/>
          <a:stretch>
            <a:fillRect/>
          </a:stretch>
        </p:blipFill>
        <p:spPr>
          <a:xfrm>
            <a:off x="810607" y="1517324"/>
            <a:ext cx="7522786" cy="2665710"/>
          </a:xfrm>
          <a:prstGeom prst="rect">
            <a:avLst/>
          </a:prstGeom>
        </p:spPr>
      </p:pic>
      <p:sp>
        <p:nvSpPr>
          <p:cNvPr id="5" name="Content Placeholder 3"/>
          <p:cNvSpPr>
            <a:spLocks noGrp="1"/>
          </p:cNvSpPr>
          <p:nvPr>
            <p:ph type="body" idx="1"/>
          </p:nvPr>
        </p:nvSpPr>
        <p:spPr>
          <a:xfrm>
            <a:off x="457200" y="4492487"/>
            <a:ext cx="8229600" cy="874645"/>
          </a:xfrm>
        </p:spPr>
        <p:txBody>
          <a:bodyPr/>
          <a:lstStyle/>
          <a:p>
            <a:pPr marL="0" indent="0">
              <a:spcBef>
                <a:spcPct val="50000"/>
              </a:spcBef>
              <a:buClrTx/>
              <a:buSzTx/>
              <a:buFontTx/>
              <a:buNone/>
            </a:pPr>
            <a:r>
              <a:rPr lang="en-US" altLang="en-US" dirty="0">
                <a:cs typeface="Times New Roman" panose="02020603050405020304" pitchFamily="18" charset="0"/>
              </a:rPr>
              <a:t>An object has both a state and behavior. The state defines the object, and the behavior defines what the object does.</a:t>
            </a:r>
            <a:endParaRPr lang="en-US" altLang="en-US" dirty="0">
              <a:cs typeface="Courier New" panose="02070309020205020404" pitchFamily="49" charset="0"/>
            </a:endParaRPr>
          </a:p>
        </p:txBody>
      </p:sp>
    </p:spTree>
    <p:extLst>
      <p:ext uri="{BB962C8B-B14F-4D97-AF65-F5344CB8AC3E}">
        <p14:creationId xmlns:p14="http://schemas.microsoft.com/office/powerpoint/2010/main" val="9297926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smtClean="0"/>
              <a:t>Classes </a:t>
            </a:r>
            <a:r>
              <a:rPr lang="en-US" altLang="en-US" sz="2000" b="0" dirty="0" smtClean="0"/>
              <a:t>(1 of 2)</a:t>
            </a:r>
          </a:p>
        </p:txBody>
      </p:sp>
      <p:sp>
        <p:nvSpPr>
          <p:cNvPr id="5" name="Content Placeholder 2"/>
          <p:cNvSpPr>
            <a:spLocks noGrp="1"/>
          </p:cNvSpPr>
          <p:nvPr>
            <p:ph type="body" idx="1"/>
          </p:nvPr>
        </p:nvSpPr>
        <p:spPr>
          <a:xfrm>
            <a:off x="457200" y="1600200"/>
            <a:ext cx="8229600" cy="2176670"/>
          </a:xfrm>
        </p:spPr>
        <p:txBody>
          <a:bodyPr/>
          <a:lstStyle/>
          <a:p>
            <a:pPr marL="0" indent="0">
              <a:spcBef>
                <a:spcPct val="50000"/>
              </a:spcBef>
              <a:buClrTx/>
              <a:buSzTx/>
              <a:buFontTx/>
              <a:buNone/>
            </a:pPr>
            <a:r>
              <a:rPr lang="en-US" altLang="en-US" b="1" dirty="0">
                <a:cs typeface="Times New Roman" panose="02020603050405020304" pitchFamily="18" charset="0"/>
              </a:rPr>
              <a:t>Classes</a:t>
            </a:r>
            <a:r>
              <a:rPr lang="en-US" altLang="en-US" dirty="0">
                <a:cs typeface="Times New Roman" panose="02020603050405020304" pitchFamily="18" charset="0"/>
              </a:rPr>
              <a:t> are constructs that define objects of the same type. A Java class uses variables to define data fields and methods to define behaviors. Additionally, a class provides a special type of methods, known as constructors, which are invoked to construct objects from the class.</a:t>
            </a:r>
            <a:endParaRPr lang="en-US" altLang="en-US" dirty="0">
              <a:cs typeface="Courier New" panose="02070309020205020404" pitchFamily="49" charset="0"/>
            </a:endParaRPr>
          </a:p>
        </p:txBody>
      </p:sp>
    </p:spTree>
    <p:extLst>
      <p:ext uri="{BB962C8B-B14F-4D97-AF65-F5344CB8AC3E}">
        <p14:creationId xmlns:p14="http://schemas.microsoft.com/office/powerpoint/2010/main" val="276050178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Classes </a:t>
            </a:r>
            <a:r>
              <a:rPr lang="en-US" altLang="en-US" sz="2000" b="0" dirty="0" smtClean="0"/>
              <a:t>(2 </a:t>
            </a:r>
            <a:r>
              <a:rPr lang="en-US" altLang="en-US" sz="2000" b="0" dirty="0"/>
              <a:t>of 2)</a:t>
            </a:r>
            <a:endParaRPr lang="en-US" dirty="0"/>
          </a:p>
        </p:txBody>
      </p:sp>
      <p:pic>
        <p:nvPicPr>
          <p:cNvPr id="8" name="Picture 2" descr="A U M L class diagram contains a class and three objects. The class has a class name Circle with a data field, radius with its corresponding data type double, a constructor Circle left parenthesis right parenthesis and the following list of methods, Circle left parenthesis new Radius colon double right parenthesis &#10;get Area left parenthesis right parenthesis colon double, get Perimeter left parenthesis right parenthesis colon double, set Radius left parenthesis new Radius colon double right parenthesis colon void. The three objects of the class circle are circle 1, circle 2, and circle 3. The circle 1, circle 2, and circle 3 have a data field, radius with values 1.0, 25, and 125 respectively. &#10;"/>
          <p:cNvPicPr>
            <a:picLocks noChangeAspect="1"/>
          </p:cNvPicPr>
          <p:nvPr/>
        </p:nvPicPr>
        <p:blipFill>
          <a:blip r:embed="rId2"/>
          <a:stretch>
            <a:fillRect/>
          </a:stretch>
        </p:blipFill>
        <p:spPr>
          <a:xfrm>
            <a:off x="528360" y="1684787"/>
            <a:ext cx="8087281" cy="3611280"/>
          </a:xfrm>
          <a:prstGeom prst="rect">
            <a:avLst/>
          </a:prstGeom>
        </p:spPr>
      </p:pic>
    </p:spTree>
    <p:extLst>
      <p:ext uri="{BB962C8B-B14F-4D97-AF65-F5344CB8AC3E}">
        <p14:creationId xmlns:p14="http://schemas.microsoft.com/office/powerpoint/2010/main" val="1110765570"/>
      </p:ext>
    </p:extLst>
  </p:cSld>
  <p:clrMapOvr>
    <a:masterClrMapping/>
  </p:clrMapOvr>
  <p:transition/>
</p:sld>
</file>

<file path=ppt/theme/theme1.xml><?xml version="1.0" encoding="utf-8"?>
<a:theme xmlns:a="http://schemas.openxmlformats.org/drawingml/2006/main" name="2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4369</TotalTime>
  <Words>2094</Words>
  <Application>Microsoft Office PowerPoint</Application>
  <PresentationFormat>On-screen Show (4:3)</PresentationFormat>
  <Paragraphs>166</Paragraphs>
  <Slides>63</Slides>
  <Notes>43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63</vt:i4>
      </vt:variant>
    </vt:vector>
  </HeadingPairs>
  <TitlesOfParts>
    <vt:vector size="74" baseType="lpstr">
      <vt:lpstr>MS PGothic</vt:lpstr>
      <vt:lpstr>Arial</vt:lpstr>
      <vt:lpstr>Book Antiqua</vt:lpstr>
      <vt:lpstr>Courier</vt:lpstr>
      <vt:lpstr>Courier New</vt:lpstr>
      <vt:lpstr>Monotype Sorts</vt:lpstr>
      <vt:lpstr>Noto Sans Symbols</vt:lpstr>
      <vt:lpstr>Symbol</vt:lpstr>
      <vt:lpstr>Times New Roman</vt:lpstr>
      <vt:lpstr>Verdana</vt:lpstr>
      <vt:lpstr>2_508 Lecture</vt:lpstr>
      <vt:lpstr>Introduction to Java Programming Comprehensive Version</vt:lpstr>
      <vt:lpstr>Motivations</vt:lpstr>
      <vt:lpstr>Objectives (1 of 3)</vt:lpstr>
      <vt:lpstr>Objectives (2 of 3)</vt:lpstr>
      <vt:lpstr>Objectives (3 of 3)</vt:lpstr>
      <vt:lpstr>O O Programming Concepts</vt:lpstr>
      <vt:lpstr>Objects</vt:lpstr>
      <vt:lpstr>Classes (1 of 2)</vt:lpstr>
      <vt:lpstr>Classes (2 of 2)</vt:lpstr>
      <vt:lpstr>Example: Defining Classes and Creating Objects (1 of 2)</vt:lpstr>
      <vt:lpstr>Example: Defining Classes and Creating Objects (2 of 2)</vt:lpstr>
      <vt:lpstr>Constructors (1 of 2)</vt:lpstr>
      <vt:lpstr>Constructors (2 of 2)</vt:lpstr>
      <vt:lpstr>Creating Objects Using Constructors</vt:lpstr>
      <vt:lpstr>Default Constructor</vt:lpstr>
      <vt:lpstr>Declaring Object Reference Variables</vt:lpstr>
      <vt:lpstr>Declaring/Creating Objects in a Single Step</vt:lpstr>
      <vt:lpstr>Accessing Object’s Members</vt:lpstr>
      <vt:lpstr>Trace Code (1 of 7)</vt:lpstr>
      <vt:lpstr>Trace Code (2 of 7)</vt:lpstr>
      <vt:lpstr>Trace Code (3 of 7)</vt:lpstr>
      <vt:lpstr>Trace Code (4 of 7)</vt:lpstr>
      <vt:lpstr>Trace Code (5 of 7)</vt:lpstr>
      <vt:lpstr>Trace Code (6 of 7)</vt:lpstr>
      <vt:lpstr>Trace Code (7 of 7)</vt:lpstr>
      <vt:lpstr>Caution</vt:lpstr>
      <vt:lpstr>Reference Data Fields</vt:lpstr>
      <vt:lpstr>The Null Value</vt:lpstr>
      <vt:lpstr>Default Value for a Data Field</vt:lpstr>
      <vt:lpstr>Example (1 of 2)</vt:lpstr>
      <vt:lpstr>Differences between Variables of  Primitive Data Types and Object Types</vt:lpstr>
      <vt:lpstr>Copying Variables of Primitive Data Types and Object Types</vt:lpstr>
      <vt:lpstr>Garbage Collection (1 of 2)</vt:lpstr>
      <vt:lpstr>Garbage Collection (2 of 2)</vt:lpstr>
      <vt:lpstr>The Date Class</vt:lpstr>
      <vt:lpstr>The Date Class Example</vt:lpstr>
      <vt:lpstr>The Random Class</vt:lpstr>
      <vt:lpstr>The Random Class Example</vt:lpstr>
      <vt:lpstr>The Point2D Class</vt:lpstr>
      <vt:lpstr>Instance Variables, and Methods</vt:lpstr>
      <vt:lpstr>Static Variables, Constants, and Methods (1 of 3)</vt:lpstr>
      <vt:lpstr>Static Variables, Constants, and Methods (2 of 3)</vt:lpstr>
      <vt:lpstr>Static Variables, Constants, and Methods (3 of 3)</vt:lpstr>
      <vt:lpstr>Example of Using Instance and Class Variables and Method</vt:lpstr>
      <vt:lpstr>Visibility Modifiers and Accessor/Mutator Methods (1 of 3)</vt:lpstr>
      <vt:lpstr>Visibility Modifiers and Accessor/Mutator Methods (2 of 3)</vt:lpstr>
      <vt:lpstr>Visibility Modifiers and Accessor/Mutator Methods (3 of 3)</vt:lpstr>
      <vt:lpstr>Note</vt:lpstr>
      <vt:lpstr>Why Data Fields Should Be private?</vt:lpstr>
      <vt:lpstr>Example of Data Field Encapsulation</vt:lpstr>
      <vt:lpstr>Passing Objects to Methods (1 of 2)</vt:lpstr>
      <vt:lpstr>Passing Objects to Methods (2 of 2)</vt:lpstr>
      <vt:lpstr>Array of Objects (1 of 3)</vt:lpstr>
      <vt:lpstr>Passing Objects to Methods (2 of 3)</vt:lpstr>
      <vt:lpstr>Array of Objects (3 of 3)</vt:lpstr>
      <vt:lpstr>Immutable Objects and Classes</vt:lpstr>
      <vt:lpstr>Example (2 of 2)</vt:lpstr>
      <vt:lpstr>What Class is Immutable?</vt:lpstr>
      <vt:lpstr>Scope of Variables</vt:lpstr>
      <vt:lpstr>The this Keyword</vt:lpstr>
      <vt:lpstr>Reference the Hidden Data Fields</vt:lpstr>
      <vt:lpstr>Calling Overloaded Constructor</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Comprehensive Version, 10e</dc:title>
  <dc:subject>Engineering Computer Science</dc:subject>
  <dc:creator>Liang</dc:creator>
  <cp:keywords>Engineering Computer Science</cp:keywords>
  <cp:lastModifiedBy>Pasupuleti, Rajeswari (Cognizant)</cp:lastModifiedBy>
  <cp:revision>595</cp:revision>
  <dcterms:modified xsi:type="dcterms:W3CDTF">2018-04-23T11:25:24Z</dcterms:modified>
</cp:coreProperties>
</file>