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61"/>
  </p:notesMasterIdLst>
  <p:sldIdLst>
    <p:sldId id="453" r:id="rId2"/>
    <p:sldId id="455" r:id="rId3"/>
    <p:sldId id="459" r:id="rId4"/>
    <p:sldId id="529" r:id="rId5"/>
    <p:sldId id="732" r:id="rId6"/>
    <p:sldId id="735" r:id="rId7"/>
    <p:sldId id="733" r:id="rId8"/>
    <p:sldId id="789" r:id="rId9"/>
    <p:sldId id="734" r:id="rId10"/>
    <p:sldId id="736" r:id="rId11"/>
    <p:sldId id="790" r:id="rId12"/>
    <p:sldId id="791" r:id="rId13"/>
    <p:sldId id="792" r:id="rId14"/>
    <p:sldId id="794" r:id="rId15"/>
    <p:sldId id="737" r:id="rId16"/>
    <p:sldId id="795" r:id="rId17"/>
    <p:sldId id="796" r:id="rId18"/>
    <p:sldId id="797" r:id="rId19"/>
    <p:sldId id="793" r:id="rId20"/>
    <p:sldId id="798" r:id="rId21"/>
    <p:sldId id="738" r:id="rId22"/>
    <p:sldId id="739" r:id="rId23"/>
    <p:sldId id="799" r:id="rId24"/>
    <p:sldId id="800" r:id="rId25"/>
    <p:sldId id="802" r:id="rId26"/>
    <p:sldId id="801" r:id="rId27"/>
    <p:sldId id="741" r:id="rId28"/>
    <p:sldId id="742" r:id="rId29"/>
    <p:sldId id="740" r:id="rId30"/>
    <p:sldId id="830" r:id="rId31"/>
    <p:sldId id="804" r:id="rId32"/>
    <p:sldId id="805" r:id="rId33"/>
    <p:sldId id="806" r:id="rId34"/>
    <p:sldId id="743" r:id="rId35"/>
    <p:sldId id="807" r:id="rId36"/>
    <p:sldId id="808" r:id="rId37"/>
    <p:sldId id="809" r:id="rId38"/>
    <p:sldId id="810" r:id="rId39"/>
    <p:sldId id="811" r:id="rId40"/>
    <p:sldId id="812" r:id="rId41"/>
    <p:sldId id="813" r:id="rId42"/>
    <p:sldId id="814" r:id="rId43"/>
    <p:sldId id="815" r:id="rId44"/>
    <p:sldId id="744" r:id="rId45"/>
    <p:sldId id="816" r:id="rId46"/>
    <p:sldId id="817" r:id="rId47"/>
    <p:sldId id="818" r:id="rId48"/>
    <p:sldId id="819" r:id="rId49"/>
    <p:sldId id="820" r:id="rId50"/>
    <p:sldId id="821" r:id="rId51"/>
    <p:sldId id="822" r:id="rId52"/>
    <p:sldId id="823" r:id="rId53"/>
    <p:sldId id="824" r:id="rId54"/>
    <p:sldId id="825" r:id="rId55"/>
    <p:sldId id="826" r:id="rId56"/>
    <p:sldId id="827" r:id="rId57"/>
    <p:sldId id="828" r:id="rId58"/>
    <p:sldId id="829" r:id="rId59"/>
    <p:sldId id="282" r:id="rId6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95" autoAdjust="0"/>
  </p:normalViewPr>
  <p:slideViewPr>
    <p:cSldViewPr snapToGrid="0">
      <p:cViewPr varScale="1">
        <p:scale>
          <a:sx n="96" d="100"/>
          <a:sy n="96" d="100"/>
        </p:scale>
        <p:origin x="1578" y="78"/>
      </p:cViewPr>
      <p:guideLst/>
    </p:cSldViewPr>
  </p:slideViewPr>
  <p:outlineViewPr>
    <p:cViewPr>
      <p:scale>
        <a:sx n="33" d="100"/>
        <a:sy n="33" d="100"/>
      </p:scale>
      <p:origin x="0" y="-126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2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t>‹#›</a:t>
            </a:fld>
            <a:endParaRPr lang="en-US" sz="1200" b="0" i="0" u="none" strike="noStrike" cap="none" baseline="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a:t>
            </a:r>
            <a:r>
              <a:rPr lang="en-US" sz="1200" b="0" i="0" u="none" strike="noStrike" kern="1200" cap="none" dirty="0" err="1" smtClean="0">
                <a:solidFill>
                  <a:schemeClr val="dk1"/>
                </a:solidFill>
                <a:latin typeface="Arial"/>
                <a:ea typeface="Arial"/>
                <a:cs typeface="Arial"/>
                <a:sym typeface="Arial"/>
              </a:rPr>
              <a:t>MathType</a:t>
            </a:r>
            <a:r>
              <a:rPr lang="en-US" sz="1200" b="0" i="0" u="none" strike="noStrike" kern="1200" cap="none" dirty="0" smtClean="0">
                <a:solidFill>
                  <a:schemeClr val="dk1"/>
                </a:solidFill>
                <a:latin typeface="Arial"/>
                <a:ea typeface="Arial"/>
                <a:cs typeface="Arial"/>
                <a:sym typeface="Arial"/>
              </a:rPr>
              <a:t>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578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868537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748907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680848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12671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456926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699722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666060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95153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829230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5384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119870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021548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331984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481800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79014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998942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795638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795830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381224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32457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8485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4272681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052164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55614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633418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394716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smtClean="0">
                <a:solidFill>
                  <a:srgbClr val="000000"/>
                </a:solidFill>
                <a:latin typeface="Arial"/>
                <a:ea typeface="Arial"/>
                <a:cs typeface="Arial"/>
                <a:sym typeface="Arial"/>
              </a:rPr>
              <a:t>58</a:t>
            </a:fld>
            <a:endParaRPr lang="en-US" sz="1200" b="0" i="0" u="none" strike="noStrike" cap="none" baseline="0">
              <a:solidFill>
                <a:srgbClr val="000000"/>
              </a:solidFill>
              <a:latin typeface="Arial"/>
              <a:ea typeface="Arial"/>
              <a:cs typeface="Arial"/>
              <a:sym typeface="Arial"/>
            </a:endParaRPr>
          </a:p>
        </p:txBody>
      </p:sp>
    </p:spTree>
    <p:extLst>
      <p:ext uri="{BB962C8B-B14F-4D97-AF65-F5344CB8AC3E}">
        <p14:creationId xmlns:p14="http://schemas.microsoft.com/office/powerpoint/2010/main" val="3513510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59</a:t>
            </a:fld>
            <a:endParaRPr lang="en-US"/>
          </a:p>
        </p:txBody>
      </p:sp>
    </p:spTree>
    <p:extLst>
      <p:ext uri="{BB962C8B-B14F-4D97-AF65-F5344CB8AC3E}">
        <p14:creationId xmlns:p14="http://schemas.microsoft.com/office/powerpoint/2010/main" val="171360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1056759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03931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60900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847730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994500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549938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a:p>
        </p:txBody>
      </p:sp>
      <p:sp>
        <p:nvSpPr>
          <p:cNvPr id="8"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240409686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a:p>
        </p:txBody>
      </p:sp>
      <p:sp>
        <p:nvSpPr>
          <p:cNvPr id="8" name="Shape 26"/>
          <p:cNvSpPr txBox="1">
            <a:spLocks noGrp="1"/>
          </p:cNvSpPr>
          <p:nvPr>
            <p:ph type="body" idx="13" hasCustomPrompt="1"/>
          </p:nvPr>
        </p:nvSpPr>
        <p:spPr>
          <a:xfrm>
            <a:off x="4614729" y="1600199"/>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9"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17578796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4"/>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2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71"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4" y="113075"/>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3" y="113075"/>
            <a:ext cx="551783"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dk1"/>
                </a:solidFill>
                <a:ea typeface="Arial"/>
                <a:cs typeface="Arial"/>
                <a:sym typeface="Arial"/>
              </a:rPr>
              <a:pPr algn="r">
                <a:buSzPct val="25000"/>
              </a:pPr>
              <a:t>‹#›</a:t>
            </a:fld>
            <a:endParaRPr lang="en-US" sz="675">
              <a:solidFill>
                <a:schemeClr val="dk1"/>
              </a:solidFill>
              <a:ea typeface="Arial"/>
              <a:cs typeface="Arial"/>
              <a:sym typeface="Arial"/>
            </a:endParaRPr>
          </a:p>
        </p:txBody>
      </p:sp>
      <p:sp>
        <p:nvSpPr>
          <p:cNvPr id="8"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325696725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1140550"/>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1407197"/>
            <a:ext cx="8229600" cy="34549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803163"/>
            <a:ext cx="3657600" cy="1477191"/>
          </a:xfrm>
          <a:prstGeom prst="rect">
            <a:avLst/>
          </a:prstGeom>
          <a:noFill/>
          <a:ln>
            <a:noFill/>
          </a:ln>
        </p:spPr>
        <p:txBody>
          <a:bodyPr anchor="b"/>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324314"/>
            <a:ext cx="3657600" cy="2621571"/>
          </a:xfrm>
          <a:prstGeom prst="rect">
            <a:avLst/>
          </a:prstGeom>
          <a:noFill/>
          <a:ln>
            <a:noFill/>
          </a:ln>
        </p:spPr>
        <p:txBody>
          <a:bodyPr/>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7" name="Shape 42"/>
          <p:cNvSpPr txBox="1">
            <a:spLocks noGrp="1"/>
          </p:cNvSpPr>
          <p:nvPr>
            <p:ph type="ftr" idx="14"/>
          </p:nvPr>
        </p:nvSpPr>
        <p:spPr>
          <a:xfrm>
            <a:off x="93663" y="6165850"/>
            <a:ext cx="8596312" cy="234950"/>
          </a:xfrm>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8" name="Shape 43"/>
          <p:cNvSpPr txBox="1">
            <a:spLocks noGrp="1"/>
          </p:cNvSpPr>
          <p:nvPr>
            <p:ph type="dt" idx="15"/>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9" name="Shape 44"/>
          <p:cNvSpPr txBox="1">
            <a:spLocks noGrp="1"/>
          </p:cNvSpPr>
          <p:nvPr>
            <p:ph type="sldNum" idx="16"/>
          </p:nvPr>
        </p:nvSpPr>
        <p:spPr/>
        <p:txBody>
          <a:bodyPr/>
          <a:lstStyle>
            <a:lvl1pPr>
              <a:defRPr/>
            </a:lvl1pPr>
          </a:lstStyle>
          <a:p>
            <a:pPr>
              <a:defRPr/>
            </a:pPr>
            <a:fld id="{95925E87-B40B-40AE-BFC9-5A5068FD87B1}" type="slidenum">
              <a:rPr lang="en-US"/>
              <a:pPr>
                <a:defRPr/>
              </a:pPr>
              <a:t>‹#›</a:t>
            </a:fld>
            <a:endParaRPr lang="en-US"/>
          </a:p>
        </p:txBody>
      </p:sp>
    </p:spTree>
    <p:extLst>
      <p:ext uri="{BB962C8B-B14F-4D97-AF65-F5344CB8AC3E}">
        <p14:creationId xmlns:p14="http://schemas.microsoft.com/office/powerpoint/2010/main" val="422837792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394108356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extLst>
      <p:ext uri="{BB962C8B-B14F-4D97-AF65-F5344CB8AC3E}">
        <p14:creationId xmlns:p14="http://schemas.microsoft.com/office/powerpoint/2010/main" val="262818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eaLnBrk="1" hangingPunct="1">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eaLnBrk="1" hangingPunct="1">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eaLnBrk="1" hangingPunct="1">
              <a:spcBef>
                <a:spcPts val="0"/>
              </a:spcBef>
              <a:buSzPct val="25000"/>
              <a:defRPr sz="900">
                <a:solidFill>
                  <a:schemeClr val="lt1"/>
                </a:solidFill>
                <a:latin typeface="Arial"/>
                <a:ea typeface="Arial"/>
                <a:cs typeface="Arial"/>
                <a:sym typeface="Arial"/>
              </a:defRPr>
            </a:lvl1pPr>
          </a:lstStyle>
          <a:p>
            <a:pPr>
              <a:defRPr/>
            </a:pPr>
            <a:fld id="{1F0EB1A3-F7DD-4949-A270-E214A968F1AC}" type="slidenum">
              <a:rPr lang="en-US"/>
              <a:pPr>
                <a:defRPr/>
              </a:pPr>
              <a:t>‹#›</a:t>
            </a:fld>
            <a:endParaRPr lang="en-US"/>
          </a:p>
        </p:txBody>
      </p:sp>
      <p:pic>
        <p:nvPicPr>
          <p:cNvPr id="1031" name="Shape 15" descr="Pearson Logo"/>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785219" y="5605966"/>
            <a:ext cx="901580" cy="823408"/>
          </a:xfrm>
          <a:prstGeom prst="rect">
            <a:avLst/>
          </a:prstGeom>
        </p:spPr>
      </p:pic>
    </p:spTree>
    <p:extLst>
      <p:ext uri="{BB962C8B-B14F-4D97-AF65-F5344CB8AC3E}">
        <p14:creationId xmlns:p14="http://schemas.microsoft.com/office/powerpoint/2010/main" val="2207793250"/>
      </p:ext>
    </p:extLst>
  </p:cSld>
  <p:clrMap bg1="lt1" tx1="dk1" bg2="dk2" tx2="lt2" accent1="accent1" accent2="accent2" accent3="accent3" accent4="accent4" accent5="accent5" accent6="accent6" hlink="hlink" folHlink="folHlink"/>
  <p:sldLayoutIdLst>
    <p:sldLayoutId id="2147483664" r:id="rId1"/>
    <p:sldLayoutId id="2147483671" r:id="rId2"/>
    <p:sldLayoutId id="2147483665" r:id="rId3"/>
    <p:sldLayoutId id="2147483666" r:id="rId4"/>
    <p:sldLayoutId id="2147483667" r:id="rId5"/>
    <p:sldLayoutId id="2147483672" r:id="rId6"/>
  </p:sldLayoutIdLst>
  <p:transition/>
  <p:timing>
    <p:tnLst>
      <p:par>
        <p:cTn id="1" dur="indefinite" restart="never" nodeType="tmRoot"/>
      </p:par>
    </p:tnLst>
  </p:timing>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hyperlink" Target="http://www.cs.armstrong.edu/liang/intro11e/html/Course.html" TargetMode="External"/><Relationship Id="rId2" Type="http://schemas.openxmlformats.org/officeDocument/2006/relationships/image" Target="../media/image14.emf"/><Relationship Id="rId1" Type="http://schemas.openxmlformats.org/officeDocument/2006/relationships/slideLayout" Target="../slideLayouts/slideLayout3.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Course.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cs.armstrong.edu/liang/intro11e/html/TestStackOfIntegers.html" TargetMode="External"/><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hyperlink" Target="http://liveexample-ppe.pearsoncmg.com/LiveRun/faces/LiveExample.x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cs.armstrong.edu/liang/intro11e/html/StackOfIntegers.html"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cs.armstrong.edu/liang/intro11e/html/LargeFactorial.html" TargetMode="External"/><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hyperlink" Target="http://liveexample-ppe.pearsoncmg.com/LiveRun/faces/LiveExampl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www.cs.armstrong.edu/liang/intro11e/html/PalindromeIgnoreNonAlphanumeric.html"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cs.armstrong.edu/liang/intro11e/html/Loan.html" TargetMode="External"/><Relationship Id="rId2" Type="http://schemas.openxmlformats.org/officeDocument/2006/relationships/image" Target="../media/image5.emf"/><Relationship Id="rId1" Type="http://schemas.openxmlformats.org/officeDocument/2006/relationships/slideLayout" Target="../slideLayouts/slideLayout3.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LoanClass.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cs.armstrong.edu/liang/intro11e/html/BMI.html" TargetMode="External"/><Relationship Id="rId2" Type="http://schemas.openxmlformats.org/officeDocument/2006/relationships/image" Target="../media/image6.emf"/><Relationship Id="rId1" Type="http://schemas.openxmlformats.org/officeDocument/2006/relationships/slideLayout" Target="../slideLayouts/slideLayout3.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UseBMIClas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smtClean="0"/>
              <a:t>10</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00399"/>
            <a:ext cx="3657600" cy="2961861"/>
          </a:xfrm>
          <a:prstGeom prst="rect">
            <a:avLst/>
          </a:prstGeom>
          <a:noFill/>
          <a:ln>
            <a:noFill/>
          </a:ln>
        </p:spPr>
        <p:txBody>
          <a:bodyPr lIns="0" tIns="0" rIns="0" bIns="0" anchor="t" anchorCtr="0">
            <a:noAutofit/>
          </a:bodyPr>
          <a:lstStyle/>
          <a:p>
            <a:r>
              <a:rPr lang="en-US" altLang="en-US" dirty="0"/>
              <a:t>Thinking in Objects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37936"/>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3478696" y="6371398"/>
            <a:ext cx="5208104"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67165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Object Composition</a:t>
            </a:r>
          </a:p>
        </p:txBody>
      </p:sp>
      <p:sp>
        <p:nvSpPr>
          <p:cNvPr id="5" name="Content Placeholder 2"/>
          <p:cNvSpPr>
            <a:spLocks noGrp="1"/>
          </p:cNvSpPr>
          <p:nvPr>
            <p:ph type="body" idx="1"/>
          </p:nvPr>
        </p:nvSpPr>
        <p:spPr>
          <a:xfrm>
            <a:off x="457200" y="1600200"/>
            <a:ext cx="8229600" cy="2385391"/>
          </a:xfrm>
        </p:spPr>
        <p:txBody>
          <a:bodyPr/>
          <a:lstStyle/>
          <a:p>
            <a:pPr marL="0" indent="0">
              <a:buNone/>
            </a:pPr>
            <a:r>
              <a:rPr lang="en-US" altLang="en-US" dirty="0"/>
              <a:t>Composition is actually a special case of the aggregation relationship. Aggregation models </a:t>
            </a:r>
            <a:r>
              <a:rPr lang="en-US" altLang="en-US" b="1" dirty="0"/>
              <a:t>has-a</a:t>
            </a:r>
            <a:r>
              <a:rPr lang="en-US" altLang="en-US" dirty="0"/>
              <a:t> relationships and represents an ownership relationship between two objects. The owner object is called an </a:t>
            </a:r>
            <a:r>
              <a:rPr lang="en-US" altLang="en-US" b="1" dirty="0"/>
              <a:t>aggregating object</a:t>
            </a:r>
            <a:r>
              <a:rPr lang="en-US" altLang="en-US" dirty="0"/>
              <a:t> and its class an </a:t>
            </a:r>
            <a:r>
              <a:rPr lang="en-US" altLang="en-US" b="1" dirty="0"/>
              <a:t>aggregating class</a:t>
            </a:r>
            <a:r>
              <a:rPr lang="en-US" altLang="en-US" dirty="0"/>
              <a:t>. The subject object is called an </a:t>
            </a:r>
            <a:r>
              <a:rPr lang="en-US" altLang="en-US" b="1" dirty="0"/>
              <a:t>aggregated object</a:t>
            </a:r>
            <a:r>
              <a:rPr lang="en-US" altLang="en-US" dirty="0"/>
              <a:t> and its class an </a:t>
            </a:r>
            <a:r>
              <a:rPr lang="en-US" altLang="en-US" b="1" dirty="0"/>
              <a:t>aggregated class</a:t>
            </a:r>
            <a:r>
              <a:rPr lang="en-US" altLang="en-US" dirty="0"/>
              <a:t>.</a:t>
            </a:r>
          </a:p>
        </p:txBody>
      </p:sp>
      <p:pic>
        <p:nvPicPr>
          <p:cNvPr id="4" name="Picture 3" descr="A diagram illustrates relationships between Name, Student, and Address. Name has a composition with the student and it has one to one multiplicity. Student has an aggregation with the address and has 1. 3 to 1 multiplicity. "/>
          <p:cNvPicPr>
            <a:picLocks noChangeAspect="1"/>
          </p:cNvPicPr>
          <p:nvPr/>
        </p:nvPicPr>
        <p:blipFill>
          <a:blip r:embed="rId3"/>
          <a:stretch>
            <a:fillRect/>
          </a:stretch>
        </p:blipFill>
        <p:spPr>
          <a:xfrm>
            <a:off x="945520" y="4191182"/>
            <a:ext cx="7252959" cy="1519287"/>
          </a:xfrm>
          <a:prstGeom prst="rect">
            <a:avLst/>
          </a:prstGeom>
        </p:spPr>
      </p:pic>
    </p:spTree>
    <p:extLst>
      <p:ext uri="{BB962C8B-B14F-4D97-AF65-F5344CB8AC3E}">
        <p14:creationId xmlns:p14="http://schemas.microsoft.com/office/powerpoint/2010/main" val="289546357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Class Representation</a:t>
            </a:r>
            <a:endParaRPr lang="en-US" altLang="en-US" dirty="0" smtClean="0"/>
          </a:p>
        </p:txBody>
      </p:sp>
      <p:sp>
        <p:nvSpPr>
          <p:cNvPr id="5" name="Content Placeholder 2"/>
          <p:cNvSpPr>
            <a:spLocks noGrp="1"/>
          </p:cNvSpPr>
          <p:nvPr>
            <p:ph type="body" idx="1"/>
          </p:nvPr>
        </p:nvSpPr>
        <p:spPr>
          <a:xfrm>
            <a:off x="457200" y="1600201"/>
            <a:ext cx="8229600" cy="1232452"/>
          </a:xfrm>
        </p:spPr>
        <p:txBody>
          <a:bodyPr/>
          <a:lstStyle/>
          <a:p>
            <a:pPr marL="0" indent="0">
              <a:buNone/>
            </a:pPr>
            <a:r>
              <a:rPr lang="en-US" altLang="en-US" dirty="0"/>
              <a:t>An aggregation relationship is usually represented as a data field in the aggregating class. For example, the relationship in Figure 10.6 can be represented as follows:</a:t>
            </a:r>
          </a:p>
        </p:txBody>
      </p:sp>
      <p:pic>
        <p:nvPicPr>
          <p:cNvPr id="2" name="Picture 3" descr="A diagram illustrates three different class representations of two aggregated class and an aggregating class. The first aggregated class has computer code with 3 lines. The lines read as follows. Line 1. public class Name left brace. Line 2, indented once. incomplete line of code. Line 3. right brace. The aggregating class has computer code with 5 lines. The lines read as follows. Line 1. public class Student left brace. Line 2, indented once. private Name name semicolon. Line 3, indented once. private Address address semicolon. Line 4, indented once. incomplete line of code. Line 5. right brace. The second aggregated class has computer code with 3 lines. The lines read as follows. Line 1. public class Address left brace. Line 2, indented once. Incomplete line of code. Line 3. right brace. "/>
          <p:cNvPicPr>
            <a:picLocks noChangeAspect="1"/>
          </p:cNvPicPr>
          <p:nvPr/>
        </p:nvPicPr>
        <p:blipFill>
          <a:blip r:embed="rId3"/>
          <a:stretch>
            <a:fillRect/>
          </a:stretch>
        </p:blipFill>
        <p:spPr>
          <a:xfrm>
            <a:off x="822306" y="3465595"/>
            <a:ext cx="7499388" cy="2009884"/>
          </a:xfrm>
          <a:prstGeom prst="rect">
            <a:avLst/>
          </a:prstGeom>
        </p:spPr>
      </p:pic>
    </p:spTree>
    <p:extLst>
      <p:ext uri="{BB962C8B-B14F-4D97-AF65-F5344CB8AC3E}">
        <p14:creationId xmlns:p14="http://schemas.microsoft.com/office/powerpoint/2010/main" val="230703442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Aggregation or Composition</a:t>
            </a:r>
            <a:endParaRPr lang="en-US" altLang="en-US" dirty="0" smtClean="0"/>
          </a:p>
        </p:txBody>
      </p:sp>
      <p:sp>
        <p:nvSpPr>
          <p:cNvPr id="5" name="Content Placeholder 2"/>
          <p:cNvSpPr>
            <a:spLocks noGrp="1"/>
          </p:cNvSpPr>
          <p:nvPr>
            <p:ph type="body" idx="1"/>
          </p:nvPr>
        </p:nvSpPr>
        <p:spPr>
          <a:xfrm>
            <a:off x="457200" y="1600201"/>
            <a:ext cx="8229600" cy="1232452"/>
          </a:xfrm>
        </p:spPr>
        <p:txBody>
          <a:bodyPr/>
          <a:lstStyle/>
          <a:p>
            <a:pPr marL="0" indent="0">
              <a:buNone/>
            </a:pPr>
            <a:r>
              <a:rPr lang="en-US" altLang="en-US" dirty="0"/>
              <a:t>Since aggregation and composition relationships are represented using classes in similar ways, many texts don’t differentiate them and call both compositions.</a:t>
            </a:r>
          </a:p>
        </p:txBody>
      </p:sp>
    </p:spTree>
    <p:extLst>
      <p:ext uri="{BB962C8B-B14F-4D97-AF65-F5344CB8AC3E}">
        <p14:creationId xmlns:p14="http://schemas.microsoft.com/office/powerpoint/2010/main" val="426369071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Aggregation Between Same </a:t>
            </a:r>
            <a:r>
              <a:rPr lang="en-US" altLang="en-US" dirty="0" smtClean="0"/>
              <a:t>Class </a:t>
            </a:r>
            <a:r>
              <a:rPr lang="en-US" altLang="en-US" sz="2000" b="0" dirty="0" smtClean="0"/>
              <a:t>(1 of 2)</a:t>
            </a:r>
          </a:p>
        </p:txBody>
      </p:sp>
      <p:sp>
        <p:nvSpPr>
          <p:cNvPr id="5" name="Content Placeholder 2"/>
          <p:cNvSpPr>
            <a:spLocks noGrp="1"/>
          </p:cNvSpPr>
          <p:nvPr>
            <p:ph type="body" idx="1"/>
          </p:nvPr>
        </p:nvSpPr>
        <p:spPr>
          <a:xfrm>
            <a:off x="457200" y="1600201"/>
            <a:ext cx="8229600" cy="874642"/>
          </a:xfrm>
        </p:spPr>
        <p:txBody>
          <a:bodyPr/>
          <a:lstStyle/>
          <a:p>
            <a:pPr marL="0" indent="0">
              <a:buNone/>
            </a:pPr>
            <a:r>
              <a:rPr lang="en-US" altLang="en-US" dirty="0"/>
              <a:t>Aggregation may exist between objects of the same class. For example, a person may have a supervisor.</a:t>
            </a:r>
          </a:p>
        </p:txBody>
      </p:sp>
      <p:pic>
        <p:nvPicPr>
          <p:cNvPr id="2" name="Picture 3" descr="A diagram illustrates aggregation between the same class, Person. A person has a one to one aggregation with the Supervisor. "/>
          <p:cNvPicPr>
            <a:picLocks noChangeAspect="1"/>
          </p:cNvPicPr>
          <p:nvPr/>
        </p:nvPicPr>
        <p:blipFill>
          <a:blip r:embed="rId3"/>
          <a:stretch>
            <a:fillRect/>
          </a:stretch>
        </p:blipFill>
        <p:spPr>
          <a:xfrm>
            <a:off x="2099053" y="2707430"/>
            <a:ext cx="4490590" cy="1605970"/>
          </a:xfrm>
          <a:prstGeom prst="rect">
            <a:avLst/>
          </a:prstGeom>
        </p:spPr>
      </p:pic>
      <p:pic>
        <p:nvPicPr>
          <p:cNvPr id="3" name="Picture 4" descr="Computer code has 5 lines. The lines read as follows. Line 1. public class Person left brace. Line 2, indented once. forward slash forward slash The type for the data is the class itself. Line 3, indented once. private Person supervisor semicolon. Line 4, indented once. Incomplete line of code. Line 5. right brace. "/>
          <p:cNvPicPr>
            <a:picLocks noChangeAspect="1"/>
          </p:cNvPicPr>
          <p:nvPr/>
        </p:nvPicPr>
        <p:blipFill>
          <a:blip r:embed="rId4"/>
          <a:stretch>
            <a:fillRect/>
          </a:stretch>
        </p:blipFill>
        <p:spPr>
          <a:xfrm>
            <a:off x="2228768" y="4436146"/>
            <a:ext cx="4360875" cy="1837631"/>
          </a:xfrm>
          <a:prstGeom prst="rect">
            <a:avLst/>
          </a:prstGeom>
        </p:spPr>
      </p:pic>
    </p:spTree>
    <p:extLst>
      <p:ext uri="{BB962C8B-B14F-4D97-AF65-F5344CB8AC3E}">
        <p14:creationId xmlns:p14="http://schemas.microsoft.com/office/powerpoint/2010/main" val="747944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Aggregation Between Same </a:t>
            </a:r>
            <a:r>
              <a:rPr lang="en-US" altLang="en-US" dirty="0" smtClean="0"/>
              <a:t>Class </a:t>
            </a:r>
            <a:r>
              <a:rPr lang="en-US" altLang="en-US" sz="2000" b="0" dirty="0" smtClean="0"/>
              <a:t>(2 of 2)</a:t>
            </a:r>
          </a:p>
        </p:txBody>
      </p:sp>
      <p:sp>
        <p:nvSpPr>
          <p:cNvPr id="5" name="Content Placeholder 2"/>
          <p:cNvSpPr>
            <a:spLocks noGrp="1"/>
          </p:cNvSpPr>
          <p:nvPr>
            <p:ph type="body" idx="1"/>
          </p:nvPr>
        </p:nvSpPr>
        <p:spPr>
          <a:xfrm>
            <a:off x="457200" y="1600201"/>
            <a:ext cx="8229600" cy="546651"/>
          </a:xfrm>
        </p:spPr>
        <p:txBody>
          <a:bodyPr/>
          <a:lstStyle/>
          <a:p>
            <a:pPr marL="0" indent="0">
              <a:buNone/>
            </a:pPr>
            <a:r>
              <a:rPr lang="en-US" altLang="en-US" dirty="0"/>
              <a:t>What happens if a person has several supervisors?</a:t>
            </a:r>
          </a:p>
        </p:txBody>
      </p:sp>
      <p:pic>
        <p:nvPicPr>
          <p:cNvPr id="4" name="Picture 3" descr="A diagram illustrates aggregation between the same class, Person. The class, person has an aggregation with the supervisor and has 1 to many multiplicities. "/>
          <p:cNvPicPr>
            <a:picLocks noChangeAspect="1"/>
          </p:cNvPicPr>
          <p:nvPr/>
        </p:nvPicPr>
        <p:blipFill>
          <a:blip r:embed="rId3"/>
          <a:stretch>
            <a:fillRect/>
          </a:stretch>
        </p:blipFill>
        <p:spPr>
          <a:xfrm>
            <a:off x="2371838" y="2553270"/>
            <a:ext cx="4400325" cy="1420400"/>
          </a:xfrm>
          <a:prstGeom prst="rect">
            <a:avLst/>
          </a:prstGeom>
        </p:spPr>
      </p:pic>
      <p:pic>
        <p:nvPicPr>
          <p:cNvPr id="7" name="Picture 4" descr="Computer code has 4 lines. The lines read as follows. Line 1. public class Person left brace. Line 2, indented once. incomplete line of code. Line 3, indented once. private Person left bracket right bracket supervisors semicolon. Line 4. right brace. "/>
          <p:cNvPicPr>
            <a:picLocks noChangeAspect="1"/>
          </p:cNvPicPr>
          <p:nvPr/>
        </p:nvPicPr>
        <p:blipFill>
          <a:blip r:embed="rId4"/>
          <a:stretch>
            <a:fillRect/>
          </a:stretch>
        </p:blipFill>
        <p:spPr>
          <a:xfrm>
            <a:off x="2389725" y="4593272"/>
            <a:ext cx="4364550" cy="1348933"/>
          </a:xfrm>
          <a:prstGeom prst="rect">
            <a:avLst/>
          </a:prstGeom>
        </p:spPr>
      </p:pic>
    </p:spTree>
    <p:extLst>
      <p:ext uri="{BB962C8B-B14F-4D97-AF65-F5344CB8AC3E}">
        <p14:creationId xmlns:p14="http://schemas.microsoft.com/office/powerpoint/2010/main" val="301314540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Example: The Course Class</a:t>
            </a:r>
            <a:endParaRPr lang="en-US" dirty="0"/>
          </a:p>
        </p:txBody>
      </p:sp>
      <p:pic>
        <p:nvPicPr>
          <p:cNvPr id="3" name="Picture 2" descr="An illustration of a U M L class diagram for a class, course. The class, course has 3 attributes which are of private access modifier type denoted by minus and 6 methods which are of public access modifier type denoted by +. The 3 attributes and their functions are as follows. Attribute, course Name colon String. Function, The name of the course. Attribute, students colon String left bracket right bracket. Function, An array to store the students for the course. Attribute, number Of Students colon i n t. Function, The number of students which is 0 by default. The 6 methods in the class along with their results are as follows. Method, course left parenthesis course Name colon String right parenthesis. Result, Creates a course with the specified name. &#10;Method, get Course Name left parenthesis right parenthesis colon String. Result, Returns the course name. Method, add Student left parenthesis student colon String right parenthesis colon void. Result, Adds a new student to the course. Method, drop student left parenthesis student colon String right parenthesis colon void. Result, Drops a student from the course. Method, get students left parenthesis right parenthesis colon string left bracket right bracket. Result, Returns the student in the course. Method, get Number Of Students left parenthesis right parenthesis colon i n t. Result, Returns the number of students in the course. &#10;"/>
          <p:cNvPicPr>
            <a:picLocks noChangeAspect="1"/>
          </p:cNvPicPr>
          <p:nvPr/>
        </p:nvPicPr>
        <p:blipFill>
          <a:blip r:embed="rId2"/>
          <a:stretch>
            <a:fillRect/>
          </a:stretch>
        </p:blipFill>
        <p:spPr>
          <a:xfrm>
            <a:off x="805774" y="1704887"/>
            <a:ext cx="7523218" cy="2927507"/>
          </a:xfrm>
          <a:prstGeom prst="rect">
            <a:avLst/>
          </a:prstGeom>
        </p:spPr>
      </p:pic>
      <p:sp>
        <p:nvSpPr>
          <p:cNvPr id="9" name="TextBox 3">
            <a:hlinkClick r:id="rId3"/>
          </p:cNvPr>
          <p:cNvSpPr>
            <a:spLocks noChangeArrowheads="1"/>
          </p:cNvSpPr>
          <p:nvPr/>
        </p:nvSpPr>
        <p:spPr bwMode="auto">
          <a:xfrm>
            <a:off x="2379111" y="5300111"/>
            <a:ext cx="19319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Course</a:t>
            </a:r>
          </a:p>
        </p:txBody>
      </p:sp>
      <p:sp>
        <p:nvSpPr>
          <p:cNvPr id="10" name="TextBox 4">
            <a:hlinkClick r:id="rId4"/>
          </p:cNvPr>
          <p:cNvSpPr>
            <a:spLocks noChangeArrowheads="1"/>
          </p:cNvSpPr>
          <p:nvPr/>
        </p:nvSpPr>
        <p:spPr bwMode="auto">
          <a:xfrm>
            <a:off x="4492073" y="5300111"/>
            <a:ext cx="19319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TestCourse</a:t>
            </a:r>
          </a:p>
        </p:txBody>
      </p:sp>
      <p:sp>
        <p:nvSpPr>
          <p:cNvPr id="6" name="TextBox 5">
            <a:hlinkClick r:id="rId5" tooltip="http://liveexample-ppe.pearsoncmg.com/LiveRun/faces/LiveExample.xhtml"/>
          </p:cNvPr>
          <p:cNvSpPr txBox="1"/>
          <p:nvPr/>
        </p:nvSpPr>
        <p:spPr>
          <a:xfrm>
            <a:off x="6605036" y="5259778"/>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3356768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Example: The </a:t>
            </a:r>
            <a:r>
              <a:rPr lang="en-US" altLang="en-US" sz="3600" dirty="0">
                <a:latin typeface="Courier New" panose="02070309020205020404" pitchFamily="49" charset="0"/>
              </a:rPr>
              <a:t>StackOfIntegers</a:t>
            </a:r>
            <a:r>
              <a:rPr lang="en-US" altLang="en-US" dirty="0"/>
              <a:t> Class</a:t>
            </a:r>
            <a:endParaRPr lang="en-US" dirty="0"/>
          </a:p>
        </p:txBody>
      </p:sp>
      <p:pic>
        <p:nvPicPr>
          <p:cNvPr id="2" name="Picture 2" descr="An illustration of a U M L class diagram for the class, Stack Of Integers. The class, Stack Of Integers has 2 attributes which are of private access modifier type denoted by minus and 7 methods which are of public access modifier type denoted by +. The attributes and their functions are as follows. Attribute, element colon i n t left bracket right bracket. Function, An array to store integers in the stack. Attribute, size colon i n t. Function, The number of integers in the stack. The seven methods in the class along with their results are as follows. Method, stack Of Integers left parenthesis right parenthesis. Result, Constructs an empty stack with a default capacity of 16. Method, Stack Of Integers left parenthesis capacity colon i n t right parenthesis. Result, Constructs an empty stack with a specified capacity. Method, empty left parenthesis right parenthesis colon Boolean. Result, Returns true if the stack is empty. Method, peek left parenthesis right parenthesis colon i n t. Result, Returns the integer at the top of the stack without removing it from the stack, Method, push left parenthesis value colon i n t right parenthesis colon i n t. Result, Stores an integer into the top of the stack. Method, pop left parenthesis right parenthesis colon i n t. Result, Removes the integer at the top of the stack and returns it. Method, get Size left parenthesis right parenthesis colon i n t. Result, Returns the number of elements in the stack. "/>
          <p:cNvPicPr>
            <a:picLocks noChangeAspect="1"/>
          </p:cNvPicPr>
          <p:nvPr/>
        </p:nvPicPr>
        <p:blipFill>
          <a:blip r:embed="rId2"/>
          <a:stretch>
            <a:fillRect/>
          </a:stretch>
        </p:blipFill>
        <p:spPr>
          <a:xfrm>
            <a:off x="1095870" y="1625442"/>
            <a:ext cx="6952259" cy="3344630"/>
          </a:xfrm>
          <a:prstGeom prst="rect">
            <a:avLst/>
          </a:prstGeom>
        </p:spPr>
      </p:pic>
      <p:sp>
        <p:nvSpPr>
          <p:cNvPr id="8" name="TextBox 3">
            <a:hlinkClick r:id="rId3"/>
          </p:cNvPr>
          <p:cNvSpPr>
            <a:spLocks noChangeArrowheads="1"/>
          </p:cNvSpPr>
          <p:nvPr/>
        </p:nvSpPr>
        <p:spPr bwMode="auto">
          <a:xfrm>
            <a:off x="2713245" y="5490611"/>
            <a:ext cx="23542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TestStackOfIntegers</a:t>
            </a:r>
          </a:p>
        </p:txBody>
      </p:sp>
      <p:sp>
        <p:nvSpPr>
          <p:cNvPr id="6" name="TextBox 4">
            <a:hlinkClick r:id="rId4" tooltip="http://liveexample-ppe.pearsoncmg.com/LiveRun/faces/LiveExample.xhtml"/>
          </p:cNvPr>
          <p:cNvSpPr txBox="1"/>
          <p:nvPr/>
        </p:nvSpPr>
        <p:spPr>
          <a:xfrm>
            <a:off x="5417240" y="5450278"/>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6948998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Designing the StackOfIntegers Class</a:t>
            </a:r>
            <a:endParaRPr lang="en-US" dirty="0"/>
          </a:p>
        </p:txBody>
      </p:sp>
      <p:pic>
        <p:nvPicPr>
          <p:cNvPr id="6" name="Picture 2" descr="A diagram illustrates a stack operation for Stack of Integers Class. Data 1 is inserted into the stack followed by Data 2, and Data 3. Now the stack contains Data 3, Data 2, and Data 1. Data 3 is removed from the stack followed by Data 2, and Data 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53" y="2205342"/>
            <a:ext cx="7573893" cy="305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2618767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Implementing </a:t>
            </a:r>
            <a:r>
              <a:rPr lang="en-US" altLang="en-US" sz="3600" dirty="0">
                <a:latin typeface="Courier New" panose="02070309020205020404" pitchFamily="49" charset="0"/>
              </a:rPr>
              <a:t>StackOfIntegers</a:t>
            </a:r>
            <a:r>
              <a:rPr lang="en-US" altLang="en-US" dirty="0"/>
              <a:t> </a:t>
            </a:r>
            <a:r>
              <a:rPr lang="en-US" altLang="en-US" dirty="0" smtClean="0"/>
              <a:t>Class</a:t>
            </a:r>
            <a:endParaRPr lang="en-US" dirty="0"/>
          </a:p>
        </p:txBody>
      </p:sp>
      <p:pic>
        <p:nvPicPr>
          <p:cNvPr id="4" name="Picture 2" descr="A diagram illustrates a stack array starting from elements left bracket 0 right bracket, elements left bracket 1 right bracket, and so on till elements left bracket size minus 1 right bracket and continued till elements left bracket capacity minus 1 right bracket. The element left bracket 0 right bracket is the bottom most element of the stack array whereas elements left bracket size minus 1 right bracket is the top most element of the stack array. The elements from left bracket 0 right bracket, left bracket 1 right bracket, till left bracket size minus 1 indicates the size of the stack array. The entire elements from elements left bracket 0 right bracket, left bracket 1 right bracket, and continued till left bracket size minus 1 right bracket, and so on till left bracket capacity minus 1 right bracket indicates the capacity of the stack arra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18" y="1475915"/>
            <a:ext cx="7736163" cy="3529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7" name="TextBox 3">
            <a:hlinkClick r:id="rId3"/>
          </p:cNvPr>
          <p:cNvSpPr>
            <a:spLocks noChangeArrowheads="1"/>
          </p:cNvSpPr>
          <p:nvPr/>
        </p:nvSpPr>
        <p:spPr bwMode="auto">
          <a:xfrm>
            <a:off x="3180384" y="5550176"/>
            <a:ext cx="23542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StackOfIntegers</a:t>
            </a:r>
          </a:p>
        </p:txBody>
      </p:sp>
    </p:spTree>
    <p:extLst>
      <p:ext uri="{BB962C8B-B14F-4D97-AF65-F5344CB8AC3E}">
        <p14:creationId xmlns:p14="http://schemas.microsoft.com/office/powerpoint/2010/main" val="23690512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Wrapper Classes</a:t>
            </a:r>
            <a:endParaRPr lang="en-US" altLang="en-US" dirty="0" smtClean="0"/>
          </a:p>
        </p:txBody>
      </p:sp>
      <p:sp>
        <p:nvSpPr>
          <p:cNvPr id="5" name="Content Placeholder 2"/>
          <p:cNvSpPr>
            <a:spLocks noGrp="1"/>
          </p:cNvSpPr>
          <p:nvPr>
            <p:ph type="body" idx="1"/>
          </p:nvPr>
        </p:nvSpPr>
        <p:spPr>
          <a:xfrm>
            <a:off x="457200" y="1600200"/>
            <a:ext cx="4072071" cy="4621696"/>
          </a:xfrm>
        </p:spPr>
        <p:txBody>
          <a:bodyPr/>
          <a:lstStyle/>
          <a:p>
            <a:r>
              <a:rPr lang="en-US" altLang="en-US" dirty="0"/>
              <a:t>Boolean</a:t>
            </a:r>
          </a:p>
          <a:p>
            <a:r>
              <a:rPr lang="en-US" altLang="en-US" dirty="0"/>
              <a:t>Character</a:t>
            </a:r>
          </a:p>
          <a:p>
            <a:r>
              <a:rPr lang="en-US" altLang="en-US" dirty="0"/>
              <a:t>Short</a:t>
            </a:r>
          </a:p>
          <a:p>
            <a:r>
              <a:rPr lang="en-US" altLang="en-US" dirty="0" smtClean="0"/>
              <a:t>Byte</a:t>
            </a:r>
          </a:p>
          <a:p>
            <a:r>
              <a:rPr lang="en-US" altLang="en-US" sz="2800" dirty="0"/>
              <a:t>Integer</a:t>
            </a:r>
          </a:p>
          <a:p>
            <a:r>
              <a:rPr lang="en-US" altLang="en-US" sz="2800" dirty="0"/>
              <a:t>Long</a:t>
            </a:r>
          </a:p>
          <a:p>
            <a:r>
              <a:rPr lang="en-US" altLang="en-US" sz="2800" dirty="0"/>
              <a:t>Float</a:t>
            </a:r>
          </a:p>
          <a:p>
            <a:r>
              <a:rPr lang="en-US" altLang="en-US" sz="2800" dirty="0" smtClean="0"/>
              <a:t>Double</a:t>
            </a:r>
            <a:endParaRPr lang="en-US" altLang="en-US" sz="3200" dirty="0"/>
          </a:p>
        </p:txBody>
      </p:sp>
      <p:sp>
        <p:nvSpPr>
          <p:cNvPr id="2" name="Content Placeholder 3"/>
          <p:cNvSpPr>
            <a:spLocks noGrp="1"/>
          </p:cNvSpPr>
          <p:nvPr>
            <p:ph type="body" idx="13"/>
          </p:nvPr>
        </p:nvSpPr>
        <p:spPr/>
        <p:txBody>
          <a:bodyPr/>
          <a:lstStyle/>
          <a:p>
            <a:pPr marL="0" indent="0">
              <a:buNone/>
            </a:pPr>
            <a:r>
              <a:rPr lang="en-US" altLang="en-US" dirty="0" smtClean="0">
                <a:cs typeface="Courier New" panose="02070309020205020404" pitchFamily="49" charset="0"/>
              </a:rPr>
              <a:t>Note: </a:t>
            </a:r>
            <a:r>
              <a:rPr lang="en-US" altLang="en-US" dirty="0">
                <a:cs typeface="Courier New" panose="02070309020205020404" pitchFamily="49" charset="0"/>
              </a:rPr>
              <a:t>(1) The wrapper classes do not have </a:t>
            </a:r>
            <a:r>
              <a:rPr lang="en-US" altLang="en-US" dirty="0" smtClean="0">
                <a:cs typeface="Courier New" panose="02070309020205020404" pitchFamily="49" charset="0"/>
              </a:rPr>
              <a:t>no-arg </a:t>
            </a:r>
            <a:r>
              <a:rPr lang="en-US" altLang="en-US" dirty="0">
                <a:cs typeface="Courier New" panose="02070309020205020404" pitchFamily="49" charset="0"/>
              </a:rPr>
              <a:t>constructors. (2) The instances of all wrapper classes are immutable, i.e., their internal values cannot be changed once the objects are created</a:t>
            </a:r>
            <a:r>
              <a:rPr lang="en-US" altLang="en-US" dirty="0" smtClean="0">
                <a:cs typeface="Courier New" panose="02070309020205020404" pitchFamily="49" charset="0"/>
              </a:rPr>
              <a:t>.</a:t>
            </a:r>
            <a:endParaRPr lang="en-US" altLang="en-US" dirty="0"/>
          </a:p>
        </p:txBody>
      </p:sp>
    </p:spTree>
    <p:extLst>
      <p:ext uri="{BB962C8B-B14F-4D97-AF65-F5344CB8AC3E}">
        <p14:creationId xmlns:p14="http://schemas.microsoft.com/office/powerpoint/2010/main" val="33661334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Motivations</a:t>
            </a:r>
          </a:p>
        </p:txBody>
      </p:sp>
      <p:sp>
        <p:nvSpPr>
          <p:cNvPr id="5" name="Content Placeholder 2"/>
          <p:cNvSpPr>
            <a:spLocks noGrp="1"/>
          </p:cNvSpPr>
          <p:nvPr>
            <p:ph type="body" idx="1"/>
          </p:nvPr>
        </p:nvSpPr>
        <p:spPr>
          <a:xfrm>
            <a:off x="457200" y="1600200"/>
            <a:ext cx="8229600" cy="1272209"/>
          </a:xfrm>
        </p:spPr>
        <p:txBody>
          <a:bodyPr/>
          <a:lstStyle/>
          <a:p>
            <a:pPr marL="0" indent="0">
              <a:buNone/>
            </a:pPr>
            <a:r>
              <a:rPr lang="en-US" altLang="en-US" dirty="0"/>
              <a:t>You see the advantages of object-oriented programming from the preceding chapter. This chapter will demonstrate how to solve problems using the object-oriented paradigm.</a:t>
            </a:r>
          </a:p>
        </p:txBody>
      </p:sp>
    </p:spTree>
    <p:extLst>
      <p:ext uri="{BB962C8B-B14F-4D97-AF65-F5344CB8AC3E}">
        <p14:creationId xmlns:p14="http://schemas.microsoft.com/office/powerpoint/2010/main" val="27036143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The </a:t>
            </a:r>
            <a:r>
              <a:rPr lang="en-US" altLang="en-US" dirty="0">
                <a:latin typeface="Courier New" panose="02070309020205020404" pitchFamily="49" charset="0"/>
              </a:rPr>
              <a:t>Integer</a:t>
            </a:r>
            <a:r>
              <a:rPr lang="en-US" altLang="en-US" dirty="0"/>
              <a:t> and </a:t>
            </a:r>
            <a:r>
              <a:rPr lang="en-US" altLang="en-US" dirty="0">
                <a:latin typeface="Courier New" panose="02070309020205020404" pitchFamily="49" charset="0"/>
              </a:rPr>
              <a:t>Double</a:t>
            </a:r>
            <a:r>
              <a:rPr lang="en-US" altLang="en-US" dirty="0"/>
              <a:t> Classes</a:t>
            </a:r>
            <a:endParaRPr lang="en-US" dirty="0"/>
          </a:p>
        </p:txBody>
      </p:sp>
      <p:pic>
        <p:nvPicPr>
          <p:cNvPr id="2" name="Picture 2" descr="An illustration of a U M L class diagram for the class java period l a n g period Integer and the class java period l a n g period Double. The class, java period l a n g period Integer has three attributes. The first attribute is of private access modifier type denoted by minus and the remaining two are of public access modifier type denoted by +. The class has 14 methods which are of the public access modifier type denoted by +. The attributes for the class are as follows. value colon i n t, MAX underscore VALUE colon i n t, MIN underscore VALUE colon i n t. The methods for the class are as follows. Integer left parenthesis value colon i n t right parenthesis, Integer left parenthesis s colon string right parenthesis, byte Value left parenthesis right parenthesis colon byte, short Value left parenthesis right parenthesis colon short, i n t Value left parenthesis right parenthesis colon i n t, long Value left parenthesis right parenthesis colon long, float Value left parenthesis right parenthesis colon float, double Value left parenthesis right parenthesis colon double, compare To left parenthesis o colon Integer right parenthesis colon i n t, to String left parenthesis right parenthesis colon String, value Of left parenthesis s colon String right parenthesis colon Integer which is underlined, value Of left parenthesis s colon String comma radix colon i n t right parenthesis colon Integer, parse I n t left parenthesis s colon String right parenthesis colon i n t which is underlined, parse I n t left parenthesis s colon String comma radix colon i n t right parenthesis colon i n t. The class, java period l a n g period Double has three attributes and fourteen methods. The first attribute is of private access modifier type denoted by minus and the remaining two are of public access modifier type denoted by +. The attributes for the class are as follows. value colon double, MAX VALUE colon double, MIN underscore VALUE colon double. The methods for the class are as follows. Double left parenthesis value colon double right parenthesis, Double left parenthesis s colon String right parenthesis, byte Value left parenthesis right parenthesis colon byte, short Value left parenthesis right parenthesis colon short, i n t Value left parenthesis right parenthesis colon i n t, long Value left parenthesis right parenthesis colon long, float Value left parenthesis right parenthesis colon float, double Value left parenthesis right parenthesis colon double, compare To left parenthesis o colon Double right parenthesis colon i n t, to String left parenthesis right parenthesis colon String, value Of left parenthesis s colon String right parenthesis colon Double, which is underlined, value Of left parenthesis s colon String, radix colon i n t right parenthesis colon Double, parse Double left parenthesis s colon String right parenthesis colon double which is underlined, parse Double left parenthesis s colon String, radix colon i n t right parenthesis colon double. "/>
          <p:cNvPicPr>
            <a:picLocks noChangeAspect="1"/>
          </p:cNvPicPr>
          <p:nvPr/>
        </p:nvPicPr>
        <p:blipFill>
          <a:blip r:embed="rId2"/>
          <a:stretch>
            <a:fillRect/>
          </a:stretch>
        </p:blipFill>
        <p:spPr>
          <a:xfrm>
            <a:off x="698327" y="1468987"/>
            <a:ext cx="7747346" cy="4212100"/>
          </a:xfrm>
          <a:prstGeom prst="rect">
            <a:avLst/>
          </a:prstGeom>
        </p:spPr>
      </p:pic>
    </p:spTree>
    <p:extLst>
      <p:ext uri="{BB962C8B-B14F-4D97-AF65-F5344CB8AC3E}">
        <p14:creationId xmlns:p14="http://schemas.microsoft.com/office/powerpoint/2010/main" val="168934912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rPr>
              <a:t>Integer</a:t>
            </a:r>
            <a:r>
              <a:rPr lang="en-US" altLang="en-US" dirty="0"/>
              <a:t> </a:t>
            </a:r>
            <a:r>
              <a:rPr lang="en-US" altLang="en-US" dirty="0" smtClean="0"/>
              <a:t>Class and </a:t>
            </a:r>
            <a:r>
              <a:rPr lang="en-US" altLang="en-US" dirty="0"/>
              <a:t>the </a:t>
            </a:r>
            <a:r>
              <a:rPr lang="en-US" altLang="en-US" dirty="0">
                <a:latin typeface="Courier New" panose="02070309020205020404" pitchFamily="49" charset="0"/>
              </a:rPr>
              <a:t>Double</a:t>
            </a:r>
            <a:r>
              <a:rPr lang="en-US" altLang="en-US" dirty="0"/>
              <a:t> Class</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699591"/>
          </a:xfrm>
        </p:spPr>
        <p:txBody>
          <a:bodyPr/>
          <a:lstStyle/>
          <a:p>
            <a:r>
              <a:rPr lang="en-US" altLang="en-US" dirty="0"/>
              <a:t>Constructors</a:t>
            </a:r>
          </a:p>
          <a:p>
            <a:r>
              <a:rPr lang="en-US" altLang="en-US" dirty="0"/>
              <a:t>Class Constants </a:t>
            </a:r>
            <a:r>
              <a:rPr lang="en-US" altLang="en-US" dirty="0">
                <a:latin typeface="Courier New" panose="02070309020205020404" pitchFamily="49" charset="0"/>
              </a:rPr>
              <a:t>MAX_VALUE</a:t>
            </a:r>
            <a:r>
              <a:rPr lang="en-US" altLang="en-US" dirty="0"/>
              <a:t>, </a:t>
            </a:r>
            <a:r>
              <a:rPr lang="en-US" altLang="en-US" dirty="0">
                <a:latin typeface="Courier New" panose="02070309020205020404" pitchFamily="49" charset="0"/>
              </a:rPr>
              <a:t>MIN_VALUE</a:t>
            </a:r>
            <a:endParaRPr lang="en-US" altLang="en-US" dirty="0"/>
          </a:p>
          <a:p>
            <a:r>
              <a:rPr lang="en-US" altLang="en-US" dirty="0"/>
              <a:t>Conversion Methods</a:t>
            </a:r>
          </a:p>
        </p:txBody>
      </p:sp>
    </p:spTree>
    <p:extLst>
      <p:ext uri="{BB962C8B-B14F-4D97-AF65-F5344CB8AC3E}">
        <p14:creationId xmlns:p14="http://schemas.microsoft.com/office/powerpoint/2010/main" val="347613007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cs typeface="Times New Roman" panose="02020603050405020304" pitchFamily="18" charset="0"/>
              </a:rPr>
              <a:t>Numeric Wrapper Class Constructors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3756991"/>
          </a:xfrm>
        </p:spPr>
        <p:txBody>
          <a:bodyPr/>
          <a:lstStyle/>
          <a:p>
            <a:pPr marL="0" indent="0">
              <a:spcBef>
                <a:spcPct val="50000"/>
              </a:spcBef>
              <a:buFont typeface="Monotype Sorts" pitchFamily="2" charset="2"/>
              <a:buNone/>
            </a:pPr>
            <a:r>
              <a:rPr lang="en-US" altLang="en-US" dirty="0">
                <a:cs typeface="Times New Roman" panose="02020603050405020304" pitchFamily="18" charset="0"/>
              </a:rPr>
              <a:t>You can construct a wrapper object either from a primitive data type value or from a string representing the numeric value. The constructors for Integer and Double are:</a:t>
            </a:r>
          </a:p>
          <a:p>
            <a:pPr lvl="1">
              <a:spcBef>
                <a:spcPct val="50000"/>
              </a:spcBef>
              <a:buFontTx/>
              <a:buNone/>
            </a:pPr>
            <a:r>
              <a:rPr lang="en-US" altLang="en-US" dirty="0">
                <a:cs typeface="Times New Roman" panose="02020603050405020304" pitchFamily="18" charset="0"/>
              </a:rPr>
              <a:t>public Integer(</a:t>
            </a:r>
            <a:r>
              <a:rPr lang="en-US" altLang="en-US" dirty="0" err="1">
                <a:cs typeface="Times New Roman" panose="02020603050405020304" pitchFamily="18" charset="0"/>
              </a:rPr>
              <a:t>int</a:t>
            </a:r>
            <a:r>
              <a:rPr lang="en-US" altLang="en-US" dirty="0">
                <a:cs typeface="Times New Roman" panose="02020603050405020304" pitchFamily="18" charset="0"/>
              </a:rPr>
              <a:t> value)</a:t>
            </a:r>
          </a:p>
          <a:p>
            <a:pPr lvl="1">
              <a:spcBef>
                <a:spcPct val="50000"/>
              </a:spcBef>
              <a:buFontTx/>
              <a:buNone/>
            </a:pPr>
            <a:r>
              <a:rPr lang="en-US" altLang="en-US" dirty="0">
                <a:cs typeface="Times New Roman" panose="02020603050405020304" pitchFamily="18" charset="0"/>
              </a:rPr>
              <a:t>public Integer(String s)</a:t>
            </a:r>
          </a:p>
          <a:p>
            <a:pPr lvl="1">
              <a:spcBef>
                <a:spcPct val="50000"/>
              </a:spcBef>
              <a:buFontTx/>
              <a:buNone/>
            </a:pPr>
            <a:r>
              <a:rPr lang="en-US" altLang="en-US" dirty="0">
                <a:cs typeface="Times New Roman" panose="02020603050405020304" pitchFamily="18" charset="0"/>
              </a:rPr>
              <a:t>public Double(double value)</a:t>
            </a:r>
          </a:p>
          <a:p>
            <a:pPr lvl="1">
              <a:spcBef>
                <a:spcPct val="50000"/>
              </a:spcBef>
              <a:buFontTx/>
              <a:buNone/>
            </a:pPr>
            <a:r>
              <a:rPr lang="en-US" altLang="en-US" dirty="0">
                <a:cs typeface="Times New Roman" panose="02020603050405020304" pitchFamily="18" charset="0"/>
              </a:rPr>
              <a:t>public Double(String s)</a:t>
            </a:r>
            <a:endParaRPr lang="en-US" altLang="en-US" dirty="0">
              <a:cs typeface="Courier New" panose="02070309020205020404" pitchFamily="49" charset="0"/>
            </a:endParaRPr>
          </a:p>
        </p:txBody>
      </p:sp>
    </p:spTree>
    <p:extLst>
      <p:ext uri="{BB962C8B-B14F-4D97-AF65-F5344CB8AC3E}">
        <p14:creationId xmlns:p14="http://schemas.microsoft.com/office/powerpoint/2010/main" val="279289701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cs typeface="Times New Roman" panose="02020603050405020304" pitchFamily="18" charset="0"/>
              </a:rPr>
              <a:t>Numeric Wrapper Class Constants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4373217"/>
          </a:xfrm>
        </p:spPr>
        <p:txBody>
          <a:bodyPr/>
          <a:lstStyle/>
          <a:p>
            <a:pPr marL="0" indent="0">
              <a:spcBef>
                <a:spcPct val="50000"/>
              </a:spcBef>
              <a:buFont typeface="Monotype Sorts" pitchFamily="2" charset="2"/>
              <a:buNone/>
            </a:pPr>
            <a:r>
              <a:rPr lang="en-US" altLang="en-US" dirty="0">
                <a:cs typeface="Times New Roman" panose="02020603050405020304" pitchFamily="18" charset="0"/>
              </a:rPr>
              <a:t>Each numerical wrapper class has the constants </a:t>
            </a:r>
            <a:r>
              <a:rPr lang="en-US" altLang="en-US" b="1" dirty="0">
                <a:cs typeface="Times New Roman" panose="02020603050405020304" pitchFamily="18" charset="0"/>
              </a:rPr>
              <a:t>MAX_VALUE</a:t>
            </a:r>
            <a:r>
              <a:rPr lang="en-US" altLang="en-US" dirty="0">
                <a:cs typeface="Times New Roman" panose="02020603050405020304" pitchFamily="18" charset="0"/>
              </a:rPr>
              <a:t> and </a:t>
            </a:r>
            <a:r>
              <a:rPr lang="en-US" altLang="en-US" b="1" dirty="0">
                <a:cs typeface="Times New Roman" panose="02020603050405020304" pitchFamily="18" charset="0"/>
              </a:rPr>
              <a:t>MIN_VALUE</a:t>
            </a:r>
            <a:r>
              <a:rPr lang="en-US" altLang="en-US" dirty="0">
                <a:cs typeface="Times New Roman" panose="02020603050405020304" pitchFamily="18" charset="0"/>
              </a:rPr>
              <a:t>. </a:t>
            </a:r>
            <a:r>
              <a:rPr lang="en-US" altLang="en-US" b="1" dirty="0">
                <a:cs typeface="Times New Roman" panose="02020603050405020304" pitchFamily="18" charset="0"/>
              </a:rPr>
              <a:t>MAX_VALUE</a:t>
            </a:r>
            <a:r>
              <a:rPr lang="en-US" altLang="en-US" dirty="0">
                <a:cs typeface="Times New Roman" panose="02020603050405020304" pitchFamily="18" charset="0"/>
              </a:rPr>
              <a:t> represents the maximum value of the corresponding primitive data type. For </a:t>
            </a:r>
            <a:r>
              <a:rPr lang="en-US" altLang="en-US" b="1" dirty="0">
                <a:cs typeface="Times New Roman" panose="02020603050405020304" pitchFamily="18" charset="0"/>
              </a:rPr>
              <a:t>Byte</a:t>
            </a:r>
            <a:r>
              <a:rPr lang="en-US" altLang="en-US" dirty="0">
                <a:cs typeface="Times New Roman" panose="02020603050405020304" pitchFamily="18" charset="0"/>
              </a:rPr>
              <a:t>, </a:t>
            </a:r>
            <a:r>
              <a:rPr lang="en-US" altLang="en-US" b="1" dirty="0">
                <a:cs typeface="Times New Roman" panose="02020603050405020304" pitchFamily="18" charset="0"/>
              </a:rPr>
              <a:t>Short</a:t>
            </a:r>
            <a:r>
              <a:rPr lang="en-US" altLang="en-US" dirty="0">
                <a:cs typeface="Times New Roman" panose="02020603050405020304" pitchFamily="18" charset="0"/>
              </a:rPr>
              <a:t>, </a:t>
            </a:r>
            <a:r>
              <a:rPr lang="en-US" altLang="en-US" b="1" dirty="0">
                <a:cs typeface="Times New Roman" panose="02020603050405020304" pitchFamily="18" charset="0"/>
              </a:rPr>
              <a:t>Integer</a:t>
            </a:r>
            <a:r>
              <a:rPr lang="en-US" altLang="en-US" dirty="0">
                <a:cs typeface="Times New Roman" panose="02020603050405020304" pitchFamily="18" charset="0"/>
              </a:rPr>
              <a:t>, and </a:t>
            </a:r>
            <a:r>
              <a:rPr lang="en-US" altLang="en-US" b="1" dirty="0">
                <a:cs typeface="Times New Roman" panose="02020603050405020304" pitchFamily="18" charset="0"/>
              </a:rPr>
              <a:t>Long</a:t>
            </a:r>
            <a:r>
              <a:rPr lang="en-US" altLang="en-US" dirty="0">
                <a:cs typeface="Times New Roman" panose="02020603050405020304" pitchFamily="18" charset="0"/>
              </a:rPr>
              <a:t>, </a:t>
            </a:r>
            <a:r>
              <a:rPr lang="en-US" altLang="en-US" b="1" dirty="0">
                <a:cs typeface="Times New Roman" panose="02020603050405020304" pitchFamily="18" charset="0"/>
              </a:rPr>
              <a:t>MIN_VALUE</a:t>
            </a:r>
            <a:r>
              <a:rPr lang="en-US" altLang="en-US" dirty="0">
                <a:cs typeface="Times New Roman" panose="02020603050405020304" pitchFamily="18" charset="0"/>
              </a:rPr>
              <a:t> represents the minimum </a:t>
            </a:r>
            <a:r>
              <a:rPr lang="en-US" altLang="en-US" b="1" dirty="0">
                <a:cs typeface="Times New Roman" panose="02020603050405020304" pitchFamily="18" charset="0"/>
              </a:rPr>
              <a:t>byte</a:t>
            </a:r>
            <a:r>
              <a:rPr lang="en-US" altLang="en-US" dirty="0">
                <a:cs typeface="Times New Roman" panose="02020603050405020304" pitchFamily="18" charset="0"/>
              </a:rPr>
              <a:t>, </a:t>
            </a:r>
            <a:r>
              <a:rPr lang="en-US" altLang="en-US" b="1" dirty="0">
                <a:cs typeface="Times New Roman" panose="02020603050405020304" pitchFamily="18" charset="0"/>
              </a:rPr>
              <a:t>short</a:t>
            </a:r>
            <a:r>
              <a:rPr lang="en-US" altLang="en-US" dirty="0">
                <a:cs typeface="Times New Roman" panose="02020603050405020304" pitchFamily="18" charset="0"/>
              </a:rPr>
              <a:t>, </a:t>
            </a:r>
            <a:r>
              <a:rPr lang="en-US" altLang="en-US" b="1" dirty="0">
                <a:cs typeface="Times New Roman" panose="02020603050405020304" pitchFamily="18" charset="0"/>
              </a:rPr>
              <a:t>int</a:t>
            </a:r>
            <a:r>
              <a:rPr lang="en-US" altLang="en-US" dirty="0">
                <a:cs typeface="Times New Roman" panose="02020603050405020304" pitchFamily="18" charset="0"/>
              </a:rPr>
              <a:t>, and </a:t>
            </a:r>
            <a:r>
              <a:rPr lang="en-US" altLang="en-US" b="1" dirty="0">
                <a:cs typeface="Times New Roman" panose="02020603050405020304" pitchFamily="18" charset="0"/>
              </a:rPr>
              <a:t>long</a:t>
            </a:r>
            <a:r>
              <a:rPr lang="en-US" altLang="en-US" dirty="0">
                <a:cs typeface="Times New Roman" panose="02020603050405020304" pitchFamily="18" charset="0"/>
              </a:rPr>
              <a:t> values. For </a:t>
            </a:r>
            <a:r>
              <a:rPr lang="en-US" altLang="en-US" b="1" dirty="0">
                <a:cs typeface="Times New Roman" panose="02020603050405020304" pitchFamily="18" charset="0"/>
              </a:rPr>
              <a:t>Float</a:t>
            </a:r>
            <a:r>
              <a:rPr lang="en-US" altLang="en-US" dirty="0">
                <a:cs typeface="Times New Roman" panose="02020603050405020304" pitchFamily="18" charset="0"/>
              </a:rPr>
              <a:t> and </a:t>
            </a:r>
            <a:r>
              <a:rPr lang="en-US" altLang="en-US" b="1" dirty="0">
                <a:cs typeface="Times New Roman" panose="02020603050405020304" pitchFamily="18" charset="0"/>
              </a:rPr>
              <a:t>Double</a:t>
            </a:r>
            <a:r>
              <a:rPr lang="en-US" altLang="en-US" dirty="0">
                <a:cs typeface="Times New Roman" panose="02020603050405020304" pitchFamily="18" charset="0"/>
              </a:rPr>
              <a:t>, </a:t>
            </a:r>
            <a:r>
              <a:rPr lang="en-US" altLang="en-US" b="1" dirty="0">
                <a:cs typeface="Times New Roman" panose="02020603050405020304" pitchFamily="18" charset="0"/>
              </a:rPr>
              <a:t>MIN_VALUE</a:t>
            </a:r>
            <a:r>
              <a:rPr lang="en-US" altLang="en-US" dirty="0">
                <a:cs typeface="Times New Roman" panose="02020603050405020304" pitchFamily="18" charset="0"/>
              </a:rPr>
              <a:t> represents the minimum </a:t>
            </a:r>
            <a:r>
              <a:rPr lang="en-US" altLang="en-US" b="1" dirty="0">
                <a:cs typeface="Times New Roman" panose="02020603050405020304" pitchFamily="18" charset="0"/>
              </a:rPr>
              <a:t>positive</a:t>
            </a:r>
            <a:r>
              <a:rPr lang="en-US" altLang="en-US" dirty="0">
                <a:cs typeface="Times New Roman" panose="02020603050405020304" pitchFamily="18" charset="0"/>
              </a:rPr>
              <a:t> </a:t>
            </a:r>
            <a:r>
              <a:rPr lang="en-US" altLang="en-US" b="1" dirty="0">
                <a:cs typeface="Times New Roman" panose="02020603050405020304" pitchFamily="18" charset="0"/>
              </a:rPr>
              <a:t>float</a:t>
            </a:r>
            <a:r>
              <a:rPr lang="en-US" altLang="en-US" dirty="0">
                <a:cs typeface="Times New Roman" panose="02020603050405020304" pitchFamily="18" charset="0"/>
              </a:rPr>
              <a:t> and </a:t>
            </a:r>
            <a:r>
              <a:rPr lang="en-US" altLang="en-US" b="1" dirty="0">
                <a:cs typeface="Times New Roman" panose="02020603050405020304" pitchFamily="18" charset="0"/>
              </a:rPr>
              <a:t>double</a:t>
            </a:r>
            <a:r>
              <a:rPr lang="en-US" altLang="en-US" dirty="0">
                <a:cs typeface="Times New Roman" panose="02020603050405020304" pitchFamily="18" charset="0"/>
              </a:rPr>
              <a:t> values. The following statements display the maximum integer (2,147,483,647), the minimum positive float (1.4E-45), and the maximum double floating-point number </a:t>
            </a:r>
            <a:r>
              <a:rPr lang="en-US" altLang="en-US" dirty="0" smtClean="0">
                <a:cs typeface="Times New Roman" panose="02020603050405020304" pitchFamily="18" charset="0"/>
              </a:rPr>
              <a:t>(1.79769313486231570e+308d).</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40127628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cs typeface="Times New Roman" panose="02020603050405020304" pitchFamily="18" charset="0"/>
              </a:rPr>
              <a:t>Conversion Methods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729409"/>
          </a:xfrm>
        </p:spPr>
        <p:txBody>
          <a:bodyPr/>
          <a:lstStyle/>
          <a:p>
            <a:pPr marL="0" indent="0">
              <a:spcBef>
                <a:spcPct val="50000"/>
              </a:spcBef>
              <a:buFont typeface="Monotype Sorts" pitchFamily="2" charset="2"/>
              <a:buNone/>
            </a:pPr>
            <a:r>
              <a:rPr lang="en-US" altLang="en-US" dirty="0" smtClean="0">
                <a:cs typeface="Times New Roman" panose="02020603050405020304" pitchFamily="18" charset="0"/>
              </a:rPr>
              <a:t>Each numeric wrapper class implements the abstract methods </a:t>
            </a:r>
            <a:r>
              <a:rPr lang="en-US" altLang="en-US" b="1" dirty="0" smtClean="0">
                <a:cs typeface="Times New Roman" panose="02020603050405020304" pitchFamily="18" charset="0"/>
              </a:rPr>
              <a:t>doubleValue</a:t>
            </a:r>
            <a:r>
              <a:rPr lang="en-US" altLang="en-US" dirty="0" smtClean="0">
                <a:cs typeface="Times New Roman" panose="02020603050405020304" pitchFamily="18" charset="0"/>
              </a:rPr>
              <a:t>, </a:t>
            </a:r>
            <a:r>
              <a:rPr lang="en-US" altLang="en-US" b="1" dirty="0" smtClean="0">
                <a:cs typeface="Times New Roman" panose="02020603050405020304" pitchFamily="18" charset="0"/>
              </a:rPr>
              <a:t>floatValue</a:t>
            </a:r>
            <a:r>
              <a:rPr lang="en-US" altLang="en-US" dirty="0" smtClean="0">
                <a:cs typeface="Times New Roman" panose="02020603050405020304" pitchFamily="18" charset="0"/>
              </a:rPr>
              <a:t>, </a:t>
            </a:r>
            <a:r>
              <a:rPr lang="en-US" altLang="en-US" b="1" dirty="0" smtClean="0">
                <a:cs typeface="Times New Roman" panose="02020603050405020304" pitchFamily="18" charset="0"/>
              </a:rPr>
              <a:t>intValue</a:t>
            </a:r>
            <a:r>
              <a:rPr lang="en-US" altLang="en-US" dirty="0" smtClean="0">
                <a:cs typeface="Times New Roman" panose="02020603050405020304" pitchFamily="18" charset="0"/>
              </a:rPr>
              <a:t>, </a:t>
            </a:r>
            <a:r>
              <a:rPr lang="en-US" altLang="en-US" b="1" dirty="0" smtClean="0">
                <a:cs typeface="Times New Roman" panose="02020603050405020304" pitchFamily="18" charset="0"/>
              </a:rPr>
              <a:t>longValue</a:t>
            </a:r>
            <a:r>
              <a:rPr lang="en-US" altLang="en-US" dirty="0" smtClean="0">
                <a:cs typeface="Times New Roman" panose="02020603050405020304" pitchFamily="18" charset="0"/>
              </a:rPr>
              <a:t>, and </a:t>
            </a:r>
            <a:r>
              <a:rPr lang="en-US" altLang="en-US" b="1" dirty="0" smtClean="0">
                <a:cs typeface="Times New Roman" panose="02020603050405020304" pitchFamily="18" charset="0"/>
              </a:rPr>
              <a:t>shortValue</a:t>
            </a:r>
            <a:r>
              <a:rPr lang="en-US" altLang="en-US" dirty="0" smtClean="0">
                <a:cs typeface="Times New Roman" panose="02020603050405020304" pitchFamily="18" charset="0"/>
              </a:rPr>
              <a:t>, which are defined in the </a:t>
            </a:r>
            <a:r>
              <a:rPr lang="en-US" altLang="en-US" b="1" dirty="0" smtClean="0">
                <a:cs typeface="Times New Roman" panose="02020603050405020304" pitchFamily="18" charset="0"/>
              </a:rPr>
              <a:t>Number</a:t>
            </a:r>
            <a:r>
              <a:rPr lang="en-US" altLang="en-US" dirty="0" smtClean="0">
                <a:cs typeface="Times New Roman" panose="02020603050405020304" pitchFamily="18" charset="0"/>
              </a:rPr>
              <a:t> class. These methods “convert” objects into primitive type values.</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38410831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cs typeface="Times New Roman" panose="02020603050405020304" pitchFamily="18" charset="0"/>
              </a:rPr>
              <a:t>The Static valueOf Methods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1729409"/>
          </a:xfrm>
        </p:spPr>
        <p:txBody>
          <a:bodyPr/>
          <a:lstStyle/>
          <a:p>
            <a:pPr marL="0" indent="0">
              <a:spcBef>
                <a:spcPct val="50000"/>
              </a:spcBef>
              <a:buFont typeface="Monotype Sorts" pitchFamily="2" charset="2"/>
              <a:buNone/>
            </a:pPr>
            <a:r>
              <a:rPr lang="en-US" altLang="en-US" dirty="0">
                <a:cs typeface="Times New Roman" panose="02020603050405020304" pitchFamily="18" charset="0"/>
              </a:rPr>
              <a:t>The numeric wrapper classes have a useful class method, valueOf(String s). This method creates a new object initialized to the value represented by the specified string. For example:</a:t>
            </a:r>
          </a:p>
        </p:txBody>
      </p:sp>
      <p:pic>
        <p:nvPicPr>
          <p:cNvPr id="3" name="Picture 3" descr="Computer code has 2 lines. The lines read as follows. Line 1. Double double Object equals Double period value Of left parenthesis double quote 12.4 double quote right parenthesis semicolon. Line 2. Integer integer Object equals Integer period value Of left parenthesis double quote 12 double quote right parenthesis semicolon. "/>
          <p:cNvPicPr>
            <a:picLocks noChangeAspect="1"/>
          </p:cNvPicPr>
          <p:nvPr/>
        </p:nvPicPr>
        <p:blipFill>
          <a:blip r:embed="rId3"/>
          <a:stretch>
            <a:fillRect/>
          </a:stretch>
        </p:blipFill>
        <p:spPr>
          <a:xfrm>
            <a:off x="1074697" y="3527707"/>
            <a:ext cx="6051659" cy="1144094"/>
          </a:xfrm>
          <a:prstGeom prst="rect">
            <a:avLst/>
          </a:prstGeom>
        </p:spPr>
      </p:pic>
    </p:spTree>
    <p:extLst>
      <p:ext uri="{BB962C8B-B14F-4D97-AF65-F5344CB8AC3E}">
        <p14:creationId xmlns:p14="http://schemas.microsoft.com/office/powerpoint/2010/main" val="229183929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cs typeface="Times New Roman" panose="02020603050405020304" pitchFamily="18" charset="0"/>
              </a:rPr>
              <a:t>The Methods for Parsing Strings into Numbers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0"/>
            <a:ext cx="8229600" cy="2325757"/>
          </a:xfrm>
        </p:spPr>
        <p:txBody>
          <a:bodyPr/>
          <a:lstStyle/>
          <a:p>
            <a:pPr marL="0" indent="0">
              <a:spcBef>
                <a:spcPct val="50000"/>
              </a:spcBef>
              <a:buFont typeface="Monotype Sorts" pitchFamily="2" charset="2"/>
              <a:buNone/>
            </a:pPr>
            <a:r>
              <a:rPr lang="en-US" altLang="en-US" dirty="0">
                <a:cs typeface="Times New Roman" panose="02020603050405020304" pitchFamily="18" charset="0"/>
              </a:rPr>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a:t>
            </a:r>
          </a:p>
        </p:txBody>
      </p:sp>
    </p:spTree>
    <p:extLst>
      <p:ext uri="{BB962C8B-B14F-4D97-AF65-F5344CB8AC3E}">
        <p14:creationId xmlns:p14="http://schemas.microsoft.com/office/powerpoint/2010/main" val="37447175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Automatic Conversion Between Primitive Types and Wrapper Class Types</a:t>
            </a:r>
          </a:p>
        </p:txBody>
      </p:sp>
      <p:sp>
        <p:nvSpPr>
          <p:cNvPr id="5" name="Content Placeholder 2"/>
          <p:cNvSpPr>
            <a:spLocks noGrp="1"/>
          </p:cNvSpPr>
          <p:nvPr>
            <p:ph type="body" idx="1"/>
          </p:nvPr>
        </p:nvSpPr>
        <p:spPr>
          <a:xfrm>
            <a:off x="457200" y="1600201"/>
            <a:ext cx="8229600" cy="1033670"/>
          </a:xfrm>
        </p:spPr>
        <p:txBody>
          <a:bodyPr/>
          <a:lstStyle/>
          <a:p>
            <a:pPr marL="0" indent="0">
              <a:buNone/>
            </a:pPr>
            <a:r>
              <a:rPr lang="en-US" altLang="en-US" sz="2000" dirty="0">
                <a:cs typeface="Times New Roman" panose="02020603050405020304" pitchFamily="18" charset="0"/>
              </a:rPr>
              <a:t>JDK 1.5 allows primitive type and wrapper classes to be converted automatically. For example, the following statement in (a) can be simplified as in (b):</a:t>
            </a:r>
            <a:endParaRPr lang="en-US" altLang="en-US" sz="2000" dirty="0"/>
          </a:p>
        </p:txBody>
      </p:sp>
      <p:pic>
        <p:nvPicPr>
          <p:cNvPr id="12" name="Picture 3" descr="Two computer codes. Computer code a is equivalent to computer code b. Computer code a has 2 lines. The lines read as follows. Line 1. Integer left bracket right bracket i n t Array equals left brace new Integer left parenthesis 2 right parenthesis comma. Line 2, indented once. new Integer left parenthesis 4 right parenthesis comma new Integer left parenthesis 3 right parenthesis right brace semicolon. Computer code b reads, Integer left bracket right bracket i n t Array equals left brace 2 comma 4 comma 3 right brace semicolon. The symbol, left brace is labeled, New J D K 1.5 boxing "/>
          <p:cNvPicPr>
            <a:picLocks noChangeAspect="1"/>
          </p:cNvPicPr>
          <p:nvPr/>
        </p:nvPicPr>
        <p:blipFill>
          <a:blip r:embed="rId3"/>
          <a:stretch>
            <a:fillRect/>
          </a:stretch>
        </p:blipFill>
        <p:spPr>
          <a:xfrm>
            <a:off x="597023" y="2921422"/>
            <a:ext cx="7563004" cy="1034596"/>
          </a:xfrm>
          <a:prstGeom prst="rect">
            <a:avLst/>
          </a:prstGeom>
        </p:spPr>
      </p:pic>
      <p:pic>
        <p:nvPicPr>
          <p:cNvPr id="14" name="Picture 4" descr="Computer code has 2 lines. The lines read as follows. Line 1. Integer left bracket right bracket i n t Array equals left brace 1 comma 2 comma 3 right brace semicolon. Line 2. System period out period print l n left parenthesis i n t Array left bracket 0 right bracket plus i n t Array left bracket 1 right bracket plus i n t Array left bracket 2 right bracket right parenthesis semicolon. Array left bracket 0 right bracket, Array left bracket 1 right bracket, and Array left bracket 2 right bracket are labeled, Unboxing. "/>
          <p:cNvPicPr>
            <a:picLocks noChangeAspect="1"/>
          </p:cNvPicPr>
          <p:nvPr/>
        </p:nvPicPr>
        <p:blipFill>
          <a:blip r:embed="rId4"/>
          <a:stretch>
            <a:fillRect/>
          </a:stretch>
        </p:blipFill>
        <p:spPr>
          <a:xfrm>
            <a:off x="1019640" y="4243569"/>
            <a:ext cx="7219899" cy="1453030"/>
          </a:xfrm>
          <a:prstGeom prst="rect">
            <a:avLst/>
          </a:prstGeom>
        </p:spPr>
      </p:pic>
    </p:spTree>
    <p:extLst>
      <p:ext uri="{BB962C8B-B14F-4D97-AF65-F5344CB8AC3E}">
        <p14:creationId xmlns:p14="http://schemas.microsoft.com/office/powerpoint/2010/main" val="382886508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a:xfrm>
            <a:off x="457200" y="196321"/>
            <a:ext cx="8229600" cy="1097279"/>
          </a:xfrm>
        </p:spPr>
        <p:txBody>
          <a:bodyPr/>
          <a:lstStyle/>
          <a:p>
            <a:r>
              <a:rPr lang="en-US" altLang="en-US" dirty="0" smtClean="0"/>
              <a:t>BigInteger and BigDecimal </a:t>
            </a:r>
            <a:r>
              <a:rPr lang="en-US" altLang="en-US" sz="2000" b="0" dirty="0" smtClean="0"/>
              <a:t>(1 of 2)</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1"/>
            <a:ext cx="8229600" cy="1858616"/>
          </a:xfrm>
        </p:spPr>
        <p:txBody>
          <a:bodyPr/>
          <a:lstStyle/>
          <a:p>
            <a:pPr marL="0" indent="0">
              <a:lnSpc>
                <a:spcPct val="90000"/>
              </a:lnSpc>
              <a:buFont typeface="Monotype Sorts" pitchFamily="2" charset="2"/>
              <a:buNone/>
            </a:pPr>
            <a:r>
              <a:rPr lang="en-US" altLang="en-US" dirty="0" smtClean="0"/>
              <a:t>If you need to compute with very large integers or high precision floating-point values, you can use the </a:t>
            </a:r>
            <a:r>
              <a:rPr lang="en-US" altLang="en-US" b="1" dirty="0" smtClean="0"/>
              <a:t>BigInteger</a:t>
            </a:r>
            <a:r>
              <a:rPr lang="en-US" altLang="en-US" dirty="0" smtClean="0"/>
              <a:t> and </a:t>
            </a:r>
            <a:r>
              <a:rPr lang="en-US" altLang="en-US" b="1" dirty="0" smtClean="0"/>
              <a:t>BigDecimal</a:t>
            </a:r>
            <a:r>
              <a:rPr lang="en-US" altLang="en-US" dirty="0" smtClean="0"/>
              <a:t> classes in the </a:t>
            </a:r>
            <a:r>
              <a:rPr lang="en-US" altLang="en-US" b="1" dirty="0" smtClean="0"/>
              <a:t>java.math</a:t>
            </a:r>
            <a:r>
              <a:rPr lang="en-US" altLang="en-US" dirty="0" smtClean="0"/>
              <a:t> package. Both are </a:t>
            </a:r>
            <a:r>
              <a:rPr lang="en-US" altLang="en-US" b="1" dirty="0" smtClean="0"/>
              <a:t>immutable</a:t>
            </a:r>
            <a:r>
              <a:rPr lang="en-US" altLang="en-US" dirty="0" smtClean="0"/>
              <a:t>. Both extend the </a:t>
            </a:r>
            <a:r>
              <a:rPr lang="en-US" altLang="en-US" b="1" dirty="0" smtClean="0"/>
              <a:t>Number</a:t>
            </a:r>
            <a:r>
              <a:rPr lang="en-US" altLang="en-US" dirty="0" smtClean="0"/>
              <a:t> class and implement the </a:t>
            </a:r>
            <a:r>
              <a:rPr lang="en-US" altLang="en-US" b="1" dirty="0" smtClean="0"/>
              <a:t>Comparable</a:t>
            </a:r>
            <a:r>
              <a:rPr lang="en-US" altLang="en-US" dirty="0" smtClean="0"/>
              <a:t> interface.</a:t>
            </a:r>
            <a:endParaRPr lang="en-US" altLang="en-US" dirty="0"/>
          </a:p>
        </p:txBody>
      </p:sp>
    </p:spTree>
    <p:extLst>
      <p:ext uri="{BB962C8B-B14F-4D97-AF65-F5344CB8AC3E}">
        <p14:creationId xmlns:p14="http://schemas.microsoft.com/office/powerpoint/2010/main" val="283656379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BigInteger and BigDecimal </a:t>
            </a:r>
            <a:r>
              <a:rPr lang="en-US" altLang="en-US" sz="2000" b="0" dirty="0" smtClean="0"/>
              <a:t>(2 </a:t>
            </a:r>
            <a:r>
              <a:rPr lang="en-US" altLang="en-US" sz="2000" b="0" dirty="0"/>
              <a:t>of 2)</a:t>
            </a:r>
            <a:endParaRPr lang="en-US" dirty="0"/>
          </a:p>
        </p:txBody>
      </p:sp>
      <p:pic>
        <p:nvPicPr>
          <p:cNvPr id="2" name="Picture 2" descr="Computer code has 4 lines. The lines read as follows. Line 1. Big Integer a equals new Big Integer left parenthesis double quote 9223372036854775807 double quote right parenthesis semicolon. Line 2. Big Integer b equals new Big Integer left parenthesis double quote 2 double quote right parenthesis semicolon. Line 3. Big Integer c equals a period multiply left parenthesis b right parenthesis semicolon forward slash forward slash 9223372036854775807 asterisk 2. Line 4. System period out period print l n left parenthesis c right parenthesis semicolon. "/>
          <p:cNvPicPr>
            <a:picLocks noChangeAspect="1"/>
          </p:cNvPicPr>
          <p:nvPr/>
        </p:nvPicPr>
        <p:blipFill>
          <a:blip r:embed="rId2"/>
          <a:stretch>
            <a:fillRect/>
          </a:stretch>
        </p:blipFill>
        <p:spPr>
          <a:xfrm>
            <a:off x="457200" y="1539666"/>
            <a:ext cx="6451409" cy="1670772"/>
          </a:xfrm>
          <a:prstGeom prst="rect">
            <a:avLst/>
          </a:prstGeom>
        </p:spPr>
      </p:pic>
      <p:sp>
        <p:nvSpPr>
          <p:cNvPr id="8" name="TextBox 3">
            <a:hlinkClick r:id="rId3"/>
          </p:cNvPr>
          <p:cNvSpPr>
            <a:spLocks noChangeArrowheads="1"/>
          </p:cNvSpPr>
          <p:nvPr/>
        </p:nvSpPr>
        <p:spPr bwMode="auto">
          <a:xfrm>
            <a:off x="3471311" y="3551583"/>
            <a:ext cx="23542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LargeFactorial</a:t>
            </a:r>
          </a:p>
        </p:txBody>
      </p:sp>
      <p:sp>
        <p:nvSpPr>
          <p:cNvPr id="6" name="TextBox 4">
            <a:hlinkClick r:id="rId4" tooltip="http://liveexample-ppe.pearsoncmg.com/LiveRun/faces/LiveExample.xhtml"/>
          </p:cNvPr>
          <p:cNvSpPr txBox="1"/>
          <p:nvPr/>
        </p:nvSpPr>
        <p:spPr>
          <a:xfrm>
            <a:off x="6179240" y="3511250"/>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pic>
        <p:nvPicPr>
          <p:cNvPr id="7" name="Picture 5" descr="Computer code has 4 lines. The lines read as follows. Line 1. Big Decimal a equals new Big Decimal left parenthesis 1.0 right parenthesis semicolon. Line 2. Big Decimal b equals new Big Decimal left parenthesis 3 right parenthesis semicolon. Line 3. Big Decimal c equals a period divide left parenthesis b comma 20 comma Big Decimal period ROUND underscore UP right parenthesis semicolon. Line 4. System period out period print l n left parenthesis c right parenthesis. "/>
          <p:cNvPicPr>
            <a:picLocks noChangeAspect="1"/>
          </p:cNvPicPr>
          <p:nvPr/>
        </p:nvPicPr>
        <p:blipFill>
          <a:blip r:embed="rId5"/>
          <a:stretch>
            <a:fillRect/>
          </a:stretch>
        </p:blipFill>
        <p:spPr>
          <a:xfrm>
            <a:off x="457200" y="4362480"/>
            <a:ext cx="6092687" cy="1584267"/>
          </a:xfrm>
          <a:prstGeom prst="rect">
            <a:avLst/>
          </a:prstGeom>
        </p:spPr>
      </p:pic>
    </p:spTree>
    <p:extLst>
      <p:ext uri="{BB962C8B-B14F-4D97-AF65-F5344CB8AC3E}">
        <p14:creationId xmlns:p14="http://schemas.microsoft.com/office/powerpoint/2010/main" val="10182272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noChangeArrowheads="1"/>
          </p:cNvSpPr>
          <p:nvPr>
            <p:ph type="title"/>
          </p:nvPr>
        </p:nvSpPr>
        <p:spPr/>
        <p:txBody>
          <a:bodyPr/>
          <a:lstStyle/>
          <a:p>
            <a:r>
              <a:rPr lang="en-US" altLang="en-US" dirty="0" smtClean="0"/>
              <a:t>Objectives </a:t>
            </a:r>
            <a:r>
              <a:rPr lang="en-US" altLang="en-US" sz="2000" b="0" dirty="0" smtClean="0"/>
              <a:t>(1 of 2)</a:t>
            </a:r>
          </a:p>
        </p:txBody>
      </p:sp>
      <p:sp>
        <p:nvSpPr>
          <p:cNvPr id="8196" name="Content Placeholder 2"/>
          <p:cNvSpPr>
            <a:spLocks noGrp="1" noChangeArrowheads="1"/>
          </p:cNvSpPr>
          <p:nvPr>
            <p:ph type="body" idx="1"/>
          </p:nvPr>
        </p:nvSpPr>
        <p:spPr>
          <a:xfrm>
            <a:off x="457200" y="1600200"/>
            <a:ext cx="8229600" cy="4667250"/>
          </a:xfrm>
        </p:spPr>
        <p:txBody>
          <a:bodyPr/>
          <a:lstStyle/>
          <a:p>
            <a:pPr marL="0" indent="0">
              <a:buNone/>
            </a:pPr>
            <a:r>
              <a:rPr lang="en-US" altLang="en-US" b="1" dirty="0" smtClean="0">
                <a:solidFill>
                  <a:schemeClr val="tx2"/>
                </a:solidFill>
              </a:rPr>
              <a:t>10.1 </a:t>
            </a:r>
            <a:r>
              <a:rPr lang="en-US" altLang="en-US" dirty="0" smtClean="0"/>
              <a:t>To </a:t>
            </a:r>
            <a:r>
              <a:rPr lang="en-US" altLang="en-US" dirty="0"/>
              <a:t>apply class abstraction to develop software (§10.2).</a:t>
            </a:r>
          </a:p>
          <a:p>
            <a:pPr marL="0" indent="0">
              <a:buNone/>
            </a:pPr>
            <a:r>
              <a:rPr lang="en-US" altLang="en-US" b="1" dirty="0" smtClean="0">
                <a:solidFill>
                  <a:schemeClr val="tx2"/>
                </a:solidFill>
              </a:rPr>
              <a:t>10.2 </a:t>
            </a:r>
            <a:r>
              <a:rPr lang="en-US" altLang="en-US" dirty="0" smtClean="0"/>
              <a:t>To </a:t>
            </a:r>
            <a:r>
              <a:rPr lang="en-US" altLang="en-US" dirty="0"/>
              <a:t>explore the differences between the procedural paradigm and object-oriented paradigm (§10.3).</a:t>
            </a:r>
          </a:p>
          <a:p>
            <a:pPr marL="0" indent="0">
              <a:buNone/>
            </a:pPr>
            <a:r>
              <a:rPr lang="en-US" altLang="en-US" b="1" dirty="0" smtClean="0">
                <a:solidFill>
                  <a:schemeClr val="tx2"/>
                </a:solidFill>
              </a:rPr>
              <a:t>10.3 </a:t>
            </a:r>
            <a:r>
              <a:rPr lang="en-US" altLang="en-US" dirty="0" smtClean="0"/>
              <a:t>To </a:t>
            </a:r>
            <a:r>
              <a:rPr lang="en-US" altLang="en-US" dirty="0"/>
              <a:t>discover the relationships between classes (§10.4).</a:t>
            </a:r>
          </a:p>
          <a:p>
            <a:pPr marL="0" indent="0">
              <a:buNone/>
            </a:pPr>
            <a:r>
              <a:rPr lang="en-US" altLang="en-US" b="1" dirty="0" smtClean="0">
                <a:solidFill>
                  <a:schemeClr val="tx2"/>
                </a:solidFill>
              </a:rPr>
              <a:t>10.4 </a:t>
            </a:r>
            <a:r>
              <a:rPr lang="en-US" altLang="en-US" dirty="0" smtClean="0"/>
              <a:t>To </a:t>
            </a:r>
            <a:r>
              <a:rPr lang="en-US" altLang="en-US" dirty="0"/>
              <a:t>design programs using the object-oriented paradigm (§§</a:t>
            </a:r>
            <a:r>
              <a:rPr lang="en-US" altLang="en-US" dirty="0" smtClean="0"/>
              <a:t>10.5-10.6</a:t>
            </a:r>
            <a:r>
              <a:rPr lang="en-US" altLang="en-US" dirty="0"/>
              <a:t>).</a:t>
            </a:r>
          </a:p>
          <a:p>
            <a:pPr marL="0" indent="0">
              <a:buNone/>
            </a:pPr>
            <a:r>
              <a:rPr lang="en-US" altLang="en-US" b="1" dirty="0" smtClean="0">
                <a:solidFill>
                  <a:schemeClr val="tx2"/>
                </a:solidFill>
              </a:rPr>
              <a:t>10.5 </a:t>
            </a:r>
            <a:r>
              <a:rPr lang="en-US" altLang="en-US" dirty="0" smtClean="0"/>
              <a:t>To </a:t>
            </a:r>
            <a:r>
              <a:rPr lang="en-US" altLang="en-US" dirty="0"/>
              <a:t>create objects for primitive values using the wrapper classes (</a:t>
            </a:r>
            <a:r>
              <a:rPr lang="en-US" altLang="en-US" b="1" dirty="0"/>
              <a:t>Byte</a:t>
            </a:r>
            <a:r>
              <a:rPr lang="en-US" altLang="en-US" dirty="0"/>
              <a:t>, </a:t>
            </a:r>
            <a:r>
              <a:rPr lang="en-US" altLang="en-US" b="1" dirty="0"/>
              <a:t>Short</a:t>
            </a:r>
            <a:r>
              <a:rPr lang="en-US" altLang="en-US" dirty="0"/>
              <a:t>, </a:t>
            </a:r>
            <a:r>
              <a:rPr lang="en-US" altLang="en-US" b="1" dirty="0"/>
              <a:t>Integer</a:t>
            </a:r>
            <a:r>
              <a:rPr lang="en-US" altLang="en-US" dirty="0"/>
              <a:t>, </a:t>
            </a:r>
            <a:r>
              <a:rPr lang="en-US" altLang="en-US" b="1" dirty="0"/>
              <a:t>Long</a:t>
            </a:r>
            <a:r>
              <a:rPr lang="en-US" altLang="en-US" dirty="0"/>
              <a:t>, </a:t>
            </a:r>
            <a:r>
              <a:rPr lang="en-US" altLang="en-US" b="1" dirty="0"/>
              <a:t>Float</a:t>
            </a:r>
            <a:r>
              <a:rPr lang="en-US" altLang="en-US" dirty="0"/>
              <a:t>, </a:t>
            </a:r>
            <a:r>
              <a:rPr lang="en-US" altLang="en-US" b="1" dirty="0"/>
              <a:t>Double</a:t>
            </a:r>
            <a:r>
              <a:rPr lang="en-US" altLang="en-US" dirty="0"/>
              <a:t>, </a:t>
            </a:r>
            <a:r>
              <a:rPr lang="en-US" altLang="en-US" b="1" dirty="0"/>
              <a:t>Character</a:t>
            </a:r>
            <a:r>
              <a:rPr lang="en-US" altLang="en-US" dirty="0"/>
              <a:t>, and </a:t>
            </a:r>
            <a:r>
              <a:rPr lang="en-US" altLang="en-US" b="1" dirty="0"/>
              <a:t>Boolean</a:t>
            </a:r>
            <a:r>
              <a:rPr lang="en-US" altLang="en-US" dirty="0"/>
              <a:t>) (§10.7).</a:t>
            </a:r>
          </a:p>
        </p:txBody>
      </p:sp>
    </p:spTree>
    <p:extLst>
      <p:ext uri="{BB962C8B-B14F-4D97-AF65-F5344CB8AC3E}">
        <p14:creationId xmlns:p14="http://schemas.microsoft.com/office/powerpoint/2010/main" val="395169994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The </a:t>
            </a:r>
            <a:r>
              <a:rPr lang="en-US" altLang="en-US" dirty="0">
                <a:latin typeface="Courier New" panose="02070309020205020404" pitchFamily="49" charset="0"/>
              </a:rPr>
              <a:t>String</a:t>
            </a:r>
            <a:r>
              <a:rPr lang="en-US" altLang="en-US" dirty="0"/>
              <a:t> Class </a:t>
            </a:r>
            <a:r>
              <a:rPr lang="en-US" altLang="en-US" sz="2000" b="0" dirty="0"/>
              <a:t>(1 of 2)</a:t>
            </a:r>
            <a:endParaRPr lang="en-US" dirty="0"/>
          </a:p>
        </p:txBody>
      </p:sp>
      <p:sp>
        <p:nvSpPr>
          <p:cNvPr id="6" name="Text Placeholder 5"/>
          <p:cNvSpPr>
            <a:spLocks noGrp="1"/>
          </p:cNvSpPr>
          <p:nvPr>
            <p:ph type="body" idx="1"/>
          </p:nvPr>
        </p:nvSpPr>
        <p:spPr>
          <a:xfrm>
            <a:off x="457200" y="1600201"/>
            <a:ext cx="8229600" cy="552450"/>
          </a:xfrm>
        </p:spPr>
        <p:txBody>
          <a:bodyPr/>
          <a:lstStyle/>
          <a:p>
            <a:r>
              <a:rPr lang="en-US" altLang="en-US" dirty="0"/>
              <a:t>Constructing a String:</a:t>
            </a:r>
          </a:p>
        </p:txBody>
      </p:sp>
      <p:pic>
        <p:nvPicPr>
          <p:cNvPr id="8" name="Picture 3" descr="Computer code has 3 lines. The lines read as follows. Line 1. String message equals double quote Welcome to Java double quote semicolon. Line 2. String message equals new String left parenthesis double quote Welcome to Java double quote right parenthesis semicolon. Line 3. String s equals new String left parenthesis right parenthesis semicolon. "/>
          <p:cNvPicPr>
            <a:picLocks noChangeAspect="1"/>
          </p:cNvPicPr>
          <p:nvPr/>
        </p:nvPicPr>
        <p:blipFill>
          <a:blip r:embed="rId2"/>
          <a:stretch>
            <a:fillRect/>
          </a:stretch>
        </p:blipFill>
        <p:spPr>
          <a:xfrm>
            <a:off x="1831056" y="2127151"/>
            <a:ext cx="5481888" cy="1063724"/>
          </a:xfrm>
          <a:prstGeom prst="rect">
            <a:avLst/>
          </a:prstGeom>
        </p:spPr>
      </p:pic>
      <p:sp>
        <p:nvSpPr>
          <p:cNvPr id="7" name="Text Placeholder 6"/>
          <p:cNvSpPr>
            <a:spLocks noGrp="1"/>
          </p:cNvSpPr>
          <p:nvPr>
            <p:ph type="body" idx="13"/>
          </p:nvPr>
        </p:nvSpPr>
        <p:spPr>
          <a:xfrm>
            <a:off x="457200" y="3248024"/>
            <a:ext cx="8229600" cy="2190751"/>
          </a:xfrm>
        </p:spPr>
        <p:txBody>
          <a:bodyPr/>
          <a:lstStyle/>
          <a:p>
            <a:r>
              <a:rPr lang="en-US" altLang="en-US" dirty="0"/>
              <a:t>Obtaining String length and Retrieving Individual Characters in a string</a:t>
            </a:r>
          </a:p>
          <a:p>
            <a:r>
              <a:rPr lang="en-US" altLang="en-US" dirty="0"/>
              <a:t>String Concatenation (</a:t>
            </a:r>
            <a:r>
              <a:rPr lang="en-US" altLang="en-US" dirty="0" err="1"/>
              <a:t>concat</a:t>
            </a:r>
            <a:r>
              <a:rPr lang="en-US" altLang="en-US" dirty="0"/>
              <a:t>)</a:t>
            </a:r>
          </a:p>
          <a:p>
            <a:r>
              <a:rPr lang="en-US" altLang="en-US" dirty="0"/>
              <a:t>Substrings (substring(index), substring(start, end))</a:t>
            </a:r>
          </a:p>
        </p:txBody>
      </p:sp>
    </p:spTree>
    <p:extLst>
      <p:ext uri="{BB962C8B-B14F-4D97-AF65-F5344CB8AC3E}">
        <p14:creationId xmlns:p14="http://schemas.microsoft.com/office/powerpoint/2010/main" val="22591304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The String Class </a:t>
            </a:r>
            <a:r>
              <a:rPr lang="en-US" altLang="en-US" sz="2000" b="0" dirty="0" smtClean="0"/>
              <a:t>(2 of 2)</a:t>
            </a:r>
          </a:p>
        </p:txBody>
      </p:sp>
      <p:sp>
        <p:nvSpPr>
          <p:cNvPr id="4" name="Text Placeholder 2"/>
          <p:cNvSpPr>
            <a:spLocks noGrp="1"/>
          </p:cNvSpPr>
          <p:nvPr>
            <p:ph type="body" idx="1"/>
          </p:nvPr>
        </p:nvSpPr>
        <p:spPr/>
        <p:txBody>
          <a:bodyPr/>
          <a:lstStyle/>
          <a:p>
            <a:r>
              <a:rPr lang="en-US" altLang="en-US" dirty="0"/>
              <a:t>Comparisons (equals, </a:t>
            </a:r>
            <a:r>
              <a:rPr lang="en-US" altLang="en-US" dirty="0" err="1"/>
              <a:t>compareTo</a:t>
            </a:r>
            <a:r>
              <a:rPr lang="en-US" altLang="en-US" dirty="0"/>
              <a:t>)</a:t>
            </a:r>
          </a:p>
          <a:p>
            <a:r>
              <a:rPr lang="en-US" altLang="en-US" dirty="0"/>
              <a:t>String Conversions</a:t>
            </a:r>
          </a:p>
          <a:p>
            <a:r>
              <a:rPr lang="en-US" altLang="en-US" dirty="0"/>
              <a:t>Finding a Character or a Substring in a String</a:t>
            </a:r>
          </a:p>
          <a:p>
            <a:r>
              <a:rPr lang="en-US" altLang="en-US" dirty="0"/>
              <a:t>Conversions between Strings and Arrays</a:t>
            </a:r>
          </a:p>
          <a:p>
            <a:r>
              <a:rPr lang="en-US" altLang="en-US" dirty="0"/>
              <a:t>Converting Characters and Numeric Values to </a:t>
            </a:r>
            <a:r>
              <a:rPr lang="en-US" altLang="en-US" dirty="0" smtClean="0"/>
              <a:t>Strings</a:t>
            </a:r>
            <a:endParaRPr lang="en-US" altLang="en-US" dirty="0"/>
          </a:p>
        </p:txBody>
      </p:sp>
    </p:spTree>
    <p:extLst>
      <p:ext uri="{BB962C8B-B14F-4D97-AF65-F5344CB8AC3E}">
        <p14:creationId xmlns:p14="http://schemas.microsoft.com/office/powerpoint/2010/main" val="336800780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Constructing Strings</a:t>
            </a:r>
            <a:endParaRPr lang="en-US" altLang="en-US" b="0" dirty="0" smtClean="0">
              <a:latin typeface="Times New Roman" panose="02020603050405020304" pitchFamily="18" charset="0"/>
              <a:cs typeface="Times New Roman" panose="02020603050405020304" pitchFamily="18" charset="0"/>
            </a:endParaRPr>
          </a:p>
        </p:txBody>
      </p:sp>
      <p:pic>
        <p:nvPicPr>
          <p:cNvPr id="4" name="Picture 2" descr="Computer code has 2 lines. The lines read as follows. Line 1. String new String equals new String left parenthesis string Literal right parenthesis semicolon. Line 2. String message equals new String left parenthesis double quote Welcome to Java double quote right parenthesis semicolon. "/>
          <p:cNvPicPr>
            <a:picLocks noChangeAspect="1"/>
          </p:cNvPicPr>
          <p:nvPr/>
        </p:nvPicPr>
        <p:blipFill>
          <a:blip r:embed="rId3"/>
          <a:stretch>
            <a:fillRect/>
          </a:stretch>
        </p:blipFill>
        <p:spPr>
          <a:xfrm>
            <a:off x="457200" y="1642407"/>
            <a:ext cx="6651460" cy="1556226"/>
          </a:xfrm>
          <a:prstGeom prst="rect">
            <a:avLst/>
          </a:prstGeom>
        </p:spPr>
      </p:pic>
      <p:sp>
        <p:nvSpPr>
          <p:cNvPr id="5" name="Content Placeholder 3"/>
          <p:cNvSpPr>
            <a:spLocks noGrp="1"/>
          </p:cNvSpPr>
          <p:nvPr>
            <p:ph type="body" idx="1"/>
          </p:nvPr>
        </p:nvSpPr>
        <p:spPr>
          <a:xfrm>
            <a:off x="457200" y="3301457"/>
            <a:ext cx="8229600" cy="865622"/>
          </a:xfrm>
        </p:spPr>
        <p:txBody>
          <a:bodyPr/>
          <a:lstStyle/>
          <a:p>
            <a:pPr marL="0" indent="0">
              <a:buNone/>
            </a:pPr>
            <a:r>
              <a:rPr lang="en-US" altLang="en-US" dirty="0">
                <a:cs typeface="Courier New" panose="02070309020205020404" pitchFamily="49" charset="0"/>
              </a:rPr>
              <a:t>Since strings are used frequently, Java provides a shorthand initializer for creating a string:</a:t>
            </a:r>
            <a:endParaRPr lang="en-US" altLang="en-US" dirty="0"/>
          </a:p>
        </p:txBody>
      </p:sp>
      <p:pic>
        <p:nvPicPr>
          <p:cNvPr id="8" name="Picture 4" descr="Computer code reads, String message equals double quote Welcome to Java double quote semicolon. "/>
          <p:cNvPicPr>
            <a:picLocks noChangeAspect="1"/>
          </p:cNvPicPr>
          <p:nvPr/>
        </p:nvPicPr>
        <p:blipFill>
          <a:blip r:embed="rId4"/>
          <a:stretch>
            <a:fillRect/>
          </a:stretch>
        </p:blipFill>
        <p:spPr>
          <a:xfrm>
            <a:off x="457200" y="4496836"/>
            <a:ext cx="5347252" cy="690604"/>
          </a:xfrm>
          <a:prstGeom prst="rect">
            <a:avLst/>
          </a:prstGeom>
        </p:spPr>
      </p:pic>
    </p:spTree>
    <p:extLst>
      <p:ext uri="{BB962C8B-B14F-4D97-AF65-F5344CB8AC3E}">
        <p14:creationId xmlns:p14="http://schemas.microsoft.com/office/powerpoint/2010/main" val="80927380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Strings Are Immutable</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709363"/>
            <a:ext cx="8229600" cy="1195379"/>
          </a:xfrm>
        </p:spPr>
        <p:txBody>
          <a:bodyPr/>
          <a:lstStyle/>
          <a:p>
            <a:pPr marL="0" indent="0">
              <a:buNone/>
            </a:pPr>
            <a:r>
              <a:rPr lang="en-US" altLang="en-US" dirty="0">
                <a:cs typeface="Courier New" panose="02070309020205020404" pitchFamily="49" charset="0"/>
              </a:rPr>
              <a:t>A String object is immutable; its contents cannot be changed. Does the following code change the contents of the string?</a:t>
            </a:r>
            <a:endParaRPr lang="en-US" altLang="en-US" dirty="0"/>
          </a:p>
        </p:txBody>
      </p:sp>
      <p:pic>
        <p:nvPicPr>
          <p:cNvPr id="3" name="Picture 3" descr="Computer code has 2 lines. The lines read as follows. Line 1. String s equals double quote Java double quote semicolon. Line 2, indented once. s equals double quote H T M L double quote semicolon. "/>
          <p:cNvPicPr>
            <a:picLocks noChangeAspect="1"/>
          </p:cNvPicPr>
          <p:nvPr/>
        </p:nvPicPr>
        <p:blipFill>
          <a:blip r:embed="rId3"/>
          <a:stretch>
            <a:fillRect/>
          </a:stretch>
        </p:blipFill>
        <p:spPr>
          <a:xfrm>
            <a:off x="457200" y="3183911"/>
            <a:ext cx="2494722" cy="1073612"/>
          </a:xfrm>
          <a:prstGeom prst="rect">
            <a:avLst/>
          </a:prstGeom>
        </p:spPr>
      </p:pic>
    </p:spTree>
    <p:extLst>
      <p:ext uri="{BB962C8B-B14F-4D97-AF65-F5344CB8AC3E}">
        <p14:creationId xmlns:p14="http://schemas.microsoft.com/office/powerpoint/2010/main" val="304627170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a:t>(1 of </a:t>
            </a:r>
            <a:r>
              <a:rPr lang="en-US" altLang="en-US" sz="2000" b="0" dirty="0" smtClean="0"/>
              <a:t>5)</a:t>
            </a:r>
            <a:endParaRPr lang="en-US" dirty="0"/>
          </a:p>
        </p:txBody>
      </p:sp>
      <p:pic>
        <p:nvPicPr>
          <p:cNvPr id="12" name="Picture 2" descr="A diagram illustrates a computer code and its corresponding diagrams after executing the first two lines of the code. The computer code is as follows. Computer code has 2 lines. The lines read as follows. Line 1. String s equals double quote Java double quote semicolon. Line 2, indented once. s equals double quote H T M L double quote semicolon. After executing the first line of code, String s equals double quote Java double quote semicolon, the diagram represents an object, s created for double quote Java double quote. Here, the contents cannot be changed. After executing the second line of code, s equals double quote HTML double quote semicolon, the diagram represents an object, s declared as string data type is unreferenced for both double quote java double quote and double quote H T M L double quote. "/>
          <p:cNvPicPr>
            <a:picLocks noChangeAspect="1"/>
          </p:cNvPicPr>
          <p:nvPr/>
        </p:nvPicPr>
        <p:blipFill>
          <a:blip r:embed="rId2"/>
          <a:stretch>
            <a:fillRect/>
          </a:stretch>
        </p:blipFill>
        <p:spPr>
          <a:xfrm>
            <a:off x="1381479" y="1937272"/>
            <a:ext cx="6381041" cy="3421399"/>
          </a:xfrm>
          <a:prstGeom prst="rect">
            <a:avLst/>
          </a:prstGeom>
        </p:spPr>
      </p:pic>
    </p:spTree>
    <p:extLst>
      <p:ext uri="{BB962C8B-B14F-4D97-AF65-F5344CB8AC3E}">
        <p14:creationId xmlns:p14="http://schemas.microsoft.com/office/powerpoint/2010/main" val="36316114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(2 </a:t>
            </a:r>
            <a:r>
              <a:rPr lang="en-US" altLang="en-US" sz="2000" b="0" dirty="0"/>
              <a:t>of </a:t>
            </a:r>
            <a:r>
              <a:rPr lang="en-US" altLang="en-US" sz="2000" b="0" dirty="0" smtClean="0"/>
              <a:t>5)</a:t>
            </a:r>
            <a:endParaRPr lang="en-US" dirty="0"/>
          </a:p>
        </p:txBody>
      </p:sp>
      <p:pic>
        <p:nvPicPr>
          <p:cNvPr id="11" name="Picture 2" descr="A diagram illustrates a computer code and its corresponding diagrams. The computer code is as follows. Computer code has 2 lines. The lines read as follows. Line 1. String s equals double quote Java double quote semicolon. Line 2, indented once. s equals double quote H T M L double quote semicolon. After executing the first line of code, String s equals double quote Java double quote semicolon, the diagram represents an object, s created for Java. Here, the contents cannot be changed. After executing the second line of code, s equals double quote HTML double quote semicolon, the diagram represents the string object, s created is un referenced for both double quote java double quote and double quote H T M L double quote. "/>
          <p:cNvPicPr>
            <a:picLocks noChangeAspect="1"/>
          </p:cNvPicPr>
          <p:nvPr/>
        </p:nvPicPr>
        <p:blipFill>
          <a:blip r:embed="rId2"/>
          <a:stretch>
            <a:fillRect/>
          </a:stretch>
        </p:blipFill>
        <p:spPr>
          <a:xfrm>
            <a:off x="1301966" y="1683404"/>
            <a:ext cx="6540067" cy="3335389"/>
          </a:xfrm>
          <a:prstGeom prst="rect">
            <a:avLst/>
          </a:prstGeom>
        </p:spPr>
      </p:pic>
    </p:spTree>
    <p:extLst>
      <p:ext uri="{BB962C8B-B14F-4D97-AF65-F5344CB8AC3E}">
        <p14:creationId xmlns:p14="http://schemas.microsoft.com/office/powerpoint/2010/main" val="278393135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Interned Strings</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709363"/>
            <a:ext cx="8229600" cy="2077446"/>
          </a:xfrm>
        </p:spPr>
        <p:txBody>
          <a:bodyPr/>
          <a:lstStyle/>
          <a:p>
            <a:pPr marL="0" indent="0">
              <a:buNone/>
            </a:pPr>
            <a:r>
              <a:rPr lang="en-US" altLang="en-US" dirty="0"/>
              <a:t>Since strings are immutable and are frequently used, to improve efficiency and save memory, the </a:t>
            </a:r>
            <a:r>
              <a:rPr lang="en-US" altLang="en-US" dirty="0" smtClean="0"/>
              <a:t>J</a:t>
            </a:r>
            <a:r>
              <a:rPr lang="en-US" altLang="en-US" sz="100" dirty="0" smtClean="0"/>
              <a:t> </a:t>
            </a:r>
            <a:r>
              <a:rPr lang="en-US" altLang="en-US" dirty="0" smtClean="0"/>
              <a:t>V</a:t>
            </a:r>
            <a:r>
              <a:rPr lang="en-US" altLang="en-US" sz="100" dirty="0" smtClean="0"/>
              <a:t> </a:t>
            </a:r>
            <a:r>
              <a:rPr lang="en-US" altLang="en-US" dirty="0" smtClean="0"/>
              <a:t>M </a:t>
            </a:r>
            <a:r>
              <a:rPr lang="en-US" altLang="en-US" dirty="0"/>
              <a:t>uses a unique instance for string literals with the same character sequence. Such an instance is called</a:t>
            </a:r>
            <a:r>
              <a:rPr lang="en-US" altLang="en-US" i="1" dirty="0"/>
              <a:t> </a:t>
            </a:r>
            <a:r>
              <a:rPr lang="en-US" altLang="en-US" b="1" dirty="0"/>
              <a:t>interned</a:t>
            </a:r>
            <a:r>
              <a:rPr lang="en-US" altLang="en-US" dirty="0"/>
              <a:t>. For example, the following statements:</a:t>
            </a:r>
          </a:p>
        </p:txBody>
      </p:sp>
    </p:spTree>
    <p:extLst>
      <p:ext uri="{BB962C8B-B14F-4D97-AF65-F5344CB8AC3E}">
        <p14:creationId xmlns:p14="http://schemas.microsoft.com/office/powerpoint/2010/main" val="254274497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Examples of </a:t>
            </a:r>
            <a:r>
              <a:rPr lang="en-US" altLang="en-US" dirty="0"/>
              <a:t>Interned Strings</a:t>
            </a:r>
            <a:endParaRPr lang="en-US" altLang="en-US" b="0" dirty="0" smtClean="0">
              <a:latin typeface="Times New Roman" panose="02020603050405020304" pitchFamily="18" charset="0"/>
              <a:cs typeface="Times New Roman" panose="02020603050405020304" pitchFamily="18" charset="0"/>
            </a:endParaRPr>
          </a:p>
        </p:txBody>
      </p:sp>
      <p:pic>
        <p:nvPicPr>
          <p:cNvPr id="2" name="Picture 2" descr="A diagram illustrates a computer code and its corresponding diagrams for interned strings. Computer code has 5 lines. The lines read as follows. Line 1. String s 1 equals double quote Welcome to Java double quote semicolon. Line 2. String s 2 equals new String left parenthesis double quote Welcome to Java double quote right parenthesis semicolon. Line 3. String s 3 equals double quote Welcome to Java double quote semicolon. Line 4. System period out period print l n left parenthesis double quote s 1 equals equals s 2 is double quote plus left parenthesis s 1 equals equals s 2 right parenthesis right parenthesis semicolon. Line 5. System period out period print l n left parenthesis double quote s 1 equals equals s 3 is double quote plus left parenthesis s 1 equals equals s 3 right parenthesis right parenthesis semicolon. The first diagram represents Objects s 1 and s 3 which denote interned string object for “Welcome to Java”. The second diagram represents an Object s 2 which denotes a string object for “Welcome to Java”. "/>
          <p:cNvPicPr>
            <a:picLocks noChangeAspect="1"/>
          </p:cNvPicPr>
          <p:nvPr/>
        </p:nvPicPr>
        <p:blipFill>
          <a:blip r:embed="rId3"/>
          <a:stretch>
            <a:fillRect/>
          </a:stretch>
        </p:blipFill>
        <p:spPr>
          <a:xfrm>
            <a:off x="457200" y="1639658"/>
            <a:ext cx="8021199" cy="2138241"/>
          </a:xfrm>
          <a:prstGeom prst="rect">
            <a:avLst/>
          </a:prstGeom>
        </p:spPr>
      </p:pic>
      <p:pic>
        <p:nvPicPr>
          <p:cNvPr id="6" name="Picture 3" descr="Display. s 1 equals equals s is false. s 1 equals equals is true"/>
          <p:cNvPicPr>
            <a:picLocks noChangeAspect="1"/>
          </p:cNvPicPr>
          <p:nvPr/>
        </p:nvPicPr>
        <p:blipFill>
          <a:blip r:embed="rId4"/>
          <a:stretch>
            <a:fillRect/>
          </a:stretch>
        </p:blipFill>
        <p:spPr>
          <a:xfrm>
            <a:off x="457200" y="4194359"/>
            <a:ext cx="2924787" cy="1639910"/>
          </a:xfrm>
          <a:prstGeom prst="rect">
            <a:avLst/>
          </a:prstGeom>
        </p:spPr>
      </p:pic>
      <p:sp>
        <p:nvSpPr>
          <p:cNvPr id="5" name="Content Placeholder 4"/>
          <p:cNvSpPr>
            <a:spLocks noGrp="1"/>
          </p:cNvSpPr>
          <p:nvPr>
            <p:ph type="body" idx="1"/>
          </p:nvPr>
        </p:nvSpPr>
        <p:spPr>
          <a:xfrm>
            <a:off x="3597966" y="4104907"/>
            <a:ext cx="4999383" cy="2077446"/>
          </a:xfrm>
        </p:spPr>
        <p:txBody>
          <a:bodyPr/>
          <a:lstStyle/>
          <a:p>
            <a:pPr marL="0" indent="0">
              <a:lnSpc>
                <a:spcPct val="90000"/>
              </a:lnSpc>
              <a:buFont typeface="Monotype Sorts" pitchFamily="2" charset="2"/>
              <a:buNone/>
            </a:pPr>
            <a:r>
              <a:rPr lang="en-US" altLang="en-US" dirty="0">
                <a:cs typeface="Courier New" panose="02070309020205020404" pitchFamily="49" charset="0"/>
              </a:rPr>
              <a:t>A new object is created if you use the new operator</a:t>
            </a:r>
            <a:r>
              <a:rPr lang="en-US" altLang="en-US" dirty="0" smtClean="0">
                <a:cs typeface="Courier New" panose="02070309020205020404" pitchFamily="49" charset="0"/>
              </a:rPr>
              <a:t>.</a:t>
            </a:r>
            <a:endParaRPr lang="en-US" altLang="en-US" dirty="0">
              <a:cs typeface="Courier New" panose="02070309020205020404" pitchFamily="49" charset="0"/>
            </a:endParaRPr>
          </a:p>
          <a:p>
            <a:pPr marL="0" indent="0">
              <a:lnSpc>
                <a:spcPct val="90000"/>
              </a:lnSpc>
              <a:buFont typeface="Monotype Sorts" pitchFamily="2" charset="2"/>
              <a:buNone/>
            </a:pPr>
            <a:r>
              <a:rPr lang="en-US" altLang="en-US" dirty="0">
                <a:cs typeface="Courier New" panose="02070309020205020404" pitchFamily="49" charset="0"/>
              </a:rPr>
              <a:t>If you use the string initializer, no new object is created if the interned object is already created.</a:t>
            </a:r>
            <a:endParaRPr lang="en-US" altLang="en-US" dirty="0"/>
          </a:p>
        </p:txBody>
      </p:sp>
    </p:spTree>
    <p:extLst>
      <p:ext uri="{BB962C8B-B14F-4D97-AF65-F5344CB8AC3E}">
        <p14:creationId xmlns:p14="http://schemas.microsoft.com/office/powerpoint/2010/main" val="46620449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(3 </a:t>
            </a:r>
            <a:r>
              <a:rPr lang="en-US" altLang="en-US" sz="2000" b="0" dirty="0"/>
              <a:t>of </a:t>
            </a:r>
            <a:r>
              <a:rPr lang="en-US" altLang="en-US" sz="2000" b="0" dirty="0" smtClean="0"/>
              <a:t>5)</a:t>
            </a:r>
            <a:endParaRPr lang="en-US" dirty="0"/>
          </a:p>
        </p:txBody>
      </p:sp>
      <p:pic>
        <p:nvPicPr>
          <p:cNvPr id="2" name="Picture 2" descr="An illustration represents a computer code and its corresponding diagram. The computer code is as follows. Computer code has 3 lines. The lines read as follows. Line 1. String s 1 equals double quote Welcome to Java double quote semicolon. Line 1 is highlighted. Line 2. String s 2 equals new string left parenthesis double quote Welcome to Java double quote right parenthesis semicolon. Line 3. String s 3 equals double quote Welcome to Java double quote semicolon. The diagram represents an object s 1 that denotes as an interned string object for “Welcome to Java”. "/>
          <p:cNvPicPr>
            <a:picLocks noChangeAspect="1"/>
          </p:cNvPicPr>
          <p:nvPr/>
        </p:nvPicPr>
        <p:blipFill>
          <a:blip r:embed="rId2"/>
          <a:stretch>
            <a:fillRect/>
          </a:stretch>
        </p:blipFill>
        <p:spPr>
          <a:xfrm>
            <a:off x="1069524" y="2106849"/>
            <a:ext cx="7004952" cy="1921884"/>
          </a:xfrm>
          <a:prstGeom prst="rect">
            <a:avLst/>
          </a:prstGeom>
        </p:spPr>
      </p:pic>
    </p:spTree>
    <p:extLst>
      <p:ext uri="{BB962C8B-B14F-4D97-AF65-F5344CB8AC3E}">
        <p14:creationId xmlns:p14="http://schemas.microsoft.com/office/powerpoint/2010/main" val="196954552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(4 </a:t>
            </a:r>
            <a:r>
              <a:rPr lang="en-US" altLang="en-US" sz="2000" b="0" dirty="0"/>
              <a:t>of </a:t>
            </a:r>
            <a:r>
              <a:rPr lang="en-US" altLang="en-US" sz="2000" b="0" dirty="0" smtClean="0"/>
              <a:t>5)</a:t>
            </a:r>
            <a:endParaRPr lang="en-US" dirty="0"/>
          </a:p>
        </p:txBody>
      </p:sp>
      <p:pic>
        <p:nvPicPr>
          <p:cNvPr id="2" name="Picture 2" descr="A diagram illustrates a computer code and its corresponding diagram. Computer code has 3 lines. The lines read as follows. Line 1. String s 1 equals double quote Welcome to Java double quote semicolon. Line 2. String s 2 equals new string left parenthesis double quote Welcome to Java double quote right parenthesis semicolon. Line 2 is highlighted. Line 3. String s 3 equals double quote Welcome to Java double quote semicolon. The diagram represents an object s 1 that denotes Interned string object for “Welcome to Java” and an object s 2 that denotes a string object for “Welcome to Java”. "/>
          <p:cNvPicPr>
            <a:picLocks noChangeAspect="1"/>
          </p:cNvPicPr>
          <p:nvPr/>
        </p:nvPicPr>
        <p:blipFill>
          <a:blip r:embed="rId2"/>
          <a:stretch>
            <a:fillRect/>
          </a:stretch>
        </p:blipFill>
        <p:spPr>
          <a:xfrm>
            <a:off x="486561" y="2192813"/>
            <a:ext cx="8170878" cy="2234577"/>
          </a:xfrm>
          <a:prstGeom prst="rect">
            <a:avLst/>
          </a:prstGeom>
        </p:spPr>
      </p:pic>
    </p:spTree>
    <p:extLst>
      <p:ext uri="{BB962C8B-B14F-4D97-AF65-F5344CB8AC3E}">
        <p14:creationId xmlns:p14="http://schemas.microsoft.com/office/powerpoint/2010/main" val="35932622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noChangeArrowheads="1"/>
          </p:cNvSpPr>
          <p:nvPr>
            <p:ph type="title"/>
          </p:nvPr>
        </p:nvSpPr>
        <p:spPr/>
        <p:txBody>
          <a:bodyPr/>
          <a:lstStyle/>
          <a:p>
            <a:r>
              <a:rPr lang="en-US" altLang="en-US" dirty="0" smtClean="0"/>
              <a:t>Objectives </a:t>
            </a:r>
            <a:r>
              <a:rPr lang="en-US" altLang="en-US" sz="2000" b="0" dirty="0" smtClean="0"/>
              <a:t>(2 of 2)</a:t>
            </a:r>
          </a:p>
        </p:txBody>
      </p:sp>
      <p:sp>
        <p:nvSpPr>
          <p:cNvPr id="8196"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10.6 </a:t>
            </a:r>
            <a:r>
              <a:rPr lang="en-US" altLang="en-US" dirty="0" smtClean="0"/>
              <a:t>To </a:t>
            </a:r>
            <a:r>
              <a:rPr lang="en-US" altLang="en-US" dirty="0"/>
              <a:t>simplify programming using automatic conversion between primitive types and wrapper class types (§10.8).</a:t>
            </a:r>
          </a:p>
          <a:p>
            <a:pPr marL="0" indent="0">
              <a:buNone/>
            </a:pPr>
            <a:r>
              <a:rPr lang="en-US" altLang="en-US" b="1" dirty="0" smtClean="0">
                <a:solidFill>
                  <a:schemeClr val="tx2"/>
                </a:solidFill>
              </a:rPr>
              <a:t>10.7 </a:t>
            </a:r>
            <a:r>
              <a:rPr lang="en-US" altLang="en-US" dirty="0" smtClean="0"/>
              <a:t>To </a:t>
            </a:r>
            <a:r>
              <a:rPr lang="en-US" altLang="en-US" dirty="0"/>
              <a:t>use the </a:t>
            </a:r>
            <a:r>
              <a:rPr lang="en-US" altLang="en-US" b="1" dirty="0"/>
              <a:t>BigInteger</a:t>
            </a:r>
            <a:r>
              <a:rPr lang="en-US" altLang="en-US" dirty="0"/>
              <a:t> and </a:t>
            </a:r>
            <a:r>
              <a:rPr lang="en-US" altLang="en-US" b="1" dirty="0"/>
              <a:t>BigDecimal</a:t>
            </a:r>
            <a:r>
              <a:rPr lang="en-US" altLang="en-US" dirty="0"/>
              <a:t> classes for computing very large numbers with arbitrary precisions (§10.9).</a:t>
            </a:r>
          </a:p>
          <a:p>
            <a:pPr marL="0" indent="0">
              <a:buNone/>
            </a:pPr>
            <a:r>
              <a:rPr lang="en-US" altLang="en-US" b="1" dirty="0" smtClean="0">
                <a:solidFill>
                  <a:schemeClr val="tx2"/>
                </a:solidFill>
              </a:rPr>
              <a:t>10.8 </a:t>
            </a:r>
            <a:r>
              <a:rPr lang="en-US" altLang="en-US" dirty="0" smtClean="0"/>
              <a:t>To </a:t>
            </a:r>
            <a:r>
              <a:rPr lang="en-US" altLang="en-US" dirty="0"/>
              <a:t>use the </a:t>
            </a:r>
            <a:r>
              <a:rPr lang="en-US" altLang="en-US" b="1" dirty="0"/>
              <a:t>String</a:t>
            </a:r>
            <a:r>
              <a:rPr lang="en-US" altLang="en-US" dirty="0"/>
              <a:t> class to process immutable strings (§10.10).</a:t>
            </a:r>
          </a:p>
          <a:p>
            <a:pPr marL="0" indent="0">
              <a:buNone/>
            </a:pPr>
            <a:r>
              <a:rPr lang="en-US" altLang="en-US" b="1" dirty="0" smtClean="0">
                <a:solidFill>
                  <a:schemeClr val="tx2"/>
                </a:solidFill>
              </a:rPr>
              <a:t>10.9 </a:t>
            </a:r>
            <a:r>
              <a:rPr lang="en-US" altLang="en-US" dirty="0" smtClean="0"/>
              <a:t>To </a:t>
            </a:r>
            <a:r>
              <a:rPr lang="en-US" altLang="en-US" dirty="0"/>
              <a:t>use the </a:t>
            </a:r>
            <a:r>
              <a:rPr lang="en-US" altLang="en-US" b="1" dirty="0"/>
              <a:t>StringBuilder</a:t>
            </a:r>
            <a:r>
              <a:rPr lang="en-US" altLang="en-US" dirty="0"/>
              <a:t> and </a:t>
            </a:r>
            <a:r>
              <a:rPr lang="en-US" altLang="en-US" b="1" dirty="0"/>
              <a:t>StringBuffer</a:t>
            </a:r>
            <a:r>
              <a:rPr lang="en-US" altLang="en-US" dirty="0"/>
              <a:t> classes to process mutable strings (§10.11).</a:t>
            </a:r>
          </a:p>
        </p:txBody>
      </p:sp>
    </p:spTree>
    <p:extLst>
      <p:ext uri="{BB962C8B-B14F-4D97-AF65-F5344CB8AC3E}">
        <p14:creationId xmlns:p14="http://schemas.microsoft.com/office/powerpoint/2010/main" val="302716485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Trace </a:t>
            </a:r>
            <a:r>
              <a:rPr lang="en-US" altLang="en-US" dirty="0" smtClean="0"/>
              <a:t>Code </a:t>
            </a:r>
            <a:r>
              <a:rPr lang="en-US" altLang="en-US" sz="2000" b="0" dirty="0" smtClean="0"/>
              <a:t>(5 </a:t>
            </a:r>
            <a:r>
              <a:rPr lang="en-US" altLang="en-US" sz="2000" b="0" dirty="0"/>
              <a:t>of </a:t>
            </a:r>
            <a:r>
              <a:rPr lang="en-US" altLang="en-US" sz="2000" b="0" dirty="0" smtClean="0"/>
              <a:t>5)</a:t>
            </a:r>
            <a:endParaRPr lang="en-US" dirty="0"/>
          </a:p>
        </p:txBody>
      </p:sp>
      <p:pic>
        <p:nvPicPr>
          <p:cNvPr id="2" name="Picture 2" descr="A diagram illustrates a computer code and its corresponding diagram. Computer code has 3 lines. The lines read as follows. Line 1. String s 1 equals double quote Welcome to Java double quote semicolon. Line 2. String s 2 equals new string left parenthesis double quote Welcome to Java double quote right parenthesis semicolon. Line 3. String s 3 equals double quote Welcome to Java double quote semicolon. Line 3 is highlighted. The diagram represents objects s 1 and s 3 as Interned string object for “Welcome to Java” whereas object s 2 denotes A string object for “Welcome to Java”. "/>
          <p:cNvPicPr>
            <a:picLocks noChangeAspect="1"/>
          </p:cNvPicPr>
          <p:nvPr/>
        </p:nvPicPr>
        <p:blipFill>
          <a:blip r:embed="rId2"/>
          <a:stretch>
            <a:fillRect/>
          </a:stretch>
        </p:blipFill>
        <p:spPr>
          <a:xfrm>
            <a:off x="602782" y="2348828"/>
            <a:ext cx="7938435" cy="2168014"/>
          </a:xfrm>
          <a:prstGeom prst="rect">
            <a:avLst/>
          </a:prstGeom>
        </p:spPr>
      </p:pic>
    </p:spTree>
    <p:extLst>
      <p:ext uri="{BB962C8B-B14F-4D97-AF65-F5344CB8AC3E}">
        <p14:creationId xmlns:p14="http://schemas.microsoft.com/office/powerpoint/2010/main" val="250464837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Replacing and Splitting </a:t>
            </a:r>
            <a:r>
              <a:rPr lang="en-US" altLang="en-US" dirty="0" smtClean="0"/>
              <a:t>Strings </a:t>
            </a:r>
            <a:r>
              <a:rPr lang="en-US" altLang="en-US" sz="2000" b="0" dirty="0" smtClean="0"/>
              <a:t>(1 of 2)</a:t>
            </a:r>
            <a:endParaRPr lang="en-US" sz="2000" b="0" dirty="0"/>
          </a:p>
        </p:txBody>
      </p:sp>
      <p:pic>
        <p:nvPicPr>
          <p:cNvPr id="3" name="Picture 2" descr="A illustrates U M L class diagram for the class name Java period l a n g period String. The class contains 4 methods which is of public access modifier denoted by +. The 4 methods in the class along with their results are as follows. Method, replace left parenthesis old C h a r colon c h a r comma new C h a r colon c h a r right parenthesis colon String. Result, returns a new string that replaces all matching characters in this string with the new character. Method, replace First left parenthesis old String colon String comma new String colon String right parenthesis colon String. Result, returns a new string that replaces the first matching substring in this string with the new substring. Method, replace All left parenthesis old String colon String comma new String colon String right parenthesis colon String. Result, returns a new string that replaces all matching substrings in this string with the new substring. Method, split left parenthesis delimiter colon String right parenthesis colon String left bracket right bracket. Result, returns an array of strings consisting of the substrings split by the delimiter. "/>
          <p:cNvPicPr>
            <a:picLocks noChangeAspect="1"/>
          </p:cNvPicPr>
          <p:nvPr/>
        </p:nvPicPr>
        <p:blipFill>
          <a:blip r:embed="rId2"/>
          <a:stretch>
            <a:fillRect/>
          </a:stretch>
        </p:blipFill>
        <p:spPr>
          <a:xfrm>
            <a:off x="661289" y="2149550"/>
            <a:ext cx="7821422" cy="2615426"/>
          </a:xfrm>
          <a:prstGeom prst="rect">
            <a:avLst/>
          </a:prstGeom>
        </p:spPr>
      </p:pic>
    </p:spTree>
    <p:extLst>
      <p:ext uri="{BB962C8B-B14F-4D97-AF65-F5344CB8AC3E}">
        <p14:creationId xmlns:p14="http://schemas.microsoft.com/office/powerpoint/2010/main" val="239725004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Examples </a:t>
            </a:r>
            <a:r>
              <a:rPr lang="en-US" altLang="en-US" sz="2000" b="0" dirty="0"/>
              <a:t>(1 of 2)</a:t>
            </a:r>
            <a:endParaRPr lang="en-US" dirty="0"/>
          </a:p>
        </p:txBody>
      </p:sp>
      <p:pic>
        <p:nvPicPr>
          <p:cNvPr id="7" name="Picture 2" descr="Line 1. double quote Welcome double quote period replace left parenthesis single quote e single quote comma single quote A single quote right parenthesis, returns a new string, W A l c o m A. Line 2. double quote Welcome double quote period replace First left parenthesis double quote e double quote comma double quote AB double quote right parenthesis, returns a new string, W A B l c o m e. Line 3. double quote Welcome double quote period replace left parenthesis double quote e double quote comma double quote A B double quote right parenthesis returns a new string, W A B l c o m A B. Line 4. double quote Welcome double quote period replace left parenthesis double quote e l double quote comma double quote A B double quote right parenthesis returns a new string, W A B c o m e. "/>
          <p:cNvPicPr>
            <a:picLocks noChangeAspect="1"/>
          </p:cNvPicPr>
          <p:nvPr/>
        </p:nvPicPr>
        <p:blipFill>
          <a:blip r:embed="rId2"/>
          <a:stretch>
            <a:fillRect/>
          </a:stretch>
        </p:blipFill>
        <p:spPr>
          <a:xfrm>
            <a:off x="796262" y="1776843"/>
            <a:ext cx="7551475" cy="3030935"/>
          </a:xfrm>
          <a:prstGeom prst="rect">
            <a:avLst/>
          </a:prstGeom>
        </p:spPr>
      </p:pic>
    </p:spTree>
    <p:extLst>
      <p:ext uri="{BB962C8B-B14F-4D97-AF65-F5344CB8AC3E}">
        <p14:creationId xmlns:p14="http://schemas.microsoft.com/office/powerpoint/2010/main" val="300697145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cs typeface="Times New Roman" panose="02020603050405020304" pitchFamily="18" charset="0"/>
              </a:rPr>
              <a:t>Splitting a String</a:t>
            </a:r>
            <a:endParaRPr lang="en-US" dirty="0"/>
          </a:p>
        </p:txBody>
      </p:sp>
      <p:pic>
        <p:nvPicPr>
          <p:cNvPr id="2" name="Picture 2" descr="Computer code has 3 lines. The lines read as follows. Line 1. String left bracket right bracket tokens equals double quote Java hash H T M L hash Perl double quote period split left parenthesis double quote hash double quote right parenthesis semicolon. Line 2. for left parenthesis i n t i equals 0 semicolon i less than sign tokens period length semicolon i plus plus right parenthesis. Line 3, indented once. System period out period print left parenthesis tokens left bracket i right bracket plus double quote double quote right parenthesis semicolon. The output of the code displays Java H T M L Perl. "/>
          <p:cNvPicPr>
            <a:picLocks noChangeAspect="1"/>
          </p:cNvPicPr>
          <p:nvPr/>
        </p:nvPicPr>
        <p:blipFill>
          <a:blip r:embed="rId2"/>
          <a:stretch>
            <a:fillRect/>
          </a:stretch>
        </p:blipFill>
        <p:spPr>
          <a:xfrm>
            <a:off x="1020613" y="1983445"/>
            <a:ext cx="7102774" cy="2370690"/>
          </a:xfrm>
          <a:prstGeom prst="rect">
            <a:avLst/>
          </a:prstGeom>
        </p:spPr>
      </p:pic>
    </p:spTree>
    <p:extLst>
      <p:ext uri="{BB962C8B-B14F-4D97-AF65-F5344CB8AC3E}">
        <p14:creationId xmlns:p14="http://schemas.microsoft.com/office/powerpoint/2010/main" val="380173502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Matching, Replacing and Splitting by </a:t>
            </a:r>
            <a:r>
              <a:rPr lang="en-US" altLang="en-US" dirty="0" smtClean="0"/>
              <a:t>Patterns </a:t>
            </a:r>
            <a:r>
              <a:rPr lang="en-US" altLang="en-US" sz="2000" b="0" dirty="0" smtClean="0"/>
              <a:t>(1 of 3)</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1"/>
            <a:ext cx="8229600" cy="2176669"/>
          </a:xfrm>
        </p:spPr>
        <p:txBody>
          <a:bodyPr/>
          <a:lstStyle/>
          <a:p>
            <a:pPr marL="0" indent="0">
              <a:buNone/>
            </a:pPr>
            <a:r>
              <a:rPr lang="en-US" altLang="en-US" sz="2200" dirty="0"/>
              <a:t>You can match, replace, or split a string by specifying a pattern. This is an extremely useful and powerful feature, commonly known as </a:t>
            </a:r>
            <a:r>
              <a:rPr lang="en-US" altLang="en-US" sz="2200" b="1" dirty="0"/>
              <a:t>regular expression</a:t>
            </a:r>
            <a:r>
              <a:rPr lang="en-US" altLang="en-US" sz="2200" dirty="0"/>
              <a:t>. Regular expression is complex to beginning students. For this reason, two simple patterns are used in this section. Please refer to Supplement III.F, </a:t>
            </a:r>
            <a:r>
              <a:rPr lang="en-US" altLang="en-US" sz="2200" dirty="0" smtClean="0"/>
              <a:t>“Regular </a:t>
            </a:r>
            <a:r>
              <a:rPr lang="en-US" altLang="en-US" sz="2200" dirty="0"/>
              <a:t>Expressions,” for further studies.</a:t>
            </a:r>
          </a:p>
        </p:txBody>
      </p:sp>
      <p:pic>
        <p:nvPicPr>
          <p:cNvPr id="2" name="Picture 3" descr="Computer code has 4 lines. The lines read as follows. Line 1. Java period matches left parenthesis double quote Java double quote right parenthesis semicolon. Line 2. Java period equals left parenthesis double quote Java double quote right parenthesis semicolon. Line 3. Java is fun period matches left parenthesis double quote Java period asterisk double quote right parenthesis semicolon. Line 4. Java is cool period matches left parenthesis double quote Java period asterisk double quote right parenthesis semicolon. "/>
          <p:cNvPicPr>
            <a:picLocks noChangeAspect="1"/>
          </p:cNvPicPr>
          <p:nvPr/>
        </p:nvPicPr>
        <p:blipFill>
          <a:blip r:embed="rId3"/>
          <a:stretch>
            <a:fillRect/>
          </a:stretch>
        </p:blipFill>
        <p:spPr>
          <a:xfrm>
            <a:off x="457200" y="4022193"/>
            <a:ext cx="4512365" cy="2331005"/>
          </a:xfrm>
          <a:prstGeom prst="rect">
            <a:avLst/>
          </a:prstGeom>
        </p:spPr>
      </p:pic>
    </p:spTree>
    <p:extLst>
      <p:ext uri="{BB962C8B-B14F-4D97-AF65-F5344CB8AC3E}">
        <p14:creationId xmlns:p14="http://schemas.microsoft.com/office/powerpoint/2010/main" val="18009908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Matching, Replacing and Splitting by </a:t>
            </a:r>
            <a:r>
              <a:rPr lang="en-US" altLang="en-US" dirty="0" smtClean="0"/>
              <a:t>Patterns </a:t>
            </a:r>
            <a:r>
              <a:rPr lang="en-US" altLang="en-US" sz="2000" b="0" dirty="0" smtClean="0"/>
              <a:t>(2 of 3)</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00202"/>
            <a:ext cx="8229600" cy="1610138"/>
          </a:xfrm>
        </p:spPr>
        <p:txBody>
          <a:bodyPr/>
          <a:lstStyle/>
          <a:p>
            <a:pPr marL="0" indent="0">
              <a:buFont typeface="Monotype Sorts" pitchFamily="2" charset="2"/>
              <a:buNone/>
            </a:pPr>
            <a:r>
              <a:rPr lang="en-US" altLang="en-US" dirty="0"/>
              <a:t>The replaceAll, replaceFirst, and split methods can be used with a regular expression. For example, the following statement returns a new string that replaces </a:t>
            </a:r>
            <a:r>
              <a:rPr lang="en-US" altLang="en-US" dirty="0" smtClean="0"/>
              <a:t>$, </a:t>
            </a:r>
            <a:r>
              <a:rPr lang="en-US" altLang="en-US" dirty="0"/>
              <a:t>+, or </a:t>
            </a:r>
            <a:r>
              <a:rPr lang="en-US" altLang="en-US" dirty="0" smtClean="0"/>
              <a:t># </a:t>
            </a:r>
            <a:r>
              <a:rPr lang="en-US" altLang="en-US" dirty="0"/>
              <a:t>in </a:t>
            </a:r>
            <a:r>
              <a:rPr lang="en-US" altLang="en-US" dirty="0" smtClean="0"/>
              <a:t>“a+b</a:t>
            </a:r>
            <a:r>
              <a:rPr lang="en-US" altLang="en-US" dirty="0"/>
              <a:t>$#</a:t>
            </a:r>
            <a:r>
              <a:rPr lang="en-US" altLang="en-US" dirty="0" smtClean="0"/>
              <a:t>c” </a:t>
            </a:r>
            <a:r>
              <a:rPr lang="en-US" altLang="en-US" dirty="0"/>
              <a:t>by the string </a:t>
            </a:r>
            <a:r>
              <a:rPr lang="en-US" altLang="en-US" dirty="0" smtClean="0"/>
              <a:t>N</a:t>
            </a:r>
            <a:r>
              <a:rPr lang="en-US" altLang="en-US" sz="100" dirty="0" smtClean="0"/>
              <a:t> </a:t>
            </a:r>
            <a:r>
              <a:rPr lang="en-US" altLang="en-US" dirty="0" smtClean="0"/>
              <a:t>N</a:t>
            </a:r>
            <a:r>
              <a:rPr lang="en-US" altLang="en-US" sz="100" dirty="0" smtClean="0"/>
              <a:t> </a:t>
            </a:r>
            <a:r>
              <a:rPr lang="en-US" altLang="en-US" dirty="0" smtClean="0"/>
              <a:t>N</a:t>
            </a:r>
            <a:r>
              <a:rPr lang="en-US" altLang="en-US" dirty="0"/>
              <a:t>.</a:t>
            </a:r>
            <a:endParaRPr lang="en-US" altLang="en-US" b="1" i="1" dirty="0"/>
          </a:p>
        </p:txBody>
      </p:sp>
      <p:pic>
        <p:nvPicPr>
          <p:cNvPr id="4" name="Picture 3" descr="Computer code has 2 lines. The lines read as follows. Line 1. String s equals double quote a plus b dollar sign hash c double quote period replace All left parenthesis double quote left bracket dollar sign plus hash right bracket double quote comma double quote N N N double quote right parenthesis semicolon. Line 2. System period out period print l n left parenthesis s right parenthesis semicolon. "/>
          <p:cNvPicPr>
            <a:picLocks noChangeAspect="1"/>
          </p:cNvPicPr>
          <p:nvPr/>
        </p:nvPicPr>
        <p:blipFill>
          <a:blip r:embed="rId3"/>
          <a:stretch>
            <a:fillRect/>
          </a:stretch>
        </p:blipFill>
        <p:spPr>
          <a:xfrm>
            <a:off x="526774" y="3357519"/>
            <a:ext cx="6931753" cy="1176630"/>
          </a:xfrm>
          <a:prstGeom prst="rect">
            <a:avLst/>
          </a:prstGeom>
        </p:spPr>
      </p:pic>
      <p:sp>
        <p:nvSpPr>
          <p:cNvPr id="7" name="Content Placeholder 4"/>
          <p:cNvSpPr txBox="1">
            <a:spLocks/>
          </p:cNvSpPr>
          <p:nvPr/>
        </p:nvSpPr>
        <p:spPr bwMode="auto">
          <a:xfrm>
            <a:off x="457200" y="4681328"/>
            <a:ext cx="8229600" cy="87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marL="256032" marR="0" lvl="0" indent="-256032" algn="l" rtl="0" eaLnBrk="0" fontAlgn="base" hangingPunct="0">
              <a:spcBef>
                <a:spcPts val="1500"/>
              </a:spcBef>
              <a:spcAft>
                <a:spcPct val="0"/>
              </a:spcAft>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eaLnBrk="0" fontAlgn="base" hangingPunct="0">
              <a:spcBef>
                <a:spcPts val="600"/>
              </a:spcBef>
              <a:spcAft>
                <a:spcPct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indent="0">
              <a:buFont typeface="Monotype Sorts" pitchFamily="2" charset="2"/>
              <a:buNone/>
            </a:pPr>
            <a:r>
              <a:rPr lang="en-US" altLang="zh-CN" dirty="0">
                <a:ea typeface="SimSun" panose="02010600030101010101" pitchFamily="2" charset="-122"/>
              </a:rPr>
              <a:t>Here the regular expression [$+#] specifies a pattern that matches $, +, or #. So, the output is aNNNbNNNNNNc.</a:t>
            </a:r>
            <a:endParaRPr lang="en-US" altLang="en-US" b="1" i="1" dirty="0"/>
          </a:p>
        </p:txBody>
      </p:sp>
    </p:spTree>
    <p:extLst>
      <p:ext uri="{BB962C8B-B14F-4D97-AF65-F5344CB8AC3E}">
        <p14:creationId xmlns:p14="http://schemas.microsoft.com/office/powerpoint/2010/main" val="84163074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Matching, Replacing and Splitting by </a:t>
            </a:r>
            <a:r>
              <a:rPr lang="en-US" altLang="en-US" dirty="0" smtClean="0"/>
              <a:t>Patterns </a:t>
            </a:r>
            <a:r>
              <a:rPr lang="en-US" altLang="en-US" sz="2000" b="0" dirty="0" smtClean="0"/>
              <a:t>(3 of 3)</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20079"/>
            <a:ext cx="8229600" cy="904460"/>
          </a:xfrm>
        </p:spPr>
        <p:txBody>
          <a:bodyPr/>
          <a:lstStyle/>
          <a:p>
            <a:pPr marL="0" indent="0">
              <a:buNone/>
            </a:pPr>
            <a:r>
              <a:rPr lang="en-US" altLang="en-US" dirty="0"/>
              <a:t>The following statement splits the string into an array of strings delimited by some punctuation marks.</a:t>
            </a:r>
            <a:endParaRPr lang="en-US" altLang="en-US" sz="2200" dirty="0"/>
          </a:p>
        </p:txBody>
      </p:sp>
      <p:pic>
        <p:nvPicPr>
          <p:cNvPr id="4" name="Picture 3" descr="Computer code has 3 lines. The lines read as follows. Line 1. String left bracket right bracket tokens equals double quote Java comma C question mark C hash comma C plus plus double quote period split left parenthesis double quote left bracket period comma colon semicolon question mark right bracket double quote right parenthesis semicolon. Line 2. for left parenthesis i n t, i equals 0 semicolon i less than sign tokens period length semicolon i plus plus right parenthesis. Line 3, indented once. System period out period print l n left parenthesis tokens left bracket i right bracket right parenthesis semicolon. "/>
          <p:cNvPicPr>
            <a:picLocks noChangeAspect="1"/>
          </p:cNvPicPr>
          <p:nvPr/>
        </p:nvPicPr>
        <p:blipFill>
          <a:blip r:embed="rId3"/>
          <a:stretch>
            <a:fillRect/>
          </a:stretch>
        </p:blipFill>
        <p:spPr>
          <a:xfrm>
            <a:off x="457201" y="2991402"/>
            <a:ext cx="6331226" cy="1806569"/>
          </a:xfrm>
          <a:prstGeom prst="rect">
            <a:avLst/>
          </a:prstGeom>
        </p:spPr>
      </p:pic>
    </p:spTree>
    <p:extLst>
      <p:ext uri="{BB962C8B-B14F-4D97-AF65-F5344CB8AC3E}">
        <p14:creationId xmlns:p14="http://schemas.microsoft.com/office/powerpoint/2010/main" val="418807996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Convert Character and Numbers to Strings</a:t>
            </a:r>
            <a:endParaRPr lang="en-US" altLang="en-US" sz="2000"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20079"/>
            <a:ext cx="8229600" cy="3150704"/>
          </a:xfrm>
        </p:spPr>
        <p:txBody>
          <a:bodyPr/>
          <a:lstStyle/>
          <a:p>
            <a:pPr marL="0" indent="0">
              <a:buFont typeface="Monotype Sorts" pitchFamily="2" charset="2"/>
              <a:buNone/>
            </a:pPr>
            <a:r>
              <a:rPr lang="en-US" altLang="en-US" dirty="0">
                <a:cs typeface="Times New Roman" panose="02020603050405020304" pitchFamily="18" charset="0"/>
              </a:rPr>
              <a:t>The String class provides several static valueOf methods for converting a character, an array of characters, and numeric values to strings. These methods have the same name valueOf with different argument types char, char[], double, long, int, and float. For example, to convert a double value to a string, use String.valueOf(5.44). The return value is string consists of characters ‘5’, ‘.’, ‘4’, and ‘4</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43307020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latin typeface="Courier New" panose="02070309020205020404" pitchFamily="49" charset="0"/>
              </a:rPr>
              <a:t>StringBuilder</a:t>
            </a:r>
            <a:r>
              <a:rPr lang="en-US" altLang="en-US" dirty="0"/>
              <a:t> and </a:t>
            </a:r>
            <a:r>
              <a:rPr lang="en-US" altLang="en-US" dirty="0">
                <a:latin typeface="Courier New" panose="02070309020205020404" pitchFamily="49" charset="0"/>
              </a:rPr>
              <a:t>StringBuffer</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20079"/>
            <a:ext cx="8229600" cy="2753138"/>
          </a:xfrm>
        </p:spPr>
        <p:txBody>
          <a:bodyPr/>
          <a:lstStyle/>
          <a:p>
            <a:pPr marL="0" indent="0">
              <a:buFont typeface="Monotype Sorts" pitchFamily="2" charset="2"/>
              <a:buNone/>
            </a:pPr>
            <a:r>
              <a:rPr lang="en-US" altLang="en-US" dirty="0"/>
              <a:t>The </a:t>
            </a:r>
            <a:r>
              <a:rPr lang="en-US" altLang="en-US" dirty="0">
                <a:latin typeface="Courier New" panose="02070309020205020404" pitchFamily="49" charset="0"/>
              </a:rPr>
              <a:t>StringBuilder</a:t>
            </a:r>
            <a:r>
              <a:rPr lang="en-US" altLang="en-US" dirty="0"/>
              <a:t>/</a:t>
            </a:r>
            <a:r>
              <a:rPr lang="en-US" altLang="en-US" dirty="0">
                <a:latin typeface="Courier New" panose="02070309020205020404" pitchFamily="49" charset="0"/>
              </a:rPr>
              <a:t>StringBuffer</a:t>
            </a:r>
            <a:r>
              <a:rPr lang="en-US" altLang="en-US" dirty="0"/>
              <a:t> class is an alternative to the </a:t>
            </a:r>
            <a:r>
              <a:rPr lang="en-US" altLang="en-US" dirty="0">
                <a:latin typeface="Courier New" panose="02070309020205020404" pitchFamily="49" charset="0"/>
              </a:rPr>
              <a:t>String</a:t>
            </a:r>
            <a:r>
              <a:rPr lang="en-US" altLang="en-US" dirty="0"/>
              <a:t> class. In general, a StringBuilder/StringBuffer can be used wherever a string is used. StringBuilder/StringBuffer is more flexible than String. You can add, insert, or append new contents into a string buffer, whereas the value of a String object is fixed once the string is created.</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11558679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latin typeface="Courier New" panose="02070309020205020404" pitchFamily="49" charset="0"/>
              </a:rPr>
              <a:t>StringBuilder</a:t>
            </a:r>
            <a:r>
              <a:rPr lang="en-US" altLang="en-US" dirty="0"/>
              <a:t> Constructors</a:t>
            </a:r>
            <a:endParaRPr lang="en-US" dirty="0"/>
          </a:p>
        </p:txBody>
      </p:sp>
      <p:pic>
        <p:nvPicPr>
          <p:cNvPr id="3" name="Picture 2" descr="A diagram illustrates U M L class diagram for the class name Java period l a n g period String Builder. The class contains 3 methods. All the methods in the class are of public access modifier denoted by +. The methods in the class along with their result are as follows. Method, String Builder left parenthesis right parenthesis. Result, constructs an empty string builder with capacity 16. Method, String Builder left parenthesis capacity colon i n t right parenthesis. Result, constructs a string builder with the specified capacity. Method, String Builder left parenthesis s colon String right parenthesis. Result, constructs a string builder with the specified string. "/>
          <p:cNvPicPr>
            <a:picLocks noChangeAspect="1"/>
          </p:cNvPicPr>
          <p:nvPr/>
        </p:nvPicPr>
        <p:blipFill>
          <a:blip r:embed="rId2"/>
          <a:stretch>
            <a:fillRect/>
          </a:stretch>
        </p:blipFill>
        <p:spPr>
          <a:xfrm>
            <a:off x="571837" y="2241139"/>
            <a:ext cx="8000326" cy="1954322"/>
          </a:xfrm>
          <a:prstGeom prst="rect">
            <a:avLst/>
          </a:prstGeom>
        </p:spPr>
      </p:pic>
    </p:spTree>
    <p:extLst>
      <p:ext uri="{BB962C8B-B14F-4D97-AF65-F5344CB8AC3E}">
        <p14:creationId xmlns:p14="http://schemas.microsoft.com/office/powerpoint/2010/main" val="17025531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Class Abstraction and Encapsulation</a:t>
            </a:r>
            <a:endParaRPr lang="en-US" altLang="en-US" dirty="0" smtClean="0"/>
          </a:p>
        </p:txBody>
      </p:sp>
      <p:sp>
        <p:nvSpPr>
          <p:cNvPr id="5" name="Content Placeholder 2"/>
          <p:cNvSpPr>
            <a:spLocks noGrp="1"/>
          </p:cNvSpPr>
          <p:nvPr>
            <p:ph type="body" idx="1"/>
          </p:nvPr>
        </p:nvSpPr>
        <p:spPr>
          <a:xfrm>
            <a:off x="457200" y="1600200"/>
            <a:ext cx="8229600" cy="2325757"/>
          </a:xfrm>
        </p:spPr>
        <p:txBody>
          <a:bodyPr/>
          <a:lstStyle/>
          <a:p>
            <a:pPr marL="0" indent="0">
              <a:spcBef>
                <a:spcPct val="50000"/>
              </a:spcBef>
              <a:buClrTx/>
              <a:buSzTx/>
              <a:buFontTx/>
              <a:buNone/>
            </a:pPr>
            <a:r>
              <a:rPr lang="en-US" altLang="en-US" dirty="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a:t>
            </a:r>
            <a:endParaRPr lang="en-US" altLang="en-US" dirty="0">
              <a:cs typeface="Courier New" panose="02070309020205020404" pitchFamily="49" charset="0"/>
            </a:endParaRPr>
          </a:p>
        </p:txBody>
      </p:sp>
      <p:pic>
        <p:nvPicPr>
          <p:cNvPr id="2" name="Picture 3" descr="A class implementation and class contract is interconnected to a client. The class implementation is like a black box hidden from the clients. Class contract contains signatures of public methods and public constants. Clients use the class through the contract of the class."/>
          <p:cNvPicPr>
            <a:picLocks noChangeAspect="1"/>
          </p:cNvPicPr>
          <p:nvPr/>
        </p:nvPicPr>
        <p:blipFill>
          <a:blip r:embed="rId3"/>
          <a:stretch>
            <a:fillRect/>
          </a:stretch>
        </p:blipFill>
        <p:spPr>
          <a:xfrm>
            <a:off x="736820" y="4463531"/>
            <a:ext cx="7670359" cy="1322104"/>
          </a:xfrm>
          <a:prstGeom prst="rect">
            <a:avLst/>
          </a:prstGeom>
        </p:spPr>
      </p:pic>
    </p:spTree>
    <p:extLst>
      <p:ext uri="{BB962C8B-B14F-4D97-AF65-F5344CB8AC3E}">
        <p14:creationId xmlns:p14="http://schemas.microsoft.com/office/powerpoint/2010/main" val="94410784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Modifying Strings in the Builder</a:t>
            </a:r>
            <a:endParaRPr lang="en-US" dirty="0"/>
          </a:p>
        </p:txBody>
      </p:sp>
      <p:pic>
        <p:nvPicPr>
          <p:cNvPr id="2" name="Picture 2" descr="A diagram illustrates U M L class diagram for the class name Java period l a n g period String Builder. The class contains 13 methods. All the methods in the class are of public access modifier denoted by +. The methods in the class along with their result are as follows. Method, append left parenthesis data colon c h a r left bracket right bracket right parenthesis colon String Builder. Result, appends a c h a r array into this string builder. Method, append left parenthesis data colon c h a r left bracket right bracket comma offset colon i n t comma l e n colon i n t right parenthesis colon String Builder. Result, appends a subarray in data into this string builder. Method, append left parenthesis v colon a Primitive Type right parenthesis colon String Builder. Result, appends a primitive type value as a string to this builder. Method, append left parenthesis s colon String right parenthesis colon String Builder. Result, appends a string to this string builder. Method, delete left parenthesis start Index colon i n t comma end Index colon i n t right parenthesis colon String Builder. Result, deletes characters from start Index to end Index minus 1. Method, delete C h a r At left parenthesis index colon i n t right parenthesis colon String Builder. Result, deletes a character at the specified index. Method, insert left parenthesis index colon i n t comma data colon c h a r left bracket right bracket comma offset colon i n t comma l e n colon i n t right parenthesis colon String Builder. Result, inserts a subarray of the data in the array into the builder at the specified index. Method, insert left parenthesis offset colon i n t comma data colon c h a r left bracket right bracket right parenthesis colon String Builder. Result, inserts data into this builder at the position offset. Method, insert left parenthesis offset colon i n t comma b colon a Primitive Type right parenthesis colon String Builder. Result, inserts a value converted to a string into this builder. Method, insert left parenthesis offset colon i n t comma s colon String right parenthesis colon String Builder. Result, inserts a string into this builder at the position offset. Method, replace left parenthesis start Index colon i n t comma end Index colon i n t comma s colon String right parenthesis colon String Builder. Result, replaces the characters in this builder from start Index to end Index minus 1 with the specified string. Method, reverse left parenthesis right parenthesis colon String Builder. Result, reverses the characters in the builder. Method, set C h a r At left parenthesis index colon i n t comma c h colon c h a r right parenthesis colon void. Result, sets a new character at the specified index in this builder. "/>
          <p:cNvPicPr>
            <a:picLocks noChangeAspect="1"/>
          </p:cNvPicPr>
          <p:nvPr/>
        </p:nvPicPr>
        <p:blipFill>
          <a:blip r:embed="rId2"/>
          <a:stretch>
            <a:fillRect/>
          </a:stretch>
        </p:blipFill>
        <p:spPr>
          <a:xfrm>
            <a:off x="1459574" y="1413116"/>
            <a:ext cx="6224851" cy="4886534"/>
          </a:xfrm>
          <a:prstGeom prst="rect">
            <a:avLst/>
          </a:prstGeom>
        </p:spPr>
      </p:pic>
    </p:spTree>
    <p:extLst>
      <p:ext uri="{BB962C8B-B14F-4D97-AF65-F5344CB8AC3E}">
        <p14:creationId xmlns:p14="http://schemas.microsoft.com/office/powerpoint/2010/main" val="290319569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Examples for </a:t>
            </a:r>
            <a:r>
              <a:rPr lang="en-US" altLang="en-US" dirty="0"/>
              <a:t>Modifying Strings in the Builder</a:t>
            </a:r>
            <a:endParaRPr lang="en-US" dirty="0"/>
          </a:p>
        </p:txBody>
      </p:sp>
      <p:pic>
        <p:nvPicPr>
          <p:cNvPr id="3" name="Picture 2" descr="Line 1. String Builder period append left parenthesis double quote Java double quote right parenthesis semicolon. Line 2. string Builder period insert left parenthesis 11 comma double quote H T M L and double quote right parenthesis semicolon. Line 3. String Builder period delete left parenthesis 8 comma 11 right parenthesis, changes the builder to Welcome Java. Line 4. String Builder period delete C h a r At left parenthesis 8 right parenthesis, changes the builder to welcome o Java Line 5. String Builder period reverse left parenthesis right parenthesis, changes the builder to a v a J, o t e m o c l e W. Line 6. string Builder period replace left parenthesis 11 comma 15 comma double quote H T M L double quote right parenthesis, changes the builder to Welcome to H T M L. Line 7. String Builder period set C h a r At left parenthesis 0 comma single quote w single quote right parenthesis, sets the builder to welcome to Java. "/>
          <p:cNvPicPr>
            <a:picLocks noChangeAspect="1"/>
          </p:cNvPicPr>
          <p:nvPr/>
        </p:nvPicPr>
        <p:blipFill>
          <a:blip r:embed="rId2"/>
          <a:stretch>
            <a:fillRect/>
          </a:stretch>
        </p:blipFill>
        <p:spPr>
          <a:xfrm>
            <a:off x="839067" y="1561872"/>
            <a:ext cx="7465865" cy="4413975"/>
          </a:xfrm>
          <a:prstGeom prst="rect">
            <a:avLst/>
          </a:prstGeom>
        </p:spPr>
      </p:pic>
    </p:spTree>
    <p:extLst>
      <p:ext uri="{BB962C8B-B14F-4D97-AF65-F5344CB8AC3E}">
        <p14:creationId xmlns:p14="http://schemas.microsoft.com/office/powerpoint/2010/main" val="278921178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The toString, capacity, length, setLength, and charAt Methods</a:t>
            </a:r>
            <a:endParaRPr lang="en-US" dirty="0"/>
          </a:p>
        </p:txBody>
      </p:sp>
      <p:pic>
        <p:nvPicPr>
          <p:cNvPr id="2" name="Picture 2" descr="A diagram illustrates U M L class diagram for the class name Java period l a n g period String Builder. The class Java period l a n g period String Builder contains 8 methods. All the methods in the class are of public access modifier denoted by +. The methods in the class along with their result are as follows. Method, to String left parenthesis right parenthesis colon String. Result, returns a string object from the string builder. Method, capacity left parenthesis right parenthesis colon i n t. Result, returns the capacity of this string builder. Method, c h a r At left parenthesis index colon i n t right parenthesis colon c h a r. Result, returns the character at the specified index. Method, length left parenthesis right parenthesis colon i n t. Result, returns the number of characters in this builder. Method, set Length left parenthesis new Length colon i n t right parenthesis colon void. Result, sets a new length in this builder. Method, substring left parenthesis start Index colon i n t right parenthesis colon String. Result, returns a substring starting at start Index. Method, substring left parenthesis start Index colon i n t comma end Index colon i n t right parenthesis colon String. Result, returns a substring from start Index to end Index minus 1. Method, trim To Size left parenthesis right parenthesis colon void. Result, reduces the storage size used for the string builder. "/>
          <p:cNvPicPr>
            <a:picLocks noChangeAspect="1"/>
          </p:cNvPicPr>
          <p:nvPr/>
        </p:nvPicPr>
        <p:blipFill>
          <a:blip r:embed="rId2"/>
          <a:stretch>
            <a:fillRect/>
          </a:stretch>
        </p:blipFill>
        <p:spPr>
          <a:xfrm>
            <a:off x="853111" y="1788650"/>
            <a:ext cx="7437777" cy="3103610"/>
          </a:xfrm>
          <a:prstGeom prst="rect">
            <a:avLst/>
          </a:prstGeom>
        </p:spPr>
      </p:pic>
    </p:spTree>
    <p:extLst>
      <p:ext uri="{BB962C8B-B14F-4D97-AF65-F5344CB8AC3E}">
        <p14:creationId xmlns:p14="http://schemas.microsoft.com/office/powerpoint/2010/main" val="338299548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Problem: </a:t>
            </a:r>
            <a:r>
              <a:rPr lang="en-US" altLang="en-US" dirty="0">
                <a:cs typeface="Times New Roman" panose="02020603050405020304" pitchFamily="18" charset="0"/>
              </a:rPr>
              <a:t>Checking Palindromes Ignoring Non-alphanumeric Characters</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20079"/>
            <a:ext cx="8229600" cy="1341782"/>
          </a:xfrm>
        </p:spPr>
        <p:txBody>
          <a:bodyPr/>
          <a:lstStyle/>
          <a:p>
            <a:pPr marL="0" indent="0">
              <a:buFont typeface="Monotype Sorts" pitchFamily="2" charset="2"/>
              <a:buNone/>
            </a:pPr>
            <a:r>
              <a:rPr lang="en-US" altLang="en-US" dirty="0">
                <a:cs typeface="Times New Roman" panose="02020603050405020304" pitchFamily="18" charset="0"/>
              </a:rPr>
              <a:t>This example gives a program that counts the number of occurrence of each letter in a string. Assume the letters are not case-sensitive.</a:t>
            </a:r>
          </a:p>
        </p:txBody>
      </p:sp>
      <p:sp>
        <p:nvSpPr>
          <p:cNvPr id="4" name="TextBox 3">
            <a:hlinkClick r:id="rId3"/>
          </p:cNvPr>
          <p:cNvSpPr>
            <a:spLocks noChangeArrowheads="1"/>
          </p:cNvSpPr>
          <p:nvPr/>
        </p:nvSpPr>
        <p:spPr bwMode="auto">
          <a:xfrm>
            <a:off x="2094119" y="4304748"/>
            <a:ext cx="40433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PalindromeIgnoreNonAlphanumeric</a:t>
            </a:r>
          </a:p>
        </p:txBody>
      </p:sp>
      <p:sp>
        <p:nvSpPr>
          <p:cNvPr id="6" name="TextBox 4">
            <a:hlinkClick r:id="rId4" tooltip="http://liveexample-ppe.pearsoncmg.com/LiveRun/faces/LiveExample.xhtml"/>
          </p:cNvPr>
          <p:cNvSpPr txBox="1"/>
          <p:nvPr/>
        </p:nvSpPr>
        <p:spPr>
          <a:xfrm>
            <a:off x="6398315" y="4264415"/>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06335519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Regular Expressions</a:t>
            </a:r>
            <a:endParaRPr lang="en-US" altLang="en-US" b="0" dirty="0" smtClean="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type="body" idx="1"/>
          </p:nvPr>
        </p:nvSpPr>
        <p:spPr>
          <a:xfrm>
            <a:off x="457200" y="1620079"/>
            <a:ext cx="8229600" cy="2186608"/>
          </a:xfrm>
        </p:spPr>
        <p:txBody>
          <a:bodyPr/>
          <a:lstStyle/>
          <a:p>
            <a:pPr marL="0" indent="0">
              <a:buFont typeface="Monotype Sorts" pitchFamily="2" charset="2"/>
              <a:buNone/>
            </a:pPr>
            <a:r>
              <a:rPr lang="en-US" altLang="en-US" dirty="0"/>
              <a:t>A </a:t>
            </a:r>
            <a:r>
              <a:rPr lang="en-US" altLang="en-US" b="1" dirty="0"/>
              <a:t>regular expression</a:t>
            </a:r>
            <a:r>
              <a:rPr lang="en-US" altLang="en-US" dirty="0"/>
              <a:t> (abbreviated </a:t>
            </a:r>
            <a:r>
              <a:rPr lang="en-US" altLang="en-US" b="1" dirty="0"/>
              <a:t>regex</a:t>
            </a:r>
            <a:r>
              <a:rPr lang="en-US" altLang="en-US" dirty="0"/>
              <a:t>) is a string that describes a pattern for matching a set of strings. Regular expression is a powerful tool for string manipulations. You can use regular expressions for matching, replacing, and splitting strings</a:t>
            </a:r>
            <a:r>
              <a:rPr lang="en-US" altLang="en-US" dirty="0" smtClean="0"/>
              <a:t>.</a:t>
            </a:r>
            <a:endParaRPr lang="en-US" altLang="en-US" dirty="0"/>
          </a:p>
        </p:txBody>
      </p:sp>
    </p:spTree>
    <p:extLst>
      <p:ext uri="{BB962C8B-B14F-4D97-AF65-F5344CB8AC3E}">
        <p14:creationId xmlns:p14="http://schemas.microsoft.com/office/powerpoint/2010/main" val="324444926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Matching Strings</a:t>
            </a:r>
            <a:endParaRPr lang="en-US" dirty="0"/>
          </a:p>
        </p:txBody>
      </p:sp>
      <p:pic>
        <p:nvPicPr>
          <p:cNvPr id="3" name="Picture 2" descr="Computer code has 5 lines. The lines read as follows. Line 1. Java period matches left parenthesis double quote Java double quote right parenthesis semicolon. Line 2. Java period equals left parenthesis double quote Java double quote right parenthesis semicolon. Line 3. Java is fun period matches left parenthesis double quote Java period asterisk double quote right parenthesis. Line 4. Java is cool period matches left parenthesis double quote Java period asterisk double quote right parenthesis. Line 5. Java is powerful period matches left parenthesis double quote Java period asterisk double quote right parenthesis. "/>
          <p:cNvPicPr>
            <a:picLocks noChangeAspect="1"/>
          </p:cNvPicPr>
          <p:nvPr/>
        </p:nvPicPr>
        <p:blipFill>
          <a:blip r:embed="rId2"/>
          <a:stretch>
            <a:fillRect/>
          </a:stretch>
        </p:blipFill>
        <p:spPr>
          <a:xfrm>
            <a:off x="1026868" y="1651862"/>
            <a:ext cx="7090263" cy="3554276"/>
          </a:xfrm>
          <a:prstGeom prst="rect">
            <a:avLst/>
          </a:prstGeom>
        </p:spPr>
      </p:pic>
    </p:spTree>
    <p:extLst>
      <p:ext uri="{BB962C8B-B14F-4D97-AF65-F5344CB8AC3E}">
        <p14:creationId xmlns:p14="http://schemas.microsoft.com/office/powerpoint/2010/main" val="163223836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Regular Expression Syntax</a:t>
            </a:r>
            <a:endParaRPr lang="en-US" dirty="0"/>
          </a:p>
        </p:txBody>
      </p:sp>
      <p:pic>
        <p:nvPicPr>
          <p:cNvPr id="4" name="Picture 2" descr="A table titled, regular expressions syntax, has 21 rows and 3 columns. The columns have the following headings from left to right. Regular Expression, Matches, Example. The row entries are as follows. Row 1. Regular Expression, x. Matches, a specified character x. Example, Java matches Java. Row 2. Regular Expression, period. Matches, any single character. Example, Java matches J period period a. Row 3. Regular Expression, left parenthesis ab pipe cd right parenthesis. Matches, ab or cd. Example, ten matches t left parenthesis e n pipe i m right parenthesis. Row 4. Regular Expression, left bracket a b c right bracket. Matches, a, b, or c. Example, Java matches J a left bracket u v w x right bracket a. Row 5. Regular Expression, left bracket caret a b c right bracket. Matches, any character except a, b, or c. Example, Java matches J a left bracket caret a r s right bracket a. Row 6. Regular Expression, left bracket a-z right bracket. Matches, a through z. Example, Java matches left bracket A-M right bracket a v left bracket a-d right bracket. Row 7. Regular Expression, left bracket caret a-z right bracket. Matches, any character except a through z. Example, Java matches J a v left bracket caret b-d right bracket. Row 8. Regular Expression, left bracket a-e left bracket m-p right bracket right bracket. Matches, a through e or m through p. Example, Java matches left bracket A-G left bracket I-M right bracket right bracket a v left bracket a-d right bracket. Row 9. Regular Expression, left bracket a-e&amp;&amp; left bracket c-p right bracket right bracket. Matches, intersection of a-e with c-p. Example, Java matches left bracket A-P&amp;&amp; left bracket I-M right bracket right bracket a v left bracket a-d right bracket. Row 10. Regular Expression, forward slash d. Matches, a digit, same as left bracket 0-9 right bracket. Example, Java 2 matches double quote Java left bracket forward slash forward slash d right bracket double quote. Row 11. Regular Expression, forward slash D. Matches, a non-digit. Example, dollar sign Java matches double quote left bracket forward slash forward slash D right bracket left bracket forward slash forward slash D right bracket ava double quote. Row 12. Regular Expression, forward slash w. Matches, a word character. Example, Java1 matches double quote left bracket forward slash forward slash w right bracket ava left bracket forward slash forward slash w right bracket double quote. Row 13. Regular Expression, forward slash W. Matches, a non-word character. Example, dollar sign Java matches double quote left bracket forward slash forward slash W right bracket left bracket forward slash forward slash w right bracket ava double quote. Row 14. Regular Expression, forward slash s. Matches, a whitespace character. Example, Java 2 matches double quote Java forward slash forward slash s2 double quote. Row 15. Regular Expression, forward slash S. Matches, a non-whitespace char. Example, Java matches double quote left bracket forward slash forward slash S right bracket ava double quote. Row 16. Regular Expression, p asterisk. Matches, zero or more occurrences of pattern p. Example, a a a a b b matches double quote a asterisk b b double quote a b a b a b matches double quote left parenthesis a b right parenthesis asterisk double quote. Row 17. Regular Expression, p+. Matches, one or more occurrences of pattern p. Example, a matches double quote a plus b asterisk double quote able matches double quote left parenthesis ab right parenthesis +. asterisk double quote. Row 18. Regular Expression, p question mark. Matches, zero or one occurrence of pattern p. Example, Java matches double quote J question mark Java double quote Java matches double quote J question mark ava double quote. Row 19. Regular Expression, p left brace n right brace. Matches, exactly n occurrences of pattern p. Example, Java matches double quote J a left brace 1 right brace. asterisk double quote Java does not match double quote. left brace 2 right brace double quote. Row 20. Regular Expression, p left brace n, right brace. Matches, at least n occurrences of pattern p. Example, a a a a matches double quote a left brace 1, right brace double quote a does not match double quote a left brace 2, right brace double quote. Row 21. Regular Expression, p left brace n, m right brace. Matches, between n and m occurrences left parenthesis inclusive right parenthesis. Example, a a a a matches double quote a left brace 1,9 right brace double quote a b b does not match double quote a left brace 2,9 right brace bb double qu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471" y="1421295"/>
            <a:ext cx="3967058" cy="4875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4283434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Replacing and Splitting </a:t>
            </a:r>
            <a:r>
              <a:rPr lang="en-US" altLang="en-US" dirty="0" smtClean="0"/>
              <a:t>Strings </a:t>
            </a:r>
            <a:r>
              <a:rPr lang="en-US" altLang="en-US" sz="2000" b="0" dirty="0" smtClean="0"/>
              <a:t>(2 of 2)</a:t>
            </a:r>
            <a:endParaRPr lang="en-US" sz="2000" b="0" dirty="0"/>
          </a:p>
        </p:txBody>
      </p:sp>
      <p:pic>
        <p:nvPicPr>
          <p:cNvPr id="2" name="Picture 2" descr="A diagram illustrates U M L class diagram for the class name java period l a n g period String Builder. The class Java period l a n g period String Builder contains 4 methods. All the methods in the class are of public access modifier denoted by +. The methods in the class along with their result are as follows. Method, matches left parenthesis regex colon String right parenthesis colon boolean. Result, returns true if this string matches the pattern. Method, replace All left parenthesis regex colon String comma replacement colon String right parenthesis colon String. Result, returns a new string that replaces all matching substrings with replacement. Method, replace First left parenthesis regex colon String comma replacement. Result, returns a new string that replaces the first matching substring with the replacement. Method, split left parenthesis regex colon String right parenthesis colon String left bracket right bracket. Result, returns an array of strings consisting of substrings split by the matches."/>
          <p:cNvPicPr>
            <a:picLocks noChangeAspect="1"/>
          </p:cNvPicPr>
          <p:nvPr/>
        </p:nvPicPr>
        <p:blipFill>
          <a:blip r:embed="rId2"/>
          <a:stretch>
            <a:fillRect/>
          </a:stretch>
        </p:blipFill>
        <p:spPr>
          <a:xfrm>
            <a:off x="615575" y="2068750"/>
            <a:ext cx="7912850" cy="2803426"/>
          </a:xfrm>
          <a:prstGeom prst="rect">
            <a:avLst/>
          </a:prstGeom>
        </p:spPr>
      </p:pic>
    </p:spTree>
    <p:extLst>
      <p:ext uri="{BB962C8B-B14F-4D97-AF65-F5344CB8AC3E}">
        <p14:creationId xmlns:p14="http://schemas.microsoft.com/office/powerpoint/2010/main" val="261950957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Examples </a:t>
            </a:r>
            <a:r>
              <a:rPr lang="en-US" altLang="en-US" sz="2000" b="0" dirty="0" smtClean="0"/>
              <a:t>(2 </a:t>
            </a:r>
            <a:r>
              <a:rPr lang="en-US" altLang="en-US" sz="2000" b="0" dirty="0"/>
              <a:t>of 2)</a:t>
            </a:r>
            <a:endParaRPr lang="en-US" dirty="0"/>
          </a:p>
        </p:txBody>
      </p:sp>
      <p:pic>
        <p:nvPicPr>
          <p:cNvPr id="2" name="Picture 2" descr="Computer code has 3 lines. The lines read as follows. Line 1. String s equals double quote Java Java Java double quote period replace All left parenthesis double quote v back slash back slash w double quote comma double quote w i double quote right parenthesis semicolon. Line 2. String s equals double quote Java Java Java double quote period replace First left parenthesis double quote v back slash back slash w double quote comma double quote w i double quote right parenthesis semicolon. Line 3. String left bracket right bracket s equals double quote Java 1, H T M L 2 Perl double quote period split left parenthesis double quote back slash back slash d double quote right parenthesis semicolon. "/>
          <p:cNvPicPr>
            <a:picLocks noChangeAspect="1"/>
          </p:cNvPicPr>
          <p:nvPr/>
        </p:nvPicPr>
        <p:blipFill>
          <a:blip r:embed="rId3"/>
          <a:stretch>
            <a:fillRect/>
          </a:stretch>
        </p:blipFill>
        <p:spPr>
          <a:xfrm>
            <a:off x="868894" y="2027347"/>
            <a:ext cx="7406211" cy="2474092"/>
          </a:xfrm>
          <a:prstGeom prst="rect">
            <a:avLst/>
          </a:prstGeom>
        </p:spPr>
      </p:pic>
    </p:spTree>
    <p:extLst>
      <p:ext uri="{BB962C8B-B14F-4D97-AF65-F5344CB8AC3E}">
        <p14:creationId xmlns:p14="http://schemas.microsoft.com/office/powerpoint/2010/main" val="301613635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ltle 1"/>
          <p:cNvSpPr txBox="1">
            <a:spLocks noGrp="1"/>
          </p:cNvSpPr>
          <p:nvPr>
            <p:ph type="title"/>
          </p:nvPr>
        </p:nvSpPr>
        <p:spPr/>
        <p:txBody>
          <a:bodyPr anchor="b"/>
          <a:lstStyle/>
          <a:p>
            <a:pPr lvl="0"/>
            <a:r>
              <a:rPr lang="en-US" dirty="0" smtClean="0"/>
              <a:t>Copyright</a:t>
            </a:r>
            <a:endParaRPr lang="en-US" dirty="0"/>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3" y="2310096"/>
            <a:ext cx="7419975" cy="2466975"/>
          </a:xfrm>
          <a:prstGeom prst="rect">
            <a:avLst/>
          </a:prstGeom>
          <a:noFill/>
          <a:ln>
            <a:noFill/>
          </a:ln>
        </p:spPr>
      </p:pic>
    </p:spTree>
    <p:extLst>
      <p:ext uri="{BB962C8B-B14F-4D97-AF65-F5344CB8AC3E}">
        <p14:creationId xmlns:p14="http://schemas.microsoft.com/office/powerpoint/2010/main" val="408958688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Designing the Loan Class</a:t>
            </a:r>
            <a:endParaRPr lang="en-US" dirty="0"/>
          </a:p>
        </p:txBody>
      </p:sp>
      <p:pic>
        <p:nvPicPr>
          <p:cNvPr id="2" name="Picture 2" descr="An illustration of a U M L class diagram for a loan class. The class Loan contains 4 attributes which are of private access modifier type, denoted by minus and 11 methods which are of public access modifier type denoted by +. The four attributes in the class along with its functions are as follows. Attribute, annual Interest Rate colon double. Function, The annual interest rate of the loan which is 2.5 by default. Attribute, number Of Years colon i n t. Function, The number of years for the loan which is 1 by default. Attribute, loan Amount colon double. Function, The loan amount which is 1000 by default. Attribute, loan Date colon Date. Function, The date this loan was created. The 11 methods in the class along with their results are as follows. Method, Loan left parenthesis right parenthesis. Result, Constructs a default Loan Object. Method, Loan left parenthesis annual Interest Rate colon double, number Of Years colon i n t, loan Amount colon double right parenthesis. Result, Constructs a loan with specified interest rate, years, and loan amount. Method, get Annual Interest rate left parenthesis right parenthesis colon double. Result, Returns the number of the years of this loan. Method, get Number Of Years left parenthesis right parenthesis colon i n t. Result, returns the number of the years of this loan. Method, get Loan Amount left parenthesis right parenthesis colon double. Result, Returns the amount of this loan. Method, get Loan Date left parenthesis right parenthesis colon Date. Result, Returns the date of the creation of this loan. Method, set Annual Interest Rate left parenthesis annual Interest Rate colon double right parenthesis colon void. Result, Sets a new annual interest rate to this loan. Method, set Number Of Years left parenthesis number Of Years colon i n t right parenthesis colon void, Result, Sets a new number of years to this loan. Method, set Loan Amount left parenthesis loan Amount colon double right parenthesis colon void. Result, Sets a new amount to this loan. Method, get Monthly Payment left parenthesis right parenthesis colon double. Result, returns the monthly payment of this loan. Method, get Total Payment left parenthesis right parenthesis colon double. Result, Returns the total payment of this loan. "/>
          <p:cNvPicPr>
            <a:picLocks noChangeAspect="1"/>
          </p:cNvPicPr>
          <p:nvPr/>
        </p:nvPicPr>
        <p:blipFill>
          <a:blip r:embed="rId2"/>
          <a:stretch>
            <a:fillRect/>
          </a:stretch>
        </p:blipFill>
        <p:spPr>
          <a:xfrm>
            <a:off x="666361" y="1503335"/>
            <a:ext cx="5366251" cy="4547067"/>
          </a:xfrm>
          <a:prstGeom prst="rect">
            <a:avLst/>
          </a:prstGeom>
        </p:spPr>
      </p:pic>
      <p:sp>
        <p:nvSpPr>
          <p:cNvPr id="6" name="TextBox 3">
            <a:hlinkClick r:id="rId3"/>
          </p:cNvPr>
          <p:cNvSpPr>
            <a:spLocks noChangeArrowheads="1"/>
          </p:cNvSpPr>
          <p:nvPr/>
        </p:nvSpPr>
        <p:spPr bwMode="auto">
          <a:xfrm>
            <a:off x="6466302" y="2306638"/>
            <a:ext cx="19319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Loan</a:t>
            </a:r>
          </a:p>
        </p:txBody>
      </p:sp>
      <p:sp>
        <p:nvSpPr>
          <p:cNvPr id="7" name="TextBox 4">
            <a:hlinkClick r:id="rId4"/>
          </p:cNvPr>
          <p:cNvSpPr>
            <a:spLocks noChangeArrowheads="1"/>
          </p:cNvSpPr>
          <p:nvPr/>
        </p:nvSpPr>
        <p:spPr bwMode="auto">
          <a:xfrm>
            <a:off x="6466302" y="3211099"/>
            <a:ext cx="19319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TestLoanClass</a:t>
            </a:r>
          </a:p>
        </p:txBody>
      </p:sp>
      <p:sp>
        <p:nvSpPr>
          <p:cNvPr id="8" name="TextBox 5">
            <a:hlinkClick r:id="rId5" tooltip="http://liveexample-ppe.pearsoncmg.com/LiveRun/faces/LiveExample.xhtml"/>
          </p:cNvPr>
          <p:cNvSpPr txBox="1"/>
          <p:nvPr/>
        </p:nvSpPr>
        <p:spPr>
          <a:xfrm>
            <a:off x="6970125" y="4019848"/>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1107655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t>Object-Oriented Thinking</a:t>
            </a:r>
            <a:endParaRPr lang="en-US" altLang="en-US" dirty="0" smtClean="0"/>
          </a:p>
        </p:txBody>
      </p:sp>
      <p:sp>
        <p:nvSpPr>
          <p:cNvPr id="5" name="Content Placeholder 2"/>
          <p:cNvSpPr>
            <a:spLocks noGrp="1"/>
          </p:cNvSpPr>
          <p:nvPr>
            <p:ph type="body" idx="1"/>
          </p:nvPr>
        </p:nvSpPr>
        <p:spPr>
          <a:xfrm>
            <a:off x="457200" y="1600201"/>
            <a:ext cx="8229600" cy="4283764"/>
          </a:xfrm>
        </p:spPr>
        <p:txBody>
          <a:bodyPr/>
          <a:lstStyle/>
          <a:p>
            <a:pPr marL="0" indent="0">
              <a:spcBef>
                <a:spcPct val="50000"/>
              </a:spcBef>
              <a:buClrTx/>
              <a:buSzTx/>
              <a:buFontTx/>
              <a:buNone/>
            </a:pPr>
            <a:r>
              <a:rPr lang="en-US" altLang="en-US" dirty="0"/>
              <a:t>Chapters 1-8 introduced fundamental programming techniques for problem solving using loops, methods, and arrays. The studies of these techniques lay a solid foundation for object-oriented programming. Classes provide more flexibility and modularity for building reusable software. This section improves the solution for a problem introduced in Chapter 3 using the object-oriented approach. From the improvements, you will gain the insight on the differences between the procedural programming and object-oriented programming and see the benefits of developing reusable code using objects and classes.</a:t>
            </a:r>
            <a:endParaRPr lang="en-US" altLang="en-US" dirty="0">
              <a:cs typeface="Courier New" panose="02070309020205020404" pitchFamily="49" charset="0"/>
            </a:endParaRPr>
          </a:p>
        </p:txBody>
      </p:sp>
    </p:spTree>
    <p:extLst>
      <p:ext uri="{BB962C8B-B14F-4D97-AF65-F5344CB8AC3E}">
        <p14:creationId xmlns:p14="http://schemas.microsoft.com/office/powerpoint/2010/main" val="929792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The </a:t>
            </a:r>
            <a:r>
              <a:rPr lang="en-US" altLang="en-US" dirty="0" smtClean="0"/>
              <a:t>B</a:t>
            </a:r>
            <a:r>
              <a:rPr lang="en-US" altLang="en-US" sz="100" dirty="0" smtClean="0"/>
              <a:t> </a:t>
            </a:r>
            <a:r>
              <a:rPr lang="en-US" altLang="en-US" dirty="0" smtClean="0"/>
              <a:t>M</a:t>
            </a:r>
            <a:r>
              <a:rPr lang="en-US" altLang="en-US" sz="100" dirty="0" smtClean="0"/>
              <a:t> </a:t>
            </a:r>
            <a:r>
              <a:rPr lang="en-US" altLang="en-US" dirty="0" smtClean="0"/>
              <a:t>I </a:t>
            </a:r>
            <a:r>
              <a:rPr lang="en-US" altLang="en-US" dirty="0"/>
              <a:t>Class</a:t>
            </a:r>
            <a:endParaRPr lang="en-US" dirty="0"/>
          </a:p>
        </p:txBody>
      </p:sp>
      <p:pic>
        <p:nvPicPr>
          <p:cNvPr id="3" name="Picture 2" descr="An illustration of a U M L class diagram for a B M I class. The class B M I contains 4 attributes which are of private access modifier type denoted by minus and 4 methods which are of public access modifier type denoted by +. The four attributes in the class along with its functions are as follows. Attribute, name colon String. Function, the name of the person. Attribute, age colon i n t. Function. the age of the person. Attribute, weight colon double. Function, the weight of the person in pounds. Attribute, height colon double. Function, the height of the person in inches. The four methods in the class along with their results are as follows. Method, B M I left parenthesis name colon String, age colon i n t, weight colon double, height colon double right parenthesis. Result, Creates a B M I object with the specified name, age, weight, and height. Method, B M I left parenthesis name colon String, weight double, height colon double right parenthesis. Result, Creates a B M I object with the specified name, weight, height, and a default age 20. Method, get B M I left parenthesis right parenthesis colon double. Result, Returns the B M I. Method, get Status left parenthesis right parenthesis colon String. Result, Returns the B M I status left parenthesis example., normal, overweight, e t c. right parenthesis. "/>
          <p:cNvPicPr>
            <a:picLocks noChangeAspect="1"/>
          </p:cNvPicPr>
          <p:nvPr/>
        </p:nvPicPr>
        <p:blipFill>
          <a:blip r:embed="rId2"/>
          <a:stretch>
            <a:fillRect/>
          </a:stretch>
        </p:blipFill>
        <p:spPr>
          <a:xfrm>
            <a:off x="527651" y="1546365"/>
            <a:ext cx="5938651" cy="4091467"/>
          </a:xfrm>
          <a:prstGeom prst="rect">
            <a:avLst/>
          </a:prstGeom>
        </p:spPr>
      </p:pic>
      <p:sp>
        <p:nvSpPr>
          <p:cNvPr id="9" name="TextBox 3">
            <a:hlinkClick r:id="rId3"/>
          </p:cNvPr>
          <p:cNvSpPr>
            <a:spLocks noChangeArrowheads="1"/>
          </p:cNvSpPr>
          <p:nvPr/>
        </p:nvSpPr>
        <p:spPr bwMode="auto">
          <a:xfrm>
            <a:off x="6545263" y="2574375"/>
            <a:ext cx="19319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BMI</a:t>
            </a:r>
          </a:p>
        </p:txBody>
      </p:sp>
      <p:sp>
        <p:nvSpPr>
          <p:cNvPr id="10" name="TextBox 4">
            <a:hlinkClick r:id="rId4"/>
          </p:cNvPr>
          <p:cNvSpPr>
            <a:spLocks noChangeArrowheads="1"/>
          </p:cNvSpPr>
          <p:nvPr/>
        </p:nvSpPr>
        <p:spPr bwMode="auto">
          <a:xfrm>
            <a:off x="6545263" y="3416336"/>
            <a:ext cx="19319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UseBMIClass</a:t>
            </a:r>
          </a:p>
        </p:txBody>
      </p:sp>
      <p:sp>
        <p:nvSpPr>
          <p:cNvPr id="6" name="TextBox 5">
            <a:hlinkClick r:id="rId5" tooltip="http://liveexample-ppe.pearsoncmg.com/LiveRun/faces/LiveExample.xhtml"/>
          </p:cNvPr>
          <p:cNvSpPr txBox="1"/>
          <p:nvPr/>
        </p:nvSpPr>
        <p:spPr>
          <a:xfrm>
            <a:off x="7049086" y="4258297"/>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43313591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a:latin typeface="Book Antiqua" panose="02040602050305030304" pitchFamily="18" charset="0"/>
              </a:rPr>
              <a:t>Class Relationships</a:t>
            </a:r>
            <a:endParaRPr lang="en-US" altLang="en-US" b="0" dirty="0" smtClean="0"/>
          </a:p>
        </p:txBody>
      </p:sp>
      <p:sp>
        <p:nvSpPr>
          <p:cNvPr id="5" name="Content Placeholder 2"/>
          <p:cNvSpPr>
            <a:spLocks noGrp="1"/>
          </p:cNvSpPr>
          <p:nvPr>
            <p:ph type="body" idx="1"/>
          </p:nvPr>
        </p:nvSpPr>
        <p:spPr>
          <a:xfrm>
            <a:off x="457200" y="1600200"/>
            <a:ext cx="8229600" cy="2892287"/>
          </a:xfrm>
        </p:spPr>
        <p:txBody>
          <a:bodyPr/>
          <a:lstStyle/>
          <a:p>
            <a:pPr marL="0" indent="0">
              <a:buFont typeface="Monotype Sorts" pitchFamily="2" charset="2"/>
              <a:buNone/>
            </a:pPr>
            <a:r>
              <a:rPr lang="en-US" altLang="en-US" sz="2200" dirty="0"/>
              <a:t>Association</a:t>
            </a:r>
          </a:p>
          <a:p>
            <a:pPr marL="0" indent="0">
              <a:buFont typeface="Monotype Sorts" pitchFamily="2" charset="2"/>
              <a:buNone/>
            </a:pPr>
            <a:r>
              <a:rPr lang="en-US" altLang="en-US" sz="2200" dirty="0"/>
              <a:t>Aggregation</a:t>
            </a:r>
          </a:p>
          <a:p>
            <a:pPr marL="0" indent="0">
              <a:buFont typeface="Monotype Sorts" pitchFamily="2" charset="2"/>
              <a:buNone/>
            </a:pPr>
            <a:r>
              <a:rPr lang="en-US" altLang="en-US" sz="2200" dirty="0"/>
              <a:t>Composition</a:t>
            </a:r>
          </a:p>
          <a:p>
            <a:pPr marL="0" indent="0">
              <a:buFont typeface="Monotype Sorts" pitchFamily="2" charset="2"/>
              <a:buNone/>
            </a:pPr>
            <a:r>
              <a:rPr lang="en-US" altLang="en-US" sz="2200" dirty="0"/>
              <a:t>Inheritance (Chapter 13</a:t>
            </a:r>
            <a:r>
              <a:rPr lang="en-US" altLang="en-US" sz="2200" dirty="0" smtClean="0"/>
              <a:t>)</a:t>
            </a:r>
          </a:p>
          <a:p>
            <a:pPr marL="0" indent="0">
              <a:buFont typeface="Monotype Sorts" pitchFamily="2" charset="2"/>
              <a:buNone/>
            </a:pPr>
            <a:r>
              <a:rPr lang="en-US" altLang="en-US" sz="2200" dirty="0"/>
              <a:t>Association: is a general binary relationship that describes an activity between two classes.</a:t>
            </a:r>
            <a:endParaRPr lang="en-US" altLang="en-US" sz="2200" dirty="0">
              <a:cs typeface="Courier New" panose="02070309020205020404" pitchFamily="49" charset="0"/>
            </a:endParaRPr>
          </a:p>
        </p:txBody>
      </p:sp>
      <p:pic>
        <p:nvPicPr>
          <p:cNvPr id="4" name="Picture 3" descr="A diagram illustrates relationships between two classes, Student and Faculty. 5 to 60 Student can take multiple courses. One faculty teaches 0 to 3 cours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618385"/>
            <a:ext cx="7961243" cy="106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6050178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4469</TotalTime>
  <Words>1806</Words>
  <Application>Microsoft Office PowerPoint</Application>
  <PresentationFormat>On-screen Show (4:3)</PresentationFormat>
  <Paragraphs>152</Paragraphs>
  <Slides>59</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MS PGothic</vt:lpstr>
      <vt:lpstr>SimSun</vt:lpstr>
      <vt:lpstr>Arial</vt:lpstr>
      <vt:lpstr>Book Antiqua</vt:lpstr>
      <vt:lpstr>Courier New</vt:lpstr>
      <vt:lpstr>Monotype Sorts</vt:lpstr>
      <vt:lpstr>Noto Sans Symbols</vt:lpstr>
      <vt:lpstr>Times New Roman</vt:lpstr>
      <vt:lpstr>Verdana</vt:lpstr>
      <vt:lpstr>2_508 Lecture</vt:lpstr>
      <vt:lpstr>Introduction to Java Programming Comprehensive Version</vt:lpstr>
      <vt:lpstr>Motivations</vt:lpstr>
      <vt:lpstr>Objectives (1 of 2)</vt:lpstr>
      <vt:lpstr>Objectives (2 of 2)</vt:lpstr>
      <vt:lpstr>Class Abstraction and Encapsulation</vt:lpstr>
      <vt:lpstr>Designing the Loan Class</vt:lpstr>
      <vt:lpstr>Object-Oriented Thinking</vt:lpstr>
      <vt:lpstr>The B M I Class</vt:lpstr>
      <vt:lpstr>Class Relationships</vt:lpstr>
      <vt:lpstr>Object Composition</vt:lpstr>
      <vt:lpstr>Class Representation</vt:lpstr>
      <vt:lpstr>Aggregation or Composition</vt:lpstr>
      <vt:lpstr>Aggregation Between Same Class (1 of 2)</vt:lpstr>
      <vt:lpstr>Aggregation Between Same Class (2 of 2)</vt:lpstr>
      <vt:lpstr>Example: The Course Class</vt:lpstr>
      <vt:lpstr>Example: The StackOfIntegers Class</vt:lpstr>
      <vt:lpstr>Designing the StackOfIntegers Class</vt:lpstr>
      <vt:lpstr>Implementing StackOfIntegers Class</vt:lpstr>
      <vt:lpstr>Wrapper Classes</vt:lpstr>
      <vt:lpstr>The Integer and Double Classes</vt:lpstr>
      <vt:lpstr>The Integer Class and the Double Class</vt:lpstr>
      <vt:lpstr>Numeric Wrapper Class Constructors</vt:lpstr>
      <vt:lpstr>Numeric Wrapper Class Constants</vt:lpstr>
      <vt:lpstr>Conversion Methods</vt:lpstr>
      <vt:lpstr>The Static valueOf Methods</vt:lpstr>
      <vt:lpstr>The Methods for Parsing Strings into Numbers</vt:lpstr>
      <vt:lpstr>Automatic Conversion Between Primitive Types and Wrapper Class Types</vt:lpstr>
      <vt:lpstr>BigInteger and BigDecimal (1 of 2)</vt:lpstr>
      <vt:lpstr>BigInteger and BigDecimal (2 of 2)</vt:lpstr>
      <vt:lpstr>The String Class (1 of 2)</vt:lpstr>
      <vt:lpstr>The String Class (2 of 2)</vt:lpstr>
      <vt:lpstr>Constructing Strings</vt:lpstr>
      <vt:lpstr>Strings Are Immutable</vt:lpstr>
      <vt:lpstr>Trace Code (1 of 5)</vt:lpstr>
      <vt:lpstr>Trace Code (2 of 5)</vt:lpstr>
      <vt:lpstr>Interned Strings</vt:lpstr>
      <vt:lpstr>Examples of Interned Strings</vt:lpstr>
      <vt:lpstr>Trace Code (3 of 5)</vt:lpstr>
      <vt:lpstr>Trace Code (4 of 5)</vt:lpstr>
      <vt:lpstr>Trace Code (5 of 5)</vt:lpstr>
      <vt:lpstr>Replacing and Splitting Strings (1 of 2)</vt:lpstr>
      <vt:lpstr>Examples (1 of 2)</vt:lpstr>
      <vt:lpstr>Splitting a String</vt:lpstr>
      <vt:lpstr>Matching, Replacing and Splitting by Patterns (1 of 3)</vt:lpstr>
      <vt:lpstr>Matching, Replacing and Splitting by Patterns (2 of 3)</vt:lpstr>
      <vt:lpstr>Matching, Replacing and Splitting by Patterns (3 of 3)</vt:lpstr>
      <vt:lpstr>Convert Character and Numbers to Strings</vt:lpstr>
      <vt:lpstr>StringBuilder and StringBuffer</vt:lpstr>
      <vt:lpstr>StringBuilder Constructors</vt:lpstr>
      <vt:lpstr>Modifying Strings in the Builder</vt:lpstr>
      <vt:lpstr>Examples for Modifying Strings in the Builder</vt:lpstr>
      <vt:lpstr>The toString, capacity, length, setLength, and charAt Methods</vt:lpstr>
      <vt:lpstr>Problem: Checking Palindromes Ignoring Non-alphanumeric Characters</vt:lpstr>
      <vt:lpstr>Regular Expressions</vt:lpstr>
      <vt:lpstr>Matching Strings</vt:lpstr>
      <vt:lpstr>Regular Expression Syntax</vt:lpstr>
      <vt:lpstr>Replacing and Splitting Strings (2 of 2)</vt:lpstr>
      <vt:lpstr>Examples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Engineering Computer Science</dc:subject>
  <dc:creator>Liang</dc:creator>
  <cp:keywords>Engineering Computer Science</cp:keywords>
  <cp:lastModifiedBy>Pasupuleti, Rajeswari (Cognizant)</cp:lastModifiedBy>
  <cp:revision>718</cp:revision>
  <dcterms:modified xsi:type="dcterms:W3CDTF">2018-04-23T11:25:48Z</dcterms:modified>
</cp:coreProperties>
</file>