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9"/>
  </p:notesMasterIdLst>
  <p:handoutMasterIdLst>
    <p:handoutMasterId r:id="rId60"/>
  </p:handoutMasterIdLst>
  <p:sldIdLst>
    <p:sldId id="315" r:id="rId2"/>
    <p:sldId id="341" r:id="rId3"/>
    <p:sldId id="343" r:id="rId4"/>
    <p:sldId id="361"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2" r:id="rId23"/>
    <p:sldId id="363" r:id="rId24"/>
    <p:sldId id="364" r:id="rId25"/>
    <p:sldId id="365" r:id="rId26"/>
    <p:sldId id="366" r:id="rId27"/>
    <p:sldId id="367" r:id="rId28"/>
    <p:sldId id="368" r:id="rId29"/>
    <p:sldId id="369" r:id="rId30"/>
    <p:sldId id="370" r:id="rId31"/>
    <p:sldId id="395"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2" r:id="rId54"/>
    <p:sldId id="393" r:id="rId55"/>
    <p:sldId id="394" r:id="rId56"/>
    <p:sldId id="396" r:id="rId57"/>
    <p:sldId id="298" r:id="rId5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6395" autoAdjust="0"/>
  </p:normalViewPr>
  <p:slideViewPr>
    <p:cSldViewPr snapToGrid="0" snapToObjects="1">
      <p:cViewPr varScale="1">
        <p:scale>
          <a:sx n="111" d="100"/>
          <a:sy n="111" d="100"/>
        </p:scale>
        <p:origin x="270" y="102"/>
      </p:cViewPr>
      <p:guideLst>
        <p:guide orient="horz" pos="2136"/>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7" d="100"/>
        <a:sy n="97"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52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525963"/>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9"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147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5"/>
          </p:nvPr>
        </p:nvSpPr>
        <p:spPr>
          <a:xfrm>
            <a:off x="445807" y="4639656"/>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10"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305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1" r:id="rId2"/>
    <p:sldLayoutId id="2147483662"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PolymorphismDemo.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cs.armstrong.edu/liang/intro11e/html/DynamicBindingDemo.html" TargetMode="External"/><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6.bin"/><Relationship Id="rId18" Type="http://schemas.openxmlformats.org/officeDocument/2006/relationships/image" Target="../media/image31.wmf"/><Relationship Id="rId3" Type="http://schemas.openxmlformats.org/officeDocument/2006/relationships/oleObject" Target="../embeddings/oleObject1.bin"/><Relationship Id="rId21" Type="http://schemas.openxmlformats.org/officeDocument/2006/relationships/image" Target="../media/image32.wmf"/><Relationship Id="rId7" Type="http://schemas.openxmlformats.org/officeDocument/2006/relationships/oleObject" Target="../embeddings/oleObject3.bin"/><Relationship Id="rId12" Type="http://schemas.openxmlformats.org/officeDocument/2006/relationships/image" Target="../media/image28.wmf"/><Relationship Id="rId17" Type="http://schemas.openxmlformats.org/officeDocument/2006/relationships/oleObject" Target="../embeddings/oleObject8.bin"/><Relationship Id="rId2" Type="http://schemas.openxmlformats.org/officeDocument/2006/relationships/slideLayout" Target="../slideLayouts/slideLayout1.xml"/><Relationship Id="rId16" Type="http://schemas.openxmlformats.org/officeDocument/2006/relationships/image" Target="../media/image30.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27.wmf"/><Relationship Id="rId19" Type="http://schemas.openxmlformats.org/officeDocument/2006/relationships/oleObject" Target="../embeddings/oleObject9.bin"/><Relationship Id="rId4" Type="http://schemas.openxmlformats.org/officeDocument/2006/relationships/image" Target="../media/image24.wmf"/><Relationship Id="rId9" Type="http://schemas.openxmlformats.org/officeDocument/2006/relationships/oleObject" Target="../embeddings/oleObject4.bin"/><Relationship Id="rId14" Type="http://schemas.openxmlformats.org/officeDocument/2006/relationships/image" Target="../media/image29.wmf"/><Relationship Id="rId22" Type="http://schemas.openxmlformats.org/officeDocument/2006/relationships/image" Target="../media/image3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CastingDemo.html"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www.cs.armstrong.edu/liang/intro11e/html/TestArrayList.html" TargetMode="External"/><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cs.armstrong.edu/liang/intro11e/html/DistinctNumbers.html" TargetMode="External"/><Relationship Id="rId2" Type="http://schemas.openxmlformats.org/officeDocument/2006/relationships/image" Target="../media/image41.emf"/><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www.cs.armstrong.edu/liang/animation/web/Stack.html" TargetMode="Externa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hyperlink" Target="http://www.cs.armstrong.edu/liang/intro11e/html/GeometricObject.html" TargetMode="External"/><Relationship Id="rId7" Type="http://schemas.openxmlformats.org/officeDocument/2006/relationships/hyperlink" Target="http://liveexample-ppe.pearsoncmg.com/LiveRun/faces/LiveExample.xhtml" TargetMode="External"/><Relationship Id="rId2"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hyperlink" Target="http://www.cs.armstrong.edu/liang/intro11e/html/TestCircleRectangle.html" TargetMode="External"/><Relationship Id="rId5" Type="http://schemas.openxmlformats.org/officeDocument/2006/relationships/hyperlink" Target="http://www.cs.armstrong.edu/liang/intro11e/html/RectangleFromSimpleGeometricObject.html" TargetMode="External"/><Relationship Id="rId4" Type="http://schemas.openxmlformats.org/officeDocument/2006/relationships/hyperlink" Target="http://www.cs.armstrong.edu/liang/intro11e/html/CircleFromSimpleGeometricObject.html"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hyperlink" Target="http://www.cs.armstrong.edu/liang/intro11e/html/MyStack.html"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sz="3000" i="0" u="none" strike="noStrike" cap="none" dirty="0" smtClean="0">
                <a:solidFill>
                  <a:schemeClr val="dk1"/>
                </a:solidFill>
                <a:ea typeface="Arial"/>
                <a:cs typeface="Arial"/>
                <a:sym typeface="Arial"/>
              </a:rPr>
              <a:t>11</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r>
              <a:rPr lang="en-US" altLang="en-US" dirty="0"/>
              <a:t>Inheritance and Polymorphism</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695374"/>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2087768" y="6433898"/>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77428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 Chaining</a:t>
            </a:r>
            <a:endParaRPr lang="en-US" dirty="0"/>
          </a:p>
        </p:txBody>
      </p:sp>
      <p:sp>
        <p:nvSpPr>
          <p:cNvPr id="3" name="Content Placeholder 2"/>
          <p:cNvSpPr>
            <a:spLocks noGrp="1"/>
          </p:cNvSpPr>
          <p:nvPr>
            <p:ph sz="quarter" idx="13"/>
          </p:nvPr>
        </p:nvSpPr>
        <p:spPr>
          <a:xfrm>
            <a:off x="457200" y="1600201"/>
            <a:ext cx="8232775" cy="1262270"/>
          </a:xfrm>
        </p:spPr>
        <p:txBody>
          <a:bodyPr/>
          <a:lstStyle/>
          <a:p>
            <a:pPr marL="0" indent="0">
              <a:buClrTx/>
              <a:buSzTx/>
              <a:buFontTx/>
              <a:buNone/>
            </a:pPr>
            <a:r>
              <a:rPr lang="en-US" altLang="en-US" dirty="0">
                <a:cs typeface="Times New Roman" panose="02020603050405020304" pitchFamily="18" charset="0"/>
              </a:rPr>
              <a:t>Constructing an instance of a class invokes all the </a:t>
            </a:r>
            <a:r>
              <a:rPr lang="en-US" altLang="en-US" dirty="0" smtClean="0">
                <a:cs typeface="Times New Roman" panose="02020603050405020304" pitchFamily="18" charset="0"/>
              </a:rPr>
              <a:t>superclasses’ </a:t>
            </a:r>
            <a:r>
              <a:rPr lang="en-US" altLang="en-US" dirty="0">
                <a:cs typeface="Times New Roman" panose="02020603050405020304" pitchFamily="18" charset="0"/>
              </a:rPr>
              <a:t>constructors along the inheritance chain. This is known as </a:t>
            </a:r>
            <a:r>
              <a:rPr lang="en-US" altLang="en-US" b="1" dirty="0">
                <a:cs typeface="Times New Roman" panose="02020603050405020304" pitchFamily="18" charset="0"/>
              </a:rPr>
              <a:t>constructor chaining</a:t>
            </a:r>
            <a:r>
              <a:rPr lang="en-US" altLang="en-US" dirty="0">
                <a:cs typeface="Times New Roman" panose="02020603050405020304" pitchFamily="18" charset="0"/>
              </a:rPr>
              <a:t>.</a:t>
            </a:r>
            <a:endParaRPr lang="en-US" altLang="en-US" sz="2800" dirty="0"/>
          </a:p>
        </p:txBody>
      </p:sp>
      <p:pic>
        <p:nvPicPr>
          <p:cNvPr id="5" name="Picture 3"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4, indented once. right brace. Line 5, indented once. public Faculty left parenthesis right parenthesis left brace.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02313" y="2939858"/>
            <a:ext cx="4914222" cy="3224527"/>
          </a:xfrm>
          <a:prstGeom prst="rect">
            <a:avLst/>
          </a:prstGeom>
        </p:spPr>
      </p:pic>
    </p:spTree>
    <p:extLst>
      <p:ext uri="{BB962C8B-B14F-4D97-AF65-F5344CB8AC3E}">
        <p14:creationId xmlns:p14="http://schemas.microsoft.com/office/powerpoint/2010/main" val="395713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t>
            </a:r>
            <a:r>
              <a:rPr lang="en-US" altLang="en-US" dirty="0" smtClean="0"/>
              <a:t>Execution </a:t>
            </a:r>
            <a:r>
              <a:rPr lang="en-US" altLang="en-US" sz="2000" b="0" dirty="0" smtClean="0"/>
              <a:t>(1 of 9)</a:t>
            </a:r>
            <a:endParaRPr lang="en-US" sz="2000" b="0" dirty="0"/>
          </a:p>
        </p:txBody>
      </p:sp>
      <p:pic>
        <p:nvPicPr>
          <p:cNvPr id="11" name="Picture 2" descr="Computer code has 22 lines. The lines read as follows. Line 1. public class Faculty extends Employee left brace. Line 2, indented once. public static void main left parenthesis String left bracket right bracket a r g s right parenthesis left brace. Line 2 is highlighted and labeled, 1 period Start from the main method. Line 3, indented twice. new Faculty left parenthesis right parenthesis semicolon. Line 4, indented once. right brace. Line 5, indented once. public Faculty left parenthesis right parenthesis left brace.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74543" y="1515740"/>
            <a:ext cx="7194912" cy="4721031"/>
          </a:xfrm>
          <a:prstGeom prst="rect">
            <a:avLst/>
          </a:prstGeom>
        </p:spPr>
      </p:pic>
    </p:spTree>
    <p:extLst>
      <p:ext uri="{BB962C8B-B14F-4D97-AF65-F5344CB8AC3E}">
        <p14:creationId xmlns:p14="http://schemas.microsoft.com/office/powerpoint/2010/main" val="170418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p:txBody>
          <a:bodyPr/>
          <a:lstStyle/>
          <a:p>
            <a:r>
              <a:rPr lang="en-US" altLang="en-US" dirty="0"/>
              <a:t>Trace Execution </a:t>
            </a:r>
            <a:r>
              <a:rPr lang="en-US" altLang="en-US" sz="2000" b="0" dirty="0" smtClean="0"/>
              <a:t>(2 </a:t>
            </a:r>
            <a:r>
              <a:rPr lang="en-US" altLang="en-US" sz="2000" b="0" dirty="0"/>
              <a:t>of 9)</a:t>
            </a:r>
            <a:endParaRPr lang="en-US" dirty="0"/>
          </a:p>
        </p:txBody>
      </p:sp>
      <p:pic>
        <p:nvPicPr>
          <p:cNvPr id="13" name="Picture 2"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3 is highlighted and labeled, 2 period Invoke Faculty constructor. Line 4, indented once. right brace. Line 5, indented once. public Faculty left parenthesis right parenthesis left brace. Line 5 is highlighted.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74543" y="1515746"/>
            <a:ext cx="7194912" cy="4721031"/>
          </a:xfrm>
          <a:prstGeom prst="rect">
            <a:avLst/>
          </a:prstGeom>
        </p:spPr>
      </p:pic>
    </p:spTree>
    <p:extLst>
      <p:ext uri="{BB962C8B-B14F-4D97-AF65-F5344CB8AC3E}">
        <p14:creationId xmlns:p14="http://schemas.microsoft.com/office/powerpoint/2010/main" val="400026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p:txBody>
          <a:bodyPr/>
          <a:lstStyle/>
          <a:p>
            <a:r>
              <a:rPr lang="en-US" altLang="en-US" dirty="0"/>
              <a:t>Trace Execution </a:t>
            </a:r>
            <a:r>
              <a:rPr lang="en-US" altLang="en-US" sz="2000" b="0" dirty="0" smtClean="0"/>
              <a:t>(3 </a:t>
            </a:r>
            <a:r>
              <a:rPr lang="en-US" altLang="en-US" sz="2000" b="0" dirty="0"/>
              <a:t>of 9)</a:t>
            </a:r>
            <a:endParaRPr lang="en-US" dirty="0"/>
          </a:p>
        </p:txBody>
      </p:sp>
      <p:pic>
        <p:nvPicPr>
          <p:cNvPr id="15" name="Picture 2"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3 is highlighted. Line 4, indented once. right brace. Line 5, indented once. public Faculty left parenthesis right parenthesis left brace. Line 5 is highlighted.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0 is highlighted and labeled, 3 period Invoke Employee’s no hyphen a r g constructor. Line 11, indented twice. this left parenthesis double quote left parenthesis 2 right parenthesis Invoke Employee's overloaded constructor double quote right parenthesis semicolon.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74543" y="1515743"/>
            <a:ext cx="7194912" cy="4721031"/>
          </a:xfrm>
          <a:prstGeom prst="rect">
            <a:avLst/>
          </a:prstGeom>
        </p:spPr>
      </p:pic>
    </p:spTree>
    <p:extLst>
      <p:ext uri="{BB962C8B-B14F-4D97-AF65-F5344CB8AC3E}">
        <p14:creationId xmlns:p14="http://schemas.microsoft.com/office/powerpoint/2010/main" val="471312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p:txBody>
          <a:bodyPr/>
          <a:lstStyle/>
          <a:p>
            <a:r>
              <a:rPr lang="en-US" altLang="en-US" dirty="0"/>
              <a:t>Trace Execution </a:t>
            </a:r>
            <a:r>
              <a:rPr lang="en-US" altLang="en-US" sz="2000" b="0" dirty="0" smtClean="0"/>
              <a:t>(4 </a:t>
            </a:r>
            <a:r>
              <a:rPr lang="en-US" altLang="en-US" sz="2000" b="0" dirty="0"/>
              <a:t>of 9)</a:t>
            </a:r>
            <a:endParaRPr lang="en-US" dirty="0"/>
          </a:p>
        </p:txBody>
      </p:sp>
      <p:pic>
        <p:nvPicPr>
          <p:cNvPr id="17" name="Picture 2"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3 is highlighted. Line 4, indented once. right brace. Line 5, indented once. public Faculty left parenthesis right parenthesis left brace. Line 5 is highlighted.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1 is highlighted and labeled, 4 period Invoke Employee left parenthesis String right parenthesis constructor.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4 is highlighted.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74543" y="1515746"/>
            <a:ext cx="7194912" cy="4721031"/>
          </a:xfrm>
          <a:prstGeom prst="rect">
            <a:avLst/>
          </a:prstGeom>
        </p:spPr>
      </p:pic>
    </p:spTree>
    <p:extLst>
      <p:ext uri="{BB962C8B-B14F-4D97-AF65-F5344CB8AC3E}">
        <p14:creationId xmlns:p14="http://schemas.microsoft.com/office/powerpoint/2010/main" val="216769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ltLang="en-US" dirty="0"/>
              <a:t>Trace Execution </a:t>
            </a:r>
            <a:r>
              <a:rPr lang="en-US" altLang="en-US" sz="2000" b="0" dirty="0" smtClean="0"/>
              <a:t>(5 </a:t>
            </a:r>
            <a:r>
              <a:rPr lang="en-US" altLang="en-US" sz="2000" b="0" dirty="0"/>
              <a:t>of 9)</a:t>
            </a:r>
            <a:endParaRPr lang="en-US" dirty="0"/>
          </a:p>
        </p:txBody>
      </p:sp>
      <p:pic>
        <p:nvPicPr>
          <p:cNvPr id="19" name="Picture 2"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3 is highlighted. Line 4, indented once. right brace. Line 5, indented once. public Faculty left parenthesis right parenthesis left brace. Line 5 is highlighted.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1 is highlighted.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4 is highlighted.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19 is highlighted and labeled, 5 period Invoke Person left parenthesis right parenthesis constructor.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74543" y="1515742"/>
            <a:ext cx="7194912" cy="4721031"/>
          </a:xfrm>
          <a:prstGeom prst="rect">
            <a:avLst/>
          </a:prstGeom>
        </p:spPr>
      </p:pic>
    </p:spTree>
    <p:extLst>
      <p:ext uri="{BB962C8B-B14F-4D97-AF65-F5344CB8AC3E}">
        <p14:creationId xmlns:p14="http://schemas.microsoft.com/office/powerpoint/2010/main" val="157988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ltLang="en-US" dirty="0"/>
              <a:t>Trace Execution </a:t>
            </a:r>
            <a:r>
              <a:rPr lang="en-US" altLang="en-US" sz="2000" b="0" dirty="0" smtClean="0"/>
              <a:t>(6 </a:t>
            </a:r>
            <a:r>
              <a:rPr lang="en-US" altLang="en-US" sz="2000" b="0" dirty="0"/>
              <a:t>of 9)</a:t>
            </a:r>
            <a:endParaRPr lang="en-US" dirty="0"/>
          </a:p>
        </p:txBody>
      </p:sp>
      <p:pic>
        <p:nvPicPr>
          <p:cNvPr id="19" name="Picture 2"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3 is highlighted. Line 4, indented once. right brace. Line 5, indented once. public Faculty left parenthesis right parenthesis left brace. Line 5 is highlighted.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1 is highlighted.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4 is highlighted.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20, indented twice. System period out period print l n left parenthesis double quote left parenthesis 1 right parenthesis Performs Person's tasks double quote right parenthesis semicolon. Line 20 is highlighted and labeled, 6 period Execute print l n. Line 21, indented once. right brace. Line 22. right brace. "/>
          <p:cNvPicPr>
            <a:picLocks noChangeAspect="1"/>
          </p:cNvPicPr>
          <p:nvPr/>
        </p:nvPicPr>
        <p:blipFill>
          <a:blip r:embed="rId2"/>
          <a:stretch>
            <a:fillRect/>
          </a:stretch>
        </p:blipFill>
        <p:spPr>
          <a:xfrm>
            <a:off x="974543" y="1515742"/>
            <a:ext cx="7194912" cy="4721031"/>
          </a:xfrm>
          <a:prstGeom prst="rect">
            <a:avLst/>
          </a:prstGeom>
        </p:spPr>
      </p:pic>
    </p:spTree>
    <p:extLst>
      <p:ext uri="{BB962C8B-B14F-4D97-AF65-F5344CB8AC3E}">
        <p14:creationId xmlns:p14="http://schemas.microsoft.com/office/powerpoint/2010/main" val="274813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p:txBody>
          <a:bodyPr/>
          <a:lstStyle/>
          <a:p>
            <a:r>
              <a:rPr lang="en-US" altLang="en-US" dirty="0"/>
              <a:t>Trace Execution </a:t>
            </a:r>
            <a:r>
              <a:rPr lang="en-US" altLang="en-US" sz="2000" b="0" dirty="0" smtClean="0"/>
              <a:t>(7 </a:t>
            </a:r>
            <a:r>
              <a:rPr lang="en-US" altLang="en-US" sz="2000" b="0" dirty="0"/>
              <a:t>of 9)</a:t>
            </a:r>
            <a:endParaRPr lang="en-US" dirty="0"/>
          </a:p>
        </p:txBody>
      </p:sp>
      <p:pic>
        <p:nvPicPr>
          <p:cNvPr id="17" name="Picture 2"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3 is highlighted. Line 4, indented once. right brace. Line 5, indented once. public Faculty left parenthesis right parenthesis left brace. Line 5 is highlighted.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1 is highlighted.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5, indented twice. System period out period print l n left parenthesis s right parenthesis semicolon. Line 15 is highlighted and labeled, 7 period Execute print l n. Line 16, indented once. right brace. Line 17, indented once. right brace. Line 18. class Person left brace. Line 19, indented once. public Person left parenthesis right parenthesis left brace. Line 19 is highlighted and labeled, 5 period Invoke Person left parenthesis right parenthesis constructor.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74543" y="1515741"/>
            <a:ext cx="7194912" cy="4721031"/>
          </a:xfrm>
          <a:prstGeom prst="rect">
            <a:avLst/>
          </a:prstGeom>
        </p:spPr>
      </p:pic>
    </p:spTree>
    <p:extLst>
      <p:ext uri="{BB962C8B-B14F-4D97-AF65-F5344CB8AC3E}">
        <p14:creationId xmlns:p14="http://schemas.microsoft.com/office/powerpoint/2010/main" val="416791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p:txBody>
          <a:bodyPr/>
          <a:lstStyle/>
          <a:p>
            <a:r>
              <a:rPr lang="en-US" altLang="en-US" dirty="0"/>
              <a:t>Trace Execution </a:t>
            </a:r>
            <a:r>
              <a:rPr lang="en-US" altLang="en-US" sz="2000" b="0" dirty="0" smtClean="0"/>
              <a:t>(8 </a:t>
            </a:r>
            <a:r>
              <a:rPr lang="en-US" altLang="en-US" sz="2000" b="0" dirty="0"/>
              <a:t>of 9)</a:t>
            </a:r>
            <a:endParaRPr lang="en-US" dirty="0"/>
          </a:p>
        </p:txBody>
      </p:sp>
      <p:pic>
        <p:nvPicPr>
          <p:cNvPr id="15" name="Picture 2"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3 is highlighted. Line 4, indented once. right brace. Line 5, indented once. public Faculty left parenthesis right parenthesis left brace. Line 5 is highlighted. Line 6, indented twice. System period out period print l n left parenthesis double quote left parenthesis 4 right parenthesis Performs Faculty's tasks double quote right parenthesis semicolo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2, indented twice. System period out period print l n left parenthesis double quote left parenthesis 3 right parenthesis Performs Employee's tasks double quote right parenthesis semicolon. Line 12 is highlighted and labeled, 8 period Execute print l n. Line 13, indented once. right brace. Line 14, indented once. public Employee left parenthesis String s right parenthesis left brace.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74543" y="1515744"/>
            <a:ext cx="7194912" cy="4721031"/>
          </a:xfrm>
          <a:prstGeom prst="rect">
            <a:avLst/>
          </a:prstGeom>
        </p:spPr>
      </p:pic>
    </p:spTree>
    <p:extLst>
      <p:ext uri="{BB962C8B-B14F-4D97-AF65-F5344CB8AC3E}">
        <p14:creationId xmlns:p14="http://schemas.microsoft.com/office/powerpoint/2010/main" val="220050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altLang="en-US" dirty="0"/>
              <a:t>Trace Execution </a:t>
            </a:r>
            <a:r>
              <a:rPr lang="en-US" altLang="en-US" sz="2000" b="0" dirty="0" smtClean="0"/>
              <a:t>(9 </a:t>
            </a:r>
            <a:r>
              <a:rPr lang="en-US" altLang="en-US" sz="2000" b="0" dirty="0"/>
              <a:t>of 9)</a:t>
            </a:r>
            <a:endParaRPr lang="en-US" dirty="0"/>
          </a:p>
        </p:txBody>
      </p:sp>
      <p:pic>
        <p:nvPicPr>
          <p:cNvPr id="13" name="Picture 2" descr="Computer code has 22 lines. The lines read as follows. Line 1. public class Faculty extends Employee left brace. Line 2, indented once. public static void main left parenthesis String left bracket right bracket a r g s right parenthesis left brace. Line 3, indented twice. new Faculty left parenthesis right parenthesis semicolon. Line 3 is highlighted. Line 4, indented once. right brace. Line 5, indented once. public Faculty left parenthesis right parenthesis left brace. Line 6, indented twice. System period out period print l n left parenthesis double quote left parenthesis 4 right parenthesis Performs Faculty's tasks double quote right parenthesis semicolon. Line 6 is highlighted and labeled, 9 period Execute print l n. Line 7, indented once. right brace. Line 8. right brace. Line 9. class Employee extends Person left brace. Line 10, indented once. public Employee left parenthesis right parenthesis left brace. Line 11, indented twice. this left parenthesis double quote left parenthesis 2 right parenthesis Invoke Employee's overloaded constructor double quote right parenthesis semicolon. Line 12, indented twice. System period out period print l n left parenthesis double quote left parenthesis 3 right parenthesis Performs Employee's tasks double quote right parenthesis semicolon. Line 13, indented once. right brace. Line 14, indented once. public Employee left parenthesis String s right parenthesis left brace. Line 15, indented twice. System period out period print l n left parenthesis s right parenthesis semicolon. Line 16, indented once. right brace. Line 17, indented once. right brace. Line 18. class Person left brace. Line 19, indented once. public Person left parenthesis right parenthesis left brace. Line 20, indented twice. System period out period print l n left parenthesis double quote left parenthesis 1 right parenthesis Performs Person's tasks double quote right parenthesis semicolon. Line 21, indented once. right brace. Line 22. right brace. "/>
          <p:cNvPicPr>
            <a:picLocks noChangeAspect="1"/>
          </p:cNvPicPr>
          <p:nvPr/>
        </p:nvPicPr>
        <p:blipFill>
          <a:blip r:embed="rId2"/>
          <a:stretch>
            <a:fillRect/>
          </a:stretch>
        </p:blipFill>
        <p:spPr>
          <a:xfrm>
            <a:off x="974543" y="1515743"/>
            <a:ext cx="7194912" cy="4721031"/>
          </a:xfrm>
          <a:prstGeom prst="rect">
            <a:avLst/>
          </a:prstGeom>
        </p:spPr>
      </p:pic>
    </p:spTree>
    <p:extLst>
      <p:ext uri="{BB962C8B-B14F-4D97-AF65-F5344CB8AC3E}">
        <p14:creationId xmlns:p14="http://schemas.microsoft.com/office/powerpoint/2010/main" val="349689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t>Suppose you will define classes to model circles, rectangles, and triangles. These classes have many common features. What is the best way to design these classes so to avoid redundancy? The answer is to use inheritance</a:t>
            </a:r>
            <a:r>
              <a:rPr lang="en-US" altLang="en-US" dirty="0" smtClean="0"/>
              <a:t>.</a:t>
            </a:r>
            <a:endParaRPr lang="en-US" altLang="en-US" dirty="0"/>
          </a:p>
        </p:txBody>
      </p:sp>
    </p:spTree>
    <p:extLst>
      <p:ext uri="{BB962C8B-B14F-4D97-AF65-F5344CB8AC3E}">
        <p14:creationId xmlns:p14="http://schemas.microsoft.com/office/powerpoint/2010/main" val="1889961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on the Impact of a Superclass without no-arg Constructor</a:t>
            </a:r>
            <a:endParaRPr lang="en-US" dirty="0"/>
          </a:p>
        </p:txBody>
      </p:sp>
      <p:sp>
        <p:nvSpPr>
          <p:cNvPr id="3" name="Content Placeholder 2"/>
          <p:cNvSpPr>
            <a:spLocks noGrp="1"/>
          </p:cNvSpPr>
          <p:nvPr>
            <p:ph sz="quarter" idx="13"/>
          </p:nvPr>
        </p:nvSpPr>
        <p:spPr>
          <a:xfrm>
            <a:off x="457200" y="1600201"/>
            <a:ext cx="8232775" cy="685800"/>
          </a:xfrm>
        </p:spPr>
        <p:txBody>
          <a:bodyPr/>
          <a:lstStyle/>
          <a:p>
            <a:pPr>
              <a:spcBef>
                <a:spcPct val="50000"/>
              </a:spcBef>
              <a:buClrTx/>
              <a:buSzTx/>
              <a:buFontTx/>
              <a:buNone/>
            </a:pPr>
            <a:r>
              <a:rPr lang="en-US" altLang="en-US" dirty="0">
                <a:cs typeface="Times New Roman" panose="02020603050405020304" pitchFamily="18" charset="0"/>
              </a:rPr>
              <a:t>Find out the errors in the program</a:t>
            </a:r>
            <a:r>
              <a:rPr lang="en-US" altLang="en-US" dirty="0" smtClean="0">
                <a:cs typeface="Times New Roman" panose="02020603050405020304" pitchFamily="18" charset="0"/>
              </a:rPr>
              <a:t>:</a:t>
            </a:r>
            <a:endParaRPr lang="en-US" altLang="en-US" i="1" dirty="0">
              <a:cs typeface="Times New Roman" panose="02020603050405020304" pitchFamily="18" charset="0"/>
            </a:endParaRPr>
          </a:p>
        </p:txBody>
      </p:sp>
      <p:pic>
        <p:nvPicPr>
          <p:cNvPr id="6" name="Picture 3" descr="Computer code has 7 lines. The lines read as follows. Line 1. public class Apple extends Fruit left brace. Line 2. right brace. Line 3. class Fruit left brace. Line 4, indented once. public Fruit left parenthesis String name right parenthesis left brace. Line 5, indented twice. System period out period print l n left parenthesis double quote Fruit's constructor is invoked double quote right parenthesis semicolon. Line 6, indented once. right brace. Line 7. right brace. "/>
          <p:cNvPicPr>
            <a:picLocks noChangeAspect="1"/>
          </p:cNvPicPr>
          <p:nvPr/>
        </p:nvPicPr>
        <p:blipFill>
          <a:blip r:embed="rId2"/>
          <a:stretch>
            <a:fillRect/>
          </a:stretch>
        </p:blipFill>
        <p:spPr>
          <a:xfrm>
            <a:off x="455294" y="2381319"/>
            <a:ext cx="7875606" cy="2194750"/>
          </a:xfrm>
          <a:prstGeom prst="rect">
            <a:avLst/>
          </a:prstGeom>
        </p:spPr>
      </p:pic>
    </p:spTree>
    <p:extLst>
      <p:ext uri="{BB962C8B-B14F-4D97-AF65-F5344CB8AC3E}">
        <p14:creationId xmlns:p14="http://schemas.microsoft.com/office/powerpoint/2010/main" val="2604813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 Subclass</a:t>
            </a:r>
            <a:endParaRPr lang="en-US" dirty="0"/>
          </a:p>
        </p:txBody>
      </p:sp>
      <p:sp>
        <p:nvSpPr>
          <p:cNvPr id="3" name="Content Placeholder 2"/>
          <p:cNvSpPr>
            <a:spLocks noGrp="1"/>
          </p:cNvSpPr>
          <p:nvPr>
            <p:ph sz="quarter" idx="13"/>
          </p:nvPr>
        </p:nvSpPr>
        <p:spPr>
          <a:xfrm>
            <a:off x="457200" y="1600201"/>
            <a:ext cx="8232775" cy="4601816"/>
          </a:xfrm>
        </p:spPr>
        <p:txBody>
          <a:bodyPr/>
          <a:lstStyle/>
          <a:p>
            <a:pPr marL="1588" indent="-1588">
              <a:buFont typeface="Monotype Sorts" pitchFamily="2" charset="2"/>
              <a:buNone/>
            </a:pPr>
            <a:r>
              <a:rPr lang="en-US" altLang="en-US" dirty="0"/>
              <a:t>A subclass inherits from a superclass. You can also:</a:t>
            </a:r>
          </a:p>
          <a:p>
            <a:pPr marL="256032" lvl="1" indent="-256032">
              <a:spcBef>
                <a:spcPts val="1500"/>
              </a:spcBef>
              <a:buClr>
                <a:schemeClr val="tx2"/>
              </a:buClr>
              <a:buFont typeface="Arial" panose="020B0604020202020204" pitchFamily="34" charset="0"/>
              <a:buChar char="•"/>
            </a:pPr>
            <a:r>
              <a:rPr lang="en-US" altLang="en-US" dirty="0"/>
              <a:t>Add new properties</a:t>
            </a:r>
          </a:p>
          <a:p>
            <a:pPr marL="256032" lvl="1" indent="-256032">
              <a:spcBef>
                <a:spcPts val="1500"/>
              </a:spcBef>
              <a:buClr>
                <a:schemeClr val="tx2"/>
              </a:buClr>
              <a:buFont typeface="Arial" panose="020B0604020202020204" pitchFamily="34" charset="0"/>
              <a:buChar char="•"/>
            </a:pPr>
            <a:r>
              <a:rPr lang="en-US" altLang="en-US" dirty="0"/>
              <a:t>Add new methods</a:t>
            </a:r>
          </a:p>
          <a:p>
            <a:pPr marL="256032" lvl="1" indent="-256032">
              <a:spcBef>
                <a:spcPts val="1500"/>
              </a:spcBef>
              <a:buClr>
                <a:schemeClr val="tx2"/>
              </a:buClr>
              <a:buFont typeface="Arial" panose="020B0604020202020204" pitchFamily="34" charset="0"/>
              <a:buChar char="•"/>
            </a:pPr>
            <a:r>
              <a:rPr lang="en-US" altLang="en-US" dirty="0"/>
              <a:t>Override the methods of the superclass</a:t>
            </a:r>
          </a:p>
        </p:txBody>
      </p:sp>
    </p:spTree>
    <p:extLst>
      <p:ext uri="{BB962C8B-B14F-4D97-AF65-F5344CB8AC3E}">
        <p14:creationId xmlns:p14="http://schemas.microsoft.com/office/powerpoint/2010/main" val="2718030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Calling Superclass Methods</a:t>
            </a:r>
            <a:endParaRPr lang="en-US" dirty="0"/>
          </a:p>
        </p:txBody>
      </p:sp>
      <p:sp>
        <p:nvSpPr>
          <p:cNvPr id="3" name="Content Placeholder 2"/>
          <p:cNvSpPr>
            <a:spLocks noGrp="1"/>
          </p:cNvSpPr>
          <p:nvPr>
            <p:ph sz="quarter" idx="13"/>
          </p:nvPr>
        </p:nvSpPr>
        <p:spPr>
          <a:xfrm>
            <a:off x="457200" y="1600200"/>
            <a:ext cx="8232775" cy="944217"/>
          </a:xfrm>
        </p:spPr>
        <p:txBody>
          <a:bodyPr/>
          <a:lstStyle/>
          <a:p>
            <a:pPr marL="0" indent="0">
              <a:buNone/>
            </a:pPr>
            <a:r>
              <a:rPr lang="en-US" altLang="en-US" dirty="0"/>
              <a:t>You could rewrite the </a:t>
            </a:r>
            <a:r>
              <a:rPr lang="en-US" altLang="en-US" b="1" dirty="0"/>
              <a:t>printCircle()</a:t>
            </a:r>
            <a:r>
              <a:rPr lang="en-US" altLang="en-US" dirty="0"/>
              <a:t> method in the </a:t>
            </a:r>
            <a:r>
              <a:rPr lang="en-US" altLang="en-US" b="1" dirty="0"/>
              <a:t>Circle </a:t>
            </a:r>
            <a:r>
              <a:rPr lang="en-US" altLang="en-US" dirty="0"/>
              <a:t>class as follows</a:t>
            </a:r>
            <a:r>
              <a:rPr lang="en-US" altLang="en-US" dirty="0" smtClean="0"/>
              <a:t>:</a:t>
            </a:r>
            <a:endParaRPr lang="en-US" dirty="0"/>
          </a:p>
        </p:txBody>
      </p:sp>
      <p:pic>
        <p:nvPicPr>
          <p:cNvPr id="6" name="Picture 3" descr="Computer code has 4 lines. The lines read as follows. Line 1. public void print Circle left parenthesis right parenthesis left brace. Line 2, indented once. System period out period print l n left parenthesis double quote The circle is created double quote plus. Line 3, indented twice. super period get Date Created left parenthesis right parenthesis plus double quote and the radius is double quote plus radius right parenthesis semicolon. Line 4. right brace. "/>
          <p:cNvPicPr>
            <a:picLocks noChangeAspect="1"/>
          </p:cNvPicPr>
          <p:nvPr/>
        </p:nvPicPr>
        <p:blipFill>
          <a:blip r:embed="rId2"/>
          <a:stretch>
            <a:fillRect/>
          </a:stretch>
        </p:blipFill>
        <p:spPr>
          <a:xfrm>
            <a:off x="469444" y="2639222"/>
            <a:ext cx="7986452" cy="1579555"/>
          </a:xfrm>
          <a:prstGeom prst="rect">
            <a:avLst/>
          </a:prstGeom>
        </p:spPr>
      </p:pic>
    </p:spTree>
    <p:extLst>
      <p:ext uri="{BB962C8B-B14F-4D97-AF65-F5344CB8AC3E}">
        <p14:creationId xmlns:p14="http://schemas.microsoft.com/office/powerpoint/2010/main" val="161195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Overriding Methods in the Superclass</a:t>
            </a:r>
            <a:endParaRPr lang="en-US" dirty="0"/>
          </a:p>
        </p:txBody>
      </p:sp>
      <p:sp>
        <p:nvSpPr>
          <p:cNvPr id="3" name="Content Placeholder 2"/>
          <p:cNvSpPr>
            <a:spLocks noGrp="1"/>
          </p:cNvSpPr>
          <p:nvPr>
            <p:ph sz="quarter" idx="13"/>
          </p:nvPr>
        </p:nvSpPr>
        <p:spPr>
          <a:xfrm>
            <a:off x="457200" y="1600201"/>
            <a:ext cx="8232775" cy="1600200"/>
          </a:xfrm>
        </p:spPr>
        <p:txBody>
          <a:bodyPr/>
          <a:lstStyle/>
          <a:p>
            <a:pPr marL="0" indent="0">
              <a:buNone/>
            </a:pPr>
            <a:r>
              <a:rPr lang="en-US" altLang="en-US" dirty="0"/>
              <a:t>A subclass inherits methods from a superclass. Sometimes it is necessary for the subclass to modify the </a:t>
            </a:r>
            <a:r>
              <a:rPr lang="en-US" altLang="en-US" dirty="0" smtClean="0"/>
              <a:t>implementation </a:t>
            </a:r>
            <a:r>
              <a:rPr lang="en-US" altLang="en-US" dirty="0"/>
              <a:t>of a method defined in the superclass. This is referred to as </a:t>
            </a:r>
            <a:r>
              <a:rPr lang="en-US" altLang="en-US" b="1" dirty="0"/>
              <a:t>method overriding</a:t>
            </a:r>
            <a:r>
              <a:rPr lang="en-US" altLang="en-US" b="1" dirty="0" smtClean="0"/>
              <a:t>.</a:t>
            </a:r>
            <a:endParaRPr lang="en-US" b="1" dirty="0"/>
          </a:p>
        </p:txBody>
      </p:sp>
      <p:pic>
        <p:nvPicPr>
          <p:cNvPr id="6" name="Picture 3" descr="Computer code has 7 lines. The lines read as follows. Line 1. public class Circle extends Geometric Object left brace. Line 2, indented once. Forward slash forward slash Other methods are omitted. Line 3, indented once. Forward slash asterisk asterisk Override the to String method defined in Geometric Object asterisk forward slash. Line 4, indented once. public String to String left parenthesis right parenthesis left brace. Line 5, indented twice. return super period to String left parenthesis right parenthesis plus double quote back slash n radius is double quote plus radius semicolon. Line 6, indented once. right brace. Line 7. right brace."/>
          <p:cNvPicPr>
            <a:picLocks noChangeAspect="1"/>
          </p:cNvPicPr>
          <p:nvPr/>
        </p:nvPicPr>
        <p:blipFill>
          <a:blip r:embed="rId2"/>
          <a:stretch>
            <a:fillRect/>
          </a:stretch>
        </p:blipFill>
        <p:spPr>
          <a:xfrm>
            <a:off x="455774" y="3278799"/>
            <a:ext cx="7914403" cy="2089446"/>
          </a:xfrm>
          <a:prstGeom prst="rect">
            <a:avLst/>
          </a:prstGeom>
        </p:spPr>
      </p:pic>
    </p:spTree>
    <p:extLst>
      <p:ext uri="{BB962C8B-B14F-4D97-AF65-F5344CB8AC3E}">
        <p14:creationId xmlns:p14="http://schemas.microsoft.com/office/powerpoint/2010/main" val="248134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Note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423268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Note </a:t>
            </a:r>
            <a:r>
              <a:rPr lang="en-US" altLang="en-US" sz="2000" b="0" dirty="0" smtClean="0"/>
              <a:t>(2 </a:t>
            </a:r>
            <a:r>
              <a:rPr lang="en-US" altLang="en-US" sz="2000" b="0" dirty="0"/>
              <a:t>of 2)</a:t>
            </a:r>
            <a:endParaRPr lang="en-US" sz="2000"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Like an instance method, a static method can be inherited. However, a static method cannot be overridden. If a static method defined in the superclass is redefined in a subclass, the method defined in the superclass is hidden</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3729184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Overriding </a:t>
            </a:r>
            <a:r>
              <a:rPr lang="en-US" altLang="en-US" dirty="0" smtClean="0"/>
              <a:t>v</a:t>
            </a:r>
            <a:r>
              <a:rPr lang="en-US" altLang="en-US" sz="100" dirty="0" smtClean="0">
                <a:solidFill>
                  <a:schemeClr val="bg1"/>
                </a:solidFill>
              </a:rPr>
              <a:t>ersu</a:t>
            </a:r>
            <a:r>
              <a:rPr lang="en-US" altLang="en-US" dirty="0" smtClean="0"/>
              <a:t>s </a:t>
            </a:r>
            <a:r>
              <a:rPr lang="en-US" altLang="en-US" dirty="0"/>
              <a:t>Overloading</a:t>
            </a:r>
            <a:endParaRPr lang="en-US" dirty="0"/>
          </a:p>
        </p:txBody>
      </p:sp>
      <p:pic>
        <p:nvPicPr>
          <p:cNvPr id="6" name="Picture 2" descr="Two computer codes. The first computer code has 18 lines. The lines read as follows. Line 1. public class Test left brace. Line 2, indented once. public static void main left parenthesis String left bracket right bracket a r g s right parenthesis left brace. Line 3, indented twice. A, a equals new A left parenthesis right parenthesis semicolon. Line 4, indented twice. a period p left parenthesis 10 right parenthesis semicolon. Line 5, indented twice. a period p left parenthesis 10.0 right parenthesis semicolon. Line 6, indented once. right brace. Line 7. right brace. Line 8. class B left brace. Line 9, indented once. public void p left parenthesis double i right parenthesis left brace. Line 10, indented twice. System period out period print l n left parenthesis i asterisk 2 right parenthesis semicolon. Line 11, indented once. right brace. Line 12. right brace. Line 13. class A extends B left brace. Line 14, indented once. forward slash forward slash This method overrides the method in B. The word overrides in line 14 is highlighted. Line 15, indented once. public void p left parenthesis double i right parenthesis left brace. The words, double i in line 15 are highlighted. Line 16, indented twice. System period out period print l n left parenthesis i right parenthesis semicolon. Line 17, indented once. right brace. Line 18. right brace. The second computer code has 18 lines. The lines read as follows. Line 1. public class Test left brace. Line 2, indented once. public static void main left parenthesis String left bracket right bracket a r g s right parenthesis left brace. Line 3, indented twice. A, a equals new A left parenthesis right parenthesis semicolon. Line 4, indented twice. a period p left parenthesis 10 right parenthesis semicolon. Line 5, indented twice. a period p left parenthesis 10.0 right parenthesis semicolon. Line 6, indented once. right brace. Line 7. right brace. Line 8. class B left brace. Line 9, indented once. public void p left parenthesis double i right parenthesis left brace. Line 10, indented twice. System period out period print l n left parenthesis i asterisk 2 right parenthesis semicolon. Line 11, indented once. right brace. Line 12. right brace. Line 13. class A extends B left brace. Line 14, indented once. forward slash forward slash This method overloads the method in B. The word overloads in line 14 is highlighted. Line 15, indented once. public void p left parenthesis i n t, i right parenthesis left brace. The words, i n t, i in line 15 is highlighted. Line 16, indented twice. System period out period print l n left parenthesis i right parenthesis semicolon. Line 17, indented once. right brace. Line 18. right brace. "/>
          <p:cNvPicPr>
            <a:picLocks noChangeAspect="1"/>
          </p:cNvPicPr>
          <p:nvPr/>
        </p:nvPicPr>
        <p:blipFill>
          <a:blip r:embed="rId2"/>
          <a:stretch>
            <a:fillRect/>
          </a:stretch>
        </p:blipFill>
        <p:spPr>
          <a:xfrm>
            <a:off x="474767" y="1618017"/>
            <a:ext cx="8174588" cy="4377334"/>
          </a:xfrm>
          <a:prstGeom prst="rect">
            <a:avLst/>
          </a:prstGeom>
        </p:spPr>
      </p:pic>
    </p:spTree>
    <p:extLst>
      <p:ext uri="{BB962C8B-B14F-4D97-AF65-F5344CB8AC3E}">
        <p14:creationId xmlns:p14="http://schemas.microsoft.com/office/powerpoint/2010/main" val="308048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Object Class and Its Methods</a:t>
            </a:r>
            <a:endParaRPr lang="en-US" dirty="0"/>
          </a:p>
        </p:txBody>
      </p:sp>
      <p:sp>
        <p:nvSpPr>
          <p:cNvPr id="3" name="Content Placeholder 2"/>
          <p:cNvSpPr>
            <a:spLocks noGrp="1"/>
          </p:cNvSpPr>
          <p:nvPr>
            <p:ph sz="quarter" idx="13"/>
          </p:nvPr>
        </p:nvSpPr>
        <p:spPr>
          <a:xfrm>
            <a:off x="457200" y="1600201"/>
            <a:ext cx="8232775" cy="1302026"/>
          </a:xfrm>
        </p:spPr>
        <p:txBody>
          <a:bodyPr/>
          <a:lstStyle/>
          <a:p>
            <a:pPr marL="0" indent="0">
              <a:buNone/>
            </a:pPr>
            <a:r>
              <a:rPr lang="en-US" altLang="en-US" dirty="0">
                <a:cs typeface="Times New Roman" panose="02020603050405020304" pitchFamily="18" charset="0"/>
              </a:rPr>
              <a:t>Every class in Java is descended from the java.lang.Object class. If no </a:t>
            </a:r>
            <a:r>
              <a:rPr lang="en-US" altLang="en-US" dirty="0" smtClean="0">
                <a:cs typeface="Times New Roman" panose="02020603050405020304" pitchFamily="18" charset="0"/>
              </a:rPr>
              <a:t>inheritance </a:t>
            </a:r>
            <a:r>
              <a:rPr lang="en-US" altLang="en-US" dirty="0">
                <a:cs typeface="Times New Roman" panose="02020603050405020304" pitchFamily="18" charset="0"/>
              </a:rPr>
              <a:t>is specified when a class is defined, the superclass of the class is Object</a:t>
            </a:r>
            <a:r>
              <a:rPr lang="en-US" altLang="en-US" dirty="0" smtClean="0">
                <a:cs typeface="Times New Roman" panose="02020603050405020304" pitchFamily="18" charset="0"/>
              </a:rPr>
              <a:t>.</a:t>
            </a:r>
            <a:endParaRPr lang="en-US" dirty="0"/>
          </a:p>
        </p:txBody>
      </p:sp>
      <p:pic>
        <p:nvPicPr>
          <p:cNvPr id="5" name="Picture 3" descr="Two computer codes. The first computer code is equivalent to the second computer code. The first computer code has 3 lines. The lines read as follows. Line 1. public class Circle left brace. Line 2, indented once. Incomplete line of code. Line 3. right brace. The second computer code has 3 lines. The lines read as follows. Line 1. public class Circle extends Object left brace. Line 2, indented once. Incomplete line of code. Line 3. right brace. "/>
          <p:cNvPicPr>
            <a:picLocks noChangeAspect="1"/>
          </p:cNvPicPr>
          <p:nvPr/>
        </p:nvPicPr>
        <p:blipFill>
          <a:blip r:embed="rId2"/>
          <a:stretch>
            <a:fillRect/>
          </a:stretch>
        </p:blipFill>
        <p:spPr>
          <a:xfrm>
            <a:off x="629516" y="3351900"/>
            <a:ext cx="7805455" cy="909575"/>
          </a:xfrm>
          <a:prstGeom prst="rect">
            <a:avLst/>
          </a:prstGeom>
        </p:spPr>
      </p:pic>
    </p:spTree>
    <p:extLst>
      <p:ext uri="{BB962C8B-B14F-4D97-AF65-F5344CB8AC3E}">
        <p14:creationId xmlns:p14="http://schemas.microsoft.com/office/powerpoint/2010/main" val="259013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The toString() method in Object</a:t>
            </a:r>
            <a:endParaRPr lang="en-US" dirty="0"/>
          </a:p>
        </p:txBody>
      </p:sp>
      <p:sp>
        <p:nvSpPr>
          <p:cNvPr id="3" name="Content Placeholder 2"/>
          <p:cNvSpPr>
            <a:spLocks noGrp="1"/>
          </p:cNvSpPr>
          <p:nvPr>
            <p:ph sz="quarter" idx="13"/>
          </p:nvPr>
        </p:nvSpPr>
        <p:spPr>
          <a:xfrm>
            <a:off x="457200" y="1600201"/>
            <a:ext cx="8232775" cy="1888434"/>
          </a:xfrm>
        </p:spPr>
        <p:txBody>
          <a:bodyPr/>
          <a:lstStyle/>
          <a:p>
            <a:pPr marL="0" indent="0">
              <a:buNone/>
            </a:pPr>
            <a:r>
              <a:rPr lang="en-US" altLang="en-US" dirty="0"/>
              <a:t>The toString() method returns a string representation of the object. The </a:t>
            </a:r>
            <a:r>
              <a:rPr lang="en-US" altLang="en-US" dirty="0">
                <a:cs typeface="Times New Roman" panose="02020603050405020304" pitchFamily="18" charset="0"/>
              </a:rPr>
              <a:t>default implementation returns a string consisting of a class name of which the object is an instance, the at sign (@), and a number </a:t>
            </a:r>
            <a:r>
              <a:rPr lang="en-US" altLang="en-US" dirty="0" smtClean="0">
                <a:cs typeface="Times New Roman" panose="02020603050405020304" pitchFamily="18" charset="0"/>
              </a:rPr>
              <a:t>representing </a:t>
            </a:r>
            <a:r>
              <a:rPr lang="en-US" altLang="en-US" dirty="0">
                <a:cs typeface="Times New Roman" panose="02020603050405020304" pitchFamily="18" charset="0"/>
              </a:rPr>
              <a:t>this object. </a:t>
            </a:r>
            <a:endParaRPr lang="en-US" sz="2000" dirty="0"/>
          </a:p>
        </p:txBody>
      </p:sp>
      <p:pic>
        <p:nvPicPr>
          <p:cNvPr id="6" name="Picture 3" descr="Computer code has 2 lines. The lines read as follows. Line 1. Loan loan equals new Loan left parenthesis right parenthesis semicolon. Line 2. System period out period print l n left parenthesis loan period to String left parenthesis right parenthesis right parenthesis semicolon."/>
          <p:cNvPicPr>
            <a:picLocks noChangeAspect="1"/>
          </p:cNvPicPr>
          <p:nvPr/>
        </p:nvPicPr>
        <p:blipFill>
          <a:blip r:embed="rId2"/>
          <a:stretch>
            <a:fillRect/>
          </a:stretch>
        </p:blipFill>
        <p:spPr>
          <a:xfrm>
            <a:off x="457677" y="3540138"/>
            <a:ext cx="7334124" cy="1109568"/>
          </a:xfrm>
          <a:prstGeom prst="rect">
            <a:avLst/>
          </a:prstGeom>
        </p:spPr>
      </p:pic>
      <p:sp>
        <p:nvSpPr>
          <p:cNvPr id="8" name="Content Placeholder 4"/>
          <p:cNvSpPr>
            <a:spLocks noGrp="1"/>
          </p:cNvSpPr>
          <p:nvPr>
            <p:ph sz="quarter" idx="14"/>
          </p:nvPr>
        </p:nvSpPr>
        <p:spPr>
          <a:xfrm>
            <a:off x="455776" y="4711588"/>
            <a:ext cx="8232775" cy="1550064"/>
          </a:xfrm>
        </p:spPr>
        <p:txBody>
          <a:bodyPr/>
          <a:lstStyle/>
          <a:p>
            <a:pPr marL="0" indent="0">
              <a:buNone/>
            </a:pPr>
            <a:r>
              <a:rPr lang="en-US" altLang="en-US" dirty="0">
                <a:cs typeface="Courier New" panose="02070309020205020404" pitchFamily="49" charset="0"/>
              </a:rPr>
              <a:t>The code displays something like </a:t>
            </a:r>
            <a:r>
              <a:rPr lang="en-US" altLang="en-US" b="1" dirty="0" smtClean="0"/>
              <a:t>Loan@15037e5</a:t>
            </a:r>
            <a:r>
              <a:rPr lang="en-US" altLang="en-US" dirty="0" smtClean="0">
                <a:cs typeface="Courier New" panose="02070309020205020404" pitchFamily="49" charset="0"/>
              </a:rPr>
              <a:t>.</a:t>
            </a:r>
            <a:r>
              <a:rPr lang="en-US" altLang="en-US" dirty="0" smtClean="0">
                <a:cs typeface="Times New Roman" panose="02020603050405020304" pitchFamily="18" charset="0"/>
              </a:rPr>
              <a:t> </a:t>
            </a:r>
            <a:r>
              <a:rPr lang="en-US" altLang="en-US" dirty="0">
                <a:cs typeface="Courier New" panose="02070309020205020404" pitchFamily="49" charset="0"/>
              </a:rPr>
              <a:t>This message is not very helpful or informative. Usually you should override the toString method so that it returns a digestible string representation of the object</a:t>
            </a:r>
            <a:r>
              <a:rPr lang="en-US" altLang="en-US" dirty="0" smtClean="0">
                <a:cs typeface="Courier New" panose="02070309020205020404" pitchFamily="49" charset="0"/>
              </a:rPr>
              <a:t>.</a:t>
            </a:r>
            <a:endParaRPr lang="en-US" dirty="0"/>
          </a:p>
        </p:txBody>
      </p:sp>
    </p:spTree>
    <p:extLst>
      <p:ext uri="{BB962C8B-B14F-4D97-AF65-F5344CB8AC3E}">
        <p14:creationId xmlns:p14="http://schemas.microsoft.com/office/powerpoint/2010/main" val="1853992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Polymorphism</a:t>
            </a:r>
            <a:endParaRPr lang="en-US" dirty="0"/>
          </a:p>
        </p:txBody>
      </p:sp>
      <p:sp>
        <p:nvSpPr>
          <p:cNvPr id="3" name="Content Placeholder 2"/>
          <p:cNvSpPr>
            <a:spLocks noGrp="1"/>
          </p:cNvSpPr>
          <p:nvPr>
            <p:ph sz="quarter" idx="13"/>
          </p:nvPr>
        </p:nvSpPr>
        <p:spPr>
          <a:xfrm>
            <a:off x="457200" y="1600201"/>
            <a:ext cx="8232775" cy="3023558"/>
          </a:xfrm>
        </p:spPr>
        <p:txBody>
          <a:bodyPr/>
          <a:lstStyle/>
          <a:p>
            <a:pPr marL="0" indent="0">
              <a:buNone/>
            </a:pPr>
            <a:r>
              <a:rPr lang="en-US" altLang="en-US" dirty="0"/>
              <a:t>Polymorphism means that a variable of a supertype can refer to a subtype object</a:t>
            </a:r>
            <a:r>
              <a:rPr lang="en-US" altLang="en-US" dirty="0" smtClean="0"/>
              <a:t>.</a:t>
            </a:r>
          </a:p>
          <a:p>
            <a:pPr marL="0" indent="0">
              <a:buNone/>
            </a:pPr>
            <a:r>
              <a:rPr lang="en-US" altLang="en-US" dirty="0"/>
              <a:t>A class defines a type. A type defined by a subclass is called a </a:t>
            </a:r>
            <a:r>
              <a:rPr lang="en-US" altLang="en-US" b="1" dirty="0"/>
              <a:t>subtype</a:t>
            </a:r>
            <a:r>
              <a:rPr lang="en-US" altLang="en-US" dirty="0"/>
              <a:t>, and a type defined by its superclass is called a </a:t>
            </a:r>
            <a:r>
              <a:rPr lang="en-US" altLang="en-US" b="1" dirty="0"/>
              <a:t>supertype</a:t>
            </a:r>
            <a:r>
              <a:rPr lang="en-US" altLang="en-US" dirty="0"/>
              <a:t>. Therefore, you can say that </a:t>
            </a:r>
            <a:r>
              <a:rPr lang="en-US" altLang="en-US" b="1" dirty="0"/>
              <a:t>Circle</a:t>
            </a:r>
            <a:r>
              <a:rPr lang="en-US" altLang="en-US" dirty="0"/>
              <a:t> is a subtype of </a:t>
            </a:r>
            <a:r>
              <a:rPr lang="en-US" altLang="en-US" b="1" dirty="0"/>
              <a:t>GeometricObject</a:t>
            </a:r>
            <a:r>
              <a:rPr lang="en-US" altLang="en-US" dirty="0"/>
              <a:t> and </a:t>
            </a:r>
            <a:r>
              <a:rPr lang="en-US" altLang="en-US" b="1" dirty="0"/>
              <a:t>GeometricObject</a:t>
            </a:r>
            <a:r>
              <a:rPr lang="en-US" altLang="en-US" dirty="0"/>
              <a:t> is a supertype for </a:t>
            </a:r>
            <a:r>
              <a:rPr lang="en-US" altLang="en-US" b="1" dirty="0"/>
              <a:t>Circle</a:t>
            </a:r>
            <a:r>
              <a:rPr lang="en-US" altLang="en-US" dirty="0" smtClean="0"/>
              <a:t>.</a:t>
            </a:r>
            <a:endParaRPr lang="en-US" dirty="0"/>
          </a:p>
        </p:txBody>
      </p:sp>
      <p:sp>
        <p:nvSpPr>
          <p:cNvPr id="5" name="TextBox 3">
            <a:hlinkClick r:id="rId2"/>
          </p:cNvPr>
          <p:cNvSpPr>
            <a:spLocks noChangeArrowheads="1"/>
          </p:cNvSpPr>
          <p:nvPr/>
        </p:nvSpPr>
        <p:spPr bwMode="auto">
          <a:xfrm>
            <a:off x="4453776" y="5394885"/>
            <a:ext cx="2354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PolymorphismDemo</a:t>
            </a:r>
          </a:p>
        </p:txBody>
      </p:sp>
      <p:sp>
        <p:nvSpPr>
          <p:cNvPr id="6" name="TextBox 4">
            <a:hlinkClick r:id="rId3" tooltip="http://liveexample-ppe.pearsoncmg.com/LiveRun/faces/LiveExample.xhtml"/>
          </p:cNvPr>
          <p:cNvSpPr txBox="1"/>
          <p:nvPr/>
        </p:nvSpPr>
        <p:spPr>
          <a:xfrm>
            <a:off x="7023849" y="5369860"/>
            <a:ext cx="1026457"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342264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Objectives</a:t>
            </a:r>
            <a:r>
              <a:rPr lang="en-US" altLang="en-US" sz="3600" dirty="0" smtClean="0"/>
              <a:t>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3175" lvl="2" indent="0">
              <a:buNone/>
            </a:pPr>
            <a:r>
              <a:rPr lang="en-US" altLang="en-US" b="1" dirty="0" smtClean="0">
                <a:solidFill>
                  <a:schemeClr val="tx2"/>
                </a:solidFill>
              </a:rPr>
              <a:t>11.1</a:t>
            </a:r>
            <a:r>
              <a:rPr lang="en-US" altLang="en-US" dirty="0" smtClean="0"/>
              <a:t> To </a:t>
            </a:r>
            <a:r>
              <a:rPr lang="en-US" altLang="en-US" dirty="0"/>
              <a:t>define a subclass from a superclass through inheritance (§11.2).</a:t>
            </a:r>
          </a:p>
          <a:p>
            <a:pPr marL="3175" lvl="2" indent="0">
              <a:buNone/>
            </a:pPr>
            <a:r>
              <a:rPr lang="en-US" altLang="en-US" b="1" dirty="0" smtClean="0">
                <a:solidFill>
                  <a:schemeClr val="tx2"/>
                </a:solidFill>
              </a:rPr>
              <a:t>11.2</a:t>
            </a:r>
            <a:r>
              <a:rPr lang="en-US" altLang="en-US" dirty="0" smtClean="0"/>
              <a:t> To </a:t>
            </a:r>
            <a:r>
              <a:rPr lang="en-US" altLang="en-US" dirty="0"/>
              <a:t>invoke the superclass’s constructors and methods using the </a:t>
            </a:r>
            <a:r>
              <a:rPr lang="en-US" altLang="en-US" b="1" dirty="0"/>
              <a:t>super</a:t>
            </a:r>
            <a:r>
              <a:rPr lang="en-US" altLang="en-US" dirty="0"/>
              <a:t> keyword (§11.3).</a:t>
            </a:r>
          </a:p>
          <a:p>
            <a:pPr marL="3175" lvl="2" indent="0">
              <a:buNone/>
            </a:pPr>
            <a:r>
              <a:rPr lang="en-US" altLang="en-US" b="1" dirty="0" smtClean="0">
                <a:solidFill>
                  <a:schemeClr val="tx2"/>
                </a:solidFill>
              </a:rPr>
              <a:t>11.3</a:t>
            </a:r>
            <a:r>
              <a:rPr lang="en-US" altLang="en-US" dirty="0" smtClean="0"/>
              <a:t> To </a:t>
            </a:r>
            <a:r>
              <a:rPr lang="en-US" altLang="en-US" dirty="0"/>
              <a:t>override instance methods in the subclass (§11.4).</a:t>
            </a:r>
          </a:p>
          <a:p>
            <a:pPr marL="3175" lvl="2" indent="0">
              <a:buNone/>
            </a:pPr>
            <a:r>
              <a:rPr lang="en-US" altLang="en-US" b="1" dirty="0" smtClean="0">
                <a:solidFill>
                  <a:schemeClr val="tx2"/>
                </a:solidFill>
              </a:rPr>
              <a:t>11.4</a:t>
            </a:r>
            <a:r>
              <a:rPr lang="en-US" altLang="en-US" dirty="0" smtClean="0"/>
              <a:t> To </a:t>
            </a:r>
            <a:r>
              <a:rPr lang="en-US" altLang="en-US" dirty="0"/>
              <a:t>distinguish differences between overriding and overloading (§11.5).</a:t>
            </a:r>
          </a:p>
          <a:p>
            <a:pPr marL="3175" lvl="2" indent="0">
              <a:buNone/>
            </a:pPr>
            <a:r>
              <a:rPr lang="en-US" altLang="en-US" b="1" dirty="0" smtClean="0">
                <a:solidFill>
                  <a:schemeClr val="tx2"/>
                </a:solidFill>
              </a:rPr>
              <a:t>11.5</a:t>
            </a:r>
            <a:r>
              <a:rPr lang="en-US" altLang="en-US" dirty="0" smtClean="0"/>
              <a:t> To </a:t>
            </a:r>
            <a:r>
              <a:rPr lang="en-US" altLang="en-US" dirty="0"/>
              <a:t>explore the </a:t>
            </a:r>
            <a:r>
              <a:rPr lang="en-US" altLang="en-US" b="1" dirty="0"/>
              <a:t>toString()</a:t>
            </a:r>
            <a:r>
              <a:rPr lang="en-US" altLang="en-US" dirty="0"/>
              <a:t> method in the </a:t>
            </a:r>
            <a:r>
              <a:rPr lang="en-US" altLang="en-US" b="1" dirty="0"/>
              <a:t>Object</a:t>
            </a:r>
            <a:r>
              <a:rPr lang="en-US" altLang="en-US" dirty="0"/>
              <a:t> class (§11.6).</a:t>
            </a:r>
          </a:p>
          <a:p>
            <a:pPr marL="3175" lvl="2" indent="0">
              <a:buNone/>
            </a:pPr>
            <a:r>
              <a:rPr lang="en-US" altLang="en-US" b="1" dirty="0" smtClean="0">
                <a:solidFill>
                  <a:schemeClr val="tx2"/>
                </a:solidFill>
              </a:rPr>
              <a:t>11.6</a:t>
            </a:r>
            <a:r>
              <a:rPr lang="en-US" altLang="en-US" dirty="0" smtClean="0"/>
              <a:t> To </a:t>
            </a:r>
            <a:r>
              <a:rPr lang="en-US" altLang="en-US" dirty="0"/>
              <a:t>discover polymorphism and dynamic binding (§§11.7–11.8</a:t>
            </a:r>
            <a:r>
              <a:rPr lang="en-US" altLang="en-US" dirty="0" smtClean="0"/>
              <a:t>).</a:t>
            </a:r>
            <a:endParaRPr lang="en-US" altLang="en-US" dirty="0"/>
          </a:p>
        </p:txBody>
      </p:sp>
    </p:spTree>
    <p:extLst>
      <p:ext uri="{BB962C8B-B14F-4D97-AF65-F5344CB8AC3E}">
        <p14:creationId xmlns:p14="http://schemas.microsoft.com/office/powerpoint/2010/main" val="595094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Polymorphism, Dynamic Binding and Generic </a:t>
            </a:r>
            <a:r>
              <a:rPr lang="en-US" altLang="en-US" dirty="0" smtClean="0"/>
              <a:t>Programming </a:t>
            </a:r>
            <a:r>
              <a:rPr lang="en-US" altLang="en-US" sz="2000" b="0" dirty="0" smtClean="0"/>
              <a:t>(1 of 2)</a:t>
            </a:r>
            <a:endParaRPr lang="en-US" sz="2000" b="0" dirty="0"/>
          </a:p>
        </p:txBody>
      </p:sp>
      <p:pic>
        <p:nvPicPr>
          <p:cNvPr id="10" name="Picture 2" descr="Computer code has 23 lines. The lines read as follows. Line 1. public class Polymorphism Demo left brace. Line 2, indented once. public static void main left parenthesis String left bracket right bracket a r g s right parenthesis left brace. Line 3, indented twice. m left parenthesis new Graduate Student left parenthesis right parenthesis right parenthesis semicolon. Line 4, indented twice. m left parenthesis new Student left parenthesis right parenthesis right parenthesis semicolon. Line 5, indented twice. m left parenthesis new Person left parenthesis right parenthesis right parenthesis semicolon. Line 6, indented twice. m left parenthesis new Object left parenthesis right parenthesis right parenthesis colon. A note beside lines 3 to 6 reads, Method m takes a parameter of the Object type. You can invoke it with any object. Line 7, indented once. right brace. Line 8, indented once. public static void m left parenthesis Object x right parenthesis left brace. Line 9, indented twice. System period out period print L n left parenthesis x period to String left parenthesis right parenthesis right parenthesis semicolon. Line 10, indented once. right brace. Line 11. right brace. Line 12. class Graduate Student extends Student left brace. Line 13. right brace. Line 14. class Student extends Person left brace. Line 15, indented once. public String to String left parenthesis right parenthesis left brace. Line 16, indented twice. return double quote Student double quote semicolon. Line 17, indented once. right brace. Line 18. right brace. Line 19. class Person extends Object left brace. Line 20, indented once. public String to String left parenthesis right parenthesis left brace. Line 21, indented twice. return double quote Person double quote semicolon. Line 22, indented once. right brace. Line 23. right brace. "/>
          <p:cNvPicPr>
            <a:picLocks noChangeAspect="1"/>
          </p:cNvPicPr>
          <p:nvPr/>
        </p:nvPicPr>
        <p:blipFill>
          <a:blip r:embed="rId2"/>
          <a:stretch>
            <a:fillRect/>
          </a:stretch>
        </p:blipFill>
        <p:spPr>
          <a:xfrm>
            <a:off x="807442" y="1534998"/>
            <a:ext cx="6580220" cy="4202070"/>
          </a:xfrm>
          <a:prstGeom prst="rect">
            <a:avLst/>
          </a:prstGeom>
        </p:spPr>
      </p:pic>
      <p:sp>
        <p:nvSpPr>
          <p:cNvPr id="12" name="TextBox 3">
            <a:hlinkClick r:id="rId3"/>
          </p:cNvPr>
          <p:cNvSpPr>
            <a:spLocks noChangeArrowheads="1"/>
          </p:cNvSpPr>
          <p:nvPr/>
        </p:nvSpPr>
        <p:spPr bwMode="auto">
          <a:xfrm>
            <a:off x="538731" y="5794375"/>
            <a:ext cx="26733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DynamicBindingDemo</a:t>
            </a:r>
          </a:p>
        </p:txBody>
      </p:sp>
      <p:sp>
        <p:nvSpPr>
          <p:cNvPr id="5" name="TextBox 4">
            <a:hlinkClick r:id="rId4" tooltip="http://liveexample-ppe.pearsoncmg.com/LiveRun/faces/LiveExample.xhtml"/>
          </p:cNvPr>
          <p:cNvSpPr txBox="1"/>
          <p:nvPr/>
        </p:nvSpPr>
        <p:spPr>
          <a:xfrm>
            <a:off x="3653118" y="5755342"/>
            <a:ext cx="1026457"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528176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Polymorphism, Dynamic Binding and Generic Programming </a:t>
            </a:r>
            <a:r>
              <a:rPr lang="en-US" altLang="en-US" sz="2000" b="0" dirty="0" smtClean="0"/>
              <a:t>(2 </a:t>
            </a:r>
            <a:r>
              <a:rPr lang="en-US" altLang="en-US" sz="2000" b="0" dirty="0"/>
              <a:t>of 2)</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Courier New" panose="02070309020205020404" pitchFamily="49" charset="0"/>
              </a:rPr>
              <a:t>An object of a subtype can be used wherever its supertype value is required</a:t>
            </a:r>
            <a:r>
              <a:rPr lang="en-US" altLang="en-US" dirty="0">
                <a:cs typeface="Times New Roman" panose="02020603050405020304" pitchFamily="18" charset="0"/>
              </a:rPr>
              <a:t>. This feature is known as </a:t>
            </a:r>
            <a:r>
              <a:rPr lang="en-US" altLang="en-US" b="1" dirty="0">
                <a:cs typeface="Times New Roman" panose="02020603050405020304" pitchFamily="18" charset="0"/>
              </a:rPr>
              <a:t>polymorphism.</a:t>
            </a:r>
          </a:p>
          <a:p>
            <a:pPr marL="0" indent="0">
              <a:buNone/>
            </a:pPr>
            <a:r>
              <a:rPr lang="en-US" altLang="en-US" dirty="0">
                <a:cs typeface="Times New Roman" panose="02020603050405020304" pitchFamily="18" charset="0"/>
              </a:rPr>
              <a:t>When the method m(Object x) is executed, the argument x’s toString method is invoked. x may be an instance of GraduateStudent, Student, Person, or Object. Classes GraduateStudent, Student, Person, and Object have their own implementation of the toString method. Which implementation is used will be determined dynamically by the Java Virtual Machine at runtime. This capability is known as </a:t>
            </a:r>
            <a:r>
              <a:rPr lang="en-US" altLang="en-US" b="1" dirty="0">
                <a:cs typeface="Times New Roman" panose="02020603050405020304" pitchFamily="18" charset="0"/>
              </a:rPr>
              <a:t>dynamic binding. </a:t>
            </a:r>
            <a:endParaRPr lang="en-US" dirty="0"/>
          </a:p>
        </p:txBody>
      </p:sp>
    </p:spTree>
    <p:extLst>
      <p:ext uri="{BB962C8B-B14F-4D97-AF65-F5344CB8AC3E}">
        <p14:creationId xmlns:p14="http://schemas.microsoft.com/office/powerpoint/2010/main" val="4231314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Binding</a:t>
            </a:r>
            <a:endParaRPr lang="en-US" dirty="0"/>
          </a:p>
        </p:txBody>
      </p:sp>
      <p:sp>
        <p:nvSpPr>
          <p:cNvPr id="3" name="Content Placeholder 2"/>
          <p:cNvSpPr>
            <a:spLocks noGrp="1"/>
          </p:cNvSpPr>
          <p:nvPr>
            <p:ph sz="quarter" idx="13"/>
          </p:nvPr>
        </p:nvSpPr>
        <p:spPr>
          <a:xfrm>
            <a:off x="457200" y="1600200"/>
            <a:ext cx="8232775" cy="674323"/>
          </a:xfrm>
        </p:spPr>
        <p:txBody>
          <a:bodyPr/>
          <a:lstStyle/>
          <a:p>
            <a:pPr marL="0" indent="0">
              <a:buNone/>
            </a:pPr>
            <a:r>
              <a:rPr lang="en-US" altLang="en-US" sz="2000" dirty="0">
                <a:cs typeface="Times New Roman" panose="02020603050405020304" pitchFamily="18" charset="0"/>
              </a:rPr>
              <a:t>Dynamic binding works as follows: Suppose an object o is an instance of </a:t>
            </a:r>
            <a:r>
              <a:rPr lang="en-US" altLang="en-US" sz="2000" dirty="0" smtClean="0">
                <a:cs typeface="Times New Roman" panose="02020603050405020304" pitchFamily="18" charset="0"/>
              </a:rPr>
              <a:t>classes</a:t>
            </a:r>
            <a:endParaRPr lang="en-US" sz="2000" dirty="0"/>
          </a:p>
        </p:txBody>
      </p:sp>
      <p:graphicFrame>
        <p:nvGraphicFramePr>
          <p:cNvPr id="4" name="Object 3" descr="C sub 1, C sub 2, and so on to C sub n minus 1 and C sub n."/>
          <p:cNvGraphicFramePr>
            <a:graphicFrameLocks noChangeAspect="1"/>
          </p:cNvGraphicFramePr>
          <p:nvPr>
            <p:extLst>
              <p:ext uri="{D42A27DB-BD31-4B8C-83A1-F6EECF244321}">
                <p14:modId xmlns:p14="http://schemas.microsoft.com/office/powerpoint/2010/main" val="1270409741"/>
              </p:ext>
            </p:extLst>
          </p:nvPr>
        </p:nvGraphicFramePr>
        <p:xfrm>
          <a:off x="1797212" y="2020236"/>
          <a:ext cx="2451100" cy="330200"/>
        </p:xfrm>
        <a:graphic>
          <a:graphicData uri="http://schemas.openxmlformats.org/presentationml/2006/ole">
            <mc:AlternateContent xmlns:mc="http://schemas.openxmlformats.org/markup-compatibility/2006">
              <mc:Choice xmlns:v="urn:schemas-microsoft-com:vml" Requires="v">
                <p:oleObj spid="_x0000_s1061" name="Equation" r:id="rId3" imgW="2450880" imgH="330120" progId="Equation.DSMT4">
                  <p:embed/>
                </p:oleObj>
              </mc:Choice>
              <mc:Fallback>
                <p:oleObj name="Equation" r:id="rId3" imgW="2450880" imgH="330120" progId="Equation.DSMT4">
                  <p:embed/>
                  <p:pic>
                    <p:nvPicPr>
                      <p:cNvPr id="0" name=""/>
                      <p:cNvPicPr/>
                      <p:nvPr/>
                    </p:nvPicPr>
                    <p:blipFill>
                      <a:blip r:embed="rId4"/>
                      <a:stretch>
                        <a:fillRect/>
                      </a:stretch>
                    </p:blipFill>
                    <p:spPr>
                      <a:xfrm>
                        <a:off x="1797212" y="2020236"/>
                        <a:ext cx="2451100" cy="330200"/>
                      </a:xfrm>
                      <a:prstGeom prst="rect">
                        <a:avLst/>
                      </a:prstGeom>
                    </p:spPr>
                  </p:pic>
                </p:oleObj>
              </mc:Fallback>
            </mc:AlternateContent>
          </a:graphicData>
        </a:graphic>
      </p:graphicFrame>
      <p:sp>
        <p:nvSpPr>
          <p:cNvPr id="6" name="Content Placeholder 4"/>
          <p:cNvSpPr/>
          <p:nvPr/>
        </p:nvSpPr>
        <p:spPr>
          <a:xfrm>
            <a:off x="4299223" y="1946828"/>
            <a:ext cx="883575" cy="532546"/>
          </a:xfrm>
          <a:prstGeom prst="rect">
            <a:avLst/>
          </a:prstGeom>
        </p:spPr>
        <p:txBody>
          <a:bodyPr wrap="none">
            <a:spAutoFit/>
          </a:bodyPr>
          <a:lstStyle/>
          <a:p>
            <a:r>
              <a:rPr lang="en-US" altLang="en-US" sz="2000" dirty="0">
                <a:cs typeface="Times New Roman" panose="02020603050405020304" pitchFamily="18" charset="0"/>
              </a:rPr>
              <a:t>where</a:t>
            </a:r>
            <a:endParaRPr lang="en-US" sz="2000" dirty="0"/>
          </a:p>
        </p:txBody>
      </p:sp>
      <p:graphicFrame>
        <p:nvGraphicFramePr>
          <p:cNvPr id="7" name="Object 5" descr="C sub 1"/>
          <p:cNvGraphicFramePr>
            <a:graphicFrameLocks noChangeAspect="1"/>
          </p:cNvGraphicFramePr>
          <p:nvPr>
            <p:extLst>
              <p:ext uri="{D42A27DB-BD31-4B8C-83A1-F6EECF244321}">
                <p14:modId xmlns:p14="http://schemas.microsoft.com/office/powerpoint/2010/main" val="3116672943"/>
              </p:ext>
            </p:extLst>
          </p:nvPr>
        </p:nvGraphicFramePr>
        <p:xfrm>
          <a:off x="5174172" y="2013046"/>
          <a:ext cx="279400" cy="330200"/>
        </p:xfrm>
        <a:graphic>
          <a:graphicData uri="http://schemas.openxmlformats.org/presentationml/2006/ole">
            <mc:AlternateContent xmlns:mc="http://schemas.openxmlformats.org/markup-compatibility/2006">
              <mc:Choice xmlns:v="urn:schemas-microsoft-com:vml" Requires="v">
                <p:oleObj spid="_x0000_s1062" name="Equation" r:id="rId5" imgW="279360" imgH="330120" progId="Equation.DSMT4">
                  <p:embed/>
                </p:oleObj>
              </mc:Choice>
              <mc:Fallback>
                <p:oleObj name="Equation" r:id="rId5" imgW="279360" imgH="330120" progId="Equation.DSMT4">
                  <p:embed/>
                  <p:pic>
                    <p:nvPicPr>
                      <p:cNvPr id="0" name=""/>
                      <p:cNvPicPr/>
                      <p:nvPr/>
                    </p:nvPicPr>
                    <p:blipFill>
                      <a:blip r:embed="rId6"/>
                      <a:stretch>
                        <a:fillRect/>
                      </a:stretch>
                    </p:blipFill>
                    <p:spPr>
                      <a:xfrm>
                        <a:off x="5174172" y="2013046"/>
                        <a:ext cx="279400" cy="330200"/>
                      </a:xfrm>
                      <a:prstGeom prst="rect">
                        <a:avLst/>
                      </a:prstGeom>
                    </p:spPr>
                  </p:pic>
                </p:oleObj>
              </mc:Fallback>
            </mc:AlternateContent>
          </a:graphicData>
        </a:graphic>
      </p:graphicFrame>
      <p:sp>
        <p:nvSpPr>
          <p:cNvPr id="10" name="Content Placeholder 6"/>
          <p:cNvSpPr/>
          <p:nvPr/>
        </p:nvSpPr>
        <p:spPr>
          <a:xfrm>
            <a:off x="5429781" y="1935682"/>
            <a:ext cx="2007281" cy="400110"/>
          </a:xfrm>
          <a:prstGeom prst="rect">
            <a:avLst/>
          </a:prstGeom>
        </p:spPr>
        <p:txBody>
          <a:bodyPr wrap="none">
            <a:spAutoFit/>
          </a:bodyPr>
          <a:lstStyle/>
          <a:p>
            <a:r>
              <a:rPr lang="en-US" altLang="en-US" sz="2000" dirty="0">
                <a:cs typeface="Times New Roman" panose="02020603050405020304" pitchFamily="18" charset="0"/>
              </a:rPr>
              <a:t>is a subclass of </a:t>
            </a:r>
            <a:endParaRPr lang="en-US" sz="2000" dirty="0"/>
          </a:p>
        </p:txBody>
      </p:sp>
      <p:graphicFrame>
        <p:nvGraphicFramePr>
          <p:cNvPr id="8" name="Object 7" descr="C sub 2"/>
          <p:cNvGraphicFramePr>
            <a:graphicFrameLocks noChangeAspect="1"/>
          </p:cNvGraphicFramePr>
          <p:nvPr>
            <p:extLst>
              <p:ext uri="{D42A27DB-BD31-4B8C-83A1-F6EECF244321}">
                <p14:modId xmlns:p14="http://schemas.microsoft.com/office/powerpoint/2010/main" val="548778046"/>
              </p:ext>
            </p:extLst>
          </p:nvPr>
        </p:nvGraphicFramePr>
        <p:xfrm>
          <a:off x="7283450" y="2020236"/>
          <a:ext cx="368300" cy="330200"/>
        </p:xfrm>
        <a:graphic>
          <a:graphicData uri="http://schemas.openxmlformats.org/presentationml/2006/ole">
            <mc:AlternateContent xmlns:mc="http://schemas.openxmlformats.org/markup-compatibility/2006">
              <mc:Choice xmlns:v="urn:schemas-microsoft-com:vml" Requires="v">
                <p:oleObj spid="_x0000_s1063" name="Equation" r:id="rId7" imgW="368280" imgH="330120" progId="Equation.DSMT4">
                  <p:embed/>
                </p:oleObj>
              </mc:Choice>
              <mc:Fallback>
                <p:oleObj name="Equation" r:id="rId7" imgW="368280" imgH="330120" progId="Equation.DSMT4">
                  <p:embed/>
                  <p:pic>
                    <p:nvPicPr>
                      <p:cNvPr id="7" name="Object 6"/>
                      <p:cNvPicPr/>
                      <p:nvPr/>
                    </p:nvPicPr>
                    <p:blipFill>
                      <a:blip r:embed="rId8"/>
                      <a:stretch>
                        <a:fillRect/>
                      </a:stretch>
                    </p:blipFill>
                    <p:spPr>
                      <a:xfrm>
                        <a:off x="7283450" y="2020236"/>
                        <a:ext cx="368300" cy="330200"/>
                      </a:xfrm>
                      <a:prstGeom prst="rect">
                        <a:avLst/>
                      </a:prstGeom>
                    </p:spPr>
                  </p:pic>
                </p:oleObj>
              </mc:Fallback>
            </mc:AlternateContent>
          </a:graphicData>
        </a:graphic>
      </p:graphicFrame>
      <p:graphicFrame>
        <p:nvGraphicFramePr>
          <p:cNvPr id="9" name="Object 8" descr="C sub 2"/>
          <p:cNvGraphicFramePr>
            <a:graphicFrameLocks noChangeAspect="1"/>
          </p:cNvGraphicFramePr>
          <p:nvPr>
            <p:extLst>
              <p:ext uri="{D42A27DB-BD31-4B8C-83A1-F6EECF244321}">
                <p14:modId xmlns:p14="http://schemas.microsoft.com/office/powerpoint/2010/main" val="342901159"/>
              </p:ext>
            </p:extLst>
          </p:nvPr>
        </p:nvGraphicFramePr>
        <p:xfrm>
          <a:off x="7723411" y="2008518"/>
          <a:ext cx="304800" cy="330200"/>
        </p:xfrm>
        <a:graphic>
          <a:graphicData uri="http://schemas.openxmlformats.org/presentationml/2006/ole">
            <mc:AlternateContent xmlns:mc="http://schemas.openxmlformats.org/markup-compatibility/2006">
              <mc:Choice xmlns:v="urn:schemas-microsoft-com:vml" Requires="v">
                <p:oleObj spid="_x0000_s1064" name="Equation" r:id="rId9" imgW="304560" imgH="330120" progId="Equation.DSMT4">
                  <p:embed/>
                </p:oleObj>
              </mc:Choice>
              <mc:Fallback>
                <p:oleObj name="Equation" r:id="rId9" imgW="304560" imgH="330120" progId="Equation.DSMT4">
                  <p:embed/>
                  <p:pic>
                    <p:nvPicPr>
                      <p:cNvPr id="8" name="Object 7"/>
                      <p:cNvPicPr/>
                      <p:nvPr/>
                    </p:nvPicPr>
                    <p:blipFill>
                      <a:blip r:embed="rId10"/>
                      <a:stretch>
                        <a:fillRect/>
                      </a:stretch>
                    </p:blipFill>
                    <p:spPr>
                      <a:xfrm>
                        <a:off x="7723411" y="2008518"/>
                        <a:ext cx="304800" cy="330200"/>
                      </a:xfrm>
                      <a:prstGeom prst="rect">
                        <a:avLst/>
                      </a:prstGeom>
                    </p:spPr>
                  </p:pic>
                </p:oleObj>
              </mc:Fallback>
            </mc:AlternateContent>
          </a:graphicData>
        </a:graphic>
      </p:graphicFrame>
      <p:sp>
        <p:nvSpPr>
          <p:cNvPr id="11" name="Content Placeholder 9"/>
          <p:cNvSpPr/>
          <p:nvPr/>
        </p:nvSpPr>
        <p:spPr>
          <a:xfrm>
            <a:off x="7988416" y="1950326"/>
            <a:ext cx="583814" cy="400110"/>
          </a:xfrm>
          <a:prstGeom prst="rect">
            <a:avLst/>
          </a:prstGeom>
        </p:spPr>
        <p:txBody>
          <a:bodyPr wrap="none">
            <a:spAutoFit/>
          </a:bodyPr>
          <a:lstStyle/>
          <a:p>
            <a:r>
              <a:rPr lang="en-US" altLang="en-US" sz="2000" dirty="0">
                <a:cs typeface="Times New Roman" panose="02020603050405020304" pitchFamily="18" charset="0"/>
              </a:rPr>
              <a:t>is a</a:t>
            </a:r>
            <a:endParaRPr lang="en-US" sz="2000" dirty="0"/>
          </a:p>
        </p:txBody>
      </p:sp>
      <p:sp>
        <p:nvSpPr>
          <p:cNvPr id="12" name="Content Placeholder 10"/>
          <p:cNvSpPr/>
          <p:nvPr/>
        </p:nvSpPr>
        <p:spPr>
          <a:xfrm>
            <a:off x="457199" y="2253640"/>
            <a:ext cx="1518249" cy="400110"/>
          </a:xfrm>
          <a:prstGeom prst="rect">
            <a:avLst/>
          </a:prstGeom>
        </p:spPr>
        <p:txBody>
          <a:bodyPr wrap="square">
            <a:spAutoFit/>
          </a:bodyPr>
          <a:lstStyle/>
          <a:p>
            <a:r>
              <a:rPr lang="en-US" altLang="en-US" sz="2000" dirty="0">
                <a:cs typeface="Times New Roman" panose="02020603050405020304" pitchFamily="18" charset="0"/>
              </a:rPr>
              <a:t>subclass of </a:t>
            </a:r>
            <a:endParaRPr lang="en-US" sz="2000" dirty="0"/>
          </a:p>
        </p:txBody>
      </p:sp>
      <p:graphicFrame>
        <p:nvGraphicFramePr>
          <p:cNvPr id="13" name="Object 11" descr="C sub 3 and so on and C sub n minus 1"/>
          <p:cNvGraphicFramePr>
            <a:graphicFrameLocks noChangeAspect="1"/>
          </p:cNvGraphicFramePr>
          <p:nvPr>
            <p:extLst>
              <p:ext uri="{D42A27DB-BD31-4B8C-83A1-F6EECF244321}">
                <p14:modId xmlns:p14="http://schemas.microsoft.com/office/powerpoint/2010/main" val="2099520264"/>
              </p:ext>
            </p:extLst>
          </p:nvPr>
        </p:nvGraphicFramePr>
        <p:xfrm>
          <a:off x="1839736" y="2323550"/>
          <a:ext cx="1765300" cy="330200"/>
        </p:xfrm>
        <a:graphic>
          <a:graphicData uri="http://schemas.openxmlformats.org/presentationml/2006/ole">
            <mc:AlternateContent xmlns:mc="http://schemas.openxmlformats.org/markup-compatibility/2006">
              <mc:Choice xmlns:v="urn:schemas-microsoft-com:vml" Requires="v">
                <p:oleObj spid="_x0000_s1065" name="Equation" r:id="rId11" imgW="1765080" imgH="330120" progId="Equation.DSMT4">
                  <p:embed/>
                </p:oleObj>
              </mc:Choice>
              <mc:Fallback>
                <p:oleObj name="Equation" r:id="rId11" imgW="1765080" imgH="330120" progId="Equation.DSMT4">
                  <p:embed/>
                  <p:pic>
                    <p:nvPicPr>
                      <p:cNvPr id="0" name=""/>
                      <p:cNvPicPr/>
                      <p:nvPr/>
                    </p:nvPicPr>
                    <p:blipFill>
                      <a:blip r:embed="rId12"/>
                      <a:stretch>
                        <a:fillRect/>
                      </a:stretch>
                    </p:blipFill>
                    <p:spPr>
                      <a:xfrm>
                        <a:off x="1839736" y="2323550"/>
                        <a:ext cx="1765300" cy="330200"/>
                      </a:xfrm>
                      <a:prstGeom prst="rect">
                        <a:avLst/>
                      </a:prstGeom>
                    </p:spPr>
                  </p:pic>
                </p:oleObj>
              </mc:Fallback>
            </mc:AlternateContent>
          </a:graphicData>
        </a:graphic>
      </p:graphicFrame>
      <p:sp>
        <p:nvSpPr>
          <p:cNvPr id="14" name="Content Placeholder 12"/>
          <p:cNvSpPr/>
          <p:nvPr/>
        </p:nvSpPr>
        <p:spPr>
          <a:xfrm>
            <a:off x="3557063" y="2262281"/>
            <a:ext cx="1936749" cy="400110"/>
          </a:xfrm>
          <a:prstGeom prst="rect">
            <a:avLst/>
          </a:prstGeom>
        </p:spPr>
        <p:txBody>
          <a:bodyPr wrap="none">
            <a:spAutoFit/>
          </a:bodyPr>
          <a:lstStyle/>
          <a:p>
            <a:r>
              <a:rPr lang="en-US" altLang="en-US" sz="2000" dirty="0">
                <a:cs typeface="Times New Roman" panose="02020603050405020304" pitchFamily="18" charset="0"/>
              </a:rPr>
              <a:t>is a subclass of</a:t>
            </a:r>
            <a:endParaRPr lang="en-US" sz="2000" dirty="0"/>
          </a:p>
        </p:txBody>
      </p:sp>
      <p:graphicFrame>
        <p:nvGraphicFramePr>
          <p:cNvPr id="15" name="Object 13" descr="C sub n"/>
          <p:cNvGraphicFramePr>
            <a:graphicFrameLocks noChangeAspect="1"/>
          </p:cNvGraphicFramePr>
          <p:nvPr>
            <p:extLst>
              <p:ext uri="{D42A27DB-BD31-4B8C-83A1-F6EECF244321}">
                <p14:modId xmlns:p14="http://schemas.microsoft.com/office/powerpoint/2010/main" val="4079938849"/>
              </p:ext>
            </p:extLst>
          </p:nvPr>
        </p:nvGraphicFramePr>
        <p:xfrm>
          <a:off x="5455504" y="2324100"/>
          <a:ext cx="368300" cy="330200"/>
        </p:xfrm>
        <a:graphic>
          <a:graphicData uri="http://schemas.openxmlformats.org/presentationml/2006/ole">
            <mc:AlternateContent xmlns:mc="http://schemas.openxmlformats.org/markup-compatibility/2006">
              <mc:Choice xmlns:v="urn:schemas-microsoft-com:vml" Requires="v">
                <p:oleObj spid="_x0000_s1066" name="Equation" r:id="rId13" imgW="368280" imgH="330120" progId="Equation.DSMT4">
                  <p:embed/>
                </p:oleObj>
              </mc:Choice>
              <mc:Fallback>
                <p:oleObj name="Equation" r:id="rId13" imgW="368280" imgH="330120" progId="Equation.DSMT4">
                  <p:embed/>
                  <p:pic>
                    <p:nvPicPr>
                      <p:cNvPr id="9" name="Object 8"/>
                      <p:cNvPicPr/>
                      <p:nvPr/>
                    </p:nvPicPr>
                    <p:blipFill>
                      <a:blip r:embed="rId14"/>
                      <a:stretch>
                        <a:fillRect/>
                      </a:stretch>
                    </p:blipFill>
                    <p:spPr>
                      <a:xfrm>
                        <a:off x="5455504" y="2324100"/>
                        <a:ext cx="368300" cy="330200"/>
                      </a:xfrm>
                      <a:prstGeom prst="rect">
                        <a:avLst/>
                      </a:prstGeom>
                    </p:spPr>
                  </p:pic>
                </p:oleObj>
              </mc:Fallback>
            </mc:AlternateContent>
          </a:graphicData>
        </a:graphic>
      </p:graphicFrame>
      <p:sp>
        <p:nvSpPr>
          <p:cNvPr id="17" name="Content Placeholder 14"/>
          <p:cNvSpPr/>
          <p:nvPr/>
        </p:nvSpPr>
        <p:spPr>
          <a:xfrm>
            <a:off x="5780161" y="2259355"/>
            <a:ext cx="1095172" cy="400110"/>
          </a:xfrm>
          <a:prstGeom prst="rect">
            <a:avLst/>
          </a:prstGeom>
        </p:spPr>
        <p:txBody>
          <a:bodyPr wrap="none">
            <a:spAutoFit/>
          </a:bodyPr>
          <a:lstStyle/>
          <a:p>
            <a:r>
              <a:rPr lang="en-US" altLang="en-US" sz="2000" dirty="0">
                <a:cs typeface="Courier New" panose="02070309020205020404" pitchFamily="49" charset="0"/>
              </a:rPr>
              <a:t>That is, </a:t>
            </a:r>
            <a:endParaRPr lang="en-US" sz="2000" dirty="0"/>
          </a:p>
        </p:txBody>
      </p:sp>
      <p:graphicFrame>
        <p:nvGraphicFramePr>
          <p:cNvPr id="16" name="Object 15" descr="C sub n"/>
          <p:cNvGraphicFramePr>
            <a:graphicFrameLocks noChangeAspect="1"/>
          </p:cNvGraphicFramePr>
          <p:nvPr>
            <p:extLst>
              <p:ext uri="{D42A27DB-BD31-4B8C-83A1-F6EECF244321}">
                <p14:modId xmlns:p14="http://schemas.microsoft.com/office/powerpoint/2010/main" val="616861294"/>
              </p:ext>
            </p:extLst>
          </p:nvPr>
        </p:nvGraphicFramePr>
        <p:xfrm>
          <a:off x="6770627" y="2323550"/>
          <a:ext cx="304800" cy="330200"/>
        </p:xfrm>
        <a:graphic>
          <a:graphicData uri="http://schemas.openxmlformats.org/presentationml/2006/ole">
            <mc:AlternateContent xmlns:mc="http://schemas.openxmlformats.org/markup-compatibility/2006">
              <mc:Choice xmlns:v="urn:schemas-microsoft-com:vml" Requires="v">
                <p:oleObj spid="_x0000_s1067" name="Equation" r:id="rId15" imgW="304560" imgH="330120" progId="Equation.DSMT4">
                  <p:embed/>
                </p:oleObj>
              </mc:Choice>
              <mc:Fallback>
                <p:oleObj name="Equation" r:id="rId15" imgW="304560" imgH="330120" progId="Equation.DSMT4">
                  <p:embed/>
                  <p:pic>
                    <p:nvPicPr>
                      <p:cNvPr id="15" name="Object 14"/>
                      <p:cNvPicPr/>
                      <p:nvPr/>
                    </p:nvPicPr>
                    <p:blipFill>
                      <a:blip r:embed="rId16"/>
                      <a:stretch>
                        <a:fillRect/>
                      </a:stretch>
                    </p:blipFill>
                    <p:spPr>
                      <a:xfrm>
                        <a:off x="6770627" y="2323550"/>
                        <a:ext cx="304800" cy="330200"/>
                      </a:xfrm>
                      <a:prstGeom prst="rect">
                        <a:avLst/>
                      </a:prstGeom>
                    </p:spPr>
                  </p:pic>
                </p:oleObj>
              </mc:Fallback>
            </mc:AlternateContent>
          </a:graphicData>
        </a:graphic>
      </p:graphicFrame>
      <p:sp>
        <p:nvSpPr>
          <p:cNvPr id="18" name="Content Placeholder 16"/>
          <p:cNvSpPr/>
          <p:nvPr/>
        </p:nvSpPr>
        <p:spPr>
          <a:xfrm>
            <a:off x="7033266" y="2259355"/>
            <a:ext cx="1492716" cy="400110"/>
          </a:xfrm>
          <a:prstGeom prst="rect">
            <a:avLst/>
          </a:prstGeom>
        </p:spPr>
        <p:txBody>
          <a:bodyPr wrap="none">
            <a:spAutoFit/>
          </a:bodyPr>
          <a:lstStyle/>
          <a:p>
            <a:r>
              <a:rPr lang="en-US" altLang="en-US" sz="2000" dirty="0">
                <a:cs typeface="Courier New" panose="02070309020205020404" pitchFamily="49" charset="0"/>
              </a:rPr>
              <a:t>is the most </a:t>
            </a:r>
            <a:endParaRPr lang="en-US" sz="2000" dirty="0"/>
          </a:p>
        </p:txBody>
      </p:sp>
      <p:sp>
        <p:nvSpPr>
          <p:cNvPr id="19" name="Content Placeholder 17"/>
          <p:cNvSpPr/>
          <p:nvPr/>
        </p:nvSpPr>
        <p:spPr>
          <a:xfrm>
            <a:off x="448286" y="2564335"/>
            <a:ext cx="2335896" cy="400110"/>
          </a:xfrm>
          <a:prstGeom prst="rect">
            <a:avLst/>
          </a:prstGeom>
        </p:spPr>
        <p:txBody>
          <a:bodyPr wrap="none">
            <a:spAutoFit/>
          </a:bodyPr>
          <a:lstStyle/>
          <a:p>
            <a:r>
              <a:rPr lang="en-US" altLang="en-US" sz="2000" dirty="0">
                <a:cs typeface="Courier New" panose="02070309020205020404" pitchFamily="49" charset="0"/>
              </a:rPr>
              <a:t>general class, and </a:t>
            </a:r>
            <a:endParaRPr lang="en-US" sz="2000" dirty="0"/>
          </a:p>
        </p:txBody>
      </p:sp>
      <p:graphicFrame>
        <p:nvGraphicFramePr>
          <p:cNvPr id="20" name="Object 18" descr="C sub 1"/>
          <p:cNvGraphicFramePr>
            <a:graphicFrameLocks noChangeAspect="1"/>
          </p:cNvGraphicFramePr>
          <p:nvPr>
            <p:extLst>
              <p:ext uri="{D42A27DB-BD31-4B8C-83A1-F6EECF244321}">
                <p14:modId xmlns:p14="http://schemas.microsoft.com/office/powerpoint/2010/main" val="2678153667"/>
              </p:ext>
            </p:extLst>
          </p:nvPr>
        </p:nvGraphicFramePr>
        <p:xfrm>
          <a:off x="2684806" y="2630796"/>
          <a:ext cx="279400" cy="330200"/>
        </p:xfrm>
        <a:graphic>
          <a:graphicData uri="http://schemas.openxmlformats.org/presentationml/2006/ole">
            <mc:AlternateContent xmlns:mc="http://schemas.openxmlformats.org/markup-compatibility/2006">
              <mc:Choice xmlns:v="urn:schemas-microsoft-com:vml" Requires="v">
                <p:oleObj spid="_x0000_s1068" name="Equation" r:id="rId17" imgW="279360" imgH="330120" progId="Equation.DSMT4">
                  <p:embed/>
                </p:oleObj>
              </mc:Choice>
              <mc:Fallback>
                <p:oleObj name="Equation" r:id="rId17" imgW="279360" imgH="330120" progId="Equation.DSMT4">
                  <p:embed/>
                  <p:pic>
                    <p:nvPicPr>
                      <p:cNvPr id="7" name="Object 6"/>
                      <p:cNvPicPr/>
                      <p:nvPr/>
                    </p:nvPicPr>
                    <p:blipFill>
                      <a:blip r:embed="rId18"/>
                      <a:stretch>
                        <a:fillRect/>
                      </a:stretch>
                    </p:blipFill>
                    <p:spPr>
                      <a:xfrm>
                        <a:off x="2684806" y="2630796"/>
                        <a:ext cx="279400" cy="330200"/>
                      </a:xfrm>
                      <a:prstGeom prst="rect">
                        <a:avLst/>
                      </a:prstGeom>
                    </p:spPr>
                  </p:pic>
                </p:oleObj>
              </mc:Fallback>
            </mc:AlternateContent>
          </a:graphicData>
        </a:graphic>
      </p:graphicFrame>
      <p:sp>
        <p:nvSpPr>
          <p:cNvPr id="21" name="Content Placeholder 19"/>
          <p:cNvSpPr/>
          <p:nvPr/>
        </p:nvSpPr>
        <p:spPr>
          <a:xfrm>
            <a:off x="2931560" y="2560886"/>
            <a:ext cx="4112023" cy="400110"/>
          </a:xfrm>
          <a:prstGeom prst="rect">
            <a:avLst/>
          </a:prstGeom>
        </p:spPr>
        <p:txBody>
          <a:bodyPr wrap="none">
            <a:spAutoFit/>
          </a:bodyPr>
          <a:lstStyle/>
          <a:p>
            <a:r>
              <a:rPr lang="en-US" altLang="en-US" sz="2000" dirty="0">
                <a:cs typeface="Courier New" panose="02070309020205020404" pitchFamily="49" charset="0"/>
              </a:rPr>
              <a:t>is the most specific class. In Java, </a:t>
            </a:r>
            <a:endParaRPr lang="en-US" sz="2000" dirty="0"/>
          </a:p>
        </p:txBody>
      </p:sp>
      <p:graphicFrame>
        <p:nvGraphicFramePr>
          <p:cNvPr id="22" name="Object 20" descr="C sub n"/>
          <p:cNvGraphicFramePr>
            <a:graphicFrameLocks noChangeAspect="1"/>
          </p:cNvGraphicFramePr>
          <p:nvPr>
            <p:extLst>
              <p:ext uri="{D42A27DB-BD31-4B8C-83A1-F6EECF244321}">
                <p14:modId xmlns:p14="http://schemas.microsoft.com/office/powerpoint/2010/main" val="2537387583"/>
              </p:ext>
            </p:extLst>
          </p:nvPr>
        </p:nvGraphicFramePr>
        <p:xfrm>
          <a:off x="6914307" y="2622155"/>
          <a:ext cx="304800" cy="330200"/>
        </p:xfrm>
        <a:graphic>
          <a:graphicData uri="http://schemas.openxmlformats.org/presentationml/2006/ole">
            <mc:AlternateContent xmlns:mc="http://schemas.openxmlformats.org/markup-compatibility/2006">
              <mc:Choice xmlns:v="urn:schemas-microsoft-com:vml" Requires="v">
                <p:oleObj spid="_x0000_s1069" name="Equation" r:id="rId19" imgW="304560" imgH="330120" progId="Equation.DSMT4">
                  <p:embed/>
                </p:oleObj>
              </mc:Choice>
              <mc:Fallback>
                <p:oleObj name="Equation" r:id="rId19" imgW="304560" imgH="330120" progId="Equation.DSMT4">
                  <p:embed/>
                  <p:pic>
                    <p:nvPicPr>
                      <p:cNvPr id="16" name="Object 15"/>
                      <p:cNvPicPr/>
                      <p:nvPr/>
                    </p:nvPicPr>
                    <p:blipFill>
                      <a:blip r:embed="rId16"/>
                      <a:stretch>
                        <a:fillRect/>
                      </a:stretch>
                    </p:blipFill>
                    <p:spPr>
                      <a:xfrm>
                        <a:off x="6914307" y="2622155"/>
                        <a:ext cx="304800" cy="330200"/>
                      </a:xfrm>
                      <a:prstGeom prst="rect">
                        <a:avLst/>
                      </a:prstGeom>
                    </p:spPr>
                  </p:pic>
                </p:oleObj>
              </mc:Fallback>
            </mc:AlternateContent>
          </a:graphicData>
        </a:graphic>
      </p:graphicFrame>
      <p:sp>
        <p:nvSpPr>
          <p:cNvPr id="23" name="Content Placeholder 21"/>
          <p:cNvSpPr/>
          <p:nvPr/>
        </p:nvSpPr>
        <p:spPr>
          <a:xfrm>
            <a:off x="7194386" y="2559702"/>
            <a:ext cx="867545" cy="400110"/>
          </a:xfrm>
          <a:prstGeom prst="rect">
            <a:avLst/>
          </a:prstGeom>
        </p:spPr>
        <p:txBody>
          <a:bodyPr wrap="none">
            <a:spAutoFit/>
          </a:bodyPr>
          <a:lstStyle/>
          <a:p>
            <a:r>
              <a:rPr lang="en-US" altLang="en-US" sz="2000" dirty="0">
                <a:cs typeface="Courier New" panose="02070309020205020404" pitchFamily="49" charset="0"/>
              </a:rPr>
              <a:t>is the </a:t>
            </a:r>
            <a:endParaRPr lang="en-US" sz="2000" dirty="0"/>
          </a:p>
        </p:txBody>
      </p:sp>
      <p:sp>
        <p:nvSpPr>
          <p:cNvPr id="24" name="Content Placeholder 22"/>
          <p:cNvSpPr/>
          <p:nvPr/>
        </p:nvSpPr>
        <p:spPr>
          <a:xfrm>
            <a:off x="448286" y="2871189"/>
            <a:ext cx="7090913" cy="707886"/>
          </a:xfrm>
          <a:prstGeom prst="rect">
            <a:avLst/>
          </a:prstGeom>
        </p:spPr>
        <p:txBody>
          <a:bodyPr wrap="square">
            <a:spAutoFit/>
          </a:bodyPr>
          <a:lstStyle/>
          <a:p>
            <a:r>
              <a:rPr lang="en-US" altLang="en-US" sz="2000" dirty="0">
                <a:cs typeface="Courier New" panose="02070309020205020404" pitchFamily="49" charset="0"/>
              </a:rPr>
              <a:t>Object class. </a:t>
            </a:r>
            <a:r>
              <a:rPr lang="en-US" altLang="en-US" sz="2000" dirty="0">
                <a:cs typeface="Times New Roman" panose="02020603050405020304" pitchFamily="18" charset="0"/>
              </a:rPr>
              <a:t>If o invokes a method p, the JVM searches the implementation for the method p in </a:t>
            </a:r>
            <a:endParaRPr lang="en-US" sz="2000" dirty="0"/>
          </a:p>
        </p:txBody>
      </p:sp>
      <p:graphicFrame>
        <p:nvGraphicFramePr>
          <p:cNvPr id="25" name="Object 23" descr="C sub 1, C sub 2 and so on to C sub n minus 1 and C sub n"/>
          <p:cNvGraphicFramePr>
            <a:graphicFrameLocks noChangeAspect="1"/>
          </p:cNvGraphicFramePr>
          <p:nvPr>
            <p:extLst>
              <p:ext uri="{D42A27DB-BD31-4B8C-83A1-F6EECF244321}">
                <p14:modId xmlns:p14="http://schemas.microsoft.com/office/powerpoint/2010/main" val="3862959951"/>
              </p:ext>
            </p:extLst>
          </p:nvPr>
        </p:nvGraphicFramePr>
        <p:xfrm>
          <a:off x="4598254" y="3247359"/>
          <a:ext cx="2451100" cy="330200"/>
        </p:xfrm>
        <a:graphic>
          <a:graphicData uri="http://schemas.openxmlformats.org/presentationml/2006/ole">
            <mc:AlternateContent xmlns:mc="http://schemas.openxmlformats.org/markup-compatibility/2006">
              <mc:Choice xmlns:v="urn:schemas-microsoft-com:vml" Requires="v">
                <p:oleObj spid="_x0000_s1070" name="Equation" r:id="rId20" imgW="2450880" imgH="330120" progId="Equation.DSMT4">
                  <p:embed/>
                </p:oleObj>
              </mc:Choice>
              <mc:Fallback>
                <p:oleObj name="Equation" r:id="rId20" imgW="2450880" imgH="330120" progId="Equation.DSMT4">
                  <p:embed/>
                  <p:pic>
                    <p:nvPicPr>
                      <p:cNvPr id="4" name="Object 3"/>
                      <p:cNvPicPr/>
                      <p:nvPr/>
                    </p:nvPicPr>
                    <p:blipFill>
                      <a:blip r:embed="rId21"/>
                      <a:stretch>
                        <a:fillRect/>
                      </a:stretch>
                    </p:blipFill>
                    <p:spPr>
                      <a:xfrm>
                        <a:off x="4598254" y="3247359"/>
                        <a:ext cx="2451100" cy="330200"/>
                      </a:xfrm>
                      <a:prstGeom prst="rect">
                        <a:avLst/>
                      </a:prstGeom>
                    </p:spPr>
                  </p:pic>
                </p:oleObj>
              </mc:Fallback>
            </mc:AlternateContent>
          </a:graphicData>
        </a:graphic>
      </p:graphicFrame>
      <p:sp>
        <p:nvSpPr>
          <p:cNvPr id="26" name="Content Placeholder 24"/>
          <p:cNvSpPr/>
          <p:nvPr/>
        </p:nvSpPr>
        <p:spPr>
          <a:xfrm>
            <a:off x="7013929" y="3157785"/>
            <a:ext cx="1664238" cy="400110"/>
          </a:xfrm>
          <a:prstGeom prst="rect">
            <a:avLst/>
          </a:prstGeom>
        </p:spPr>
        <p:txBody>
          <a:bodyPr wrap="none">
            <a:spAutoFit/>
          </a:bodyPr>
          <a:lstStyle/>
          <a:p>
            <a:r>
              <a:rPr lang="en-US" altLang="en-US" sz="2000" dirty="0">
                <a:cs typeface="Times New Roman" panose="02020603050405020304" pitchFamily="18" charset="0"/>
              </a:rPr>
              <a:t>in this order, </a:t>
            </a:r>
            <a:endParaRPr lang="en-US" sz="2000" dirty="0"/>
          </a:p>
        </p:txBody>
      </p:sp>
      <p:sp>
        <p:nvSpPr>
          <p:cNvPr id="27" name="Content Placeholder 25"/>
          <p:cNvSpPr/>
          <p:nvPr/>
        </p:nvSpPr>
        <p:spPr>
          <a:xfrm>
            <a:off x="457199" y="3474618"/>
            <a:ext cx="8241689" cy="707886"/>
          </a:xfrm>
          <a:prstGeom prst="rect">
            <a:avLst/>
          </a:prstGeom>
        </p:spPr>
        <p:txBody>
          <a:bodyPr wrap="square">
            <a:spAutoFit/>
          </a:bodyPr>
          <a:lstStyle/>
          <a:p>
            <a:r>
              <a:rPr lang="en-US" altLang="en-US" sz="2000" dirty="0">
                <a:cs typeface="Times New Roman" panose="02020603050405020304" pitchFamily="18" charset="0"/>
              </a:rPr>
              <a:t>until it is found. </a:t>
            </a:r>
            <a:r>
              <a:rPr lang="en-US" altLang="en-US" sz="2000" dirty="0">
                <a:cs typeface="Courier New" panose="02070309020205020404" pitchFamily="49" charset="0"/>
              </a:rPr>
              <a:t>Once an implementation is found, the search stops and the first-found implementation is invoked.</a:t>
            </a:r>
            <a:endParaRPr lang="en-US" sz="2000" dirty="0"/>
          </a:p>
        </p:txBody>
      </p:sp>
      <p:pic>
        <p:nvPicPr>
          <p:cNvPr id="5" name="Picture 26" descr="C sub n is an object, and C sub n minus 1 and so on to C sub 2 and C sub 1 are subclasses of C sub n. Since o is an instance of C sub 1, o is also an instance of C sub 2, C sub 3, and so on to C sub n minus 1 and C sub n."/>
          <p:cNvPicPr>
            <a:picLocks noChangeAspect="1"/>
          </p:cNvPicPr>
          <p:nvPr/>
        </p:nvPicPr>
        <p:blipFill>
          <a:blip r:embed="rId22"/>
          <a:stretch>
            <a:fillRect/>
          </a:stretch>
        </p:blipFill>
        <p:spPr>
          <a:xfrm>
            <a:off x="669272" y="4336889"/>
            <a:ext cx="7805455" cy="1762304"/>
          </a:xfrm>
          <a:prstGeom prst="rect">
            <a:avLst/>
          </a:prstGeom>
        </p:spPr>
      </p:pic>
    </p:spTree>
    <p:extLst>
      <p:ext uri="{BB962C8B-B14F-4D97-AF65-F5344CB8AC3E}">
        <p14:creationId xmlns:p14="http://schemas.microsoft.com/office/powerpoint/2010/main" val="38532195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Method Matching </a:t>
            </a:r>
            <a:r>
              <a:rPr lang="en-US" altLang="en-US" dirty="0" smtClean="0"/>
              <a:t>v</a:t>
            </a:r>
            <a:r>
              <a:rPr lang="en-US" altLang="en-US" sz="100" dirty="0" smtClean="0">
                <a:solidFill>
                  <a:schemeClr val="bg1"/>
                </a:solidFill>
              </a:rPr>
              <a:t>ersu</a:t>
            </a:r>
            <a:r>
              <a:rPr lang="en-US" altLang="en-US" dirty="0" smtClean="0"/>
              <a:t>s </a:t>
            </a:r>
            <a:r>
              <a:rPr lang="en-US" altLang="en-US" dirty="0"/>
              <a:t>Binding</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 </a:t>
            </a:r>
            <a:endParaRPr lang="en-US" dirty="0"/>
          </a:p>
        </p:txBody>
      </p:sp>
    </p:spTree>
    <p:extLst>
      <p:ext uri="{BB962C8B-B14F-4D97-AF65-F5344CB8AC3E}">
        <p14:creationId xmlns:p14="http://schemas.microsoft.com/office/powerpoint/2010/main" val="2723873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Generic Programming</a:t>
            </a:r>
            <a:endParaRPr lang="en-US" dirty="0"/>
          </a:p>
        </p:txBody>
      </p:sp>
      <p:pic>
        <p:nvPicPr>
          <p:cNvPr id="6" name="Picture 2" descr="Computer code has 23 lines. The lines read as follows. Line 1. public class Polymorphism Demo left brace. Line 2, indented once. public static void main left parenthesis String left bracket right bracket a r g s right parenthesis left brace. Line 3, indented twice. m left parenthesis new Graduate Student left parenthesis right parenthesis right parenthesis semicolon. Line 4, indented twice. m left parenthesis new Student left parenthesis right parenthesis right parenthesis semicolon. Line 5, indented twice. m left parenthesis new Person left parenthesis right parenthesis right parenthesis semicolon. Line 6, indented twice. m left parenthesis new Object left parenthesis right parenthesis right parenthesis colon. Line 7, indented once. right brace. Line 8, indented once. public static void m left parenthesis Object x right parenthesis left brace. Line 9, indented twice. System period out period print L n left parenthesis x period to String left parenthesis right parenthesis right parenthesis semicolon. Line 10, indented once. right brace. Line 11. right brace. Line 12. class Graduate Student extends Student left brace. Line 13. right brace. Line 14. class Student extends Person left brace. Line 15, indented once. public String to String left parenthesis right parenthesis left brace. Line 16, indented twice. return double quote Student double quote semicolon. Line 17, indented once. right brace. Line 18. right brace. Line 19. class Person extends Object left brace. Line 20, indented once. public String to String left parenthesis right parenthesis left brace. Line 21, indented twice. return double quote Person double quote semicolon. Line 22, indented once. right brace. Line 23. right brace. "/>
          <p:cNvPicPr>
            <a:picLocks noChangeAspect="1"/>
          </p:cNvPicPr>
          <p:nvPr/>
        </p:nvPicPr>
        <p:blipFill>
          <a:blip r:embed="rId2"/>
          <a:stretch>
            <a:fillRect/>
          </a:stretch>
        </p:blipFill>
        <p:spPr>
          <a:xfrm>
            <a:off x="585524" y="1600198"/>
            <a:ext cx="3400956" cy="4651512"/>
          </a:xfrm>
          <a:prstGeom prst="rect">
            <a:avLst/>
          </a:prstGeom>
        </p:spPr>
      </p:pic>
      <p:sp>
        <p:nvSpPr>
          <p:cNvPr id="3" name="Content Placeholder 3"/>
          <p:cNvSpPr>
            <a:spLocks noGrp="1"/>
          </p:cNvSpPr>
          <p:nvPr>
            <p:ph sz="quarter" idx="13"/>
          </p:nvPr>
        </p:nvSpPr>
        <p:spPr>
          <a:xfrm>
            <a:off x="4104861" y="1600200"/>
            <a:ext cx="4585114" cy="4525963"/>
          </a:xfrm>
        </p:spPr>
        <p:txBody>
          <a:bodyPr/>
          <a:lstStyle/>
          <a:p>
            <a:pPr marL="0" indent="0">
              <a:buNone/>
            </a:pPr>
            <a:r>
              <a:rPr lang="en-US" altLang="en-US" sz="2000" dirty="0">
                <a:cs typeface="Times New Roman" panose="02020603050405020304"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toString) is determined dynamically</a:t>
            </a:r>
            <a:r>
              <a:rPr lang="en-US" altLang="en-US" sz="2000"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2322332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Casting Objects</a:t>
            </a:r>
            <a:endParaRPr lang="en-US" dirty="0"/>
          </a:p>
        </p:txBody>
      </p:sp>
      <p:sp>
        <p:nvSpPr>
          <p:cNvPr id="3" name="Content Placeholder 2"/>
          <p:cNvSpPr>
            <a:spLocks noGrp="1"/>
          </p:cNvSpPr>
          <p:nvPr>
            <p:ph sz="quarter" idx="13"/>
          </p:nvPr>
        </p:nvSpPr>
        <p:spPr>
          <a:xfrm>
            <a:off x="457200" y="1600200"/>
            <a:ext cx="8232775" cy="2425147"/>
          </a:xfrm>
        </p:spPr>
        <p:txBody>
          <a:bodyPr/>
          <a:lstStyle/>
          <a:p>
            <a:pPr marL="0" indent="0">
              <a:buFont typeface="Monotype Sorts" pitchFamily="2" charset="2"/>
              <a:buNone/>
              <a:tabLst>
                <a:tab pos="57150" algn="l"/>
                <a:tab pos="285750" algn="l"/>
              </a:tabLst>
            </a:pPr>
            <a:r>
              <a:rPr lang="en-US" altLang="en-US" sz="2000" dirty="0">
                <a:cs typeface="Courier New" panose="02070309020205020404" pitchFamily="49" charset="0"/>
              </a:rPr>
              <a:t>You have already used the casting operator to convert variables of one primitive type to another. </a:t>
            </a:r>
            <a:r>
              <a:rPr lang="en-US" altLang="en-US" sz="2000" b="1" dirty="0">
                <a:cs typeface="Courier New" panose="02070309020205020404" pitchFamily="49" charset="0"/>
              </a:rPr>
              <a:t>Casting</a:t>
            </a:r>
            <a:r>
              <a:rPr lang="en-US" altLang="en-US" sz="2000" dirty="0">
                <a:cs typeface="Courier New" panose="02070309020205020404"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en-US" sz="2000" dirty="0">
                <a:cs typeface="Times New Roman" panose="02020603050405020304" pitchFamily="18" charset="0"/>
              </a:rPr>
              <a:t>m(new Student</a:t>
            </a:r>
            <a:r>
              <a:rPr lang="en-US" altLang="en-US" sz="2000" dirty="0" smtClean="0">
                <a:cs typeface="Times New Roman" panose="02020603050405020304" pitchFamily="18" charset="0"/>
              </a:rPr>
              <a:t>());</a:t>
            </a:r>
            <a:endParaRPr lang="en-US" altLang="en-US" sz="2000" dirty="0">
              <a:cs typeface="Courier New" panose="02070309020205020404" pitchFamily="49" charset="0"/>
            </a:endParaRPr>
          </a:p>
          <a:p>
            <a:pPr marL="0" indent="0">
              <a:spcBef>
                <a:spcPct val="0"/>
              </a:spcBef>
              <a:buClrTx/>
              <a:buSzTx/>
              <a:buFontTx/>
              <a:buNone/>
              <a:tabLst>
                <a:tab pos="57150" algn="l"/>
                <a:tab pos="285750" algn="l"/>
              </a:tabLst>
            </a:pPr>
            <a:r>
              <a:rPr lang="en-US" altLang="en-US" sz="2000" dirty="0">
                <a:cs typeface="Courier New" panose="02070309020205020404" pitchFamily="49" charset="0"/>
              </a:rPr>
              <a:t>assigns the object new Student() to a parameter of the Object type. This statement is equivalent to</a:t>
            </a:r>
            <a:r>
              <a:rPr lang="en-US" altLang="en-US" sz="2000" dirty="0" smtClean="0">
                <a:cs typeface="Courier New" panose="02070309020205020404" pitchFamily="49" charset="0"/>
              </a:rPr>
              <a:t>:</a:t>
            </a:r>
            <a:endParaRPr lang="en-US" dirty="0"/>
          </a:p>
        </p:txBody>
      </p:sp>
      <p:pic>
        <p:nvPicPr>
          <p:cNvPr id="13" name="Picture 3" descr="Computer code has 2 lines. The lines read as follows. Line 1. Object o equals new Student left parenthesis right parenthesis semicolon forward slash forward slash Implicit casting. Line 2. m left parenthesis o right parenthesis semicolon."/>
          <p:cNvPicPr>
            <a:picLocks noChangeAspect="1"/>
          </p:cNvPicPr>
          <p:nvPr/>
        </p:nvPicPr>
        <p:blipFill rotWithShape="1">
          <a:blip r:embed="rId2"/>
          <a:srcRect l="7055" r="7714"/>
          <a:stretch/>
        </p:blipFill>
        <p:spPr>
          <a:xfrm>
            <a:off x="822735" y="4082582"/>
            <a:ext cx="4238506" cy="1078229"/>
          </a:xfrm>
          <a:prstGeom prst="rect">
            <a:avLst/>
          </a:prstGeom>
        </p:spPr>
      </p:pic>
      <p:sp>
        <p:nvSpPr>
          <p:cNvPr id="4" name="Content Placeholder 4"/>
          <p:cNvSpPr>
            <a:spLocks noGrp="1"/>
          </p:cNvSpPr>
          <p:nvPr>
            <p:ph sz="quarter" idx="14"/>
          </p:nvPr>
        </p:nvSpPr>
        <p:spPr>
          <a:xfrm>
            <a:off x="457200" y="5234705"/>
            <a:ext cx="8122016" cy="973599"/>
          </a:xfrm>
        </p:spPr>
        <p:txBody>
          <a:bodyPr/>
          <a:lstStyle/>
          <a:p>
            <a:pPr marL="0" indent="0">
              <a:buNone/>
            </a:pPr>
            <a:r>
              <a:rPr lang="en-US" altLang="en-US" sz="2000" dirty="0">
                <a:cs typeface="Courier New" panose="02070309020205020404" pitchFamily="49" charset="0"/>
              </a:rPr>
              <a:t>The statement Object o = new Student(), known as implicit casting, is legal because an instance of Student is automatically an instance of Object</a:t>
            </a:r>
            <a:r>
              <a:rPr lang="en-US" altLang="en-US" sz="2000" dirty="0" smtClean="0">
                <a:cs typeface="Courier New" panose="02070309020205020404" pitchFamily="49" charset="0"/>
              </a:rPr>
              <a:t>.</a:t>
            </a:r>
            <a:endParaRPr lang="en-US" dirty="0"/>
          </a:p>
        </p:txBody>
      </p:sp>
    </p:spTree>
    <p:extLst>
      <p:ext uri="{BB962C8B-B14F-4D97-AF65-F5344CB8AC3E}">
        <p14:creationId xmlns:p14="http://schemas.microsoft.com/office/powerpoint/2010/main" val="42214698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Casting Is Necessary?</a:t>
            </a:r>
            <a:endParaRPr lang="en-US" dirty="0"/>
          </a:p>
        </p:txBody>
      </p:sp>
      <p:sp>
        <p:nvSpPr>
          <p:cNvPr id="3" name="Content Placeholder 2"/>
          <p:cNvSpPr>
            <a:spLocks noGrp="1"/>
          </p:cNvSpPr>
          <p:nvPr>
            <p:ph sz="quarter" idx="13"/>
          </p:nvPr>
        </p:nvSpPr>
        <p:spPr/>
        <p:txBody>
          <a:bodyPr/>
          <a:lstStyle/>
          <a:p>
            <a:pPr marL="0" indent="0">
              <a:lnSpc>
                <a:spcPct val="90000"/>
              </a:lnSpc>
              <a:spcBef>
                <a:spcPct val="0"/>
              </a:spcBef>
              <a:buFont typeface="Monotype Sorts" pitchFamily="2" charset="2"/>
              <a:buNone/>
              <a:tabLst>
                <a:tab pos="57150" algn="l"/>
                <a:tab pos="285750" algn="l"/>
              </a:tabLst>
            </a:pPr>
            <a:r>
              <a:rPr lang="en-US" altLang="en-US" sz="2000" dirty="0">
                <a:cs typeface="Courier New" panose="02070309020205020404" pitchFamily="49" charset="0"/>
              </a:rPr>
              <a:t>Suppose you want to assign the object reference o to a variable of the Student type using the following </a:t>
            </a:r>
            <a:r>
              <a:rPr lang="en-US" altLang="en-US" sz="2000" dirty="0" smtClean="0">
                <a:cs typeface="Courier New" panose="02070309020205020404" pitchFamily="49" charset="0"/>
              </a:rPr>
              <a:t>statement:</a:t>
            </a:r>
          </a:p>
          <a:p>
            <a:pPr marL="628650" lvl="1" indent="-171450">
              <a:lnSpc>
                <a:spcPct val="90000"/>
              </a:lnSpc>
              <a:buFontTx/>
              <a:buNone/>
              <a:tabLst>
                <a:tab pos="57150" algn="l"/>
                <a:tab pos="285750" algn="l"/>
              </a:tabLst>
            </a:pPr>
            <a:r>
              <a:rPr lang="en-US" altLang="en-US" sz="2000" dirty="0" smtClean="0">
                <a:cs typeface="Courier New" panose="02070309020205020404" pitchFamily="49" charset="0"/>
              </a:rPr>
              <a:t>Student b = o; </a:t>
            </a:r>
          </a:p>
          <a:p>
            <a:pPr marL="0" indent="0">
              <a:lnSpc>
                <a:spcPct val="90000"/>
              </a:lnSpc>
              <a:spcBef>
                <a:spcPct val="0"/>
              </a:spcBef>
              <a:buClrTx/>
              <a:buSzTx/>
              <a:buFontTx/>
              <a:buNone/>
              <a:tabLst>
                <a:tab pos="57150" algn="l"/>
                <a:tab pos="285750" algn="l"/>
              </a:tabLst>
            </a:pPr>
            <a:r>
              <a:rPr lang="en-US" altLang="en-US" sz="2000" dirty="0" smtClean="0">
                <a:cs typeface="Courier New" panose="02070309020205020404" pitchFamily="49" charset="0"/>
              </a:rPr>
              <a:t>A </a:t>
            </a:r>
            <a:r>
              <a:rPr lang="en-US" altLang="en-US" sz="2000" dirty="0">
                <a:cs typeface="Courier New" panose="02070309020205020404" pitchFamily="49" charset="0"/>
              </a:rPr>
              <a:t>compile error would occur. Why does the statement </a:t>
            </a:r>
            <a:r>
              <a:rPr lang="en-US" altLang="en-US" sz="2000" b="1" dirty="0">
                <a:cs typeface="Courier New" panose="02070309020205020404" pitchFamily="49" charset="0"/>
              </a:rPr>
              <a:t>Object o = new Student()</a:t>
            </a:r>
            <a:r>
              <a:rPr lang="en-US" altLang="en-US" sz="2000" dirty="0">
                <a:cs typeface="Courier New" panose="02070309020205020404" pitchFamily="49" charset="0"/>
              </a:rPr>
              <a:t> work and the statement </a:t>
            </a:r>
            <a:r>
              <a:rPr lang="en-US" altLang="en-US" sz="2000" b="1" dirty="0">
                <a:cs typeface="Courier New" panose="02070309020205020404" pitchFamily="49" charset="0"/>
              </a:rPr>
              <a:t>Student b = o</a:t>
            </a:r>
            <a:r>
              <a:rPr lang="en-US" altLang="en-US" sz="2000" dirty="0">
                <a:cs typeface="Courier New" panose="02070309020205020404"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a:t>
            </a:r>
            <a:r>
              <a:rPr lang="en-US" altLang="en-US" sz="2000" dirty="0" smtClean="0">
                <a:cs typeface="Courier New" panose="02070309020205020404" pitchFamily="49" charset="0"/>
              </a:rPr>
              <a:t>follows:</a:t>
            </a:r>
          </a:p>
          <a:p>
            <a:pPr marL="0" indent="0">
              <a:lnSpc>
                <a:spcPct val="90000"/>
              </a:lnSpc>
              <a:spcBef>
                <a:spcPct val="0"/>
              </a:spcBef>
              <a:buClrTx/>
              <a:buSzTx/>
              <a:buFontTx/>
              <a:buNone/>
              <a:tabLst>
                <a:tab pos="57150" algn="l"/>
                <a:tab pos="285750" algn="l"/>
              </a:tabLst>
            </a:pPr>
            <a:r>
              <a:rPr lang="en-US" altLang="en-US" sz="2000" dirty="0" smtClean="0">
                <a:cs typeface="Courier New" panose="02070309020205020404" pitchFamily="49" charset="0"/>
              </a:rPr>
              <a:t>      Student </a:t>
            </a:r>
            <a:r>
              <a:rPr lang="en-US" altLang="en-US" sz="2000" dirty="0">
                <a:cs typeface="Courier New" panose="02070309020205020404" pitchFamily="49" charset="0"/>
              </a:rPr>
              <a:t>b = (Student)o; // Explicit </a:t>
            </a:r>
            <a:r>
              <a:rPr lang="en-US" altLang="en-US" sz="2000" dirty="0" smtClean="0">
                <a:cs typeface="Courier New" panose="02070309020205020404" pitchFamily="49" charset="0"/>
              </a:rPr>
              <a:t>casting</a:t>
            </a:r>
            <a:endParaRPr lang="en-US" dirty="0"/>
          </a:p>
        </p:txBody>
      </p:sp>
    </p:spTree>
    <p:extLst>
      <p:ext uri="{BB962C8B-B14F-4D97-AF65-F5344CB8AC3E}">
        <p14:creationId xmlns:p14="http://schemas.microsoft.com/office/powerpoint/2010/main" val="528993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Casting </a:t>
            </a:r>
            <a:r>
              <a:rPr lang="en-US" altLang="en-US" dirty="0" smtClean="0"/>
              <a:t>from Superclass </a:t>
            </a:r>
            <a:r>
              <a:rPr lang="en-US" altLang="en-US" dirty="0"/>
              <a:t>to Subclass</a:t>
            </a:r>
            <a:endParaRPr lang="en-US"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t>Explicit casting must be used when casting an object from a superclass to a subclass.  This type of casting may not always succeed.</a:t>
            </a:r>
          </a:p>
          <a:p>
            <a:pPr lvl="1">
              <a:spcBef>
                <a:spcPct val="100000"/>
              </a:spcBef>
              <a:buFontTx/>
              <a:buNone/>
            </a:pPr>
            <a:r>
              <a:rPr lang="en-US" altLang="en-US" dirty="0"/>
              <a:t>Apple x = (</a:t>
            </a:r>
            <a:r>
              <a:rPr lang="en-US" altLang="en-US" dirty="0" smtClean="0"/>
              <a:t>Apple)fruit;</a:t>
            </a:r>
          </a:p>
          <a:p>
            <a:pPr lvl="1">
              <a:spcBef>
                <a:spcPct val="100000"/>
              </a:spcBef>
              <a:buFontTx/>
              <a:buNone/>
            </a:pPr>
            <a:r>
              <a:rPr lang="en-US" altLang="en-US" dirty="0" smtClean="0"/>
              <a:t>Orange </a:t>
            </a:r>
            <a:r>
              <a:rPr lang="en-US" altLang="en-US" dirty="0"/>
              <a:t>x = (Orange)fruit</a:t>
            </a:r>
            <a:r>
              <a:rPr lang="en-US" altLang="en-US" dirty="0" smtClean="0"/>
              <a:t>;</a:t>
            </a:r>
            <a:endParaRPr lang="en-US" dirty="0"/>
          </a:p>
        </p:txBody>
      </p:sp>
    </p:spTree>
    <p:extLst>
      <p:ext uri="{BB962C8B-B14F-4D97-AF65-F5344CB8AC3E}">
        <p14:creationId xmlns:p14="http://schemas.microsoft.com/office/powerpoint/2010/main" val="958105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The </a:t>
            </a:r>
            <a:r>
              <a:rPr lang="en-US" altLang="en-US" dirty="0">
                <a:latin typeface="Courier New" panose="02070309020205020404" pitchFamily="49" charset="0"/>
              </a:rPr>
              <a:t>instanceof</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Operator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57200" y="1600201"/>
            <a:ext cx="8232775" cy="934278"/>
          </a:xfrm>
        </p:spPr>
        <p:txBody>
          <a:bodyPr/>
          <a:lstStyle/>
          <a:p>
            <a:pPr marL="0" indent="0">
              <a:buNone/>
            </a:pPr>
            <a:r>
              <a:rPr lang="en-US" altLang="en-US" dirty="0"/>
              <a:t>Use the </a:t>
            </a:r>
            <a:r>
              <a:rPr lang="en-US" altLang="en-US" b="1" dirty="0"/>
              <a:t>instanceof</a:t>
            </a:r>
            <a:r>
              <a:rPr lang="en-US" altLang="en-US" dirty="0"/>
              <a:t> operator to test whether an object is an instance of a class</a:t>
            </a:r>
            <a:r>
              <a:rPr lang="en-US" altLang="en-US" dirty="0" smtClean="0"/>
              <a:t>:</a:t>
            </a:r>
            <a:endParaRPr lang="en-US" dirty="0"/>
          </a:p>
        </p:txBody>
      </p:sp>
      <p:pic>
        <p:nvPicPr>
          <p:cNvPr id="6" name="Picture 3" descr="Computer code has 8 lines. The lines read as follows. Line 1. Object my Object equals new Circle left parenthesis right parenthesis semicolon. Line 2. Incomplete line of code forward slash forward slash Some lines of code. Line 3. forward slash asterisk asterisk Perform casting if my Object is an instance of Circle asterisk forward slash. Line 4. if left parenthesis my Object instance of Circle right parenthesis left brace. Line 5, indented once. System period out period print l n left parenthesis double quote The circle diameter is double quote plus. Line 6, indented twice. left parenthesis left parenthesis Circle right parenthesis my Object right parenthesis period get Diameter left parenthesis right parenthesis right parenthesis semicolon. Line 7, indented once. Incomplete line of code. Line 8. right brace. "/>
          <p:cNvPicPr>
            <a:picLocks noChangeAspect="1"/>
          </p:cNvPicPr>
          <p:nvPr/>
        </p:nvPicPr>
        <p:blipFill>
          <a:blip r:embed="rId2"/>
          <a:stretch>
            <a:fillRect/>
          </a:stretch>
        </p:blipFill>
        <p:spPr>
          <a:xfrm>
            <a:off x="486532" y="2521628"/>
            <a:ext cx="8151058" cy="2908044"/>
          </a:xfrm>
          <a:prstGeom prst="rect">
            <a:avLst/>
          </a:prstGeom>
        </p:spPr>
      </p:pic>
    </p:spTree>
    <p:extLst>
      <p:ext uri="{BB962C8B-B14F-4D97-AF65-F5344CB8AC3E}">
        <p14:creationId xmlns:p14="http://schemas.microsoft.com/office/powerpoint/2010/main" val="12903500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To help understand casting, you may also consider the analogy of fruit, apple, and orange with the Fruit class as the superclass for Apple and Orange. An apple is a fruit, so you can always safely assign an instance of Apple to a variable for Fruit. However, a fruit is not necessarily an apple, so you have to use explicit casting to assign an instance of Fruit to a variable of Apple. </a:t>
            </a:r>
            <a:endParaRPr lang="en-US" dirty="0"/>
          </a:p>
        </p:txBody>
      </p:sp>
    </p:spTree>
    <p:extLst>
      <p:ext uri="{BB962C8B-B14F-4D97-AF65-F5344CB8AC3E}">
        <p14:creationId xmlns:p14="http://schemas.microsoft.com/office/powerpoint/2010/main" val="413052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a:t>
            </a:r>
            <a:r>
              <a:rPr lang="en-US" altLang="en-US" sz="3600" dirty="0" smtClean="0"/>
              <a:t> </a:t>
            </a:r>
            <a:r>
              <a:rPr lang="en-US" altLang="en-US" sz="2000" b="0" dirty="0" smtClean="0"/>
              <a:t>(2 </a:t>
            </a:r>
            <a:r>
              <a:rPr lang="en-US" altLang="en-US" sz="2000" b="0" dirty="0"/>
              <a:t>of 2)</a:t>
            </a:r>
            <a:endParaRPr lang="en-US" dirty="0"/>
          </a:p>
        </p:txBody>
      </p:sp>
      <p:sp>
        <p:nvSpPr>
          <p:cNvPr id="3" name="Content Placeholder 2"/>
          <p:cNvSpPr>
            <a:spLocks noGrp="1"/>
          </p:cNvSpPr>
          <p:nvPr>
            <p:ph sz="quarter" idx="13"/>
          </p:nvPr>
        </p:nvSpPr>
        <p:spPr/>
        <p:txBody>
          <a:bodyPr/>
          <a:lstStyle/>
          <a:p>
            <a:pPr marL="3175" lvl="2" indent="0">
              <a:buNone/>
            </a:pPr>
            <a:r>
              <a:rPr lang="en-US" altLang="en-US" sz="2200" b="1" dirty="0" smtClean="0">
                <a:solidFill>
                  <a:schemeClr val="tx2"/>
                </a:solidFill>
              </a:rPr>
              <a:t>11.7</a:t>
            </a:r>
            <a:r>
              <a:rPr lang="en-US" altLang="en-US" sz="2200" dirty="0" smtClean="0"/>
              <a:t> To </a:t>
            </a:r>
            <a:r>
              <a:rPr lang="en-US" altLang="en-US" sz="2200" dirty="0"/>
              <a:t>describe casting and explain why explicit downcasting is necessary (§11.9).</a:t>
            </a:r>
          </a:p>
          <a:p>
            <a:pPr marL="3175" lvl="2" indent="0">
              <a:buNone/>
            </a:pPr>
            <a:r>
              <a:rPr lang="en-US" altLang="en-US" sz="2200" b="1" dirty="0" smtClean="0">
                <a:solidFill>
                  <a:schemeClr val="tx2"/>
                </a:solidFill>
              </a:rPr>
              <a:t>11.8 </a:t>
            </a:r>
            <a:r>
              <a:rPr lang="en-US" altLang="en-US" sz="2200" dirty="0" smtClean="0"/>
              <a:t>To </a:t>
            </a:r>
            <a:r>
              <a:rPr lang="en-US" altLang="en-US" sz="2200" dirty="0"/>
              <a:t>explore the </a:t>
            </a:r>
            <a:r>
              <a:rPr lang="en-US" altLang="en-US" sz="2200" b="1" dirty="0"/>
              <a:t>equals</a:t>
            </a:r>
            <a:r>
              <a:rPr lang="en-US" altLang="en-US" sz="2200" dirty="0"/>
              <a:t> method in the </a:t>
            </a:r>
            <a:r>
              <a:rPr lang="en-US" altLang="en-US" sz="2200" b="1" dirty="0"/>
              <a:t>Object</a:t>
            </a:r>
            <a:r>
              <a:rPr lang="en-US" altLang="en-US" sz="2200" dirty="0"/>
              <a:t> class (§11.10).</a:t>
            </a:r>
          </a:p>
          <a:p>
            <a:pPr marL="3175" lvl="2" indent="0">
              <a:buNone/>
            </a:pPr>
            <a:r>
              <a:rPr lang="en-US" altLang="en-US" sz="2200" b="1" dirty="0" smtClean="0">
                <a:solidFill>
                  <a:schemeClr val="tx2"/>
                </a:solidFill>
              </a:rPr>
              <a:t>11.9</a:t>
            </a:r>
            <a:r>
              <a:rPr lang="en-US" altLang="en-US" sz="2200" dirty="0" smtClean="0"/>
              <a:t> To </a:t>
            </a:r>
            <a:r>
              <a:rPr lang="en-US" altLang="en-US" sz="2200" dirty="0"/>
              <a:t>store, retrieve, and manipulate objects in an </a:t>
            </a:r>
            <a:r>
              <a:rPr lang="en-US" altLang="en-US" sz="2200" b="1" dirty="0"/>
              <a:t>ArrayList</a:t>
            </a:r>
            <a:r>
              <a:rPr lang="en-US" altLang="en-US" sz="2200" dirty="0"/>
              <a:t> (§11.11).</a:t>
            </a:r>
          </a:p>
          <a:p>
            <a:pPr marL="3175" lvl="2" indent="0">
              <a:buNone/>
            </a:pPr>
            <a:r>
              <a:rPr lang="en-US" altLang="en-US" sz="2200" b="1" dirty="0" smtClean="0">
                <a:solidFill>
                  <a:schemeClr val="tx2"/>
                </a:solidFill>
              </a:rPr>
              <a:t>11.10</a:t>
            </a:r>
            <a:r>
              <a:rPr lang="en-US" altLang="en-US" sz="2200" dirty="0" smtClean="0"/>
              <a:t> To </a:t>
            </a:r>
            <a:r>
              <a:rPr lang="en-US" altLang="en-US" sz="2200" dirty="0"/>
              <a:t>implement a </a:t>
            </a:r>
            <a:r>
              <a:rPr lang="en-US" altLang="en-US" sz="2200" b="1" dirty="0"/>
              <a:t>Stack</a:t>
            </a:r>
            <a:r>
              <a:rPr lang="en-US" altLang="en-US" sz="2200" dirty="0"/>
              <a:t> class using </a:t>
            </a:r>
            <a:r>
              <a:rPr lang="en-US" altLang="en-US" sz="2200" b="1" dirty="0"/>
              <a:t>ArrayList</a:t>
            </a:r>
            <a:r>
              <a:rPr lang="en-US" altLang="en-US" sz="2200" dirty="0"/>
              <a:t> (§11.12).</a:t>
            </a:r>
          </a:p>
          <a:p>
            <a:pPr marL="3175" lvl="2" indent="0">
              <a:buNone/>
            </a:pPr>
            <a:r>
              <a:rPr lang="en-US" altLang="en-US" sz="2200" b="1" dirty="0" smtClean="0">
                <a:solidFill>
                  <a:schemeClr val="tx2"/>
                </a:solidFill>
              </a:rPr>
              <a:t>11.11</a:t>
            </a:r>
            <a:r>
              <a:rPr lang="en-US" altLang="en-US" sz="2200" dirty="0" smtClean="0"/>
              <a:t> To </a:t>
            </a:r>
            <a:r>
              <a:rPr lang="en-US" altLang="en-US" sz="2200" dirty="0"/>
              <a:t>enable data and methods in a superclass accessible from subclasses using the </a:t>
            </a:r>
            <a:r>
              <a:rPr lang="en-US" altLang="en-US" sz="2200" b="1" dirty="0"/>
              <a:t>protected</a:t>
            </a:r>
            <a:r>
              <a:rPr lang="en-US" altLang="en-US" sz="2200" dirty="0"/>
              <a:t> visibility modifier (§11.13).</a:t>
            </a:r>
          </a:p>
          <a:p>
            <a:pPr marL="3175" lvl="2" indent="0">
              <a:buNone/>
            </a:pPr>
            <a:r>
              <a:rPr lang="en-US" altLang="en-US" sz="2200" b="1" dirty="0" smtClean="0">
                <a:solidFill>
                  <a:schemeClr val="tx2"/>
                </a:solidFill>
              </a:rPr>
              <a:t>11.12</a:t>
            </a:r>
            <a:r>
              <a:rPr lang="en-US" altLang="en-US" sz="2200" dirty="0" smtClean="0"/>
              <a:t> To </a:t>
            </a:r>
            <a:r>
              <a:rPr lang="en-US" altLang="en-US" sz="2200" dirty="0"/>
              <a:t>prevent class extending and method overriding using the </a:t>
            </a:r>
            <a:r>
              <a:rPr lang="en-US" altLang="en-US" sz="2200" b="1" dirty="0"/>
              <a:t>final</a:t>
            </a:r>
            <a:r>
              <a:rPr lang="en-US" altLang="en-US" sz="2200" dirty="0"/>
              <a:t> modifier (§11.14</a:t>
            </a:r>
            <a:r>
              <a:rPr lang="en-US" altLang="en-US" sz="2200" dirty="0" smtClean="0"/>
              <a:t>).</a:t>
            </a:r>
            <a:endParaRPr lang="en-US" sz="2200" dirty="0"/>
          </a:p>
        </p:txBody>
      </p:sp>
    </p:spTree>
    <p:extLst>
      <p:ext uri="{BB962C8B-B14F-4D97-AF65-F5344CB8AC3E}">
        <p14:creationId xmlns:p14="http://schemas.microsoft.com/office/powerpoint/2010/main" val="3299819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Example: Demonstrating Polymorphism and Casting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57200" y="1600201"/>
            <a:ext cx="8232775" cy="2014268"/>
          </a:xfrm>
        </p:spPr>
        <p:txBody>
          <a:bodyPr/>
          <a:lstStyle/>
          <a:p>
            <a:pPr marL="0" indent="0">
              <a:buNone/>
            </a:pPr>
            <a:r>
              <a:rPr lang="en-US" altLang="en-US" dirty="0"/>
              <a:t>This example creates two geometric objects: a circle, and a rectangle, invokes the displayGeometricObject method to display the objects. The displayGeometricObject displays the area and diameter if the object is a circle, and displays area if the object is a rectangle. </a:t>
            </a:r>
            <a:endParaRPr lang="en-US" dirty="0"/>
          </a:p>
        </p:txBody>
      </p:sp>
      <p:sp>
        <p:nvSpPr>
          <p:cNvPr id="6" name="Text Box 3">
            <a:hlinkClick r:id="rId2"/>
          </p:cNvPr>
          <p:cNvSpPr>
            <a:spLocks noChangeArrowheads="1"/>
          </p:cNvSpPr>
          <p:nvPr/>
        </p:nvSpPr>
        <p:spPr bwMode="auto">
          <a:xfrm>
            <a:off x="5678488" y="5570538"/>
            <a:ext cx="1722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CastingDemo</a:t>
            </a:r>
          </a:p>
        </p:txBody>
      </p:sp>
      <p:sp>
        <p:nvSpPr>
          <p:cNvPr id="5" name="TextBox 4">
            <a:hlinkClick r:id="rId3" tooltip="http://liveexample-ppe.pearsoncmg.com/LiveRun/faces/LiveExample.xhtml"/>
          </p:cNvPr>
          <p:cNvSpPr txBox="1"/>
          <p:nvPr/>
        </p:nvSpPr>
        <p:spPr>
          <a:xfrm>
            <a:off x="7532221" y="5530205"/>
            <a:ext cx="1026457"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42652223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smtClean="0">
                <a:latin typeface="Courier New" panose="02070309020205020404" pitchFamily="49" charset="0"/>
              </a:rPr>
              <a:t>equals </a:t>
            </a:r>
            <a:r>
              <a:rPr lang="en-US" altLang="en-US" dirty="0" smtClean="0"/>
              <a:t>Method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57200" y="1600201"/>
            <a:ext cx="8232775" cy="1050564"/>
          </a:xfrm>
        </p:spPr>
        <p:txBody>
          <a:bodyPr/>
          <a:lstStyle/>
          <a:p>
            <a:pPr marL="0" indent="0">
              <a:buNone/>
            </a:pPr>
            <a:r>
              <a:rPr lang="en-US" altLang="en-US" sz="2200" dirty="0"/>
              <a:t>The </a:t>
            </a:r>
            <a:r>
              <a:rPr lang="en-US" altLang="en-US" dirty="0">
                <a:latin typeface="Courier New" panose="02070309020205020404" pitchFamily="49" charset="0"/>
              </a:rPr>
              <a:t>equals</a:t>
            </a:r>
            <a:r>
              <a:rPr lang="en-US" altLang="en-US" dirty="0" smtClean="0">
                <a:latin typeface="Courier New" panose="02070309020205020404" pitchFamily="49" charset="0"/>
              </a:rPr>
              <a:t>()</a:t>
            </a:r>
            <a:r>
              <a:rPr lang="en-US" altLang="en-US" sz="2200" dirty="0" smtClean="0"/>
              <a:t>method </a:t>
            </a:r>
            <a:r>
              <a:rPr lang="en-US" altLang="en-US" sz="2200" dirty="0"/>
              <a:t>compares </a:t>
            </a:r>
            <a:r>
              <a:rPr lang="en-US" altLang="en-US" sz="2200" dirty="0" smtClean="0"/>
              <a:t>the contents </a:t>
            </a:r>
            <a:r>
              <a:rPr lang="en-US" altLang="en-US" sz="2200" dirty="0"/>
              <a:t>of two objects. </a:t>
            </a:r>
            <a:r>
              <a:rPr lang="en-US" altLang="en-US" sz="2200" dirty="0">
                <a:cs typeface="Times New Roman" panose="02020603050405020304" pitchFamily="18" charset="0"/>
              </a:rPr>
              <a:t>The default implementation of the equals method in the Object class is as follows</a:t>
            </a:r>
            <a:r>
              <a:rPr lang="en-US" altLang="en-US" sz="2200" dirty="0" smtClean="0">
                <a:cs typeface="Times New Roman" panose="02020603050405020304" pitchFamily="18" charset="0"/>
              </a:rPr>
              <a:t>:</a:t>
            </a:r>
            <a:endParaRPr lang="en-US" sz="2200" dirty="0"/>
          </a:p>
        </p:txBody>
      </p:sp>
      <p:pic>
        <p:nvPicPr>
          <p:cNvPr id="6" name="Picture 3" descr="Computer code has 3 lines. The lines read as follows. Line 1. public boolean equals left parenthesis Object o b j right parenthesis left brace. Line 2, indented once. return this equals equals o b j semicolon. Line 3. Right brace."/>
          <p:cNvPicPr>
            <a:picLocks noChangeAspect="1"/>
          </p:cNvPicPr>
          <p:nvPr/>
        </p:nvPicPr>
        <p:blipFill>
          <a:blip r:embed="rId2"/>
          <a:stretch>
            <a:fillRect/>
          </a:stretch>
        </p:blipFill>
        <p:spPr>
          <a:xfrm>
            <a:off x="1604450" y="2775794"/>
            <a:ext cx="5557414" cy="1047998"/>
          </a:xfrm>
          <a:prstGeom prst="rect">
            <a:avLst/>
          </a:prstGeom>
        </p:spPr>
      </p:pic>
      <p:sp>
        <p:nvSpPr>
          <p:cNvPr id="7" name="Content Placeholder 4"/>
          <p:cNvSpPr>
            <a:spLocks noGrp="1"/>
          </p:cNvSpPr>
          <p:nvPr>
            <p:ph sz="quarter" idx="14"/>
          </p:nvPr>
        </p:nvSpPr>
        <p:spPr>
          <a:xfrm>
            <a:off x="455776" y="3873487"/>
            <a:ext cx="8232775" cy="469914"/>
          </a:xfrm>
        </p:spPr>
        <p:txBody>
          <a:bodyPr/>
          <a:lstStyle/>
          <a:p>
            <a:pPr marL="0" indent="0">
              <a:buNone/>
            </a:pPr>
            <a:r>
              <a:rPr lang="en-US" altLang="en-US" sz="2200" dirty="0">
                <a:solidFill>
                  <a:schemeClr val="bg2"/>
                </a:solidFill>
                <a:cs typeface="Courier New" panose="02070309020205020404" pitchFamily="49" charset="0"/>
              </a:rPr>
              <a:t>For example, the equals method is overridden in the Circle class</a:t>
            </a:r>
            <a:r>
              <a:rPr lang="en-US" altLang="en-US" sz="2200" dirty="0" smtClean="0">
                <a:solidFill>
                  <a:schemeClr val="bg2"/>
                </a:solidFill>
                <a:cs typeface="Courier New" panose="02070309020205020404" pitchFamily="49" charset="0"/>
              </a:rPr>
              <a:t>.</a:t>
            </a:r>
            <a:endParaRPr lang="en-US" sz="2200" dirty="0"/>
          </a:p>
        </p:txBody>
      </p:sp>
      <p:pic>
        <p:nvPicPr>
          <p:cNvPr id="10" name="Picture 5" descr="Computer code has 7 lines. The lines read as follows. Line 1. public boolean equals left parenthesis Object o right parenthesis left brace. Line 2, indented once. if left parenthesis o instance of Circle right parenthesis left brace. Line 3, indented twice. return radius equals equals left parenthesis left parenthesis Circle right parenthesis o right parenthesis period radius semicolon. Line 4, indented once. right brace. Line 5, indented once. else. Line 6, indented twice. return false semicolon. Line 7. Right brace."/>
          <p:cNvPicPr>
            <a:picLocks noChangeAspect="1"/>
          </p:cNvPicPr>
          <p:nvPr/>
        </p:nvPicPr>
        <p:blipFill>
          <a:blip r:embed="rId3"/>
          <a:stretch>
            <a:fillRect/>
          </a:stretch>
        </p:blipFill>
        <p:spPr>
          <a:xfrm>
            <a:off x="1667017" y="4458491"/>
            <a:ext cx="5352752" cy="1658256"/>
          </a:xfrm>
          <a:prstGeom prst="rect">
            <a:avLst/>
          </a:prstGeom>
        </p:spPr>
      </p:pic>
    </p:spTree>
    <p:extLst>
      <p:ext uri="{BB962C8B-B14F-4D97-AF65-F5344CB8AC3E}">
        <p14:creationId xmlns:p14="http://schemas.microsoft.com/office/powerpoint/2010/main" val="41586022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The == comparison operator is used for comparing two primitive data type values or for determining whether two objects have the same references. The equals method is intended to test whether two objects have the same contents, provided that the method is modified in the defining class of the objects. The == operator is stronger than the equals method, in that the == operator checks whether the two reference variables refer to the same object</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1054331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ArrayList Class</a:t>
            </a:r>
            <a:endParaRPr lang="en-US" dirty="0"/>
          </a:p>
        </p:txBody>
      </p:sp>
      <p:sp>
        <p:nvSpPr>
          <p:cNvPr id="3" name="Content Placeholder 2"/>
          <p:cNvSpPr>
            <a:spLocks noGrp="1"/>
          </p:cNvSpPr>
          <p:nvPr>
            <p:ph sz="quarter" idx="13"/>
          </p:nvPr>
        </p:nvSpPr>
        <p:spPr>
          <a:xfrm>
            <a:off x="457200" y="1600201"/>
            <a:ext cx="8232775" cy="1151626"/>
          </a:xfrm>
        </p:spPr>
        <p:txBody>
          <a:bodyPr/>
          <a:lstStyle/>
          <a:p>
            <a:pPr marL="0" indent="0">
              <a:buNone/>
            </a:pPr>
            <a:r>
              <a:rPr lang="en-US" altLang="en-US" sz="2200" dirty="0"/>
              <a:t>You can create an array to store objects. But the array’s size is fixed once the array is created. Java provides the ArrayList class that can be used to store an unlimited number of objects. </a:t>
            </a:r>
            <a:endParaRPr lang="en-US" sz="2200" dirty="0"/>
          </a:p>
        </p:txBody>
      </p:sp>
      <p:pic>
        <p:nvPicPr>
          <p:cNvPr id="6" name="Picture 3" descr="A diagram illustrates a U M L class diagram for the class name java period u t i l period Array List left angle bracket E right angle bracket. The methods in the class are of public access modifier denoted by +. &#10;The methods in the class along with their results are as follows. Method, Array List left parenthesis right parenthesis. Result, Creates an empty list. Method, add left parenthesis o colon E right parenthesis colon void. Result, Appends a new element o at the end of this list. Method, add left parenthesis index colon i n t comma o colon E right parenthesis colon void. Result, Adds a new element o at the specified index in this list. Method, clear left parenthesis right parenthesis colon void. Result, Removes all the elements from this list. Method, contains left parenthesis o colon Object right parenthesis colon boolean. Result, Returns true if this list contains the element o. Method, get left parenthesis index colon i n t right parenthesis colon E. Result, Returns the element from this list at the specified index. Method, index Of left parenthesis o colon Object right parenthesis colon i n t. Result, Returns the index of the first matching element in this list. Method, is Empty left parenthesis right parenthesis colon boolean. Result, Returns true if this list contains no elements. Method, last Index Of left parenthesis o colon Object right parenthesis colon i n t. Result, Returns the index of the last matching element in this list. Method, remove left parenthesis o colon Object right parenthesis colon boolean. Result, Removes the first element o from this list. Returns true if an element is removed. Method, size left parenthesis right parenthesis colon i n t. Result, Returns the number of elements in this list. Method, remove left parenthesis index colon i n t right parenthesis colon boolean. Result, Removes the element at the specified index. Returns true if an element is removed. Method, set left parenthesis index colon i n t comma o colon E right parenthesis colon E. Result, Sets the element at the specified index.&#10;"/>
          <p:cNvPicPr>
            <a:picLocks noChangeAspect="1"/>
          </p:cNvPicPr>
          <p:nvPr/>
        </p:nvPicPr>
        <p:blipFill>
          <a:blip r:embed="rId2"/>
          <a:stretch>
            <a:fillRect/>
          </a:stretch>
        </p:blipFill>
        <p:spPr>
          <a:xfrm>
            <a:off x="1593386" y="2816580"/>
            <a:ext cx="5732944" cy="3260667"/>
          </a:xfrm>
          <a:prstGeom prst="rect">
            <a:avLst/>
          </a:prstGeom>
        </p:spPr>
      </p:pic>
    </p:spTree>
    <p:extLst>
      <p:ext uri="{BB962C8B-B14F-4D97-AF65-F5344CB8AC3E}">
        <p14:creationId xmlns:p14="http://schemas.microsoft.com/office/powerpoint/2010/main" val="25019514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Generic Type </a:t>
            </a:r>
            <a:endParaRPr lang="en-US" dirty="0"/>
          </a:p>
        </p:txBody>
      </p:sp>
      <p:sp>
        <p:nvSpPr>
          <p:cNvPr id="3" name="Content Placeholder 2"/>
          <p:cNvSpPr>
            <a:spLocks noGrp="1"/>
          </p:cNvSpPr>
          <p:nvPr>
            <p:ph sz="quarter" idx="13"/>
          </p:nvPr>
        </p:nvSpPr>
        <p:spPr>
          <a:xfrm>
            <a:off x="457200" y="1600201"/>
            <a:ext cx="8232775" cy="2091906"/>
          </a:xfrm>
        </p:spPr>
        <p:txBody>
          <a:bodyPr/>
          <a:lstStyle/>
          <a:p>
            <a:pPr marL="0" indent="0">
              <a:buNone/>
            </a:pPr>
            <a:r>
              <a:rPr lang="en-US" altLang="en-US" dirty="0"/>
              <a:t>ArrayList is known as a generic class with a generic type E. You can specify a concrete type to replace E when creating an ArrayList. For example, the following statement creates an ArrayList and assigns its reference to variable cities. This ArrayList object can be used to store strings</a:t>
            </a:r>
            <a:r>
              <a:rPr lang="en-US" altLang="en-US" dirty="0" smtClean="0"/>
              <a:t>.</a:t>
            </a:r>
            <a:endParaRPr lang="en-US" dirty="0"/>
          </a:p>
        </p:txBody>
      </p:sp>
      <p:pic>
        <p:nvPicPr>
          <p:cNvPr id="8" name="Picture 3" descr="Computer code has 2 lines. The lines read as follows. Line 1. Array List left angle bracket String right angle bracket cities equals new Array List left angle bracket String right angle bracket left parenthesis right parenthesis semicolon. Line 2. Array List left angle bracket String right angle bracket cities equals new Array List left angle bracket right angle bracket left parenthesis right parenthesis semicolon."/>
          <p:cNvPicPr>
            <a:picLocks noChangeAspect="1"/>
          </p:cNvPicPr>
          <p:nvPr/>
        </p:nvPicPr>
        <p:blipFill>
          <a:blip r:embed="rId2"/>
          <a:stretch>
            <a:fillRect/>
          </a:stretch>
        </p:blipFill>
        <p:spPr>
          <a:xfrm>
            <a:off x="926276" y="3655530"/>
            <a:ext cx="7291448" cy="1341236"/>
          </a:xfrm>
          <a:prstGeom prst="rect">
            <a:avLst/>
          </a:prstGeom>
        </p:spPr>
      </p:pic>
      <p:sp>
        <p:nvSpPr>
          <p:cNvPr id="10" name="TextBox 4">
            <a:hlinkClick r:id="rId3"/>
          </p:cNvPr>
          <p:cNvSpPr>
            <a:spLocks noChangeArrowheads="1"/>
          </p:cNvSpPr>
          <p:nvPr/>
        </p:nvSpPr>
        <p:spPr bwMode="auto">
          <a:xfrm>
            <a:off x="3909266" y="5839573"/>
            <a:ext cx="22209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TestArrayList</a:t>
            </a:r>
          </a:p>
        </p:txBody>
      </p:sp>
      <p:sp>
        <p:nvSpPr>
          <p:cNvPr id="6" name="TextBox 5">
            <a:hlinkClick r:id="rId4" tooltip="http://liveexample-ppe.pearsoncmg.com/LiveRun/faces/LiveExample.xhtml"/>
          </p:cNvPr>
          <p:cNvSpPr txBox="1"/>
          <p:nvPr/>
        </p:nvSpPr>
        <p:spPr>
          <a:xfrm>
            <a:off x="6369424" y="5799240"/>
            <a:ext cx="1026457"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494059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Differences and Similarities between Arrays and ArrayList</a:t>
            </a:r>
            <a:endParaRPr lang="en-US" dirty="0"/>
          </a:p>
        </p:txBody>
      </p:sp>
      <p:pic>
        <p:nvPicPr>
          <p:cNvPr id="5" name="Picture 2" descr="A table has 9 rows and 3 columns. The columns have the following headings from left to right. Operation, Array, and Array List. The row entries are as follows. Row 1. Creating an array / Array List, String left bracket right bracket a equals new String left bracket 10 right bracket, Array List left angle bracket String right angle bracket list equals new Array List left angle bracket right angle bracket left parenthesis right parenthesis semicolon. Row 2. Accessing an element, a left bracket index right bracket, list period get left parenthesis index right parenthesis semicolon. Row 3. Updating an element, a left bracket index right bracket equals double quote London double quote semicolon, list period set left parenthesis index comma double quote London double quote right parenthesis semicolon. Row 4. Returning size, a period length, list period size left parenthesis right parenthesis semicolon. Row 5. Adding a new element, blank, list period add left parenthesis double quote London double quote right parenthesis semicolon. Row 6. Inserting a new element, blank, list period add left parenthesis add left parenthesis index comma double quote London double quote right parenthesis semicolon. Row 7. Removing an element, blank, list period remove left parenthesis index right parenthesis semicolon. Row 8. Removing an element, blank, list period remove left parenthesis Object right parenthesis semicolon. Row 9. Removing all elements, blank, list period clear left parenthesis right parenthesis semicolon. "/>
          <p:cNvPicPr>
            <a:picLocks noChangeAspect="1"/>
          </p:cNvPicPr>
          <p:nvPr/>
        </p:nvPicPr>
        <p:blipFill>
          <a:blip r:embed="rId2"/>
          <a:stretch>
            <a:fillRect/>
          </a:stretch>
        </p:blipFill>
        <p:spPr>
          <a:xfrm>
            <a:off x="766840" y="1756632"/>
            <a:ext cx="7610319" cy="2671879"/>
          </a:xfrm>
          <a:prstGeom prst="rect">
            <a:avLst/>
          </a:prstGeom>
        </p:spPr>
      </p:pic>
      <p:sp>
        <p:nvSpPr>
          <p:cNvPr id="7" name="TextBox 3">
            <a:hlinkClick r:id="rId3"/>
          </p:cNvPr>
          <p:cNvSpPr>
            <a:spLocks noChangeArrowheads="1"/>
          </p:cNvSpPr>
          <p:nvPr/>
        </p:nvSpPr>
        <p:spPr bwMode="auto">
          <a:xfrm>
            <a:off x="4206814" y="5181600"/>
            <a:ext cx="2219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DistinctNumbers</a:t>
            </a:r>
          </a:p>
        </p:txBody>
      </p:sp>
      <p:sp>
        <p:nvSpPr>
          <p:cNvPr id="6" name="TextBox 4">
            <a:hlinkClick r:id="rId4" tooltip="http://liveexample-ppe.pearsoncmg.com/LiveRun/faces/LiveExample.xhtml"/>
          </p:cNvPr>
          <p:cNvSpPr txBox="1"/>
          <p:nvPr/>
        </p:nvSpPr>
        <p:spPr>
          <a:xfrm>
            <a:off x="6736978" y="5141267"/>
            <a:ext cx="1026457"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2543451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Array Lists from/to Arrays</a:t>
            </a:r>
            <a:endParaRPr lang="en-US" dirty="0"/>
          </a:p>
        </p:txBody>
      </p:sp>
      <p:pic>
        <p:nvPicPr>
          <p:cNvPr id="7" name="Picture 2" descr="Computer code, titled, Creating an Array List from an array of objects colon. The code has 2 lines. The lines read as follows. Line 1. String left bracket right bracket array equals left brace double quote red double quote comma double quote green double quote comma double quote blue double quote right brace semicolon. Line 2. Array List left angle bracket String right angle bracket list equals new Array List left angle bracket right angle bracket left parenthesis Arrays period as List left parenthesis array right parenthesis right parenthesis semicolon. "/>
          <p:cNvPicPr>
            <a:picLocks noChangeAspect="1"/>
          </p:cNvPicPr>
          <p:nvPr/>
        </p:nvPicPr>
        <p:blipFill rotWithShape="1">
          <a:blip r:embed="rId2"/>
          <a:srcRect r="28746"/>
          <a:stretch/>
        </p:blipFill>
        <p:spPr>
          <a:xfrm>
            <a:off x="486404" y="1842732"/>
            <a:ext cx="6882584" cy="1164437"/>
          </a:xfrm>
          <a:prstGeom prst="rect">
            <a:avLst/>
          </a:prstGeom>
        </p:spPr>
      </p:pic>
      <p:pic>
        <p:nvPicPr>
          <p:cNvPr id="9" name="Picture 3" descr="Computer code, titled, Creating an array of objects from an Array List colon. The code has 2 lines. The lines read as follows. Line 1. String left bracket right bracket array 1 equals new String left bracket list period size left parenthesis right parenthesis right bracket semicolon. Line 2. list period to Array left parenthesis array 1 right parenthesis semicolon. "/>
          <p:cNvPicPr>
            <a:picLocks noChangeAspect="1"/>
          </p:cNvPicPr>
          <p:nvPr/>
        </p:nvPicPr>
        <p:blipFill rotWithShape="1">
          <a:blip r:embed="rId3"/>
          <a:srcRect r="39616"/>
          <a:stretch/>
        </p:blipFill>
        <p:spPr>
          <a:xfrm>
            <a:off x="524568" y="3312586"/>
            <a:ext cx="6216890" cy="1201016"/>
          </a:xfrm>
          <a:prstGeom prst="rect">
            <a:avLst/>
          </a:prstGeom>
        </p:spPr>
      </p:pic>
    </p:spTree>
    <p:extLst>
      <p:ext uri="{BB962C8B-B14F-4D97-AF65-F5344CB8AC3E}">
        <p14:creationId xmlns:p14="http://schemas.microsoft.com/office/powerpoint/2010/main" val="189666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max and min in an Array List</a:t>
            </a:r>
            <a:endParaRPr lang="en-US" dirty="0"/>
          </a:p>
        </p:txBody>
      </p:sp>
      <p:pic>
        <p:nvPicPr>
          <p:cNvPr id="6" name="Picture 2" descr="Computer code has 3 lines. The lines read as follows. Line 1. String left bracket right bracket array equals left brace double quote red double quote comma double quote green double quote comma double quote blue double quote right brace semicolon. Line 2. System period out period print l n left parenthesis java period u t i l period Collections period max left parenthesis. Line 3, indented once. new Array List left angle bracket String right angle bracket left parenthesis Arrays period as List left parenthesis array right parenthesis right parenthesis right parenthesis semicolon."/>
          <p:cNvPicPr>
            <a:picLocks noChangeAspect="1"/>
          </p:cNvPicPr>
          <p:nvPr/>
        </p:nvPicPr>
        <p:blipFill>
          <a:blip r:embed="rId2"/>
          <a:stretch>
            <a:fillRect/>
          </a:stretch>
        </p:blipFill>
        <p:spPr>
          <a:xfrm>
            <a:off x="1325636" y="1782114"/>
            <a:ext cx="5578323" cy="1554615"/>
          </a:xfrm>
          <a:prstGeom prst="rect">
            <a:avLst/>
          </a:prstGeom>
        </p:spPr>
      </p:pic>
      <p:pic>
        <p:nvPicPr>
          <p:cNvPr id="9" name="Picture 3" descr="Computer code has 3 lines. The lines read as follows. Line 1. String left bracket right bracket array equals left brace double quote red double quote comma double quote green double quote comma double quote blue double quote right brace semicolon. Line 2. System period out period print l n left parenthesis java period u t i l period Collections period min left parenthesis. Line 3, indented once. new Array List left angle bracket String right angle bracket left parenthesis Arrays period as List left parenthesis array right parenthesis right parenthesis right parenthesis semicolon."/>
          <p:cNvPicPr>
            <a:picLocks noChangeAspect="1"/>
          </p:cNvPicPr>
          <p:nvPr/>
        </p:nvPicPr>
        <p:blipFill>
          <a:blip r:embed="rId3"/>
          <a:stretch>
            <a:fillRect/>
          </a:stretch>
        </p:blipFill>
        <p:spPr>
          <a:xfrm>
            <a:off x="1295311" y="3448845"/>
            <a:ext cx="6230652" cy="1322947"/>
          </a:xfrm>
          <a:prstGeom prst="rect">
            <a:avLst/>
          </a:prstGeom>
        </p:spPr>
      </p:pic>
    </p:spTree>
    <p:extLst>
      <p:ext uri="{BB962C8B-B14F-4D97-AF65-F5344CB8AC3E}">
        <p14:creationId xmlns:p14="http://schemas.microsoft.com/office/powerpoint/2010/main" val="6813060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Shuffling an Array List</a:t>
            </a:r>
            <a:endParaRPr lang="en-US" dirty="0"/>
          </a:p>
        </p:txBody>
      </p:sp>
      <p:pic>
        <p:nvPicPr>
          <p:cNvPr id="6" name="Picture 2" descr="Computer code has 5 lines. The lines read as follows. Line 1. Integer left bracket right bracket array equals left brace 3 comma 5 comma 95 comma 4 comma 15 comma 34 comma 3 comma 6 comma 5 right brace semicolon. Line 2. Array List left angle bracket Integer right angle bracket list equals new. Line 3, indented once. Array List left angle bracket right angle bracket left parenthesis Arrays period as List left parenthesis array right parenthesis right parenthesis semicolon. Line 4. java period u t i l period Collections period shuffle left parenthesis list right parenthesis semicolon. Line 5. System period out period print l n left parenthesis list right parenthesis semicolon."/>
          <p:cNvPicPr>
            <a:picLocks noChangeAspect="1"/>
          </p:cNvPicPr>
          <p:nvPr/>
        </p:nvPicPr>
        <p:blipFill rotWithShape="1">
          <a:blip r:embed="rId2"/>
          <a:srcRect r="16970"/>
          <a:stretch/>
        </p:blipFill>
        <p:spPr>
          <a:xfrm>
            <a:off x="1180475" y="2359059"/>
            <a:ext cx="6783050" cy="2139881"/>
          </a:xfrm>
          <a:prstGeom prst="rect">
            <a:avLst/>
          </a:prstGeom>
        </p:spPr>
      </p:pic>
    </p:spTree>
    <p:extLst>
      <p:ext uri="{BB962C8B-B14F-4D97-AF65-F5344CB8AC3E}">
        <p14:creationId xmlns:p14="http://schemas.microsoft.com/office/powerpoint/2010/main" val="25863018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Stack Animation</a:t>
            </a:r>
            <a:endParaRPr lang="en-US" dirty="0"/>
          </a:p>
        </p:txBody>
      </p:sp>
      <p:pic>
        <p:nvPicPr>
          <p:cNvPr id="8" name="Picture 2" descr="h t t p colon forward slash forward slash w w w period c s period Armstrong period e d u forward slash liang forward slash animation forward slash web forward slash Stack period h t m l. An object that acts as a hyperlink, to redirect to the link has been provided.">
            <a:hlinkClick r:id="rId2"/>
          </p:cNvPr>
          <p:cNvPicPr>
            <a:picLocks noChangeAspect="1"/>
          </p:cNvPicPr>
          <p:nvPr/>
        </p:nvPicPr>
        <p:blipFill>
          <a:blip r:embed="rId3"/>
          <a:stretch>
            <a:fillRect/>
          </a:stretch>
        </p:blipFill>
        <p:spPr>
          <a:xfrm>
            <a:off x="639739" y="1707900"/>
            <a:ext cx="7864522" cy="1201016"/>
          </a:xfrm>
          <a:prstGeom prst="rect">
            <a:avLst/>
          </a:prstGeom>
        </p:spPr>
      </p:pic>
      <p:pic>
        <p:nvPicPr>
          <p:cNvPr id="9" name="Picture 3" descr="An image displays a web page with the tab titled, Stack Animation of Y. Daniel Liang. The address bar on the web page reads, w w w period c s period armstrong period e d u forward slash liang forward slash animation forward slash web forward slash Stack period h t m l. A text on the screen reads, Enter a value and click the Push button to push the value into the stack. Click the Pop button to remove the top element from the stack. A stack of four elements from top to bottom reads as follows. 5, 3, 3, and 4. A Top pointer points to the element 5 on the stack. A text box, Enter a value:, has the value 5 with Push and Pop butt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609" y="3145606"/>
            <a:ext cx="6391745" cy="3083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5289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Superclasses and Subclasses</a:t>
            </a:r>
            <a:endParaRPr lang="en-US" dirty="0"/>
          </a:p>
        </p:txBody>
      </p:sp>
      <p:pic>
        <p:nvPicPr>
          <p:cNvPr id="11" name="Picture 2" descr="A diagram illustrates a U M L class diagram for the class name geometric object. Two classes circle and rectangle are derived from the super class geometric object. The attributes in all the classes are of private access modifier by minus. The methods in all the classes are of public access modifier denoted by +. The superclass Geometric Object contains 3 attributes and 8 methods. The 3 attributes in the superclass geometric object along with their function are as follows. Attribute, color colon String. Function, the color of the object. The default color of the object is white. Attribute, filled colon Boolean. Function, indicates whether the object is filled with a color. The default value for filled is false. Attribute, date Created colon java period u t i l period Date. Function, the date when the object was created. The 8 methods in the superclass geometric object along with their results are as follows. Method, Geometric Object left parenthesis right parenthesis. Result, creates a Geometric Object. Method, Geometric Object left parenthesis color colon String comma filled colon Boolean right parenthesis. Result, creates a Geometric Object with the specified color and filled values. Method, get Color left parenthesis right parenthesis colon String. Result, returns the color. Method, set Color left parenthesis color colon String right parenthesis colon void. Result, sets a new color. Method, is Filled left parenthesis right parenthesis colon Boolean, Result, returns the filled property. Method, set Filled left parenthesis filled colon Boolean right parenthesis colon void. Result, sets a new filled property. Method, get Date Created left parenthesis right parenthesis colon java period u t i l period Date. Result, returns the date Created. Method, to String left parenthesis right parenthesis colon String. Result, returns a string representation of this object. The class Circle contains 1 attribute and 9 methods. The attribute in the class Circle is radius colon double. The 8 methods in the class Circle are as follows. Circle left parenthesis right parenthesis, Circle left parenthesis radius colon double right parenthesis, Circle left parenthesis radius colon double comma color colon String comma filled colon boolean right parenthesis, get Radius left parenthesis right parenthesis colon double, get Area left parenthesis right parenthesis colon double, set Radius left parenthesis radius colon double right parenthesis colon void, print Circle left parenthesis right parenthesis colon void, get Perimeter left parenthesis right parenthesis colon double, get Diameter left parenthesis right parenthesis colon double. The class Rectangle contains 2 attributes and 9 methods. The 2 attributes in the class Rectangle are width colon double and height colon double. The 9 methods in the class Rectangle are as follows. Rectangle left parenthesis right parenthesis, Rectangle left parenthesis width colon double comma height colon double right parenthesis, Rectangle left parenthesis width colon double comma height colon double comma color colon String comma filled colon boolean right parenthesis, get Width left parenthesis right parenthesis colon double, get Height left parenthesis right parenthesis colon double, set Height left parenthesis height colon double right parenthesis colon void, set Width left parenthesis width colon double right parenthesis colon void, get Area left parenthesis right parenthesis colon double, and get Perimeter left parenthesis right parenthesis colon double."/>
          <p:cNvPicPr>
            <a:picLocks noChangeAspect="1"/>
          </p:cNvPicPr>
          <p:nvPr/>
        </p:nvPicPr>
        <p:blipFill>
          <a:blip r:embed="rId2"/>
          <a:stretch>
            <a:fillRect/>
          </a:stretch>
        </p:blipFill>
        <p:spPr>
          <a:xfrm>
            <a:off x="467520" y="1544619"/>
            <a:ext cx="4650751" cy="4742788"/>
          </a:xfrm>
          <a:prstGeom prst="rect">
            <a:avLst/>
          </a:prstGeom>
        </p:spPr>
      </p:pic>
      <p:sp>
        <p:nvSpPr>
          <p:cNvPr id="5" name="TextBox 3">
            <a:hlinkClick r:id="rId3"/>
          </p:cNvPr>
          <p:cNvSpPr>
            <a:spLocks noChangeArrowheads="1"/>
          </p:cNvSpPr>
          <p:nvPr/>
        </p:nvSpPr>
        <p:spPr bwMode="auto">
          <a:xfrm>
            <a:off x="5239870" y="3541055"/>
            <a:ext cx="21383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err="1"/>
              <a:t>GeometricObject</a:t>
            </a:r>
            <a:endParaRPr lang="en-US" altLang="en-US" sz="1800" dirty="0"/>
          </a:p>
        </p:txBody>
      </p:sp>
      <p:sp>
        <p:nvSpPr>
          <p:cNvPr id="6" name="TextBox 4">
            <a:hlinkClick r:id="rId4"/>
          </p:cNvPr>
          <p:cNvSpPr>
            <a:spLocks noChangeArrowheads="1"/>
          </p:cNvSpPr>
          <p:nvPr/>
        </p:nvSpPr>
        <p:spPr bwMode="auto">
          <a:xfrm>
            <a:off x="5236695" y="3998255"/>
            <a:ext cx="353975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dirty="0" err="1"/>
              <a:t>CircleFromSimpleGeometricObject</a:t>
            </a:r>
            <a:endParaRPr lang="en-US" altLang="en-US" sz="1800" dirty="0"/>
          </a:p>
        </p:txBody>
      </p:sp>
      <p:sp>
        <p:nvSpPr>
          <p:cNvPr id="7" name="TextBox 5">
            <a:hlinkClick r:id="rId5"/>
          </p:cNvPr>
          <p:cNvSpPr>
            <a:spLocks noChangeArrowheads="1"/>
          </p:cNvSpPr>
          <p:nvPr/>
        </p:nvSpPr>
        <p:spPr bwMode="auto">
          <a:xfrm>
            <a:off x="5239871" y="4455455"/>
            <a:ext cx="344693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dirty="0" err="1"/>
              <a:t>RectangleFromSimpleGeometricObject</a:t>
            </a:r>
            <a:endParaRPr lang="en-US" altLang="en-US" sz="1600" dirty="0"/>
          </a:p>
        </p:txBody>
      </p:sp>
      <p:sp>
        <p:nvSpPr>
          <p:cNvPr id="8" name="TextBox 6">
            <a:hlinkClick r:id="rId6"/>
          </p:cNvPr>
          <p:cNvSpPr>
            <a:spLocks noChangeArrowheads="1"/>
          </p:cNvSpPr>
          <p:nvPr/>
        </p:nvSpPr>
        <p:spPr bwMode="auto">
          <a:xfrm>
            <a:off x="5236695" y="4901543"/>
            <a:ext cx="2354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err="1"/>
              <a:t>TestCircleRectangle</a:t>
            </a:r>
            <a:endParaRPr lang="en-US" altLang="en-US" sz="1800" dirty="0"/>
          </a:p>
        </p:txBody>
      </p:sp>
      <p:sp>
        <p:nvSpPr>
          <p:cNvPr id="3" name="TextBox 7">
            <a:hlinkClick r:id="rId7" tooltip="http://liveexample-ppe.pearsoncmg.com/LiveRun/faces/LiveExample.xhtml"/>
          </p:cNvPr>
          <p:cNvSpPr txBox="1"/>
          <p:nvPr/>
        </p:nvSpPr>
        <p:spPr>
          <a:xfrm>
            <a:off x="5266766" y="5369860"/>
            <a:ext cx="1026457"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191138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MyStack Classes </a:t>
            </a:r>
            <a:endParaRPr lang="en-US" dirty="0"/>
          </a:p>
        </p:txBody>
      </p:sp>
      <p:sp>
        <p:nvSpPr>
          <p:cNvPr id="3" name="Content Placeholder 2"/>
          <p:cNvSpPr>
            <a:spLocks noGrp="1"/>
          </p:cNvSpPr>
          <p:nvPr>
            <p:ph sz="quarter" idx="13"/>
          </p:nvPr>
        </p:nvSpPr>
        <p:spPr>
          <a:xfrm>
            <a:off x="457200" y="1600201"/>
            <a:ext cx="8232775" cy="470140"/>
          </a:xfrm>
        </p:spPr>
        <p:txBody>
          <a:bodyPr/>
          <a:lstStyle/>
          <a:p>
            <a:pPr marL="0" indent="0">
              <a:buNone/>
            </a:pPr>
            <a:r>
              <a:rPr lang="en-US" altLang="en-US" dirty="0"/>
              <a:t>A stack to hold objects</a:t>
            </a:r>
            <a:r>
              <a:rPr lang="en-US" altLang="en-US" dirty="0" smtClean="0"/>
              <a:t>.</a:t>
            </a:r>
            <a:endParaRPr lang="en-US" dirty="0"/>
          </a:p>
        </p:txBody>
      </p:sp>
      <p:sp>
        <p:nvSpPr>
          <p:cNvPr id="4" name="TextBox 3">
            <a:hlinkClick r:id="rId2"/>
          </p:cNvPr>
          <p:cNvSpPr>
            <a:spLocks noChangeArrowheads="1"/>
          </p:cNvSpPr>
          <p:nvPr/>
        </p:nvSpPr>
        <p:spPr bwMode="auto">
          <a:xfrm>
            <a:off x="542364" y="2232213"/>
            <a:ext cx="13811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MyStack</a:t>
            </a:r>
          </a:p>
        </p:txBody>
      </p:sp>
      <p:pic>
        <p:nvPicPr>
          <p:cNvPr id="7" name="Picture 4" descr="A diagram illustrates a U M L class diagram for the class name My Stack. The attributes in the class are of private access specifier denoted by minus. All the methods in the class are of public access modifier denoted by +. The class My Stack contains 1 attribute and 6 methods. The attribute in the class along with its function is list colon Array List, A list to store elements. The 6 methods in the class along with their result are as follows. Method, is Empty left parenthesis right parenthesis colon boolean. Result, Returns true if this stack is empty. Method, get Size left parenthesis right parenthesis colon i n t. Result, Returns the number of elements in this stack. Method, peek left parenthesis right parenthesis colon Object. Result, Returns the top element in this stack. Method, pop left parenthesis right parenthesis colon Returns and removes the top element in this stack. push left parenthesis o colon Object right parenthesis colon void, Adds a new element to the top of this stack. search left parenthesis o colon Object right parenthesis colon i n t, Return the position of the first element in the stack from the top that matches the specified element."/>
          <p:cNvPicPr>
            <a:picLocks noChangeAspect="1"/>
          </p:cNvPicPr>
          <p:nvPr/>
        </p:nvPicPr>
        <p:blipFill>
          <a:blip r:embed="rId3"/>
          <a:stretch>
            <a:fillRect/>
          </a:stretch>
        </p:blipFill>
        <p:spPr>
          <a:xfrm>
            <a:off x="529424" y="2713478"/>
            <a:ext cx="8085151" cy="3492934"/>
          </a:xfrm>
          <a:prstGeom prst="rect">
            <a:avLst/>
          </a:prstGeom>
        </p:spPr>
      </p:pic>
    </p:spTree>
    <p:extLst>
      <p:ext uri="{BB962C8B-B14F-4D97-AF65-F5344CB8AC3E}">
        <p14:creationId xmlns:p14="http://schemas.microsoft.com/office/powerpoint/2010/main" val="33695643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196"/>
            <a:ext cx="8229600" cy="1097279"/>
          </a:xfrm>
        </p:spPr>
        <p:txBody>
          <a:bodyPr/>
          <a:lstStyle/>
          <a:p>
            <a:r>
              <a:rPr lang="en-US" altLang="en-US" dirty="0"/>
              <a:t>The </a:t>
            </a:r>
            <a:r>
              <a:rPr lang="en-US" altLang="en-US" sz="3600" dirty="0">
                <a:latin typeface="Courier New" panose="02070309020205020404" pitchFamily="49" charset="0"/>
              </a:rPr>
              <a:t>protected</a:t>
            </a:r>
            <a:r>
              <a:rPr lang="en-US" altLang="en-US" dirty="0"/>
              <a:t> Modifier</a:t>
            </a:r>
            <a:endParaRPr lang="en-US" dirty="0"/>
          </a:p>
        </p:txBody>
      </p:sp>
      <p:sp>
        <p:nvSpPr>
          <p:cNvPr id="3" name="Content Placeholder 2"/>
          <p:cNvSpPr>
            <a:spLocks noGrp="1"/>
          </p:cNvSpPr>
          <p:nvPr>
            <p:ph sz="quarter" idx="13"/>
          </p:nvPr>
        </p:nvSpPr>
        <p:spPr>
          <a:xfrm>
            <a:off x="457200" y="1600200"/>
            <a:ext cx="8232775" cy="2756647"/>
          </a:xfrm>
        </p:spPr>
        <p:txBody>
          <a:bodyPr/>
          <a:lstStyle/>
          <a:p>
            <a:pPr>
              <a:spcAft>
                <a:spcPts val="1200"/>
              </a:spcAft>
            </a:pPr>
            <a:r>
              <a:rPr lang="en-US" altLang="en-US" dirty="0"/>
              <a:t>The </a:t>
            </a:r>
            <a:r>
              <a:rPr lang="en-US" altLang="en-US" dirty="0">
                <a:latin typeface="Courier New" panose="02070309020205020404" pitchFamily="49" charset="0"/>
              </a:rPr>
              <a:t>protected</a:t>
            </a:r>
            <a:r>
              <a:rPr lang="en-US" altLang="en-US" dirty="0"/>
              <a:t> modifier can be applied on data and methods in a class. A protected data or a protected method in a public class can be accessed by any class in the same package or its subclasses, even if the subclasses are in a different package.</a:t>
            </a:r>
            <a:r>
              <a:rPr lang="en-US" altLang="en-US" dirty="0">
                <a:latin typeface="Courier" charset="0"/>
              </a:rPr>
              <a:t> </a:t>
            </a:r>
          </a:p>
          <a:p>
            <a:pPr>
              <a:spcAft>
                <a:spcPts val="1200"/>
              </a:spcAft>
            </a:pPr>
            <a:r>
              <a:rPr lang="en-US" altLang="en-US" dirty="0"/>
              <a:t>private, default, protected, </a:t>
            </a:r>
            <a:r>
              <a:rPr lang="en-US" altLang="en-US" dirty="0" smtClean="0"/>
              <a:t>public</a:t>
            </a:r>
            <a:endParaRPr lang="en-US" dirty="0"/>
          </a:p>
        </p:txBody>
      </p:sp>
      <p:pic>
        <p:nvPicPr>
          <p:cNvPr id="6" name="Picture 3" descr="The visibility of the accessibility modifiers increases in the following order. Private, none (if no modifier is used), protected, and public."/>
          <p:cNvPicPr>
            <a:picLocks noChangeAspect="1"/>
          </p:cNvPicPr>
          <p:nvPr/>
        </p:nvPicPr>
        <p:blipFill>
          <a:blip r:embed="rId2"/>
          <a:stretch>
            <a:fillRect/>
          </a:stretch>
        </p:blipFill>
        <p:spPr>
          <a:xfrm>
            <a:off x="712289" y="4627717"/>
            <a:ext cx="7307045" cy="1098800"/>
          </a:xfrm>
          <a:prstGeom prst="rect">
            <a:avLst/>
          </a:prstGeom>
        </p:spPr>
      </p:pic>
    </p:spTree>
    <p:extLst>
      <p:ext uri="{BB962C8B-B14F-4D97-AF65-F5344CB8AC3E}">
        <p14:creationId xmlns:p14="http://schemas.microsoft.com/office/powerpoint/2010/main" val="13009150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Accessibility Summary</a:t>
            </a:r>
            <a:endParaRPr lang="en-US" dirty="0"/>
          </a:p>
        </p:txBody>
      </p:sp>
      <p:pic>
        <p:nvPicPr>
          <p:cNvPr id="5" name="Picture 2" descr="In the following table, tick mark indicates that a modifier can be accessed and hyphen indicates that a modifier cannot be accessed. A table has 4 rows and 5 columns. The columns have the following headings from left to right. Modifier on members in a class, Accessed from the same class, Accessed from the same package, Accessed from a subclass, and Accessed from a different package. The row entries are as follows. Row 1. public, tick mark, tick mark, tick mark, tick mark. Row 2. protected, tick mark, tick mark, tick mark, hyphen. Row 3. default, tick mark, tick mark, hyphen, hyphen. Row 4. private, tick mark, hyphen, hyphen, hyphen. "/>
          <p:cNvPicPr>
            <a:picLocks noChangeAspect="1"/>
          </p:cNvPicPr>
          <p:nvPr/>
        </p:nvPicPr>
        <p:blipFill>
          <a:blip r:embed="rId2"/>
          <a:stretch>
            <a:fillRect/>
          </a:stretch>
        </p:blipFill>
        <p:spPr>
          <a:xfrm>
            <a:off x="636749" y="1857329"/>
            <a:ext cx="7870501" cy="3484000"/>
          </a:xfrm>
          <a:prstGeom prst="rect">
            <a:avLst/>
          </a:prstGeom>
        </p:spPr>
      </p:pic>
    </p:spTree>
    <p:extLst>
      <p:ext uri="{BB962C8B-B14F-4D97-AF65-F5344CB8AC3E}">
        <p14:creationId xmlns:p14="http://schemas.microsoft.com/office/powerpoint/2010/main" val="16441999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Visibility Modifiers </a:t>
            </a:r>
            <a:endParaRPr lang="en-US" dirty="0"/>
          </a:p>
        </p:txBody>
      </p:sp>
      <p:pic>
        <p:nvPicPr>
          <p:cNvPr id="6" name="Picture 2" descr="Two packages. The first package, titled, package p 1 semicolon has 3 classes C 1, C 2, and C 3. Computer code for class C 1 has 8 lines. The lines read as follows. Line 1. public class C 1 left brace. Line 2, indented once. public i n t, x semicolon. Line 3, indented once. protected i n t, y semicolon. Line 4, indented once. i n t, z semicolon. Line 5, indented once. private i n t, u semicolon. Line 6, indented once. protected void m left parenthesis right parenthesis left brace. Line 7, indented once. right brace. Line 8. right brace. Computer code for class C 2 has 8 lines. The lines read as follows. Line 1. public class C2 left brace. Line 2, indented once. C 1, o equals new C 1 left parenthesis right parenthesis semicolon. Line 2 is highlighted. Line 3, indented once. can access o period x semicolon. Line 4, indented once. can access o period y semicolon. Line 5, indented once. can access o period z semicolon. Line 6, indented once. cannot access o period u semicolon. Line 7, indented once. can invoke o period m left parenthesis right parenthesis semicolon. Line 8. right brace. Computer code for class C 3 has 8 lines. The lines read as follows. Line 1. public class C 3. Line 2, indented twice. extends C 1 left brace. Line 2 is highlighted. Line 3, indented once. can access x semicolon. Line 4, indented once. can access y semicolon. Line 5, indented once. can access z semicolon. Line 6, indented once. cannot access u semicolon. Line 7, indented once. can invoke m left parenthesis right parenthesis semicolon. Line 8. right brace. Class C 3 is derived from the class C 1. The second package, titled, package p 2 semicolon has 2 classes C 4 and C 5. Computer code for class C 4 has 8 lines. The lines read as follows. Line 1. public class C 4. Line 2, indented twice. extends C 1 left brace. Line 2 is highlighted. Line 3, indented once. can access x semicolon. Line 4, indented once. can access y semicolon. Line 5, indented once. cannot access z semicolon. Line 6, indented once. cannot access u semicolon. Line 7, indented once. can invoke m left parenthesis right parenthesis semicolon. Line 8. right brace. Class C 4 is derived from the class C 1. Computer code for class C 5 has 8 lines. The lines read as follows. Line 1. public class C 5 left brace. Line 2, indented once. C 1, o equals new C 1 left parenthesis right parenthesis semicolon. Line 2 is highlighted. Line 3, indented once. can access o period x semicolon. Line 4, indented once. cannot access o period y semicolon. Line 5, indented once. cannot access o period z semicolon. Line 6, indented once. cannot access o period u semicolon. Line 7, indented once. cannot invoke o period m left parenthesis right parenthesis semicolon. Line 8. right brace. "/>
          <p:cNvPicPr>
            <a:picLocks noChangeAspect="1"/>
          </p:cNvPicPr>
          <p:nvPr/>
        </p:nvPicPr>
        <p:blipFill>
          <a:blip r:embed="rId2"/>
          <a:stretch>
            <a:fillRect/>
          </a:stretch>
        </p:blipFill>
        <p:spPr>
          <a:xfrm>
            <a:off x="797737" y="1639122"/>
            <a:ext cx="7548526" cy="4296934"/>
          </a:xfrm>
          <a:prstGeom prst="rect">
            <a:avLst/>
          </a:prstGeom>
        </p:spPr>
      </p:pic>
    </p:spTree>
    <p:extLst>
      <p:ext uri="{BB962C8B-B14F-4D97-AF65-F5344CB8AC3E}">
        <p14:creationId xmlns:p14="http://schemas.microsoft.com/office/powerpoint/2010/main" val="19723817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Subclass Cannot Weaken the Accessibility</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endParaRPr lang="en-US" dirty="0"/>
          </a:p>
        </p:txBody>
      </p:sp>
    </p:spTree>
    <p:extLst>
      <p:ext uri="{BB962C8B-B14F-4D97-AF65-F5344CB8AC3E}">
        <p14:creationId xmlns:p14="http://schemas.microsoft.com/office/powerpoint/2010/main" val="6222569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The modifiers are used on classes and class members (data and methods), except that the </a:t>
            </a:r>
            <a:r>
              <a:rPr lang="en-US" altLang="en-US" b="1" dirty="0">
                <a:cs typeface="Times New Roman" panose="02020603050405020304" pitchFamily="18" charset="0"/>
              </a:rPr>
              <a:t>final </a:t>
            </a:r>
            <a:r>
              <a:rPr lang="en-US" altLang="en-US" dirty="0">
                <a:cs typeface="Times New Roman" panose="02020603050405020304" pitchFamily="18" charset="0"/>
              </a:rPr>
              <a:t>modifier can also be used on local variables in a method. A final local variable is a constant inside a method</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4196383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sz="3600" dirty="0">
                <a:latin typeface="Courier New" panose="02070309020205020404" pitchFamily="49" charset="0"/>
              </a:rPr>
              <a:t>final</a:t>
            </a:r>
            <a:r>
              <a:rPr lang="en-US" altLang="en-US" dirty="0"/>
              <a:t> Modifier</a:t>
            </a:r>
            <a:endParaRPr lang="en-US" dirty="0"/>
          </a:p>
        </p:txBody>
      </p:sp>
      <p:sp>
        <p:nvSpPr>
          <p:cNvPr id="3" name="Content Placeholder 2"/>
          <p:cNvSpPr>
            <a:spLocks noGrp="1"/>
          </p:cNvSpPr>
          <p:nvPr>
            <p:ph sz="quarter" idx="13"/>
          </p:nvPr>
        </p:nvSpPr>
        <p:spPr/>
        <p:txBody>
          <a:bodyPr/>
          <a:lstStyle/>
          <a:p>
            <a:r>
              <a:rPr lang="en-US" altLang="en-US" dirty="0"/>
              <a:t>The </a:t>
            </a:r>
            <a:r>
              <a:rPr lang="en-US" altLang="en-US" dirty="0">
                <a:latin typeface="Courier New" panose="02070309020205020404" pitchFamily="49" charset="0"/>
              </a:rPr>
              <a:t>final</a:t>
            </a:r>
            <a:r>
              <a:rPr lang="en-US" altLang="en-US" dirty="0"/>
              <a:t> class cannot be extended:</a:t>
            </a:r>
          </a:p>
          <a:p>
            <a:pPr>
              <a:buFont typeface="Monotype Sorts" pitchFamily="2" charset="2"/>
              <a:buNone/>
            </a:pPr>
            <a:r>
              <a:rPr lang="en-US" altLang="en-US" dirty="0">
                <a:solidFill>
                  <a:schemeClr val="tx2"/>
                </a:solidFill>
              </a:rPr>
              <a:t>       </a:t>
            </a:r>
            <a:r>
              <a:rPr lang="en-US" altLang="en-US" dirty="0">
                <a:solidFill>
                  <a:schemeClr val="bg2"/>
                </a:solidFill>
              </a:rPr>
              <a:t>final class Math {</a:t>
            </a:r>
          </a:p>
          <a:p>
            <a:pPr>
              <a:buFont typeface="Monotype Sorts" pitchFamily="2" charset="2"/>
              <a:buNone/>
            </a:pPr>
            <a:r>
              <a:rPr lang="en-US" altLang="en-US" dirty="0">
                <a:solidFill>
                  <a:schemeClr val="bg2"/>
                </a:solidFill>
              </a:rPr>
              <a:t>     ...</a:t>
            </a:r>
          </a:p>
          <a:p>
            <a:pPr>
              <a:buFont typeface="Monotype Sorts" pitchFamily="2" charset="2"/>
              <a:buNone/>
            </a:pPr>
            <a:r>
              <a:rPr lang="en-US" altLang="en-US" dirty="0">
                <a:solidFill>
                  <a:schemeClr val="bg2"/>
                </a:solidFill>
              </a:rPr>
              <a:t>   }</a:t>
            </a:r>
          </a:p>
          <a:p>
            <a:r>
              <a:rPr lang="en-US" altLang="en-US" dirty="0"/>
              <a:t>The </a:t>
            </a:r>
            <a:r>
              <a:rPr lang="en-US" altLang="en-US" dirty="0">
                <a:latin typeface="Courier New" panose="02070309020205020404" pitchFamily="49" charset="0"/>
              </a:rPr>
              <a:t>final</a:t>
            </a:r>
            <a:r>
              <a:rPr lang="en-US" altLang="en-US" dirty="0"/>
              <a:t> variable is a constant:</a:t>
            </a:r>
          </a:p>
          <a:p>
            <a:pPr>
              <a:buFont typeface="Monotype Sorts" pitchFamily="2" charset="2"/>
              <a:buNone/>
            </a:pPr>
            <a:r>
              <a:rPr lang="en-US" altLang="en-US" dirty="0"/>
              <a:t>       </a:t>
            </a:r>
            <a:r>
              <a:rPr lang="en-US" altLang="en-US" dirty="0">
                <a:solidFill>
                  <a:schemeClr val="bg2"/>
                </a:solidFill>
              </a:rPr>
              <a:t>final static double PI = 3.14159;</a:t>
            </a:r>
          </a:p>
          <a:p>
            <a:r>
              <a:rPr lang="en-US" altLang="en-US" dirty="0"/>
              <a:t>The </a:t>
            </a:r>
            <a:r>
              <a:rPr lang="en-US" altLang="en-US" dirty="0">
                <a:latin typeface="Courier New" panose="02070309020205020404" pitchFamily="49" charset="0"/>
              </a:rPr>
              <a:t>final</a:t>
            </a:r>
            <a:r>
              <a:rPr lang="en-US" altLang="en-US" dirty="0"/>
              <a:t> method cannot be</a:t>
            </a:r>
            <a:br>
              <a:rPr lang="en-US" altLang="en-US" dirty="0"/>
            </a:br>
            <a:r>
              <a:rPr lang="en-US" altLang="en-US" dirty="0"/>
              <a:t>overridden by its subclasses</a:t>
            </a:r>
            <a:endParaRPr lang="en-US" dirty="0"/>
          </a:p>
        </p:txBody>
      </p:sp>
    </p:spTree>
    <p:extLst>
      <p:ext uri="{BB962C8B-B14F-4D97-AF65-F5344CB8AC3E}">
        <p14:creationId xmlns:p14="http://schemas.microsoft.com/office/powerpoint/2010/main" val="40274946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48478"/>
            <a:ext cx="8229600" cy="1066799"/>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Are </a:t>
            </a:r>
            <a:r>
              <a:rPr lang="en-US" altLang="en-US" dirty="0" smtClean="0"/>
              <a:t>Superclass’s </a:t>
            </a:r>
            <a:r>
              <a:rPr lang="en-US" altLang="en-US" dirty="0"/>
              <a:t>Constructor Inherited?</a:t>
            </a:r>
            <a:endParaRPr lang="en-US" dirty="0"/>
          </a:p>
        </p:txBody>
      </p:sp>
      <p:sp>
        <p:nvSpPr>
          <p:cNvPr id="3" name="Content Placeholder 2"/>
          <p:cNvSpPr>
            <a:spLocks noGrp="1"/>
          </p:cNvSpPr>
          <p:nvPr>
            <p:ph sz="quarter" idx="13"/>
          </p:nvPr>
        </p:nvSpPr>
        <p:spPr/>
        <p:txBody>
          <a:bodyPr/>
          <a:lstStyle/>
          <a:p>
            <a:pPr>
              <a:spcBef>
                <a:spcPct val="50000"/>
              </a:spcBef>
              <a:buClrTx/>
              <a:buSzTx/>
              <a:buFontTx/>
              <a:buNone/>
            </a:pPr>
            <a:r>
              <a:rPr lang="en-US" altLang="en-US" dirty="0"/>
              <a:t>No. They are not inherited.</a:t>
            </a:r>
          </a:p>
          <a:p>
            <a:pPr>
              <a:spcBef>
                <a:spcPct val="50000"/>
              </a:spcBef>
              <a:buClrTx/>
              <a:buSzTx/>
              <a:buFontTx/>
              <a:buNone/>
            </a:pPr>
            <a:r>
              <a:rPr lang="en-US" altLang="en-US" dirty="0"/>
              <a:t>They are invoked explicitly or implicitly</a:t>
            </a:r>
            <a:r>
              <a:rPr lang="en-US" altLang="en-US" dirty="0" smtClean="0"/>
              <a:t>.</a:t>
            </a:r>
            <a:endParaRPr lang="en-US" altLang="en-US" dirty="0"/>
          </a:p>
          <a:p>
            <a:pPr>
              <a:spcBef>
                <a:spcPct val="50000"/>
              </a:spcBef>
              <a:buClrTx/>
              <a:buSzTx/>
              <a:buFontTx/>
              <a:buNone/>
            </a:pPr>
            <a:r>
              <a:rPr lang="en-US" altLang="en-US" dirty="0"/>
              <a:t>Explicitly using the super keyword</a:t>
            </a:r>
            <a:r>
              <a:rPr lang="en-US" altLang="en-US" dirty="0" smtClean="0"/>
              <a:t>.</a:t>
            </a:r>
          </a:p>
          <a:p>
            <a:pPr marL="0" indent="0">
              <a:buClrTx/>
              <a:buSzTx/>
              <a:buNone/>
            </a:pPr>
            <a:r>
              <a:rPr lang="en-US" altLang="en-US" dirty="0">
                <a:cs typeface="Times New Roman" panose="02020603050405020304" pitchFamily="18" charset="0"/>
              </a:rPr>
              <a:t>A constructor is used to construct an instance of a class. Unlike properties and methods, a </a:t>
            </a:r>
            <a:r>
              <a:rPr lang="en-US" altLang="en-US" dirty="0" smtClean="0">
                <a:cs typeface="Times New Roman" panose="02020603050405020304" pitchFamily="18" charset="0"/>
              </a:rPr>
              <a:t>superclass’s </a:t>
            </a:r>
            <a:r>
              <a:rPr lang="en-US" altLang="en-US" dirty="0">
                <a:cs typeface="Times New Roman" panose="02020603050405020304" pitchFamily="18" charset="0"/>
              </a:rPr>
              <a:t>constructors are not inherited in the subclass. They can only be invoked from the </a:t>
            </a:r>
            <a:r>
              <a:rPr lang="en-US" altLang="en-US" dirty="0" smtClean="0">
                <a:cs typeface="Times New Roman" panose="02020603050405020304" pitchFamily="18" charset="0"/>
              </a:rPr>
              <a:t>subclasses’ </a:t>
            </a:r>
            <a:r>
              <a:rPr lang="en-US" altLang="en-US" dirty="0">
                <a:cs typeface="Times New Roman" panose="02020603050405020304" pitchFamily="18" charset="0"/>
              </a:rPr>
              <a:t>constructors, using the keyword </a:t>
            </a:r>
            <a:r>
              <a:rPr lang="en-US" altLang="en-US" b="1" dirty="0">
                <a:cs typeface="Times New Roman" panose="02020603050405020304" pitchFamily="18" charset="0"/>
              </a:rPr>
              <a:t>super</a:t>
            </a:r>
            <a:r>
              <a:rPr lang="en-US" altLang="en-US" dirty="0">
                <a:cs typeface="Times New Roman" panose="02020603050405020304" pitchFamily="18" charset="0"/>
              </a:rPr>
              <a:t>. </a:t>
            </a:r>
            <a:r>
              <a:rPr lang="en-US" altLang="en-US" b="1" dirty="0">
                <a:cs typeface="Times New Roman" panose="02020603050405020304" pitchFamily="18" charset="0"/>
              </a:rPr>
              <a:t>If the keyword super is not explicitly used, the </a:t>
            </a:r>
            <a:r>
              <a:rPr lang="en-US" altLang="en-US" b="1" dirty="0" smtClean="0">
                <a:cs typeface="Times New Roman" panose="02020603050405020304" pitchFamily="18" charset="0"/>
              </a:rPr>
              <a:t>superclass’s no-arg </a:t>
            </a:r>
            <a:r>
              <a:rPr lang="en-US" altLang="en-US" b="1" dirty="0">
                <a:cs typeface="Times New Roman" panose="02020603050405020304" pitchFamily="18" charset="0"/>
              </a:rPr>
              <a:t>constructor is automatically invoked</a:t>
            </a:r>
            <a:r>
              <a:rPr lang="en-US" altLang="en-US" b="1" dirty="0" smtClean="0">
                <a:cs typeface="Times New Roman" panose="02020603050405020304" pitchFamily="18" charset="0"/>
              </a:rPr>
              <a:t>.</a:t>
            </a:r>
            <a:endParaRPr lang="en-US" altLang="en-US" dirty="0"/>
          </a:p>
        </p:txBody>
      </p:sp>
    </p:spTree>
    <p:extLst>
      <p:ext uri="{BB962C8B-B14F-4D97-AF65-F5344CB8AC3E}">
        <p14:creationId xmlns:p14="http://schemas.microsoft.com/office/powerpoint/2010/main" val="200777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Superclass’s Constructor Is Always Invoked</a:t>
            </a:r>
            <a:endParaRPr lang="en-US" dirty="0"/>
          </a:p>
        </p:txBody>
      </p:sp>
      <p:sp>
        <p:nvSpPr>
          <p:cNvPr id="3" name="Content Placeholder 2"/>
          <p:cNvSpPr>
            <a:spLocks noGrp="1"/>
          </p:cNvSpPr>
          <p:nvPr>
            <p:ph sz="quarter" idx="13"/>
          </p:nvPr>
        </p:nvSpPr>
        <p:spPr>
          <a:xfrm>
            <a:off x="457200" y="1600201"/>
            <a:ext cx="8232775" cy="1580322"/>
          </a:xfrm>
        </p:spPr>
        <p:txBody>
          <a:bodyPr/>
          <a:lstStyle/>
          <a:p>
            <a:pPr marL="0" indent="0">
              <a:buClrTx/>
              <a:buSzTx/>
              <a:buFontTx/>
              <a:buNone/>
            </a:pPr>
            <a:r>
              <a:rPr lang="en-US" altLang="en-US" dirty="0">
                <a:cs typeface="Times New Roman" panose="02020603050405020304" pitchFamily="18" charset="0"/>
              </a:rPr>
              <a:t>A constructor may invoke an overloaded constructor or its superclass’s constructor. If none of them is invoked explicitly, the compiler puts </a:t>
            </a:r>
            <a:r>
              <a:rPr lang="en-US" altLang="en-US" b="1" dirty="0">
                <a:cs typeface="Times New Roman" panose="02020603050405020304" pitchFamily="18" charset="0"/>
              </a:rPr>
              <a:t>super() </a:t>
            </a:r>
            <a:r>
              <a:rPr lang="en-US" altLang="en-US" dirty="0">
                <a:cs typeface="Times New Roman" panose="02020603050405020304" pitchFamily="18" charset="0"/>
              </a:rPr>
              <a:t>as the first statement in the constructor. For example</a:t>
            </a:r>
            <a:r>
              <a:rPr lang="en-US" altLang="en-US" dirty="0" smtClean="0">
                <a:cs typeface="Times New Roman" panose="02020603050405020304" pitchFamily="18" charset="0"/>
              </a:rPr>
              <a:t>,</a:t>
            </a:r>
            <a:endParaRPr lang="en-US" altLang="en-US" sz="2000" dirty="0">
              <a:cs typeface="Times New Roman" panose="02020603050405020304" pitchFamily="18" charset="0"/>
            </a:endParaRPr>
          </a:p>
        </p:txBody>
      </p:sp>
      <p:pic>
        <p:nvPicPr>
          <p:cNvPr id="5" name="Picture 3" descr="Two computer codes. The first computer code is equivalent to the second computer code. The first computer code has 2 lines. The lines read as follows. Line 1. public A left parenthesis right parenthesis left brace. Line 2. Right brace. The second computer code has 3 lines. The lines read as follows. Line 1. public A left parenthesis right parenthesis left brace. Line 2, indented once. super left parenthesis right parenthesis semicolon. Line 2 is highlighted. Line 3. Right brace."/>
          <p:cNvPicPr>
            <a:picLocks noChangeAspect="1"/>
          </p:cNvPicPr>
          <p:nvPr/>
        </p:nvPicPr>
        <p:blipFill>
          <a:blip r:embed="rId2"/>
          <a:stretch>
            <a:fillRect/>
          </a:stretch>
        </p:blipFill>
        <p:spPr>
          <a:xfrm>
            <a:off x="550284" y="3345291"/>
            <a:ext cx="7924163" cy="1161333"/>
          </a:xfrm>
          <a:prstGeom prst="rect">
            <a:avLst/>
          </a:prstGeom>
        </p:spPr>
      </p:pic>
      <p:pic>
        <p:nvPicPr>
          <p:cNvPr id="7" name="Picture 4" descr="Two sets of computer code. The first computer code is equivalent to the second computer code. The first computer code has 3 lines. The lines read as follows. Line 1. public A left parenthesis double d right parenthesis left brace. Line 2, indented once. forward slash forward slash some statements. Line 3. right brace. The second computer code has 4 lines. The lines read as follows. Line 1. public A left parenthesis double d right parenthesis left brace. Line 2, indented once. super left parenthesis right parenthesis semicolon. Line 2 is highlighted. Line 3, indented once. forward slash forward slash some statements. Line 4. Right brace."/>
          <p:cNvPicPr>
            <a:picLocks noChangeAspect="1"/>
          </p:cNvPicPr>
          <p:nvPr/>
        </p:nvPicPr>
        <p:blipFill>
          <a:blip r:embed="rId3"/>
          <a:stretch>
            <a:fillRect/>
          </a:stretch>
        </p:blipFill>
        <p:spPr>
          <a:xfrm>
            <a:off x="599952" y="4744371"/>
            <a:ext cx="7566413" cy="1384667"/>
          </a:xfrm>
          <a:prstGeom prst="rect">
            <a:avLst/>
          </a:prstGeom>
        </p:spPr>
      </p:pic>
    </p:spTree>
    <p:extLst>
      <p:ext uri="{BB962C8B-B14F-4D97-AF65-F5344CB8AC3E}">
        <p14:creationId xmlns:p14="http://schemas.microsoft.com/office/powerpoint/2010/main" val="136413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Using the Keyword </a:t>
            </a:r>
            <a:r>
              <a:rPr lang="en-US" altLang="en-US" dirty="0">
                <a:latin typeface="Courier New" panose="02070309020205020404" pitchFamily="49" charset="0"/>
              </a:rPr>
              <a:t>super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marL="0" indent="0">
              <a:buNone/>
            </a:pPr>
            <a:r>
              <a:rPr lang="en-US" altLang="en-US" dirty="0"/>
              <a:t>The keyword </a:t>
            </a:r>
            <a:r>
              <a:rPr lang="en-US" altLang="en-US" dirty="0">
                <a:latin typeface="Courier New" panose="02070309020205020404" pitchFamily="49" charset="0"/>
              </a:rPr>
              <a:t>super</a:t>
            </a:r>
            <a:r>
              <a:rPr lang="en-US" altLang="en-US" dirty="0" smtClean="0"/>
              <a:t> </a:t>
            </a:r>
            <a:r>
              <a:rPr lang="en-US" altLang="en-US" dirty="0"/>
              <a:t>refers to the superclass of the class in which </a:t>
            </a:r>
            <a:r>
              <a:rPr lang="en-US" altLang="en-US" dirty="0">
                <a:latin typeface="Courier New" panose="02070309020205020404" pitchFamily="49" charset="0"/>
              </a:rPr>
              <a:t>super</a:t>
            </a:r>
            <a:r>
              <a:rPr lang="en-US" altLang="en-US" dirty="0" smtClean="0"/>
              <a:t> </a:t>
            </a:r>
            <a:r>
              <a:rPr lang="en-US" altLang="en-US" dirty="0"/>
              <a:t>appears. This keyword can be used in two ways</a:t>
            </a:r>
            <a:r>
              <a:rPr lang="en-US" altLang="en-US" dirty="0" smtClean="0"/>
              <a:t>:</a:t>
            </a:r>
          </a:p>
          <a:p>
            <a:r>
              <a:rPr lang="en-US" altLang="en-US" dirty="0" smtClean="0"/>
              <a:t>To </a:t>
            </a:r>
            <a:r>
              <a:rPr lang="en-US" altLang="en-US" dirty="0"/>
              <a:t>call a superclass constructor</a:t>
            </a:r>
          </a:p>
          <a:p>
            <a:r>
              <a:rPr lang="en-US" altLang="en-US" dirty="0"/>
              <a:t>To call a superclass method</a:t>
            </a:r>
          </a:p>
        </p:txBody>
      </p:sp>
    </p:spTree>
    <p:extLst>
      <p:ext uri="{BB962C8B-B14F-4D97-AF65-F5344CB8AC3E}">
        <p14:creationId xmlns:p14="http://schemas.microsoft.com/office/powerpoint/2010/main" val="126306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Caution</a:t>
            </a:r>
            <a:endParaRPr lang="en-US" dirty="0"/>
          </a:p>
        </p:txBody>
      </p:sp>
      <p:sp>
        <p:nvSpPr>
          <p:cNvPr id="3" name="Content Placeholder 2"/>
          <p:cNvSpPr>
            <a:spLocks noGrp="1"/>
          </p:cNvSpPr>
          <p:nvPr>
            <p:ph sz="quarter" idx="13"/>
          </p:nvPr>
        </p:nvSpPr>
        <p:spPr/>
        <p:txBody>
          <a:bodyPr/>
          <a:lstStyle/>
          <a:p>
            <a:pPr marL="0" indent="0">
              <a:buClrTx/>
              <a:buSzTx/>
              <a:buFontTx/>
              <a:buNone/>
            </a:pPr>
            <a:r>
              <a:rPr lang="en-US" altLang="en-US" dirty="0">
                <a:cs typeface="Times New Roman" panose="02020603050405020304" pitchFamily="18" charset="0"/>
              </a:rPr>
              <a:t>You must use the keyword </a:t>
            </a:r>
            <a:r>
              <a:rPr lang="en-US" altLang="en-US" b="1" dirty="0">
                <a:cs typeface="Times New Roman" panose="02020603050405020304" pitchFamily="18" charset="0"/>
              </a:rPr>
              <a:t>super</a:t>
            </a:r>
            <a:r>
              <a:rPr lang="en-US" altLang="en-US" dirty="0">
                <a:cs typeface="Times New Roman" panose="02020603050405020304" pitchFamily="18" charset="0"/>
              </a:rPr>
              <a:t> to call the superclass constructor. Invoking a superclass constructor’s name in a subclass causes a syntax error. Java requires that the statement that uses the keyword </a:t>
            </a:r>
            <a:r>
              <a:rPr lang="en-US" altLang="en-US" b="1" dirty="0">
                <a:cs typeface="Times New Roman" panose="02020603050405020304" pitchFamily="18" charset="0"/>
              </a:rPr>
              <a:t>super</a:t>
            </a:r>
            <a:r>
              <a:rPr lang="en-US" altLang="en-US" dirty="0">
                <a:cs typeface="Times New Roman" panose="02020603050405020304" pitchFamily="18" charset="0"/>
              </a:rPr>
              <a:t> appear first in the constructor.</a:t>
            </a:r>
          </a:p>
        </p:txBody>
      </p:sp>
    </p:spTree>
    <p:extLst>
      <p:ext uri="{BB962C8B-B14F-4D97-AF65-F5344CB8AC3E}">
        <p14:creationId xmlns:p14="http://schemas.microsoft.com/office/powerpoint/2010/main" val="175189824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5752</TotalTime>
  <Words>2158</Words>
  <Application>Microsoft Office PowerPoint</Application>
  <PresentationFormat>On-screen Show (4:3)</PresentationFormat>
  <Paragraphs>168</Paragraphs>
  <Slides>57</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Arial</vt:lpstr>
      <vt:lpstr>Book Antiqua</vt:lpstr>
      <vt:lpstr>Courier</vt:lpstr>
      <vt:lpstr>Courier New</vt:lpstr>
      <vt:lpstr>Monotype Sorts</vt:lpstr>
      <vt:lpstr>Noto Sans Symbols</vt:lpstr>
      <vt:lpstr>Times New Roman</vt:lpstr>
      <vt:lpstr>Verdana</vt:lpstr>
      <vt:lpstr>508 Lecture</vt:lpstr>
      <vt:lpstr>Equation</vt:lpstr>
      <vt:lpstr>Introduction to Java Programming Comprehensive Version</vt:lpstr>
      <vt:lpstr>Motivations</vt:lpstr>
      <vt:lpstr>Learning Objectives (1 of 2)</vt:lpstr>
      <vt:lpstr>Learning Objectives (2 of 2)</vt:lpstr>
      <vt:lpstr>Superclasses and Subclasses</vt:lpstr>
      <vt:lpstr>Are Superclass’s Constructor Inherited?</vt:lpstr>
      <vt:lpstr>Superclass’s Constructor Is Always Invoked</vt:lpstr>
      <vt:lpstr>Using the Keyword super</vt:lpstr>
      <vt:lpstr>Caution</vt:lpstr>
      <vt:lpstr>Constructor Chaining</vt:lpstr>
      <vt:lpstr>Trace Execution (1 of 9)</vt:lpstr>
      <vt:lpstr>Trace Execution (2 of 9)</vt:lpstr>
      <vt:lpstr>Trace Execution (3 of 9)</vt:lpstr>
      <vt:lpstr>Trace Execution (4 of 9)</vt:lpstr>
      <vt:lpstr>Trace Execution (5 of 9)</vt:lpstr>
      <vt:lpstr>Trace Execution (6 of 9)</vt:lpstr>
      <vt:lpstr>Trace Execution (7 of 9)</vt:lpstr>
      <vt:lpstr>Trace Execution (8 of 9)</vt:lpstr>
      <vt:lpstr>Trace Execution (9 of 9)</vt:lpstr>
      <vt:lpstr>Example on the Impact of a Superclass without no-arg Constructor</vt:lpstr>
      <vt:lpstr>Defining a Subclass</vt:lpstr>
      <vt:lpstr>Calling Superclass Methods</vt:lpstr>
      <vt:lpstr>Overriding Methods in the Superclass</vt:lpstr>
      <vt:lpstr>Note (1 of 2)</vt:lpstr>
      <vt:lpstr>Note (2 of 2)</vt:lpstr>
      <vt:lpstr>Overriding versus Overloading</vt:lpstr>
      <vt:lpstr>The Object Class and Its Methods</vt:lpstr>
      <vt:lpstr>The toString() method in Object</vt:lpstr>
      <vt:lpstr>Polymorphism</vt:lpstr>
      <vt:lpstr>Polymorphism, Dynamic Binding and Generic Programming (1 of 2)</vt:lpstr>
      <vt:lpstr>Polymorphism, Dynamic Binding and Generic Programming (2 of 2)</vt:lpstr>
      <vt:lpstr>Dynamic Binding</vt:lpstr>
      <vt:lpstr>Method Matching versus Binding</vt:lpstr>
      <vt:lpstr>Generic Programming</vt:lpstr>
      <vt:lpstr>Casting Objects</vt:lpstr>
      <vt:lpstr>Why Casting Is Necessary?</vt:lpstr>
      <vt:lpstr>Casting from Superclass to Subclass</vt:lpstr>
      <vt:lpstr>The instanceof Operator</vt:lpstr>
      <vt:lpstr>Tip</vt:lpstr>
      <vt:lpstr>Example: Demonstrating Polymorphism and Casting</vt:lpstr>
      <vt:lpstr>The equals Method</vt:lpstr>
      <vt:lpstr>Note </vt:lpstr>
      <vt:lpstr>The ArrayList Class</vt:lpstr>
      <vt:lpstr>Generic Type </vt:lpstr>
      <vt:lpstr>Differences and Similarities between Arrays and ArrayList</vt:lpstr>
      <vt:lpstr>Array Lists from/to Arrays</vt:lpstr>
      <vt:lpstr>max and min in an Array List</vt:lpstr>
      <vt:lpstr>Shuffling an Array List</vt:lpstr>
      <vt:lpstr>Stack Animation</vt:lpstr>
      <vt:lpstr>The MyStack Classes </vt:lpstr>
      <vt:lpstr>The protected Modifier</vt:lpstr>
      <vt:lpstr>Accessibility Summary</vt:lpstr>
      <vt:lpstr>Visibility Modifiers </vt:lpstr>
      <vt:lpstr>A Subclass Cannot Weaken the Accessibility</vt:lpstr>
      <vt:lpstr>Note</vt:lpstr>
      <vt:lpstr>The final Modifier</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Enigneering Computer Science</dc:subject>
  <dc:creator>Liang</dc:creator>
  <cp:keywords>Enigneering Computer Science</cp:keywords>
  <cp:lastModifiedBy>Mittal, Abhinav (Cognizant)</cp:lastModifiedBy>
  <cp:revision>183</cp:revision>
  <dcterms:modified xsi:type="dcterms:W3CDTF">2018-04-05T06:47:29Z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