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0"/>
  </p:notesMasterIdLst>
  <p:handoutMasterIdLst>
    <p:handoutMasterId r:id="rId71"/>
  </p:handoutMasterIdLst>
  <p:sldIdLst>
    <p:sldId id="315" r:id="rId2"/>
    <p:sldId id="341" r:id="rId3"/>
    <p:sldId id="343" r:id="rId4"/>
    <p:sldId id="361" r:id="rId5"/>
    <p:sldId id="397" r:id="rId6"/>
    <p:sldId id="398" r:id="rId7"/>
    <p:sldId id="399" r:id="rId8"/>
    <p:sldId id="400" r:id="rId9"/>
    <p:sldId id="401" r:id="rId10"/>
    <p:sldId id="402" r:id="rId11"/>
    <p:sldId id="403" r:id="rId12"/>
    <p:sldId id="404" r:id="rId13"/>
    <p:sldId id="405"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1" r:id="rId30"/>
    <p:sldId id="423" r:id="rId31"/>
    <p:sldId id="422"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298" r:id="rId6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96395" autoAdjust="0"/>
  </p:normalViewPr>
  <p:slideViewPr>
    <p:cSldViewPr snapToGrid="0" snapToObjects="1">
      <p:cViewPr varScale="1">
        <p:scale>
          <a:sx n="111" d="100"/>
          <a:sy n="111" d="100"/>
        </p:scale>
        <p:origin x="1596" y="102"/>
      </p:cViewPr>
      <p:guideLst>
        <p:guide orient="horz" pos="2136"/>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7" d="100"/>
        <a:sy n="97"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a:t>
            </a:r>
            <a:r>
              <a:rPr lang="en-US" sz="1200" b="0" i="0" u="none" strike="noStrike" kern="1200" cap="none" dirty="0" err="1" smtClean="0">
                <a:solidFill>
                  <a:schemeClr val="dk1"/>
                </a:solidFill>
                <a:latin typeface="Arial"/>
                <a:ea typeface="Arial"/>
                <a:cs typeface="Arial"/>
                <a:sym typeface="Arial"/>
              </a:rPr>
              <a:t>MathType</a:t>
            </a:r>
            <a:r>
              <a:rPr lang="en-US" sz="1200" b="0" i="0" u="none" strike="noStrike" kern="1200" cap="none" dirty="0" smtClean="0">
                <a:solidFill>
                  <a:schemeClr val="dk1"/>
                </a:solidFill>
                <a:latin typeface="Arial"/>
                <a:ea typeface="Arial"/>
                <a:cs typeface="Arial"/>
                <a:sym typeface="Arial"/>
              </a:rPr>
              <a:t>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52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525963"/>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9"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9147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5"/>
          </p:nvPr>
        </p:nvSpPr>
        <p:spPr>
          <a:xfrm>
            <a:off x="445807" y="4639656"/>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10"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305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1" r:id="rId2"/>
    <p:sldLayoutId id="2147483662" r:id="rId3"/>
    <p:sldLayoutId id="2147483651"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cs.armstrong.edu/liang/intro11e/html/TestCircleWithException.html" TargetMode="External"/><Relationship Id="rId2" Type="http://schemas.openxmlformats.org/officeDocument/2006/relationships/hyperlink" Target="http://www.cs.armstrong.edu/liang/intro11e/html/CircleWithException.html" TargetMode="Externa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www.cs.armstrong.edu/liang/intro11e/html/CircleWithRadiusException.html" TargetMode="External"/><Relationship Id="rId2" Type="http://schemas.openxmlformats.org/officeDocument/2006/relationships/hyperlink" Target="http://www.cs.armstrong.edu/liang/intro11e/htmlInvalidRadiusException.html" TargetMode="External"/><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CircleWithRadiusException.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FileClass.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www.cs.armstrong.edu/liang/intro11e/html/WriteData.html" TargetMode="External"/><Relationship Id="rId2" Type="http://schemas.openxmlformats.org/officeDocument/2006/relationships/image" Target="../media/image36.emf"/><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WriteDataWithAutoClose.html" TargetMode="Externa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www.cs.armstrong.edu/liang/intro11e/html/ReadData.html" TargetMode="External"/><Relationship Id="rId2" Type="http://schemas.openxmlformats.org/officeDocument/2006/relationships/image" Target="../media/image37.emf"/><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ReplaceText.html"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ReadFileFromURL.html"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www.cs.armstrong.edu/liang/intro11e/html/WebCrawler.html" TargetMode="External"/><Relationship Id="rId2" Type="http://schemas.openxmlformats.org/officeDocument/2006/relationships/image" Target="../media/image42.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Quotient.html" TargetMode="External"/><Relationship Id="rId1" Type="http://schemas.openxmlformats.org/officeDocument/2006/relationships/slideLayout" Target="../slideLayouts/slideLayout3.xml"/><Relationship Id="rId5" Type="http://schemas.openxmlformats.org/officeDocument/2006/relationships/hyperlink" Target="http://www.cs.armstrong.edu/liang/intro11e/html/QuotientWithMethod.html" TargetMode="External"/><Relationship Id="rId4" Type="http://schemas.openxmlformats.org/officeDocument/2006/relationships/hyperlink" Target="http://www.cs.armstrong.edu/liang/intro11e/html/QuotientWithIf.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QuotientWithException.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InputMismatchExceptionDemo.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68965"/>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05491"/>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72476"/>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sz="3000" i="0" u="none" strike="noStrike" cap="none" dirty="0" smtClean="0">
                <a:solidFill>
                  <a:schemeClr val="dk1"/>
                </a:solidFill>
                <a:ea typeface="Arial"/>
                <a:cs typeface="Arial"/>
                <a:sym typeface="Arial"/>
              </a:rPr>
              <a:t>12</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r>
              <a:rPr lang="en-US" altLang="en-US" dirty="0"/>
              <a:t>Exception Handling and Text </a:t>
            </a:r>
            <a:r>
              <a:rPr lang="en-US" altLang="en-US" dirty="0" smtClean="0"/>
              <a:t>I</a:t>
            </a:r>
            <a:r>
              <a:rPr lang="en-US" altLang="en-US" sz="100" dirty="0" smtClean="0"/>
              <a:t> </a:t>
            </a:r>
            <a:r>
              <a:rPr lang="en-US" altLang="en-US" dirty="0" smtClean="0"/>
              <a:t>O</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1695374"/>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2087768" y="6433898"/>
            <a:ext cx="6796088"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774282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Exception Types</a:t>
            </a:r>
            <a:endParaRPr lang="en-US" dirty="0"/>
          </a:p>
        </p:txBody>
      </p:sp>
      <p:pic>
        <p:nvPicPr>
          <p:cNvPr id="5" name="Picture 2" descr="A hierarchy chart lists the exception class types. An object is an instance of a class. A throw able class is the super class of all the Error and Exception class. The types of error class are as follows. Linkage Error, Virtual Machine Error, and Many more classes. The types of exception class are as follows. Class Not Found Exception. I O Exception, Runtime Exception, and Many more classes. The types of Run time exception class are as follows. Arithmetic Exception, Null Pointer Exception, Index Out Of Bounds Exception, Illegal Argument Exception, and Many more classes."/>
          <p:cNvPicPr>
            <a:picLocks noChangeAspect="1"/>
          </p:cNvPicPr>
          <p:nvPr/>
        </p:nvPicPr>
        <p:blipFill>
          <a:blip r:embed="rId2"/>
          <a:stretch>
            <a:fillRect/>
          </a:stretch>
        </p:blipFill>
        <p:spPr>
          <a:xfrm>
            <a:off x="807493" y="1898720"/>
            <a:ext cx="7529012" cy="3849455"/>
          </a:xfrm>
          <a:prstGeom prst="rect">
            <a:avLst/>
          </a:prstGeom>
        </p:spPr>
      </p:pic>
    </p:spTree>
    <p:extLst>
      <p:ext uri="{BB962C8B-B14F-4D97-AF65-F5344CB8AC3E}">
        <p14:creationId xmlns:p14="http://schemas.microsoft.com/office/powerpoint/2010/main" val="1564080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System Errors</a:t>
            </a:r>
            <a:endParaRPr lang="en-US" dirty="0"/>
          </a:p>
        </p:txBody>
      </p:sp>
      <p:pic>
        <p:nvPicPr>
          <p:cNvPr id="8" name="Picture 2" descr="A hierarchy chart lists the exception class types. An object is an instance of a class. A throw able class is the super class of all the Error and Exception class. The types of error class are as follows. Linkage Error, Virtual Machine Error, and Many more classes. The types of exception class are as follows. Class Not Found Exception. I O Exception, Runtime Exception, and Many more classes. The types of Run time exception class are as follows. Arithmetic Exception, Null Pointer Exception, Index Out Of Bounds Exception, Illegal Argument Exception, and Many more classes. The Error class and its types are highlighted."/>
          <p:cNvPicPr>
            <a:picLocks noChangeAspect="1"/>
          </p:cNvPicPr>
          <p:nvPr/>
        </p:nvPicPr>
        <p:blipFill>
          <a:blip r:embed="rId2"/>
          <a:stretch>
            <a:fillRect/>
          </a:stretch>
        </p:blipFill>
        <p:spPr>
          <a:xfrm>
            <a:off x="924159" y="1636490"/>
            <a:ext cx="7295680" cy="3728455"/>
          </a:xfrm>
          <a:prstGeom prst="rect">
            <a:avLst/>
          </a:prstGeom>
        </p:spPr>
      </p:pic>
      <p:sp>
        <p:nvSpPr>
          <p:cNvPr id="3" name="Text Placeholder 3"/>
          <p:cNvSpPr>
            <a:spLocks noGrp="1"/>
          </p:cNvSpPr>
          <p:nvPr>
            <p:ph type="body" idx="1"/>
          </p:nvPr>
        </p:nvSpPr>
        <p:spPr>
          <a:xfrm>
            <a:off x="457200" y="5450540"/>
            <a:ext cx="8229600" cy="834475"/>
          </a:xfrm>
        </p:spPr>
        <p:txBody>
          <a:bodyPr/>
          <a:lstStyle/>
          <a:p>
            <a:r>
              <a:rPr lang="en-US" altLang="en-US" b="1" dirty="0">
                <a:solidFill>
                  <a:schemeClr val="tx1"/>
                </a:solidFill>
                <a:cs typeface="Times New Roman" panose="02020603050405020304" pitchFamily="18" charset="0"/>
              </a:rPr>
              <a:t>System errors </a:t>
            </a:r>
            <a:r>
              <a:rPr lang="en-US" altLang="en-US" dirty="0">
                <a:solidFill>
                  <a:schemeClr val="tx1"/>
                </a:solidFill>
                <a:cs typeface="Times New Roman" panose="02020603050405020304" pitchFamily="18" charset="0"/>
              </a:rPr>
              <a:t>are thrown by </a:t>
            </a:r>
            <a:r>
              <a:rPr lang="en-US" altLang="en-US" dirty="0" smtClean="0">
                <a:solidFill>
                  <a:schemeClr val="tx1"/>
                </a:solidFill>
                <a:cs typeface="Times New Roman" panose="02020603050405020304" pitchFamily="18" charset="0"/>
              </a:rPr>
              <a:t>J</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V</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M </a:t>
            </a:r>
            <a:r>
              <a:rPr lang="en-US" altLang="en-US" dirty="0">
                <a:solidFill>
                  <a:schemeClr val="tx1"/>
                </a:solidFill>
                <a:cs typeface="Times New Roman" panose="02020603050405020304" pitchFamily="18" charset="0"/>
              </a:rPr>
              <a:t>and represented in the </a:t>
            </a:r>
            <a:r>
              <a:rPr lang="en-US" altLang="en-US" b="1" dirty="0">
                <a:solidFill>
                  <a:schemeClr val="tx1"/>
                </a:solidFill>
                <a:cs typeface="Times New Roman" panose="02020603050405020304" pitchFamily="18" charset="0"/>
              </a:rPr>
              <a:t>Error</a:t>
            </a:r>
            <a:r>
              <a:rPr lang="en-US" altLang="en-US" dirty="0">
                <a:solidFill>
                  <a:schemeClr val="tx1"/>
                </a:solidFill>
                <a:cs typeface="Times New Roman" panose="02020603050405020304" pitchFamily="18" charset="0"/>
              </a:rPr>
              <a:t> class. The </a:t>
            </a:r>
            <a:r>
              <a:rPr lang="en-US" altLang="en-US" b="1" dirty="0">
                <a:solidFill>
                  <a:schemeClr val="tx1"/>
                </a:solidFill>
                <a:cs typeface="Times New Roman" panose="02020603050405020304" pitchFamily="18" charset="0"/>
              </a:rPr>
              <a:t>Error</a:t>
            </a:r>
            <a:r>
              <a:rPr lang="en-US" altLang="en-US" dirty="0">
                <a:solidFill>
                  <a:schemeClr val="tx1"/>
                </a:solidFill>
                <a:cs typeface="Times New Roman" panose="02020603050405020304" pitchFamily="18" charset="0"/>
              </a:rPr>
              <a:t> class describes internal system errors. Such errors rarely occur. If one does, there is little you can do beyond notifying the user and trying to terminate the program gracefully</a:t>
            </a:r>
            <a:r>
              <a:rPr lang="en-US" altLang="en-US" dirty="0" smtClean="0">
                <a:solidFill>
                  <a:schemeClr val="tx1"/>
                </a:solidFill>
                <a:cs typeface="Times New Roman" panose="02020603050405020304" pitchFamily="18" charset="0"/>
              </a:rPr>
              <a:t>.</a:t>
            </a:r>
            <a:endParaRPr lang="en-US" dirty="0">
              <a:solidFill>
                <a:schemeClr val="tx1"/>
              </a:solidFill>
            </a:endParaRPr>
          </a:p>
        </p:txBody>
      </p:sp>
    </p:spTree>
    <p:extLst>
      <p:ext uri="{BB962C8B-B14F-4D97-AF65-F5344CB8AC3E}">
        <p14:creationId xmlns:p14="http://schemas.microsoft.com/office/powerpoint/2010/main" val="1410939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Exceptions</a:t>
            </a:r>
            <a:endParaRPr lang="en-US" dirty="0"/>
          </a:p>
        </p:txBody>
      </p:sp>
      <p:pic>
        <p:nvPicPr>
          <p:cNvPr id="9" name="Picture 2" descr="A hierarchy chart lists the exception class types. An object is an instance of a class. A throw able class is the super class of all the Error and Exception class. The types of error class are as follows. Linkage Error, Virtual Machine Error, and Many more classes. The types of exception class are as follows. Class Not Found Exception. I O Exception, Runtime Exception, and Many more classes. The types of Run time exception class are as follows. Arithmetic Exception, Null Pointer Exception, Index Out Of Bounds Exception, Illegal Argument Exception, and Many more classes. The Exception class and its types are highlighted."/>
          <p:cNvPicPr>
            <a:picLocks noChangeAspect="1"/>
          </p:cNvPicPr>
          <p:nvPr/>
        </p:nvPicPr>
        <p:blipFill>
          <a:blip r:embed="rId2"/>
          <a:stretch>
            <a:fillRect/>
          </a:stretch>
        </p:blipFill>
        <p:spPr>
          <a:xfrm>
            <a:off x="924159" y="1582701"/>
            <a:ext cx="7295680" cy="3728455"/>
          </a:xfrm>
          <a:prstGeom prst="rect">
            <a:avLst/>
          </a:prstGeom>
        </p:spPr>
      </p:pic>
      <p:sp>
        <p:nvSpPr>
          <p:cNvPr id="4" name="Text Placeholder 3"/>
          <p:cNvSpPr>
            <a:spLocks noGrp="1"/>
          </p:cNvSpPr>
          <p:nvPr>
            <p:ph type="body" idx="1"/>
          </p:nvPr>
        </p:nvSpPr>
        <p:spPr/>
        <p:txBody>
          <a:bodyPr/>
          <a:lstStyle/>
          <a:p>
            <a:r>
              <a:rPr lang="en-US" altLang="en-US" b="1" dirty="0">
                <a:solidFill>
                  <a:schemeClr val="tx1"/>
                </a:solidFill>
                <a:cs typeface="Times New Roman" panose="02020603050405020304" pitchFamily="18" charset="0"/>
              </a:rPr>
              <a:t>Exception</a:t>
            </a:r>
            <a:r>
              <a:rPr lang="en-US" altLang="en-US" dirty="0">
                <a:solidFill>
                  <a:schemeClr val="tx1"/>
                </a:solidFill>
                <a:cs typeface="Times New Roman" panose="02020603050405020304" pitchFamily="18" charset="0"/>
              </a:rPr>
              <a:t> describes errors caused by your program and external circumstances. These errors can be caught and handled by your program</a:t>
            </a:r>
            <a:r>
              <a:rPr lang="en-US" altLang="en-US" dirty="0" smtClean="0">
                <a:solidFill>
                  <a:schemeClr val="tx1"/>
                </a:solidFill>
                <a:cs typeface="Times New Roman" panose="02020603050405020304" pitchFamily="18" charset="0"/>
              </a:rPr>
              <a:t>.</a:t>
            </a:r>
            <a:endParaRPr lang="en-US" dirty="0">
              <a:solidFill>
                <a:schemeClr val="tx1"/>
              </a:solidFill>
            </a:endParaRPr>
          </a:p>
        </p:txBody>
      </p:sp>
    </p:spTree>
    <p:extLst>
      <p:ext uri="{BB962C8B-B14F-4D97-AF65-F5344CB8AC3E}">
        <p14:creationId xmlns:p14="http://schemas.microsoft.com/office/powerpoint/2010/main" val="2217053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Runtime Exceptions</a:t>
            </a:r>
            <a:endParaRPr lang="en-US" dirty="0"/>
          </a:p>
        </p:txBody>
      </p:sp>
      <p:pic>
        <p:nvPicPr>
          <p:cNvPr id="10" name="Picture 2" descr="A hierarchy chart lists the exception class types. An object is an instance of a class. A throw able class is the super class of all the Error and Exception class. The types of error class are as follows. Linkage Error, Virtual Machine Error, and Many more classes. The types of exception class are as follows. Class Not Found Exception. I O Exception, Runtime Exception, and Many more classes. The types of Run time exception class are as follows. Arithmetic Exception, Null Pointer Exception, Index Out Of Bounds Exception, Illegal Argument Exception, and Many more classes. The types of Runtime Exception class are highlighted."/>
          <p:cNvPicPr>
            <a:picLocks noChangeAspect="1"/>
          </p:cNvPicPr>
          <p:nvPr/>
        </p:nvPicPr>
        <p:blipFill>
          <a:blip r:embed="rId2"/>
          <a:stretch>
            <a:fillRect/>
          </a:stretch>
        </p:blipFill>
        <p:spPr>
          <a:xfrm>
            <a:off x="924159" y="1627526"/>
            <a:ext cx="7295680" cy="3728455"/>
          </a:xfrm>
          <a:prstGeom prst="rect">
            <a:avLst/>
          </a:prstGeom>
        </p:spPr>
      </p:pic>
      <p:sp>
        <p:nvSpPr>
          <p:cNvPr id="3" name="Text Placeholder 3"/>
          <p:cNvSpPr>
            <a:spLocks noGrp="1"/>
          </p:cNvSpPr>
          <p:nvPr>
            <p:ph type="body" idx="1"/>
          </p:nvPr>
        </p:nvSpPr>
        <p:spPr>
          <a:xfrm>
            <a:off x="457200" y="5495364"/>
            <a:ext cx="8229600" cy="789651"/>
          </a:xfrm>
        </p:spPr>
        <p:txBody>
          <a:bodyPr/>
          <a:lstStyle/>
          <a:p>
            <a:r>
              <a:rPr lang="en-US" altLang="en-US" dirty="0">
                <a:solidFill>
                  <a:schemeClr val="tx1"/>
                </a:solidFill>
              </a:rPr>
              <a:t>RuntimeException is caused by programming errors, such as bad casting, accessing an out-of-bounds array, and numeric errors</a:t>
            </a:r>
            <a:r>
              <a:rPr lang="en-US" alt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75593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Checked Exceptions </a:t>
            </a:r>
            <a:r>
              <a:rPr lang="en-US" altLang="en-US" dirty="0" smtClean="0"/>
              <a:t>v</a:t>
            </a:r>
            <a:r>
              <a:rPr lang="en-US" altLang="en-US" sz="100" b="0" dirty="0" smtClean="0">
                <a:solidFill>
                  <a:schemeClr val="bg1"/>
                </a:solidFill>
              </a:rPr>
              <a:t>ersu</a:t>
            </a:r>
            <a:r>
              <a:rPr lang="en-US" altLang="en-US" dirty="0" smtClean="0"/>
              <a:t>s </a:t>
            </a:r>
            <a:r>
              <a:rPr lang="en-US" altLang="en-US" dirty="0"/>
              <a:t>Unchecked Exceptions</a:t>
            </a:r>
            <a:endParaRPr lang="en-US" dirty="0"/>
          </a:p>
        </p:txBody>
      </p:sp>
      <p:sp>
        <p:nvSpPr>
          <p:cNvPr id="3" name="Content Placeholder 2"/>
          <p:cNvSpPr>
            <a:spLocks noGrp="1"/>
          </p:cNvSpPr>
          <p:nvPr>
            <p:ph sz="quarter" idx="13"/>
          </p:nvPr>
        </p:nvSpPr>
        <p:spPr/>
        <p:txBody>
          <a:bodyPr/>
          <a:lstStyle/>
          <a:p>
            <a:pPr marL="0" indent="0">
              <a:buNone/>
            </a:pPr>
            <a:r>
              <a:rPr lang="en-US" altLang="en-US" b="1" dirty="0">
                <a:cs typeface="Times New Roman" panose="02020603050405020304" pitchFamily="18" charset="0"/>
              </a:rPr>
              <a:t>RuntimeException</a:t>
            </a:r>
            <a:r>
              <a:rPr lang="en-US" altLang="en-US" dirty="0">
                <a:cs typeface="Times New Roman" panose="02020603050405020304" pitchFamily="18" charset="0"/>
              </a:rPr>
              <a:t>, </a:t>
            </a:r>
            <a:r>
              <a:rPr lang="en-US" altLang="en-US" b="1" dirty="0">
                <a:cs typeface="Times New Roman" panose="02020603050405020304" pitchFamily="18" charset="0"/>
              </a:rPr>
              <a:t>Error</a:t>
            </a:r>
            <a:r>
              <a:rPr lang="en-US" altLang="en-US" dirty="0">
                <a:cs typeface="Times New Roman" panose="02020603050405020304" pitchFamily="18" charset="0"/>
              </a:rPr>
              <a:t> and their subclasses are known as </a:t>
            </a:r>
            <a:r>
              <a:rPr lang="en-US" altLang="en-US" b="1" dirty="0">
                <a:cs typeface="Times New Roman" panose="02020603050405020304" pitchFamily="18" charset="0"/>
              </a:rPr>
              <a:t>unchecked exceptions</a:t>
            </a:r>
            <a:r>
              <a:rPr lang="en-US" altLang="en-US" dirty="0">
                <a:cs typeface="Times New Roman" panose="02020603050405020304" pitchFamily="18" charset="0"/>
              </a:rPr>
              <a:t>. All other exceptions are known as </a:t>
            </a:r>
            <a:r>
              <a:rPr lang="en-US" altLang="en-US" b="1" dirty="0">
                <a:cs typeface="Times New Roman" panose="02020603050405020304" pitchFamily="18" charset="0"/>
              </a:rPr>
              <a:t>checked exceptions</a:t>
            </a:r>
            <a:r>
              <a:rPr lang="en-US" altLang="en-US" dirty="0">
                <a:cs typeface="Times New Roman" panose="02020603050405020304" pitchFamily="18" charset="0"/>
              </a:rPr>
              <a:t>, meaning that the compiler forces the programmer to check and deal with the exceptions</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1458005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Unchecked </a:t>
            </a:r>
            <a:r>
              <a:rPr lang="en-US" altLang="en-US" dirty="0" smtClean="0"/>
              <a:t>Exceptions </a:t>
            </a:r>
            <a:r>
              <a:rPr lang="en-US" altLang="en-US" sz="2000" b="0" dirty="0" smtClean="0"/>
              <a:t>(1 of 2)</a:t>
            </a:r>
            <a:endParaRPr lang="en-US" sz="2000" b="0"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In most cases, unchecked exceptions reflect programming logic errors that are not recoverable. For example, a </a:t>
            </a:r>
            <a:r>
              <a:rPr lang="en-US" altLang="en-US" b="1" dirty="0">
                <a:cs typeface="Times New Roman" panose="02020603050405020304" pitchFamily="18" charset="0"/>
              </a:rPr>
              <a:t>NullPointerException</a:t>
            </a:r>
            <a:r>
              <a:rPr lang="en-US" altLang="en-US" dirty="0">
                <a:cs typeface="Times New Roman" panose="02020603050405020304" pitchFamily="18" charset="0"/>
              </a:rPr>
              <a:t> is thrown if you access an object through a reference variable before an object is assigned to it; an </a:t>
            </a:r>
            <a:r>
              <a:rPr lang="en-US" altLang="en-US" b="1" dirty="0">
                <a:cs typeface="Times New Roman" panose="02020603050405020304" pitchFamily="18" charset="0"/>
              </a:rPr>
              <a:t>IndexOutOfBoundsException</a:t>
            </a:r>
            <a:r>
              <a:rPr lang="en-US" altLang="en-US" dirty="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2154273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Unchecked </a:t>
            </a:r>
            <a:r>
              <a:rPr lang="en-US" altLang="en-US" dirty="0" smtClean="0"/>
              <a:t>Exceptions </a:t>
            </a:r>
            <a:r>
              <a:rPr lang="en-US" altLang="en-US" sz="2000" b="0" dirty="0" smtClean="0"/>
              <a:t>(2 of 2)</a:t>
            </a:r>
            <a:endParaRPr lang="en-US" sz="2000" b="0" dirty="0"/>
          </a:p>
        </p:txBody>
      </p:sp>
      <p:pic>
        <p:nvPicPr>
          <p:cNvPr id="16" name="Picture 2" descr="A hierarchy chart lists the exception class types. An object is an instance of a class. A throw able class is the super class of all the Error and Exception class. The types of error class are as follows. Linkage Error, Virtual Machine Error, and Many more classes. The types of exception class are as follows. Class Not Found Exception. I O Exception, Runtime Exception, and Many more classes. The types of Run time exception class are as follows. Arithmetic Exception, Null Pointer Exception, Index Out Of Bounds Exception, Illegal Argument Exception, and Many more classes. The Error class and its types along with Runtime Exception class and its types are highlighted and labeled, Unchecked exception."/>
          <p:cNvPicPr>
            <a:picLocks noChangeAspect="1"/>
          </p:cNvPicPr>
          <p:nvPr/>
        </p:nvPicPr>
        <p:blipFill>
          <a:blip r:embed="rId2"/>
          <a:stretch>
            <a:fillRect/>
          </a:stretch>
        </p:blipFill>
        <p:spPr>
          <a:xfrm>
            <a:off x="559375" y="1889340"/>
            <a:ext cx="8025248" cy="4101301"/>
          </a:xfrm>
          <a:prstGeom prst="rect">
            <a:avLst/>
          </a:prstGeom>
        </p:spPr>
      </p:pic>
    </p:spTree>
    <p:extLst>
      <p:ext uri="{BB962C8B-B14F-4D97-AF65-F5344CB8AC3E}">
        <p14:creationId xmlns:p14="http://schemas.microsoft.com/office/powerpoint/2010/main" val="591425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Declaring, Throwing, and Catching Exceptions</a:t>
            </a:r>
            <a:endParaRPr lang="en-US" dirty="0"/>
          </a:p>
        </p:txBody>
      </p:sp>
      <p:pic>
        <p:nvPicPr>
          <p:cNvPr id="7" name="Picture 2" descr="Two computer codes. The first computer code depicts method 1 and has 8 lines. The lines read as follows. Line 1. method1 left parenthesis right parenthesis left brace. Line 2, indented once. try left brace. Line 3, indented twice. invoke method2 semicolon. Line 2 points to the second computer code. Line 4, indented once. right brace. Line 5, indented once. catch left parenthesis Exception ex right parenthesis left brace. Line 6, indented twice. Process exception semicolon. Lines 1 to 6 are highlighted and labeled, catch exception. Line 7, indented once. right brace. Line 8. right brace. The second computer code depicts method 2 and has 5 lines. The lines read as follows. Line 1. method2 left parenthesis right parenthesis throws Exception left brace. The words, throws Exception is line 1 is labeled, declare exception. Line 2, indented once. if left parenthesis an error occurs right parenthesis left brace. Line 3, indented twice. throw new Exception left parenthesis right parenthesis semicolon. Line 3 is highlighted and labeled, throw exception. Line 4, indented once. right brace. Line 5. right brace. "/>
          <p:cNvPicPr>
            <a:picLocks noChangeAspect="1"/>
          </p:cNvPicPr>
          <p:nvPr/>
        </p:nvPicPr>
        <p:blipFill>
          <a:blip r:embed="rId2"/>
          <a:stretch>
            <a:fillRect/>
          </a:stretch>
        </p:blipFill>
        <p:spPr>
          <a:xfrm>
            <a:off x="600161" y="2482878"/>
            <a:ext cx="7943677" cy="1892243"/>
          </a:xfrm>
          <a:prstGeom prst="rect">
            <a:avLst/>
          </a:prstGeom>
        </p:spPr>
      </p:pic>
    </p:spTree>
    <p:extLst>
      <p:ext uri="{BB962C8B-B14F-4D97-AF65-F5344CB8AC3E}">
        <p14:creationId xmlns:p14="http://schemas.microsoft.com/office/powerpoint/2010/main" val="2165242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Declaring Exceptions</a:t>
            </a:r>
            <a:endParaRPr lang="en-US" dirty="0"/>
          </a:p>
        </p:txBody>
      </p:sp>
      <p:sp>
        <p:nvSpPr>
          <p:cNvPr id="3" name="Content Placeholder 2"/>
          <p:cNvSpPr>
            <a:spLocks noGrp="1"/>
          </p:cNvSpPr>
          <p:nvPr>
            <p:ph sz="quarter" idx="13"/>
          </p:nvPr>
        </p:nvSpPr>
        <p:spPr/>
        <p:txBody>
          <a:bodyPr/>
          <a:lstStyle/>
          <a:p>
            <a:pPr marL="0" indent="0">
              <a:spcBef>
                <a:spcPct val="0"/>
              </a:spcBef>
              <a:buFont typeface="Monotype Sorts" pitchFamily="2" charset="2"/>
              <a:buNone/>
            </a:pPr>
            <a:r>
              <a:rPr lang="en-US" altLang="en-US" dirty="0">
                <a:cs typeface="Times New Roman" panose="02020603050405020304" pitchFamily="18" charset="0"/>
              </a:rPr>
              <a:t>Every method must state the types of checked exceptions it might throw. This is known as </a:t>
            </a:r>
            <a:r>
              <a:rPr lang="en-US" altLang="en-US" b="1" dirty="0">
                <a:cs typeface="Times New Roman" panose="02020603050405020304" pitchFamily="18" charset="0"/>
              </a:rPr>
              <a:t>declaring exceptions</a:t>
            </a:r>
            <a:r>
              <a:rPr lang="en-US" altLang="en-US" b="1" dirty="0" smtClean="0">
                <a:cs typeface="Times New Roman" panose="02020603050405020304" pitchFamily="18" charset="0"/>
              </a:rPr>
              <a:t>.</a:t>
            </a:r>
            <a:endParaRPr lang="en-US" altLang="en-US" dirty="0">
              <a:cs typeface="Times New Roman" panose="02020603050405020304" pitchFamily="18" charset="0"/>
            </a:endParaRPr>
          </a:p>
          <a:p>
            <a:pPr marL="0" indent="0">
              <a:spcBef>
                <a:spcPct val="0"/>
              </a:spcBef>
              <a:buFont typeface="Monotype Sorts" pitchFamily="2" charset="2"/>
              <a:buNone/>
            </a:pPr>
            <a:r>
              <a:rPr lang="en-US" altLang="en-US" dirty="0"/>
              <a:t>public void myMethod()</a:t>
            </a:r>
          </a:p>
          <a:p>
            <a:pPr marL="0" indent="0">
              <a:spcBef>
                <a:spcPct val="0"/>
              </a:spcBef>
              <a:buFont typeface="Monotype Sorts" pitchFamily="2" charset="2"/>
              <a:buNone/>
            </a:pPr>
            <a:r>
              <a:rPr lang="en-US" altLang="en-US" dirty="0"/>
              <a:t>   throws </a:t>
            </a:r>
            <a:r>
              <a:rPr lang="en-US" altLang="en-US" dirty="0" smtClean="0"/>
              <a:t>IOException</a:t>
            </a:r>
          </a:p>
          <a:p>
            <a:pPr marL="0" indent="0">
              <a:spcBef>
                <a:spcPct val="0"/>
              </a:spcBef>
              <a:buFont typeface="Monotype Sorts" pitchFamily="2" charset="2"/>
              <a:buNone/>
            </a:pPr>
            <a:r>
              <a:rPr lang="en-US" altLang="en-US" dirty="0" smtClean="0"/>
              <a:t>public </a:t>
            </a:r>
            <a:r>
              <a:rPr lang="en-US" altLang="en-US" dirty="0"/>
              <a:t>void myMethod()</a:t>
            </a:r>
          </a:p>
          <a:p>
            <a:pPr marL="0" indent="0">
              <a:spcBef>
                <a:spcPct val="0"/>
              </a:spcBef>
              <a:buFont typeface="Monotype Sorts" pitchFamily="2" charset="2"/>
              <a:buNone/>
            </a:pPr>
            <a:r>
              <a:rPr lang="en-US" altLang="en-US" dirty="0"/>
              <a:t>   throws IOException, </a:t>
            </a:r>
            <a:r>
              <a:rPr lang="en-US" altLang="en-US" dirty="0" smtClean="0"/>
              <a:t>OtherException</a:t>
            </a:r>
            <a:endParaRPr lang="en-US" dirty="0"/>
          </a:p>
        </p:txBody>
      </p:sp>
    </p:spTree>
    <p:extLst>
      <p:ext uri="{BB962C8B-B14F-4D97-AF65-F5344CB8AC3E}">
        <p14:creationId xmlns:p14="http://schemas.microsoft.com/office/powerpoint/2010/main" val="4064770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Throwing Exceptions</a:t>
            </a:r>
            <a:endParaRPr lang="en-US" dirty="0"/>
          </a:p>
        </p:txBody>
      </p:sp>
      <p:sp>
        <p:nvSpPr>
          <p:cNvPr id="3" name="Content Placeholder 2"/>
          <p:cNvSpPr>
            <a:spLocks noGrp="1"/>
          </p:cNvSpPr>
          <p:nvPr>
            <p:ph sz="quarter" idx="13"/>
          </p:nvPr>
        </p:nvSpPr>
        <p:spPr/>
        <p:txBody>
          <a:bodyPr/>
          <a:lstStyle/>
          <a:p>
            <a:pPr marL="0" indent="0">
              <a:lnSpc>
                <a:spcPct val="90000"/>
              </a:lnSpc>
              <a:buFont typeface="Monotype Sorts" pitchFamily="2" charset="2"/>
              <a:buNone/>
            </a:pPr>
            <a:r>
              <a:rPr lang="en-US" altLang="en-US" dirty="0">
                <a:cs typeface="Times New Roman" panose="02020603050405020304" pitchFamily="18" charset="0"/>
              </a:rPr>
              <a:t>When the program detects an error, the program can create an instance of an appropriate exception type and throw it. This is known as </a:t>
            </a:r>
            <a:r>
              <a:rPr lang="en-US" altLang="en-US" b="1" dirty="0">
                <a:cs typeface="Times New Roman" panose="02020603050405020304" pitchFamily="18" charset="0"/>
              </a:rPr>
              <a:t>throwing an exception</a:t>
            </a:r>
            <a:r>
              <a:rPr lang="en-US" altLang="en-US" dirty="0">
                <a:cs typeface="Times New Roman" panose="02020603050405020304" pitchFamily="18" charset="0"/>
              </a:rPr>
              <a:t>. Here is an example, </a:t>
            </a:r>
          </a:p>
          <a:p>
            <a:pPr marL="0" indent="0">
              <a:lnSpc>
                <a:spcPct val="90000"/>
              </a:lnSpc>
              <a:buFont typeface="Monotype Sorts" pitchFamily="2" charset="2"/>
              <a:buNone/>
            </a:pPr>
            <a:r>
              <a:rPr lang="en-US" altLang="en-US" dirty="0" smtClean="0"/>
              <a:t>throw </a:t>
            </a:r>
            <a:r>
              <a:rPr lang="en-US" altLang="en-US" dirty="0"/>
              <a:t>new TheException(); </a:t>
            </a:r>
          </a:p>
          <a:p>
            <a:pPr marL="0" indent="0">
              <a:lnSpc>
                <a:spcPct val="90000"/>
              </a:lnSpc>
              <a:spcBef>
                <a:spcPct val="100000"/>
              </a:spcBef>
              <a:buFont typeface="Monotype Sorts" pitchFamily="2" charset="2"/>
              <a:buNone/>
            </a:pPr>
            <a:r>
              <a:rPr lang="en-US" altLang="en-US" dirty="0"/>
              <a:t>TheException ex = new TheException();</a:t>
            </a:r>
            <a:br>
              <a:rPr lang="en-US" altLang="en-US" dirty="0"/>
            </a:br>
            <a:r>
              <a:rPr lang="en-US" altLang="en-US" dirty="0"/>
              <a:t>throw ex</a:t>
            </a:r>
            <a:r>
              <a:rPr lang="en-US" altLang="en-US" dirty="0" smtClean="0"/>
              <a:t>;</a:t>
            </a:r>
            <a:endParaRPr lang="en-US" dirty="0"/>
          </a:p>
        </p:txBody>
      </p:sp>
    </p:spTree>
    <p:extLst>
      <p:ext uri="{BB962C8B-B14F-4D97-AF65-F5344CB8AC3E}">
        <p14:creationId xmlns:p14="http://schemas.microsoft.com/office/powerpoint/2010/main" val="557165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a:t>
            </a:r>
            <a:endParaRPr lang="en-US" sz="2000" b="0" dirty="0"/>
          </a:p>
        </p:txBody>
      </p:sp>
      <p:sp>
        <p:nvSpPr>
          <p:cNvPr id="3" name="Content Placeholder 2"/>
          <p:cNvSpPr>
            <a:spLocks noGrp="1"/>
          </p:cNvSpPr>
          <p:nvPr>
            <p:ph sz="quarter" idx="13"/>
          </p:nvPr>
        </p:nvSpPr>
        <p:spPr/>
        <p:txBody>
          <a:bodyPr/>
          <a:lstStyle/>
          <a:p>
            <a:pPr marL="0" indent="0">
              <a:lnSpc>
                <a:spcPct val="95000"/>
              </a:lnSpc>
              <a:buFont typeface="Monotype Sorts" pitchFamily="2" charset="2"/>
              <a:buNone/>
            </a:pPr>
            <a:r>
              <a:rPr lang="en-US" altLang="en-US" dirty="0"/>
              <a:t>When a program runs into a runtime error, the program terminates abnormally. How can you handle the runtime error so that the program can continue to run or terminate gracefully? This is the subject we will introduce in this chapter.</a:t>
            </a:r>
          </a:p>
        </p:txBody>
      </p:sp>
    </p:spTree>
    <p:extLst>
      <p:ext uri="{BB962C8B-B14F-4D97-AF65-F5344CB8AC3E}">
        <p14:creationId xmlns:p14="http://schemas.microsoft.com/office/powerpoint/2010/main" val="1889961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Throwing Exceptions Example</a:t>
            </a:r>
            <a:endParaRPr lang="en-US" dirty="0"/>
          </a:p>
        </p:txBody>
      </p:sp>
      <p:pic>
        <p:nvPicPr>
          <p:cNvPr id="5" name="Picture 2" descr="Computer code has 9 lines. The lines read as follows. Line 1, indented once. forward slash asterisk asterisk Set a new radius asterisk forward slash. Line 2. public void set Radius left parenthesis double new Radius right parenthesis. Line 3, indented twice. throws Illegal Argument Exception left brace. Line 3 is highlighted. Line 4, indented once. if left parenthesis new Radius right angle bracket equals 0 right parenthesis. Line 5, indented twice. radius equals new Radius semicolon. Line 6, indented once. else. Line 7, indented twice. throw new Illegal Argument Exception left parenthesis. Line 7 is highlighted. Line 8, indented 3 times. double quote Radius cannot be negative double quote right parenthesis semicolon. Line 8 is highlighted. Line 9. 32 right brace. "/>
          <p:cNvPicPr>
            <a:picLocks noChangeAspect="1"/>
          </p:cNvPicPr>
          <p:nvPr/>
        </p:nvPicPr>
        <p:blipFill rotWithShape="1">
          <a:blip r:embed="rId2"/>
          <a:srcRect r="20797" b="25559"/>
          <a:stretch/>
        </p:blipFill>
        <p:spPr>
          <a:xfrm>
            <a:off x="685424" y="1854783"/>
            <a:ext cx="6880789" cy="3344747"/>
          </a:xfrm>
          <a:prstGeom prst="rect">
            <a:avLst/>
          </a:prstGeom>
        </p:spPr>
      </p:pic>
    </p:spTree>
    <p:extLst>
      <p:ext uri="{BB962C8B-B14F-4D97-AF65-F5344CB8AC3E}">
        <p14:creationId xmlns:p14="http://schemas.microsoft.com/office/powerpoint/2010/main" val="567260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Catching </a:t>
            </a:r>
            <a:r>
              <a:rPr lang="en-US" altLang="en-US" dirty="0" smtClean="0"/>
              <a:t>Exceptions </a:t>
            </a:r>
            <a:r>
              <a:rPr lang="en-US" altLang="en-US" sz="2000" b="0" dirty="0" smtClean="0"/>
              <a:t>(1 of 2)</a:t>
            </a:r>
            <a:endParaRPr lang="en-US" sz="2000" b="0" dirty="0"/>
          </a:p>
        </p:txBody>
      </p:sp>
      <p:pic>
        <p:nvPicPr>
          <p:cNvPr id="8" name="Picture 2" descr="Computer code has 13 lines. The lines read as follows. Line 1. try left brace. Line 2, indented once. statements semicolon forward slash forward slash Statements that may throw exceptions. Line 3. right brace. Line 4. catch left parenthesis Exception 1, e x V a r 1 right parenthesis left brace. Line 5, indented once. handler for exception 1 semicolon. Line 6. right brace. Line 7. catch left parenthesis Exception 2, e x V a r 2 right parenthesis left brace. Line 8, indented once. handler for exception 2 semicolon. Line 9. right brace. Line 10. Incomplete line of code. Line 11. catch left parenthesis Exception N, e x V a r 3 right parenthesis left brace. Line 12, indented once. handler for exception N semicolon. Line 13. right brace. "/>
          <p:cNvPicPr>
            <a:picLocks noChangeAspect="1"/>
          </p:cNvPicPr>
          <p:nvPr/>
        </p:nvPicPr>
        <p:blipFill rotWithShape="1">
          <a:blip r:embed="rId2"/>
          <a:srcRect t="21383"/>
          <a:stretch/>
        </p:blipFill>
        <p:spPr>
          <a:xfrm>
            <a:off x="643814" y="1912100"/>
            <a:ext cx="7892233" cy="3638241"/>
          </a:xfrm>
          <a:prstGeom prst="rect">
            <a:avLst/>
          </a:prstGeom>
        </p:spPr>
      </p:pic>
    </p:spTree>
    <p:extLst>
      <p:ext uri="{BB962C8B-B14F-4D97-AF65-F5344CB8AC3E}">
        <p14:creationId xmlns:p14="http://schemas.microsoft.com/office/powerpoint/2010/main" val="4260065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Catching </a:t>
            </a:r>
            <a:r>
              <a:rPr lang="en-US" altLang="en-US" dirty="0" smtClean="0"/>
              <a:t>Exceptions </a:t>
            </a:r>
            <a:r>
              <a:rPr lang="en-US" altLang="en-US" sz="2000" b="0" dirty="0" smtClean="0"/>
              <a:t>(2 of 2)</a:t>
            </a:r>
            <a:endParaRPr lang="en-US" sz="2000" b="0" dirty="0"/>
          </a:p>
        </p:txBody>
      </p:sp>
      <p:pic>
        <p:nvPicPr>
          <p:cNvPr id="5" name="Picture 2" descr="An illustration depicts three computer code and call stack arrangements. The first computer code has 12 lines. The lines read as follows. Line 1. main method left brace. Line 2, indented once. Incomplete line of code. Line 3, indented once. try left brace. Line 4, indented twice. Incomplete line of code. Line 5, indented twice. invoke method 1 semicolon. Line 6, indented twice. statement 1 semicolon. Line 7, indented once. right brace. Line 8, indented once. catch left parenthesis Exception 1, e x 1 right parenthesis left brace. Line 9, indented twice. Process e x 1 semicolon. Line 10, indented once. right brace. Line 11, indented once. statement 2 semicolon. Line 12. right brace. Line 5 invokes the second computer code. The second computer code has 12 lines. The lines read as follows. Line 1. method 1 left brace. Line 2, indented once. Incomplete line of code. Line 3, indented once. try left brace. Line 4, indented twice. Incomplete line of code. Line 5, indented twice. invoke method 2 semicolon. Line 6, indented twice. statement 3 semicolon. Line 7, indented once. right brace. Line 8, indented once. catch left parenthesis Exception 2, e x 2 right parenthesis left brace. Line 9, indented twice. Process e x 2 semicolon. Line 10, indented once. right brace. Line 11, indented once. statement 4 semicolon. Line 12. right brace. Line 5 invokes the third computer code. The third computer code has 12 lines. The lines read as follows. Line 1. method 2 left brace. Line 2, indented once. Incomplete line of code. Line 3, indented once. try left brace. Line 4, indented twice. Incomplete line of code. Line 5, indented twice. invoke method 3 semicolon. Line 6, indented twice. statement 5 semicolon. Line 6 is labeled, An exception is thrown in method 3. Line 7, indented once. right brace. Line 8, indented once. catch left parenthesis Exception 3, e x 3 right parenthesis left brace. Line 9, indented twice. Process e x 3 semicolon. Line 10, indented once. right brace. Line 11, indented once. statement 6 semicolon. Line 12. right brace. A Call Stack has 4 stacks. The elements from top to bottom are listed as follows. The first stack contains main method. The second stack contains method 1 and main method. The third stack contains method 2, method 1, and main method. The fourth stack contains method 3, method 2, method 1, and main method."/>
          <p:cNvPicPr>
            <a:picLocks noChangeAspect="1"/>
          </p:cNvPicPr>
          <p:nvPr/>
        </p:nvPicPr>
        <p:blipFill>
          <a:blip r:embed="rId2"/>
          <a:stretch>
            <a:fillRect/>
          </a:stretch>
        </p:blipFill>
        <p:spPr>
          <a:xfrm>
            <a:off x="669272" y="1727605"/>
            <a:ext cx="7805455" cy="3402788"/>
          </a:xfrm>
          <a:prstGeom prst="rect">
            <a:avLst/>
          </a:prstGeom>
        </p:spPr>
      </p:pic>
    </p:spTree>
    <p:extLst>
      <p:ext uri="{BB962C8B-B14F-4D97-AF65-F5344CB8AC3E}">
        <p14:creationId xmlns:p14="http://schemas.microsoft.com/office/powerpoint/2010/main" val="3456659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Catch or Declare Checked </a:t>
            </a:r>
            <a:r>
              <a:rPr lang="en-US" altLang="en-US" dirty="0" smtClean="0"/>
              <a:t>Exceptions </a:t>
            </a:r>
            <a:r>
              <a:rPr lang="en-US" altLang="en-US" sz="2000" b="0" dirty="0" smtClean="0"/>
              <a:t>(1 of 2)</a:t>
            </a:r>
            <a:endParaRPr lang="en-US" sz="2000" b="0" dirty="0"/>
          </a:p>
        </p:txBody>
      </p:sp>
      <p:sp>
        <p:nvSpPr>
          <p:cNvPr id="3" name="Content Placeholder 2"/>
          <p:cNvSpPr>
            <a:spLocks noGrp="1"/>
          </p:cNvSpPr>
          <p:nvPr>
            <p:ph sz="quarter" idx="13"/>
          </p:nvPr>
        </p:nvSpPr>
        <p:spPr>
          <a:xfrm>
            <a:off x="457200" y="1600200"/>
            <a:ext cx="8232775" cy="649941"/>
          </a:xfrm>
        </p:spPr>
        <p:txBody>
          <a:bodyPr/>
          <a:lstStyle/>
          <a:p>
            <a:pPr marL="0" indent="0">
              <a:buNone/>
            </a:pPr>
            <a:r>
              <a:rPr lang="en-US" altLang="en-US" dirty="0">
                <a:cs typeface="Courier New" panose="02070309020205020404" pitchFamily="49" charset="0"/>
              </a:rPr>
              <a:t>Suppose p2 is defined as follows</a:t>
            </a:r>
            <a:r>
              <a:rPr lang="en-US" altLang="en-US" dirty="0" smtClean="0">
                <a:cs typeface="Courier New" panose="02070309020205020404" pitchFamily="49" charset="0"/>
              </a:rPr>
              <a:t>:</a:t>
            </a:r>
            <a:endParaRPr lang="en-US" dirty="0"/>
          </a:p>
        </p:txBody>
      </p:sp>
      <p:pic>
        <p:nvPicPr>
          <p:cNvPr id="5" name="Picture 3" descr="Computer code has 6 lines. The lines read as follows. Line 1. void p 2 left parenthesis right parenthesis throws I O Exception left brace. Line 2, indented once. if left parenthesis a file does not exit right parenthesis left brace. Line 3, indented twice throw new I O Exception left parenthesis double quote File does not exit double quote right parenthesis semicolon. Line 4, indented once. right brace. Line 5. Indented once. Incomplete line of code. Line 6. Right brace."/>
          <p:cNvPicPr>
            <a:picLocks noChangeAspect="1"/>
          </p:cNvPicPr>
          <p:nvPr/>
        </p:nvPicPr>
        <p:blipFill>
          <a:blip r:embed="rId2"/>
          <a:stretch>
            <a:fillRect/>
          </a:stretch>
        </p:blipFill>
        <p:spPr>
          <a:xfrm>
            <a:off x="1549012" y="2671299"/>
            <a:ext cx="6045976" cy="2447734"/>
          </a:xfrm>
          <a:prstGeom prst="rect">
            <a:avLst/>
          </a:prstGeom>
        </p:spPr>
      </p:pic>
    </p:spTree>
    <p:extLst>
      <p:ext uri="{BB962C8B-B14F-4D97-AF65-F5344CB8AC3E}">
        <p14:creationId xmlns:p14="http://schemas.microsoft.com/office/powerpoint/2010/main" val="1569770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Catch or Declare Checked </a:t>
            </a:r>
            <a:r>
              <a:rPr lang="en-US" altLang="en-US" dirty="0" smtClean="0"/>
              <a:t>Exceptions </a:t>
            </a:r>
            <a:r>
              <a:rPr lang="en-US" altLang="en-US" sz="2000" b="0" dirty="0" smtClean="0"/>
              <a:t>(2 of 2)</a:t>
            </a:r>
            <a:endParaRPr lang="en-US" sz="2000" b="0" dirty="0"/>
          </a:p>
        </p:txBody>
      </p:sp>
      <p:sp>
        <p:nvSpPr>
          <p:cNvPr id="5" name="Content Placeholder 2"/>
          <p:cNvSpPr>
            <a:spLocks noGrp="1"/>
          </p:cNvSpPr>
          <p:nvPr>
            <p:ph sz="quarter" idx="13"/>
          </p:nvPr>
        </p:nvSpPr>
        <p:spPr>
          <a:xfrm>
            <a:off x="457200" y="1600201"/>
            <a:ext cx="8232775" cy="1931894"/>
          </a:xfrm>
        </p:spPr>
        <p:txBody>
          <a:bodyPr/>
          <a:lstStyle/>
          <a:p>
            <a:pPr marL="0" indent="0">
              <a:buNone/>
            </a:pPr>
            <a:r>
              <a:rPr lang="en-US" altLang="en-US" sz="2000" dirty="0">
                <a:cs typeface="Courier New" panose="02070309020205020404" pitchFamily="49" charset="0"/>
              </a:rPr>
              <a:t>Java forces you to deal with checked exceptions. If a method declares a checked exception (i.e., an exception other than </a:t>
            </a:r>
            <a:r>
              <a:rPr lang="en-US" altLang="en-US" sz="2000" b="1" dirty="0">
                <a:cs typeface="Courier New" panose="02070309020205020404" pitchFamily="49" charset="0"/>
              </a:rPr>
              <a:t>Error</a:t>
            </a:r>
            <a:r>
              <a:rPr lang="en-US" altLang="en-US" sz="2000" dirty="0">
                <a:cs typeface="Courier New" panose="02070309020205020404" pitchFamily="49" charset="0"/>
              </a:rPr>
              <a:t> or </a:t>
            </a:r>
            <a:r>
              <a:rPr lang="en-US" altLang="en-US" sz="2000" b="1" dirty="0">
                <a:cs typeface="Courier New" panose="02070309020205020404" pitchFamily="49" charset="0"/>
              </a:rPr>
              <a:t>RuntimeException</a:t>
            </a:r>
            <a:r>
              <a:rPr lang="en-US" altLang="en-US" sz="2000" dirty="0">
                <a:cs typeface="Courier New" panose="02070309020205020404" pitchFamily="49" charset="0"/>
              </a:rPr>
              <a:t>), you must invoke it in a </a:t>
            </a:r>
            <a:r>
              <a:rPr lang="en-US" altLang="en-US" sz="2000" b="1" dirty="0">
                <a:cs typeface="Courier New" panose="02070309020205020404" pitchFamily="49" charset="0"/>
              </a:rPr>
              <a:t>try-catch</a:t>
            </a:r>
            <a:r>
              <a:rPr lang="en-US" altLang="en-US" sz="2000" dirty="0">
                <a:cs typeface="Courier New" panose="02070309020205020404" pitchFamily="49" charset="0"/>
              </a:rPr>
              <a:t> block or declare to throw the exception in the calling method. For example, suppose that method </a:t>
            </a:r>
            <a:r>
              <a:rPr lang="en-US" altLang="en-US" sz="2000" b="1" dirty="0">
                <a:cs typeface="Courier New" panose="02070309020205020404" pitchFamily="49" charset="0"/>
              </a:rPr>
              <a:t>p1</a:t>
            </a:r>
            <a:r>
              <a:rPr lang="en-US" altLang="en-US" sz="2000" dirty="0">
                <a:cs typeface="Courier New" panose="02070309020205020404" pitchFamily="49" charset="0"/>
              </a:rPr>
              <a:t> invokes method </a:t>
            </a:r>
            <a:r>
              <a:rPr lang="en-US" altLang="en-US" sz="2000" b="1" dirty="0">
                <a:cs typeface="Courier New" panose="02070309020205020404" pitchFamily="49" charset="0"/>
              </a:rPr>
              <a:t>p2</a:t>
            </a:r>
            <a:r>
              <a:rPr lang="en-US" altLang="en-US" sz="2000" dirty="0">
                <a:cs typeface="Courier New" panose="02070309020205020404" pitchFamily="49" charset="0"/>
              </a:rPr>
              <a:t> and </a:t>
            </a:r>
            <a:r>
              <a:rPr lang="en-US" altLang="en-US" sz="2000" b="1" dirty="0">
                <a:cs typeface="Courier New" panose="02070309020205020404" pitchFamily="49" charset="0"/>
              </a:rPr>
              <a:t>p2</a:t>
            </a:r>
            <a:r>
              <a:rPr lang="en-US" altLang="en-US" sz="2000" dirty="0">
                <a:cs typeface="Courier New" panose="02070309020205020404" pitchFamily="49" charset="0"/>
              </a:rPr>
              <a:t> may throw a checked exception (e.g., </a:t>
            </a:r>
            <a:r>
              <a:rPr lang="en-US" altLang="en-US" sz="2000" b="1" dirty="0">
                <a:cs typeface="Courier New" panose="02070309020205020404" pitchFamily="49" charset="0"/>
              </a:rPr>
              <a:t>IOException</a:t>
            </a:r>
            <a:r>
              <a:rPr lang="en-US" altLang="en-US" sz="2000" dirty="0">
                <a:cs typeface="Courier New" panose="02070309020205020404" pitchFamily="49" charset="0"/>
              </a:rPr>
              <a:t>), you have to write the code as shown in (a) or (b</a:t>
            </a:r>
            <a:r>
              <a:rPr lang="en-US" altLang="en-US" sz="2000" dirty="0" smtClean="0">
                <a:cs typeface="Courier New" panose="02070309020205020404" pitchFamily="49" charset="0"/>
              </a:rPr>
              <a:t>).</a:t>
            </a:r>
            <a:endParaRPr lang="en-US" dirty="0"/>
          </a:p>
        </p:txBody>
      </p:sp>
      <p:pic>
        <p:nvPicPr>
          <p:cNvPr id="9" name="Picture 3" descr="Two blocks of computer code. The computer code in block a has 8 lines. The lines read as follows. Line 1. void p 1 left parenthesis right parenthesis left brace. Line 2, indented once. try left brace. Line 3, indented twice. p 2 left parenthesis right parenthesis semicolon. Line 4, indented once. right brace. Line 5, indented once. catch left parenthesis I O Exception e x right parenthesis right brace. Line 6, indented twice. Incomplete line of code. Line 7, indented once. right brace. Line 8. Right brace. The computer code in block b has 3 lines. The lines read as follows. Line 1. void p 1 left parenthesis right parenthesis throws I O Exception left brace. Line 2, indented once. p 2 left parenthesis right parenthesis semicolon. Line 3. Right brace."/>
          <p:cNvPicPr>
            <a:picLocks noChangeAspect="1"/>
          </p:cNvPicPr>
          <p:nvPr/>
        </p:nvPicPr>
        <p:blipFill rotWithShape="1">
          <a:blip r:embed="rId2"/>
          <a:srcRect r="2869"/>
          <a:stretch/>
        </p:blipFill>
        <p:spPr>
          <a:xfrm>
            <a:off x="2289387" y="3964889"/>
            <a:ext cx="3990643" cy="1974237"/>
          </a:xfrm>
          <a:prstGeom prst="rect">
            <a:avLst/>
          </a:prstGeom>
        </p:spPr>
      </p:pic>
    </p:spTree>
    <p:extLst>
      <p:ext uri="{BB962C8B-B14F-4D97-AF65-F5344CB8AC3E}">
        <p14:creationId xmlns:p14="http://schemas.microsoft.com/office/powerpoint/2010/main" val="3487208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Declaring, Throwing, and Catching Exceptions</a:t>
            </a:r>
            <a:endParaRPr lang="en-US" dirty="0"/>
          </a:p>
        </p:txBody>
      </p:sp>
      <p:sp>
        <p:nvSpPr>
          <p:cNvPr id="3" name="Content Placeholder 2"/>
          <p:cNvSpPr>
            <a:spLocks noGrp="1"/>
          </p:cNvSpPr>
          <p:nvPr>
            <p:ph sz="quarter" idx="13"/>
          </p:nvPr>
        </p:nvSpPr>
        <p:spPr>
          <a:xfrm>
            <a:off x="457200" y="1600201"/>
            <a:ext cx="8232775" cy="2057400"/>
          </a:xfrm>
        </p:spPr>
        <p:txBody>
          <a:bodyPr/>
          <a:lstStyle/>
          <a:p>
            <a:pPr>
              <a:buFont typeface="Arial" panose="020B0604020202020204" pitchFamily="34" charset="0"/>
              <a:buChar char="•"/>
            </a:pPr>
            <a:r>
              <a:rPr lang="en-US" altLang="en-US" dirty="0"/>
              <a:t>Objective: </a:t>
            </a:r>
            <a:r>
              <a:rPr lang="en-US" altLang="en-US" dirty="0">
                <a:cs typeface="Times New Roman" panose="02020603050405020304" pitchFamily="18" charset="0"/>
              </a:rPr>
              <a:t>This example demonstrates declaring, throwing, and catching exceptions by modifying the </a:t>
            </a:r>
            <a:r>
              <a:rPr lang="en-US" altLang="en-US" b="1" dirty="0">
                <a:cs typeface="Times New Roman" panose="02020603050405020304" pitchFamily="18" charset="0"/>
              </a:rPr>
              <a:t>setRadius </a:t>
            </a:r>
            <a:r>
              <a:rPr lang="en-US" altLang="en-US" dirty="0">
                <a:cs typeface="Times New Roman" panose="02020603050405020304" pitchFamily="18" charset="0"/>
              </a:rPr>
              <a:t>method in the </a:t>
            </a:r>
            <a:r>
              <a:rPr lang="en-US" altLang="en-US" b="1" dirty="0">
                <a:cs typeface="Times New Roman" panose="02020603050405020304" pitchFamily="18" charset="0"/>
              </a:rPr>
              <a:t>Circle</a:t>
            </a:r>
            <a:r>
              <a:rPr lang="en-US" altLang="en-US" dirty="0">
                <a:cs typeface="Times New Roman" panose="02020603050405020304" pitchFamily="18" charset="0"/>
              </a:rPr>
              <a:t> class defined in Chapter 9. The new </a:t>
            </a:r>
            <a:r>
              <a:rPr lang="en-US" altLang="en-US" b="1" dirty="0">
                <a:cs typeface="Times New Roman" panose="02020603050405020304" pitchFamily="18" charset="0"/>
              </a:rPr>
              <a:t>setRadius</a:t>
            </a:r>
            <a:r>
              <a:rPr lang="en-US" altLang="en-US" dirty="0">
                <a:cs typeface="Times New Roman" panose="02020603050405020304" pitchFamily="18" charset="0"/>
              </a:rPr>
              <a:t> method throws an exception if radius is negative</a:t>
            </a:r>
            <a:r>
              <a:rPr lang="en-US" altLang="en-US" dirty="0" smtClean="0">
                <a:cs typeface="Times New Roman" panose="02020603050405020304" pitchFamily="18" charset="0"/>
              </a:rPr>
              <a:t>.</a:t>
            </a:r>
            <a:endParaRPr lang="en-US" dirty="0"/>
          </a:p>
        </p:txBody>
      </p:sp>
      <p:sp>
        <p:nvSpPr>
          <p:cNvPr id="5" name="TextBox 3">
            <a:hlinkClick r:id="rId2"/>
          </p:cNvPr>
          <p:cNvSpPr>
            <a:spLocks noChangeArrowheads="1"/>
          </p:cNvSpPr>
          <p:nvPr/>
        </p:nvSpPr>
        <p:spPr bwMode="auto">
          <a:xfrm>
            <a:off x="1800225" y="4598893"/>
            <a:ext cx="284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CircleWithException</a:t>
            </a:r>
            <a:endParaRPr lang="en-US" altLang="en-US" sz="2000" dirty="0"/>
          </a:p>
        </p:txBody>
      </p:sp>
      <p:sp>
        <p:nvSpPr>
          <p:cNvPr id="4" name="TextBox 4">
            <a:hlinkClick r:id="rId3"/>
          </p:cNvPr>
          <p:cNvSpPr>
            <a:spLocks noChangeArrowheads="1"/>
          </p:cNvSpPr>
          <p:nvPr/>
        </p:nvSpPr>
        <p:spPr bwMode="auto">
          <a:xfrm>
            <a:off x="1800225" y="5187856"/>
            <a:ext cx="284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TestCircleWithException</a:t>
            </a:r>
            <a:endParaRPr lang="en-US" altLang="en-US" sz="2000" dirty="0"/>
          </a:p>
        </p:txBody>
      </p:sp>
      <p:sp>
        <p:nvSpPr>
          <p:cNvPr id="6" name="TextBox 5">
            <a:hlinkClick r:id="rId4" tooltip="http://liveexample-ppe.pearsoncmg.com/LiveRun/faces/LiveExample.xhtml"/>
          </p:cNvPr>
          <p:cNvSpPr txBox="1"/>
          <p:nvPr/>
        </p:nvSpPr>
        <p:spPr>
          <a:xfrm>
            <a:off x="5325034" y="5125580"/>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426417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Rethrowing Exceptions</a:t>
            </a:r>
            <a:endParaRPr lang="en-US" dirty="0"/>
          </a:p>
        </p:txBody>
      </p:sp>
      <p:pic>
        <p:nvPicPr>
          <p:cNvPr id="6" name="Picture 2" descr="Computer code has 7 lines. The lines read as follows. Line 1. try left brace. Line 2, indented once. statements semicolon. Line 3. right brace. Line 4. catch left parenthesis The Exception ex right parenthesis left brace. Line 5, indented once. perform operations before exits semicolon. Line 6, indented once. throw e x semicolon. Line 7. right brace. "/>
          <p:cNvPicPr>
            <a:picLocks noChangeAspect="1"/>
          </p:cNvPicPr>
          <p:nvPr/>
        </p:nvPicPr>
        <p:blipFill rotWithShape="1">
          <a:blip r:embed="rId2"/>
          <a:srcRect r="7089"/>
          <a:stretch/>
        </p:blipFill>
        <p:spPr>
          <a:xfrm>
            <a:off x="681320" y="1562024"/>
            <a:ext cx="7637929" cy="3877392"/>
          </a:xfrm>
          <a:prstGeom prst="rect">
            <a:avLst/>
          </a:prstGeom>
        </p:spPr>
      </p:pic>
    </p:spTree>
    <p:extLst>
      <p:ext uri="{BB962C8B-B14F-4D97-AF65-F5344CB8AC3E}">
        <p14:creationId xmlns:p14="http://schemas.microsoft.com/office/powerpoint/2010/main" val="2869625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rPr>
              <a:t>finally</a:t>
            </a:r>
            <a:r>
              <a:rPr lang="en-US" altLang="en-US" dirty="0"/>
              <a:t> Clause</a:t>
            </a:r>
            <a:endParaRPr lang="en-US" dirty="0"/>
          </a:p>
        </p:txBody>
      </p:sp>
      <p:pic>
        <p:nvPicPr>
          <p:cNvPr id="6" name="Picture 2" descr="Computer code has 9 lines. The lines read as follows. Line 1. try left brace. Line 2, indented once. statements semicolon. Line 3. Right brace. Line 4. catch left parenthesis The Exception e x right parenthesis left brace. Line 5, indented once. handling e x semicolon. Line 6. Right brace. Line 7. finally left brace. Line 8, indented once. final Statements semicolon. Line 9. Right brace."/>
          <p:cNvPicPr>
            <a:picLocks noChangeAspect="1"/>
          </p:cNvPicPr>
          <p:nvPr/>
        </p:nvPicPr>
        <p:blipFill>
          <a:blip r:embed="rId2"/>
          <a:stretch>
            <a:fillRect/>
          </a:stretch>
        </p:blipFill>
        <p:spPr>
          <a:xfrm>
            <a:off x="648884" y="1626009"/>
            <a:ext cx="7846232" cy="4359018"/>
          </a:xfrm>
          <a:prstGeom prst="rect">
            <a:avLst/>
          </a:prstGeom>
        </p:spPr>
      </p:pic>
    </p:spTree>
    <p:extLst>
      <p:ext uri="{BB962C8B-B14F-4D97-AF65-F5344CB8AC3E}">
        <p14:creationId xmlns:p14="http://schemas.microsoft.com/office/powerpoint/2010/main" val="28739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 Program </a:t>
            </a:r>
            <a:r>
              <a:rPr lang="en-US" altLang="en-US" dirty="0" smtClean="0"/>
              <a:t>Execution </a:t>
            </a:r>
            <a:r>
              <a:rPr lang="en-US" altLang="en-US" sz="2000" b="0" dirty="0" smtClean="0"/>
              <a:t>(1 of 11)</a:t>
            </a:r>
            <a:endParaRPr lang="en-US" sz="2000" b="0" dirty="0"/>
          </a:p>
        </p:txBody>
      </p:sp>
      <p:pic>
        <p:nvPicPr>
          <p:cNvPr id="10" name="Picture 2" descr="Computer code has 10 lines. The lines read as follows. Line 1. try left brace. Line 2, indented once. statements semicolon. Line 2 is labeled, Suppose no exceptions in the statements. Line 3. Right brace. Line 4. catch left parenthesis The Exception e x right parenthesis left brace. Line 5, indented once. handling e x semicolon. Line 6. Right brace. Line 7. finally left brace. Line 8, indented once. final Statements semicolon. Line 9. Right brace. Line 10. Next statement semicolon."/>
          <p:cNvPicPr>
            <a:picLocks noChangeAspect="1"/>
          </p:cNvPicPr>
          <p:nvPr/>
        </p:nvPicPr>
        <p:blipFill>
          <a:blip r:embed="rId2"/>
          <a:stretch>
            <a:fillRect/>
          </a:stretch>
        </p:blipFill>
        <p:spPr>
          <a:xfrm>
            <a:off x="731188" y="1755352"/>
            <a:ext cx="7681625" cy="4189977"/>
          </a:xfrm>
          <a:prstGeom prst="rect">
            <a:avLst/>
          </a:prstGeom>
        </p:spPr>
      </p:pic>
    </p:spTree>
    <p:extLst>
      <p:ext uri="{BB962C8B-B14F-4D97-AF65-F5344CB8AC3E}">
        <p14:creationId xmlns:p14="http://schemas.microsoft.com/office/powerpoint/2010/main" val="825773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 Program Execution </a:t>
            </a:r>
            <a:r>
              <a:rPr lang="en-US" altLang="en-US" sz="2000" b="0" dirty="0" smtClean="0"/>
              <a:t>(2 </a:t>
            </a:r>
            <a:r>
              <a:rPr lang="en-US" altLang="en-US" sz="2000" b="0" dirty="0"/>
              <a:t>of 11)</a:t>
            </a:r>
            <a:endParaRPr lang="en-US" dirty="0"/>
          </a:p>
        </p:txBody>
      </p:sp>
      <p:pic>
        <p:nvPicPr>
          <p:cNvPr id="10" name="Picture 2" descr="Computer code has 10 lines. The lines read as follows. Line 1. try left brace. Line 2, indented once. statements semicolon. Line 3. Right brace. Line 4. catch left parenthesis The Exception e x right parenthesis left brace. Line 5, indented once. handling e x semicolon. Line 6. Right brace. Line 7. finally left brace. Line 8, indented once. final Statements semicolon. Line 8 is labeled, The final block is always executed. Line 9. Right brace. Line 10. Next statement semicolon."/>
          <p:cNvPicPr>
            <a:picLocks noChangeAspect="1"/>
          </p:cNvPicPr>
          <p:nvPr/>
        </p:nvPicPr>
        <p:blipFill>
          <a:blip r:embed="rId2"/>
          <a:stretch>
            <a:fillRect/>
          </a:stretch>
        </p:blipFill>
        <p:spPr>
          <a:xfrm>
            <a:off x="733958" y="1625941"/>
            <a:ext cx="7676084" cy="4090216"/>
          </a:xfrm>
          <a:prstGeom prst="rect">
            <a:avLst/>
          </a:prstGeom>
        </p:spPr>
      </p:pic>
    </p:spTree>
    <p:extLst>
      <p:ext uri="{BB962C8B-B14F-4D97-AF65-F5344CB8AC3E}">
        <p14:creationId xmlns:p14="http://schemas.microsoft.com/office/powerpoint/2010/main" val="1446837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Objectives</a:t>
            </a:r>
            <a:r>
              <a:rPr lang="en-US" altLang="en-US" sz="3600" dirty="0" smtClean="0"/>
              <a:t> </a:t>
            </a:r>
            <a:r>
              <a:rPr lang="en-US" altLang="en-US" sz="2000" b="0" dirty="0" smtClean="0"/>
              <a:t>(1 of 4)</a:t>
            </a:r>
            <a:endParaRPr lang="en-US" sz="2000" b="0" dirty="0"/>
          </a:p>
        </p:txBody>
      </p:sp>
      <p:sp>
        <p:nvSpPr>
          <p:cNvPr id="3" name="Content Placeholder 2"/>
          <p:cNvSpPr>
            <a:spLocks noGrp="1"/>
          </p:cNvSpPr>
          <p:nvPr>
            <p:ph sz="quarter" idx="13"/>
          </p:nvPr>
        </p:nvSpPr>
        <p:spPr>
          <a:xfrm>
            <a:off x="457200" y="1600200"/>
            <a:ext cx="8232775" cy="4585447"/>
          </a:xfrm>
        </p:spPr>
        <p:txBody>
          <a:bodyPr/>
          <a:lstStyle/>
          <a:p>
            <a:pPr marL="0" indent="0">
              <a:spcBef>
                <a:spcPts val="600"/>
              </a:spcBef>
              <a:buNone/>
              <a:defRPr/>
            </a:pPr>
            <a:r>
              <a:rPr lang="en-US" b="1" dirty="0" smtClean="0">
                <a:solidFill>
                  <a:schemeClr val="tx2"/>
                </a:solidFill>
              </a:rPr>
              <a:t>12.1</a:t>
            </a:r>
            <a:r>
              <a:rPr lang="en-US" dirty="0" smtClean="0"/>
              <a:t> To </a:t>
            </a:r>
            <a:r>
              <a:rPr lang="en-US" dirty="0"/>
              <a:t>get an overview of exceptions and exception handling (§12.2).</a:t>
            </a:r>
          </a:p>
          <a:p>
            <a:pPr marL="0" indent="0">
              <a:spcBef>
                <a:spcPts val="600"/>
              </a:spcBef>
              <a:buNone/>
              <a:defRPr/>
            </a:pPr>
            <a:r>
              <a:rPr lang="en-US" b="1" dirty="0" smtClean="0">
                <a:solidFill>
                  <a:schemeClr val="tx2"/>
                </a:solidFill>
              </a:rPr>
              <a:t>12.2</a:t>
            </a:r>
            <a:r>
              <a:rPr lang="en-US" dirty="0" smtClean="0"/>
              <a:t> To </a:t>
            </a:r>
            <a:r>
              <a:rPr lang="en-US" dirty="0"/>
              <a:t>explore the advantages of using exception handling (§12.2).</a:t>
            </a:r>
          </a:p>
          <a:p>
            <a:pPr marL="0" indent="0">
              <a:spcBef>
                <a:spcPts val="600"/>
              </a:spcBef>
              <a:buNone/>
              <a:defRPr/>
            </a:pPr>
            <a:r>
              <a:rPr lang="en-US" b="1" dirty="0" smtClean="0">
                <a:solidFill>
                  <a:schemeClr val="tx2"/>
                </a:solidFill>
              </a:rPr>
              <a:t>12.3</a:t>
            </a:r>
            <a:r>
              <a:rPr lang="en-US" dirty="0" smtClean="0"/>
              <a:t> To </a:t>
            </a:r>
            <a:r>
              <a:rPr lang="en-US" dirty="0"/>
              <a:t>distinguish exception types: </a:t>
            </a:r>
            <a:r>
              <a:rPr lang="en-US" b="1" dirty="0"/>
              <a:t>Error</a:t>
            </a:r>
            <a:r>
              <a:rPr lang="en-US" dirty="0"/>
              <a:t> (fatal) vs. </a:t>
            </a:r>
            <a:r>
              <a:rPr lang="en-US" b="1" dirty="0"/>
              <a:t>Exception</a:t>
            </a:r>
            <a:r>
              <a:rPr lang="en-US" dirty="0"/>
              <a:t> (nonfatal) and checked vs. unchecked (§12.3).</a:t>
            </a:r>
          </a:p>
          <a:p>
            <a:pPr marL="0" indent="0">
              <a:spcBef>
                <a:spcPts val="600"/>
              </a:spcBef>
              <a:buNone/>
              <a:defRPr/>
            </a:pPr>
            <a:r>
              <a:rPr lang="en-US" b="1" dirty="0" smtClean="0">
                <a:solidFill>
                  <a:schemeClr val="tx2"/>
                </a:solidFill>
              </a:rPr>
              <a:t>12.4</a:t>
            </a:r>
            <a:r>
              <a:rPr lang="en-US" dirty="0" smtClean="0"/>
              <a:t> To </a:t>
            </a:r>
            <a:r>
              <a:rPr lang="en-US" dirty="0"/>
              <a:t>declare exceptions in a method header (§12.4.1).</a:t>
            </a:r>
          </a:p>
          <a:p>
            <a:pPr marL="0" indent="0">
              <a:spcBef>
                <a:spcPts val="600"/>
              </a:spcBef>
              <a:buNone/>
              <a:defRPr/>
            </a:pPr>
            <a:r>
              <a:rPr lang="en-US" b="1" dirty="0" smtClean="0">
                <a:solidFill>
                  <a:schemeClr val="tx2"/>
                </a:solidFill>
              </a:rPr>
              <a:t>12.5</a:t>
            </a:r>
            <a:r>
              <a:rPr lang="en-US" dirty="0" smtClean="0"/>
              <a:t> To </a:t>
            </a:r>
            <a:r>
              <a:rPr lang="en-US" dirty="0"/>
              <a:t>throw exceptions in a method (§12.4.2).</a:t>
            </a:r>
          </a:p>
          <a:p>
            <a:pPr marL="0" indent="0">
              <a:spcBef>
                <a:spcPts val="600"/>
              </a:spcBef>
              <a:buNone/>
              <a:defRPr/>
            </a:pPr>
            <a:r>
              <a:rPr lang="en-US" b="1" dirty="0" smtClean="0">
                <a:solidFill>
                  <a:schemeClr val="tx2"/>
                </a:solidFill>
              </a:rPr>
              <a:t>12.6</a:t>
            </a:r>
            <a:r>
              <a:rPr lang="en-US" dirty="0" smtClean="0"/>
              <a:t> To </a:t>
            </a:r>
            <a:r>
              <a:rPr lang="en-US" dirty="0"/>
              <a:t>write a </a:t>
            </a:r>
            <a:r>
              <a:rPr lang="en-US" b="1" dirty="0"/>
              <a:t>try-catch</a:t>
            </a:r>
            <a:r>
              <a:rPr lang="en-US" dirty="0"/>
              <a:t> block to handle exceptions (§12.4.3</a:t>
            </a:r>
            <a:r>
              <a:rPr lang="en-US" dirty="0" smtClean="0"/>
              <a:t>).</a:t>
            </a:r>
          </a:p>
          <a:p>
            <a:pPr marL="0" indent="0">
              <a:spcBef>
                <a:spcPts val="600"/>
              </a:spcBef>
              <a:buNone/>
              <a:defRPr/>
            </a:pPr>
            <a:r>
              <a:rPr lang="en-US" b="1" dirty="0">
                <a:solidFill>
                  <a:schemeClr val="tx2"/>
                </a:solidFill>
              </a:rPr>
              <a:t>12.7</a:t>
            </a:r>
            <a:r>
              <a:rPr lang="en-US" dirty="0"/>
              <a:t> To explain how an exception is propagated (§12.4.3</a:t>
            </a:r>
            <a:r>
              <a:rPr lang="en-US" dirty="0" smtClean="0"/>
              <a:t>).</a:t>
            </a:r>
            <a:endParaRPr lang="en-US" dirty="0"/>
          </a:p>
        </p:txBody>
      </p:sp>
    </p:spTree>
    <p:extLst>
      <p:ext uri="{BB962C8B-B14F-4D97-AF65-F5344CB8AC3E}">
        <p14:creationId xmlns:p14="http://schemas.microsoft.com/office/powerpoint/2010/main" val="595094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Trace a Program Execution </a:t>
            </a:r>
            <a:r>
              <a:rPr lang="en-US" altLang="en-US" sz="2000" b="0" dirty="0" smtClean="0"/>
              <a:t>(3 </a:t>
            </a:r>
            <a:r>
              <a:rPr lang="en-US" altLang="en-US" sz="2000" b="0" dirty="0"/>
              <a:t>of 11)</a:t>
            </a:r>
            <a:endParaRPr lang="en-US" dirty="0"/>
          </a:p>
        </p:txBody>
      </p:sp>
      <p:pic>
        <p:nvPicPr>
          <p:cNvPr id="12" name="Picture 2" descr="Computer code has 10 lines. The lines read as follows. Line 1. try left brace. Line 2, indented once. statements semicolon. Line 3. Right brace. Line 4. catch left parenthesis The Exception e x right parenthesis left brace. Line 5, indented once. handling e x semicolon. Line 6. Right brace. Line 7. finally left brace. Line 8, indented once. final Statements semicolon. Line 9. Right brace. Line 10. Next statement semicolon. Line 10 is labeled, Next statement in the method is executed."/>
          <p:cNvPicPr>
            <a:picLocks noChangeAspect="1"/>
          </p:cNvPicPr>
          <p:nvPr/>
        </p:nvPicPr>
        <p:blipFill>
          <a:blip r:embed="rId2"/>
          <a:stretch>
            <a:fillRect/>
          </a:stretch>
        </p:blipFill>
        <p:spPr>
          <a:xfrm>
            <a:off x="703476" y="1632454"/>
            <a:ext cx="7737049" cy="4256485"/>
          </a:xfrm>
          <a:prstGeom prst="rect">
            <a:avLst/>
          </a:prstGeom>
        </p:spPr>
      </p:pic>
    </p:spTree>
    <p:extLst>
      <p:ext uri="{BB962C8B-B14F-4D97-AF65-F5344CB8AC3E}">
        <p14:creationId xmlns:p14="http://schemas.microsoft.com/office/powerpoint/2010/main" val="2253774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 Program Execution </a:t>
            </a:r>
            <a:r>
              <a:rPr lang="en-US" altLang="en-US" sz="2000" b="0" dirty="0" smtClean="0"/>
              <a:t>(4 </a:t>
            </a:r>
            <a:r>
              <a:rPr lang="en-US" altLang="en-US" sz="2000" b="0" dirty="0"/>
              <a:t>of 11)</a:t>
            </a:r>
            <a:endParaRPr lang="en-US" dirty="0"/>
          </a:p>
        </p:txBody>
      </p:sp>
      <p:pic>
        <p:nvPicPr>
          <p:cNvPr id="10" name="Picture 2" descr="Computer code has 12 lines. The lines read as follows. Line 1. try left brace. Line 2, indented once. statement 1 semicolon. Line 3, indented once. statement 2 semicolon. Line 3 is highlighted and labeled, Suppose an exception of type Exception 1 is thrown in statement 2. Line 4, indented once. statement 3 semicolon. Line 5. Right brace. Line 6. catch left parenthesis Exception 1, e x right parenthesis left brace. Line 7, indented once. handling e x semicolon. Line 8. Right brace. Line 9. finally left brace. Line 10, indented once. final Statements semicolon. Line 11. Right brace. Line 12. Next statement semicolon."/>
          <p:cNvPicPr>
            <a:picLocks noChangeAspect="1"/>
          </p:cNvPicPr>
          <p:nvPr/>
        </p:nvPicPr>
        <p:blipFill>
          <a:blip r:embed="rId2"/>
          <a:stretch>
            <a:fillRect/>
          </a:stretch>
        </p:blipFill>
        <p:spPr>
          <a:xfrm>
            <a:off x="623112" y="1652665"/>
            <a:ext cx="7897775" cy="4162266"/>
          </a:xfrm>
          <a:prstGeom prst="rect">
            <a:avLst/>
          </a:prstGeom>
        </p:spPr>
      </p:pic>
    </p:spTree>
    <p:extLst>
      <p:ext uri="{BB962C8B-B14F-4D97-AF65-F5344CB8AC3E}">
        <p14:creationId xmlns:p14="http://schemas.microsoft.com/office/powerpoint/2010/main" val="3728771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 Program Execution </a:t>
            </a:r>
            <a:r>
              <a:rPr lang="en-US" altLang="en-US" sz="2000" b="0" dirty="0" smtClean="0"/>
              <a:t>(5 </a:t>
            </a:r>
            <a:r>
              <a:rPr lang="en-US" altLang="en-US" sz="2000" b="0" dirty="0"/>
              <a:t>of 11)</a:t>
            </a:r>
            <a:endParaRPr lang="en-US" dirty="0"/>
          </a:p>
        </p:txBody>
      </p:sp>
      <p:pic>
        <p:nvPicPr>
          <p:cNvPr id="10" name="Picture 2" descr="Computer code has 12 lines. The lines read as follows. Line 1. try left brace. Line 2, indented once. statement 1 semicolon. Line 3, indented once. statement 2 semicolon. Line 4, indented once. statement 3 semicolon. Line 5. Right brace. Line 6. catch left parenthesis Exception 1, e x right parenthesis left brace. Line 7, indented once. handling e x semicolon. Line 7 is highlighted and labeled, The exception is handled. Line 8. Right brace. Line 9. finally left brace. Line 10, indented once. final Statements semicolon. Line 11. Right brace. Line 12. Next statement semicolon."/>
          <p:cNvPicPr>
            <a:picLocks noChangeAspect="1"/>
          </p:cNvPicPr>
          <p:nvPr/>
        </p:nvPicPr>
        <p:blipFill>
          <a:blip r:embed="rId2"/>
          <a:stretch>
            <a:fillRect/>
          </a:stretch>
        </p:blipFill>
        <p:spPr>
          <a:xfrm>
            <a:off x="623112" y="1634735"/>
            <a:ext cx="7897775" cy="4162266"/>
          </a:xfrm>
          <a:prstGeom prst="rect">
            <a:avLst/>
          </a:prstGeom>
        </p:spPr>
      </p:pic>
    </p:spTree>
    <p:extLst>
      <p:ext uri="{BB962C8B-B14F-4D97-AF65-F5344CB8AC3E}">
        <p14:creationId xmlns:p14="http://schemas.microsoft.com/office/powerpoint/2010/main" val="1881914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 Program Execution </a:t>
            </a:r>
            <a:r>
              <a:rPr lang="en-US" altLang="en-US" sz="2000" b="0" dirty="0" smtClean="0"/>
              <a:t>(6 </a:t>
            </a:r>
            <a:r>
              <a:rPr lang="en-US" altLang="en-US" sz="2000" b="0" dirty="0"/>
              <a:t>of 11)</a:t>
            </a:r>
            <a:endParaRPr lang="en-US" dirty="0"/>
          </a:p>
        </p:txBody>
      </p:sp>
      <p:pic>
        <p:nvPicPr>
          <p:cNvPr id="10" name="Picture 2" descr="Computer code has 12 lines. The lines read as follows. Line 1. try left brace. Line 2, indented once. statement 1 semicolon. Line 3, indented once. statement 2 semicolon. Line 4, indented once. statement 3 semicolon. Line 5. Right brace. Line 6. catch left parenthesis Exception 1, e x right parenthesis left brace. Line 7, indented once. handling e x semicolon. Line 8. Right brace. Line 9. finally left brace. Line 10, indented once. final Statements semicolon. Line 10 is highlighted and labeled, The final block is always executed. Line 11. Right brace. Line 12. Next statement semicolon."/>
          <p:cNvPicPr>
            <a:picLocks noChangeAspect="1"/>
          </p:cNvPicPr>
          <p:nvPr/>
        </p:nvPicPr>
        <p:blipFill>
          <a:blip r:embed="rId2"/>
          <a:stretch>
            <a:fillRect/>
          </a:stretch>
        </p:blipFill>
        <p:spPr>
          <a:xfrm>
            <a:off x="623112" y="1670597"/>
            <a:ext cx="7897775" cy="4162266"/>
          </a:xfrm>
          <a:prstGeom prst="rect">
            <a:avLst/>
          </a:prstGeom>
        </p:spPr>
      </p:pic>
    </p:spTree>
    <p:extLst>
      <p:ext uri="{BB962C8B-B14F-4D97-AF65-F5344CB8AC3E}">
        <p14:creationId xmlns:p14="http://schemas.microsoft.com/office/powerpoint/2010/main" val="5726126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 Program Execution </a:t>
            </a:r>
            <a:r>
              <a:rPr lang="en-US" altLang="en-US" sz="2000" b="0" dirty="0" smtClean="0"/>
              <a:t>(7 </a:t>
            </a:r>
            <a:r>
              <a:rPr lang="en-US" altLang="en-US" sz="2000" b="0" dirty="0"/>
              <a:t>of 11)</a:t>
            </a:r>
            <a:endParaRPr lang="en-US" dirty="0"/>
          </a:p>
        </p:txBody>
      </p:sp>
      <p:pic>
        <p:nvPicPr>
          <p:cNvPr id="10" name="Picture 2" descr="Computer code has 12 lines. The lines read as follows. Line 1. try left brace. Line 2, indented once. statement 1 semicolon. Line 3, indented once. statement 2 semicolon. Line 4, indented once. statement 3 semicolon. Line 5. Right brace. Line 6. catch left parenthesis Exception 1, e x right parenthesis left brace. Line 7, indented once. handling e x semicolon. Line 8. Right brace. Line 9. finally left brace. Line 10, indented once. final Statements semicolon. Line 11. Right brace. Line 12. Next statement semicolon. Line 12 is highlighted and labeled, The next statement in the method is now executed. "/>
          <p:cNvPicPr>
            <a:picLocks noChangeAspect="1"/>
          </p:cNvPicPr>
          <p:nvPr/>
        </p:nvPicPr>
        <p:blipFill>
          <a:blip r:embed="rId2"/>
          <a:stretch>
            <a:fillRect/>
          </a:stretch>
        </p:blipFill>
        <p:spPr>
          <a:xfrm>
            <a:off x="631425" y="1634737"/>
            <a:ext cx="7881148" cy="4162266"/>
          </a:xfrm>
          <a:prstGeom prst="rect">
            <a:avLst/>
          </a:prstGeom>
        </p:spPr>
      </p:pic>
    </p:spTree>
    <p:extLst>
      <p:ext uri="{BB962C8B-B14F-4D97-AF65-F5344CB8AC3E}">
        <p14:creationId xmlns:p14="http://schemas.microsoft.com/office/powerpoint/2010/main" val="1185549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 Program Execution </a:t>
            </a:r>
            <a:r>
              <a:rPr lang="en-US" altLang="en-US" sz="2000" b="0" dirty="0" smtClean="0"/>
              <a:t>(8 </a:t>
            </a:r>
            <a:r>
              <a:rPr lang="en-US" altLang="en-US" sz="2000" b="0" dirty="0"/>
              <a:t>of 11)</a:t>
            </a:r>
            <a:endParaRPr lang="en-US" dirty="0"/>
          </a:p>
        </p:txBody>
      </p:sp>
      <p:pic>
        <p:nvPicPr>
          <p:cNvPr id="10" name="Picture 2" descr="Computer code has 16 lines. The lines read as follows. Line 1. try left brace. Line 2, indented once. statement 1 semicolon. Line 3, indented once. statement 2 semicolon. Line 3 is highlighted and labeled, statement 2 throws an exception of type Exception 2. Line 4, indented once. statement 3 semicolon. Line 5. Right brace. Line 6. catch left parenthesis Exception 1, e x right parenthesis left brace. Line 7, indented once. handling e x semicolon. Line 8. Right brace. Line 9. catch left parenthesis Exception 2, e x right parenthesis left brace. Line 10, indented once. handling e x semicolon. Line 11, indented once. throw e x semicolon. Line 12. Right brace. Line 13. finally left brace. Line 14, indented once. final Statements semicolon. Line 15. Right brace. Line 16. Next statement semicolon."/>
          <p:cNvPicPr>
            <a:picLocks noChangeAspect="1"/>
          </p:cNvPicPr>
          <p:nvPr/>
        </p:nvPicPr>
        <p:blipFill rotWithShape="1">
          <a:blip r:embed="rId2"/>
          <a:srcRect t="15190"/>
          <a:stretch/>
        </p:blipFill>
        <p:spPr>
          <a:xfrm>
            <a:off x="628655" y="1748116"/>
            <a:ext cx="7886691" cy="3985993"/>
          </a:xfrm>
          <a:prstGeom prst="rect">
            <a:avLst/>
          </a:prstGeom>
        </p:spPr>
      </p:pic>
    </p:spTree>
    <p:extLst>
      <p:ext uri="{BB962C8B-B14F-4D97-AF65-F5344CB8AC3E}">
        <p14:creationId xmlns:p14="http://schemas.microsoft.com/office/powerpoint/2010/main" val="9973800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 Program Execution </a:t>
            </a:r>
            <a:r>
              <a:rPr lang="en-US" altLang="en-US" sz="2000" b="0" dirty="0" smtClean="0"/>
              <a:t>(9 </a:t>
            </a:r>
            <a:r>
              <a:rPr lang="en-US" altLang="en-US" sz="2000" b="0" dirty="0"/>
              <a:t>of 11)</a:t>
            </a:r>
            <a:endParaRPr lang="en-US" dirty="0"/>
          </a:p>
        </p:txBody>
      </p:sp>
      <p:pic>
        <p:nvPicPr>
          <p:cNvPr id="18" name="Picture 2" descr="Computer code has 16 lines. The lines read as follows. Line 1. try left brace. Line 2, indented once. statement 1 semicolon. Line 3, indented once. statement 2 semicolon. Line 4, indented once. statement 3 semicolon. Line 5. Right brace. Line 6. catch left parenthesis Exception 1, e x right parenthesis left brace. Line 7, indented once. handling e x semicolon. Line 8. Right brace. Line 9. catch left parenthesis Exception 2, e x right parenthesis left brace. Line 10, indented once. handling e x semicolon. Line 10 is highlighted and labeled, Handling exception. Line 11, indented once. throw e x semicolon. Line 12. Right brace. Line 13. finally left brace. Line 14, indented once. final Statements semicolon. Line 15. Right brace. Line 16. Next statement semicolon."/>
          <p:cNvPicPr>
            <a:picLocks noChangeAspect="1"/>
          </p:cNvPicPr>
          <p:nvPr/>
        </p:nvPicPr>
        <p:blipFill>
          <a:blip r:embed="rId2"/>
          <a:stretch>
            <a:fillRect/>
          </a:stretch>
        </p:blipFill>
        <p:spPr>
          <a:xfrm>
            <a:off x="628655" y="1545232"/>
            <a:ext cx="7886691" cy="4699869"/>
          </a:xfrm>
          <a:prstGeom prst="rect">
            <a:avLst/>
          </a:prstGeom>
        </p:spPr>
      </p:pic>
    </p:spTree>
    <p:extLst>
      <p:ext uri="{BB962C8B-B14F-4D97-AF65-F5344CB8AC3E}">
        <p14:creationId xmlns:p14="http://schemas.microsoft.com/office/powerpoint/2010/main" val="28962254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 Program Execution </a:t>
            </a:r>
            <a:r>
              <a:rPr lang="en-US" altLang="en-US" sz="2000" b="0" dirty="0"/>
              <a:t>(</a:t>
            </a:r>
            <a:r>
              <a:rPr lang="en-US" altLang="en-US" sz="2000" b="0" dirty="0" smtClean="0"/>
              <a:t>10 </a:t>
            </a:r>
            <a:r>
              <a:rPr lang="en-US" altLang="en-US" sz="2000" b="0" dirty="0"/>
              <a:t>of 11)</a:t>
            </a:r>
            <a:endParaRPr lang="en-US" dirty="0"/>
          </a:p>
        </p:txBody>
      </p:sp>
      <p:pic>
        <p:nvPicPr>
          <p:cNvPr id="10" name="Picture 2" descr="Computer code has 16 lines. The lines read as follows. Line 1. try left brace. Line 2, indented once. statement 1 semicolon. Line 3, indented once. statement 2 semicolon. Line 4, indented once. statement 3 semicolon. Line 5. Right brace. Line 6. catch left parenthesis Exception 1, e x right parenthesis left brace. Line 7, indented once. handling e x semicolon. Line 8. Right brace. Line 9. catch left parenthesis Exception 2, e x right parenthesis left brace. Line 10, indented once. handling e x semicolon. Line 11, indented once. throw e x semicolon. Line 12. Right brace. Line 13. finally left brace. Line 14, indented once. final Statements semicolon. Line 14 is highlighted and labeled, Execute the final block. Line 15. Right brace. Line 16. Next statement semicolon."/>
          <p:cNvPicPr>
            <a:picLocks noChangeAspect="1"/>
          </p:cNvPicPr>
          <p:nvPr/>
        </p:nvPicPr>
        <p:blipFill rotWithShape="1">
          <a:blip r:embed="rId2"/>
          <a:srcRect t="10993"/>
          <a:stretch/>
        </p:blipFill>
        <p:spPr>
          <a:xfrm>
            <a:off x="656674" y="1748118"/>
            <a:ext cx="7886691" cy="4183217"/>
          </a:xfrm>
          <a:prstGeom prst="rect">
            <a:avLst/>
          </a:prstGeom>
        </p:spPr>
      </p:pic>
    </p:spTree>
    <p:extLst>
      <p:ext uri="{BB962C8B-B14F-4D97-AF65-F5344CB8AC3E}">
        <p14:creationId xmlns:p14="http://schemas.microsoft.com/office/powerpoint/2010/main" val="1165150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 Program Execution </a:t>
            </a:r>
            <a:r>
              <a:rPr lang="en-US" altLang="en-US" sz="2000" b="0" dirty="0"/>
              <a:t>(</a:t>
            </a:r>
            <a:r>
              <a:rPr lang="en-US" altLang="en-US" sz="2000" b="0" dirty="0" smtClean="0"/>
              <a:t>11 </a:t>
            </a:r>
            <a:r>
              <a:rPr lang="en-US" altLang="en-US" sz="2000" b="0" dirty="0"/>
              <a:t>of 11)</a:t>
            </a:r>
            <a:endParaRPr lang="en-US" dirty="0"/>
          </a:p>
        </p:txBody>
      </p:sp>
      <p:pic>
        <p:nvPicPr>
          <p:cNvPr id="10" name="Picture 2" descr="Computer code has 16 lines. The lines read as follows. Line 1. try left brace. Line 2, indented once. statement 1 semicolon. Line 3, indented once. statement 2 semicolon. Line 4, indented once. statement 3 semicolon. Line 5. Right brace. Line 6. catch left parenthesis Exception 1, e x right parenthesis left brace. Line 7, indented once. handling e x semicolon. Line 8. Right brace. Line 9. catch left parenthesis Exception 2, e x right parenthesis left brace. Line 10, indented once. handling e x semicolon. Line 11, indented once. throw e x semicolon. Line 11 is highlighted and labeled, R e throw the exception and control is transferred to the caller. Line 12. Right brace. Line 13. finally left brace. Line 14, indented once. final Statements semicolon. Line 15. Right brace. Line 16. Next statement semicolon."/>
          <p:cNvPicPr>
            <a:picLocks noChangeAspect="1"/>
          </p:cNvPicPr>
          <p:nvPr/>
        </p:nvPicPr>
        <p:blipFill rotWithShape="1">
          <a:blip r:embed="rId2"/>
          <a:srcRect t="9848"/>
          <a:stretch/>
        </p:blipFill>
        <p:spPr>
          <a:xfrm>
            <a:off x="595401" y="1828798"/>
            <a:ext cx="7953198" cy="4237007"/>
          </a:xfrm>
          <a:prstGeom prst="rect">
            <a:avLst/>
          </a:prstGeom>
        </p:spPr>
      </p:pic>
    </p:spTree>
    <p:extLst>
      <p:ext uri="{BB962C8B-B14F-4D97-AF65-F5344CB8AC3E}">
        <p14:creationId xmlns:p14="http://schemas.microsoft.com/office/powerpoint/2010/main" val="3707650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Cautions When Using Exceptions</a:t>
            </a:r>
            <a:endParaRPr lang="en-US" dirty="0"/>
          </a:p>
        </p:txBody>
      </p:sp>
      <p:sp>
        <p:nvSpPr>
          <p:cNvPr id="3" name="Content Placeholder 2"/>
          <p:cNvSpPr>
            <a:spLocks noGrp="1"/>
          </p:cNvSpPr>
          <p:nvPr>
            <p:ph sz="quarter" idx="13"/>
          </p:nvPr>
        </p:nvSpPr>
        <p:spPr/>
        <p:txBody>
          <a:bodyPr/>
          <a:lstStyle/>
          <a:p>
            <a:r>
              <a:rPr lang="en-US" altLang="en-US" dirty="0"/>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r>
              <a:rPr lang="en-US" altLang="en-US" dirty="0" smtClean="0"/>
              <a:t>.</a:t>
            </a:r>
            <a:endParaRPr lang="en-US" dirty="0"/>
          </a:p>
        </p:txBody>
      </p:sp>
    </p:spTree>
    <p:extLst>
      <p:ext uri="{BB962C8B-B14F-4D97-AF65-F5344CB8AC3E}">
        <p14:creationId xmlns:p14="http://schemas.microsoft.com/office/powerpoint/2010/main" val="1703404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a:t>
            </a:r>
            <a:r>
              <a:rPr lang="en-US" altLang="en-US" sz="3600" dirty="0" smtClean="0"/>
              <a:t> </a:t>
            </a:r>
            <a:r>
              <a:rPr lang="en-US" altLang="en-US" sz="2000" b="0" dirty="0" smtClean="0"/>
              <a:t>(2 </a:t>
            </a:r>
            <a:r>
              <a:rPr lang="en-US" altLang="en-US" sz="2000" b="0" dirty="0"/>
              <a:t>of </a:t>
            </a:r>
            <a:r>
              <a:rPr lang="en-US" altLang="en-US" sz="2000" b="0" dirty="0" smtClean="0"/>
              <a:t>4)</a:t>
            </a:r>
            <a:endParaRPr lang="en-US" dirty="0"/>
          </a:p>
        </p:txBody>
      </p:sp>
      <p:sp>
        <p:nvSpPr>
          <p:cNvPr id="3" name="Content Placeholder 2"/>
          <p:cNvSpPr>
            <a:spLocks noGrp="1"/>
          </p:cNvSpPr>
          <p:nvPr>
            <p:ph sz="quarter" idx="13"/>
          </p:nvPr>
        </p:nvSpPr>
        <p:spPr/>
        <p:txBody>
          <a:bodyPr/>
          <a:lstStyle/>
          <a:p>
            <a:pPr marL="0" indent="0">
              <a:spcBef>
                <a:spcPts val="600"/>
              </a:spcBef>
              <a:buNone/>
              <a:defRPr/>
            </a:pPr>
            <a:r>
              <a:rPr lang="en-US" b="1" dirty="0" smtClean="0">
                <a:solidFill>
                  <a:schemeClr val="tx2"/>
                </a:solidFill>
              </a:rPr>
              <a:t>12.8 </a:t>
            </a:r>
            <a:r>
              <a:rPr lang="en-US" dirty="0" smtClean="0"/>
              <a:t>To </a:t>
            </a:r>
            <a:r>
              <a:rPr lang="en-US" dirty="0"/>
              <a:t>obtain information from an exception object (§12.4.4).</a:t>
            </a:r>
          </a:p>
          <a:p>
            <a:pPr marL="0" indent="0">
              <a:spcBef>
                <a:spcPts val="600"/>
              </a:spcBef>
              <a:buNone/>
              <a:defRPr/>
            </a:pPr>
            <a:r>
              <a:rPr lang="en-US" b="1" dirty="0" smtClean="0">
                <a:solidFill>
                  <a:schemeClr val="tx2"/>
                </a:solidFill>
              </a:rPr>
              <a:t>12.9 </a:t>
            </a:r>
            <a:r>
              <a:rPr lang="en-US" dirty="0" smtClean="0"/>
              <a:t>To </a:t>
            </a:r>
            <a:r>
              <a:rPr lang="en-US" dirty="0"/>
              <a:t>develop applications with exception handling (§12.4.5).</a:t>
            </a:r>
          </a:p>
          <a:p>
            <a:pPr marL="0" indent="0">
              <a:spcBef>
                <a:spcPts val="600"/>
              </a:spcBef>
              <a:buNone/>
              <a:defRPr/>
            </a:pPr>
            <a:r>
              <a:rPr lang="en-US" b="1" dirty="0" smtClean="0">
                <a:solidFill>
                  <a:schemeClr val="tx2"/>
                </a:solidFill>
              </a:rPr>
              <a:t>12.10 </a:t>
            </a:r>
            <a:r>
              <a:rPr lang="en-US" dirty="0" smtClean="0"/>
              <a:t>To </a:t>
            </a:r>
            <a:r>
              <a:rPr lang="en-US" dirty="0"/>
              <a:t>use the </a:t>
            </a:r>
            <a:r>
              <a:rPr lang="en-US" b="1" dirty="0"/>
              <a:t>finally</a:t>
            </a:r>
            <a:r>
              <a:rPr lang="en-US" dirty="0"/>
              <a:t> clause in a </a:t>
            </a:r>
            <a:r>
              <a:rPr lang="en-US" b="1" dirty="0"/>
              <a:t>try-catch</a:t>
            </a:r>
            <a:r>
              <a:rPr lang="en-US" dirty="0"/>
              <a:t> block (§12.5).</a:t>
            </a:r>
          </a:p>
          <a:p>
            <a:pPr marL="0" indent="0">
              <a:spcBef>
                <a:spcPts val="600"/>
              </a:spcBef>
              <a:buNone/>
              <a:defRPr/>
            </a:pPr>
            <a:r>
              <a:rPr lang="en-US" b="1" dirty="0" smtClean="0">
                <a:solidFill>
                  <a:schemeClr val="tx2"/>
                </a:solidFill>
              </a:rPr>
              <a:t>12.11 </a:t>
            </a:r>
            <a:r>
              <a:rPr lang="en-US" dirty="0" smtClean="0"/>
              <a:t>To </a:t>
            </a:r>
            <a:r>
              <a:rPr lang="en-US" dirty="0"/>
              <a:t>use exceptions only for unexpected errors (§12.6).</a:t>
            </a:r>
          </a:p>
          <a:p>
            <a:pPr marL="0" indent="0">
              <a:spcBef>
                <a:spcPts val="600"/>
              </a:spcBef>
              <a:buNone/>
              <a:defRPr/>
            </a:pPr>
            <a:r>
              <a:rPr lang="en-US" b="1" dirty="0" smtClean="0">
                <a:solidFill>
                  <a:schemeClr val="tx2"/>
                </a:solidFill>
              </a:rPr>
              <a:t>12.12 </a:t>
            </a:r>
            <a:r>
              <a:rPr lang="en-US" dirty="0" smtClean="0"/>
              <a:t>To rethrow exceptions in a </a:t>
            </a:r>
            <a:r>
              <a:rPr lang="en-US" b="1" dirty="0" smtClean="0"/>
              <a:t>catch</a:t>
            </a:r>
            <a:r>
              <a:rPr lang="en-US" dirty="0" smtClean="0"/>
              <a:t> block (§12.7).</a:t>
            </a:r>
          </a:p>
          <a:p>
            <a:pPr marL="0" indent="0">
              <a:spcBef>
                <a:spcPts val="600"/>
              </a:spcBef>
              <a:buNone/>
              <a:defRPr/>
            </a:pPr>
            <a:r>
              <a:rPr lang="en-US" b="1" dirty="0" smtClean="0">
                <a:solidFill>
                  <a:schemeClr val="tx2"/>
                </a:solidFill>
              </a:rPr>
              <a:t>12.13 </a:t>
            </a:r>
            <a:r>
              <a:rPr lang="en-US" dirty="0" smtClean="0"/>
              <a:t>To create chained exceptions (§12.8).</a:t>
            </a:r>
          </a:p>
          <a:p>
            <a:pPr marL="0" indent="0">
              <a:spcBef>
                <a:spcPts val="600"/>
              </a:spcBef>
              <a:buNone/>
              <a:defRPr/>
            </a:pPr>
            <a:r>
              <a:rPr lang="en-US" b="1" dirty="0">
                <a:solidFill>
                  <a:schemeClr val="tx2"/>
                </a:solidFill>
              </a:rPr>
              <a:t>12.14 </a:t>
            </a:r>
            <a:r>
              <a:rPr lang="en-US" dirty="0"/>
              <a:t>To define custom exception classes (§12.9</a:t>
            </a:r>
            <a:r>
              <a:rPr lang="en-US" dirty="0" smtClean="0"/>
              <a:t>).</a:t>
            </a:r>
            <a:endParaRPr lang="en-US" dirty="0"/>
          </a:p>
        </p:txBody>
      </p:sp>
    </p:spTree>
    <p:extLst>
      <p:ext uri="{BB962C8B-B14F-4D97-AF65-F5344CB8AC3E}">
        <p14:creationId xmlns:p14="http://schemas.microsoft.com/office/powerpoint/2010/main" val="3299819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When to Throw Exceptions</a:t>
            </a:r>
            <a:endParaRPr lang="en-US" dirty="0"/>
          </a:p>
        </p:txBody>
      </p:sp>
      <p:sp>
        <p:nvSpPr>
          <p:cNvPr id="3" name="Content Placeholder 2"/>
          <p:cNvSpPr>
            <a:spLocks noGrp="1"/>
          </p:cNvSpPr>
          <p:nvPr>
            <p:ph sz="quarter" idx="13"/>
          </p:nvPr>
        </p:nvSpPr>
        <p:spPr/>
        <p:txBody>
          <a:bodyPr/>
          <a:lstStyle/>
          <a:p>
            <a:r>
              <a:rPr lang="en-US" altLang="en-US" dirty="0">
                <a:cs typeface="Times New Roman" panose="02020603050405020304" pitchFamily="18" charset="0"/>
              </a:rPr>
              <a:t>An exception occurs in a method. If you want the exception to be processed by its caller, you should create an exception object and throw it. If you can handle the exception in the method where it occurs, there is no need to throw it</a:t>
            </a:r>
            <a:r>
              <a:rPr lang="en-US" altLang="en-US" dirty="0" smtClean="0"/>
              <a:t>.</a:t>
            </a:r>
            <a:endParaRPr lang="en-US" dirty="0"/>
          </a:p>
        </p:txBody>
      </p:sp>
    </p:spTree>
    <p:extLst>
      <p:ext uri="{BB962C8B-B14F-4D97-AF65-F5344CB8AC3E}">
        <p14:creationId xmlns:p14="http://schemas.microsoft.com/office/powerpoint/2010/main" val="577389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When to Use </a:t>
            </a:r>
            <a:r>
              <a:rPr lang="en-US" altLang="en-US" dirty="0" smtClean="0"/>
              <a:t>Exceptions </a:t>
            </a:r>
            <a:r>
              <a:rPr lang="en-US" altLang="en-US" sz="2000" b="0" dirty="0" smtClean="0"/>
              <a:t>(1 of 2)</a:t>
            </a:r>
            <a:endParaRPr lang="en-US" sz="2000" b="0" dirty="0"/>
          </a:p>
        </p:txBody>
      </p:sp>
      <p:sp>
        <p:nvSpPr>
          <p:cNvPr id="3" name="Content Placeholder 2"/>
          <p:cNvSpPr>
            <a:spLocks noGrp="1"/>
          </p:cNvSpPr>
          <p:nvPr>
            <p:ph sz="quarter" idx="13"/>
          </p:nvPr>
        </p:nvSpPr>
        <p:spPr>
          <a:xfrm>
            <a:off x="457200" y="1600200"/>
            <a:ext cx="8232775" cy="1636059"/>
          </a:xfrm>
        </p:spPr>
        <p:txBody>
          <a:bodyPr/>
          <a:lstStyle/>
          <a:p>
            <a:pPr marL="0" indent="0">
              <a:buNone/>
            </a:pPr>
            <a:r>
              <a:rPr lang="en-US" altLang="en-US" dirty="0">
                <a:cs typeface="Times New Roman" panose="02020603050405020304" pitchFamily="18" charset="0"/>
              </a:rPr>
              <a:t>When should you use the try-catch block in the code? You should use it to deal with unexpected error conditions. Do not use it to deal with simple, expected situations. For example, the following </a:t>
            </a:r>
            <a:r>
              <a:rPr lang="en-US" altLang="en-US" dirty="0" smtClean="0">
                <a:cs typeface="Times New Roman" panose="02020603050405020304" pitchFamily="18" charset="0"/>
              </a:rPr>
              <a:t>code</a:t>
            </a:r>
            <a:endParaRPr lang="en-US" dirty="0"/>
          </a:p>
        </p:txBody>
      </p:sp>
      <p:pic>
        <p:nvPicPr>
          <p:cNvPr id="6" name="Picture 3" descr="Computer code has 6 lines. The lines read as follows. Line 1. try left brace. Line 2, indented once. System period out period print l n left parenthesis r e f V a r period to String left parenthesis right parenthesis right parenthesis semicolon. Line 3. Right brace. Line 4. catch left parenthesis Null Pointer Exception e x right parenthesis left brace. Line 5, indented once. System period out period print l n left parenthesis double quote r e f V a r is null double quote right parenthesis semicolon. Line 6. Right brace. "/>
          <p:cNvPicPr>
            <a:picLocks noChangeAspect="1"/>
          </p:cNvPicPr>
          <p:nvPr/>
        </p:nvPicPr>
        <p:blipFill>
          <a:blip r:embed="rId2"/>
          <a:stretch>
            <a:fillRect/>
          </a:stretch>
        </p:blipFill>
        <p:spPr>
          <a:xfrm>
            <a:off x="1037524" y="3360420"/>
            <a:ext cx="7068950" cy="2826572"/>
          </a:xfrm>
          <a:prstGeom prst="rect">
            <a:avLst/>
          </a:prstGeom>
        </p:spPr>
      </p:pic>
    </p:spTree>
    <p:extLst>
      <p:ext uri="{BB962C8B-B14F-4D97-AF65-F5344CB8AC3E}">
        <p14:creationId xmlns:p14="http://schemas.microsoft.com/office/powerpoint/2010/main" val="1367536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When to Use Exceptions </a:t>
            </a:r>
            <a:r>
              <a:rPr lang="en-US" altLang="en-US" sz="2000" b="0" dirty="0" smtClean="0"/>
              <a:t>(2 </a:t>
            </a:r>
            <a:r>
              <a:rPr lang="en-US" altLang="en-US" sz="2000" b="0" dirty="0"/>
              <a:t>of 2)</a:t>
            </a:r>
            <a:endParaRPr lang="en-US" dirty="0"/>
          </a:p>
        </p:txBody>
      </p:sp>
      <p:sp>
        <p:nvSpPr>
          <p:cNvPr id="3" name="Content Placeholder 2"/>
          <p:cNvSpPr>
            <a:spLocks noGrp="1"/>
          </p:cNvSpPr>
          <p:nvPr>
            <p:ph sz="quarter" idx="13"/>
          </p:nvPr>
        </p:nvSpPr>
        <p:spPr>
          <a:xfrm>
            <a:off x="457200" y="1600200"/>
            <a:ext cx="8232775" cy="676835"/>
          </a:xfrm>
        </p:spPr>
        <p:txBody>
          <a:bodyPr/>
          <a:lstStyle/>
          <a:p>
            <a:pPr marL="0" indent="0">
              <a:buNone/>
            </a:pPr>
            <a:r>
              <a:rPr lang="en-US" altLang="en-US" dirty="0">
                <a:cs typeface="Times New Roman" panose="02020603050405020304" pitchFamily="18" charset="0"/>
              </a:rPr>
              <a:t>is better to be replaced </a:t>
            </a:r>
            <a:r>
              <a:rPr lang="en-US" altLang="en-US" dirty="0" smtClean="0">
                <a:cs typeface="Times New Roman" panose="02020603050405020304" pitchFamily="18" charset="0"/>
              </a:rPr>
              <a:t>by</a:t>
            </a:r>
            <a:endParaRPr lang="en-US" dirty="0"/>
          </a:p>
        </p:txBody>
      </p:sp>
      <p:pic>
        <p:nvPicPr>
          <p:cNvPr id="6" name="Picture 3" descr="Computer code has 4 lines. The lines read as follows. Line 1. if left parenthesis r e f V a r exclamation point equals null right parenthesis. Line 2, indented once. System period out period print l n left parenthesis r e f V a r period to String left parenthesis right parenthesis semicolon. Line 3. else. Line 4, indented once. System period out period print l n left parenthesis double quote r e f V a r is null double quote right parenthesis semicolon. "/>
          <p:cNvPicPr>
            <a:picLocks noChangeAspect="1"/>
          </p:cNvPicPr>
          <p:nvPr/>
        </p:nvPicPr>
        <p:blipFill>
          <a:blip r:embed="rId2"/>
          <a:stretch>
            <a:fillRect/>
          </a:stretch>
        </p:blipFill>
        <p:spPr>
          <a:xfrm>
            <a:off x="786610" y="2495914"/>
            <a:ext cx="7570780" cy="2421985"/>
          </a:xfrm>
          <a:prstGeom prst="rect">
            <a:avLst/>
          </a:prstGeom>
        </p:spPr>
      </p:pic>
    </p:spTree>
    <p:extLst>
      <p:ext uri="{BB962C8B-B14F-4D97-AF65-F5344CB8AC3E}">
        <p14:creationId xmlns:p14="http://schemas.microsoft.com/office/powerpoint/2010/main" val="35718413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Custom Exception Classes</a:t>
            </a:r>
            <a:endParaRPr lang="en-US" dirty="0"/>
          </a:p>
        </p:txBody>
      </p:sp>
      <p:sp>
        <p:nvSpPr>
          <p:cNvPr id="3" name="Content Placeholder 2"/>
          <p:cNvSpPr>
            <a:spLocks noGrp="1"/>
          </p:cNvSpPr>
          <p:nvPr>
            <p:ph sz="quarter" idx="13"/>
          </p:nvPr>
        </p:nvSpPr>
        <p:spPr/>
        <p:txBody>
          <a:bodyPr/>
          <a:lstStyle/>
          <a:p>
            <a:r>
              <a:rPr lang="en-US" altLang="en-US" dirty="0"/>
              <a:t>Use the exception classes in the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I </a:t>
            </a:r>
            <a:r>
              <a:rPr lang="en-US" altLang="en-US" dirty="0"/>
              <a:t>whenever possible.</a:t>
            </a:r>
          </a:p>
          <a:p>
            <a:r>
              <a:rPr lang="en-US" altLang="en-US" dirty="0"/>
              <a:t>Define custom exception classes if the predefined classes are not sufficient.</a:t>
            </a:r>
          </a:p>
          <a:p>
            <a:r>
              <a:rPr lang="en-US" altLang="en-US" dirty="0"/>
              <a:t>Define custom exception classes by extending Exception or a subclass of Exception</a:t>
            </a:r>
            <a:r>
              <a:rPr lang="en-US" altLang="en-US" dirty="0" smtClean="0"/>
              <a:t>.</a:t>
            </a:r>
            <a:endParaRPr lang="en-US" dirty="0"/>
          </a:p>
        </p:txBody>
      </p:sp>
    </p:spTree>
    <p:extLst>
      <p:ext uri="{BB962C8B-B14F-4D97-AF65-F5344CB8AC3E}">
        <p14:creationId xmlns:p14="http://schemas.microsoft.com/office/powerpoint/2010/main" val="6480936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Custom Exception Class Example</a:t>
            </a:r>
            <a:endParaRPr lang="en-US" dirty="0"/>
          </a:p>
        </p:txBody>
      </p:sp>
      <p:sp>
        <p:nvSpPr>
          <p:cNvPr id="3" name="Content Placeholder 2"/>
          <p:cNvSpPr>
            <a:spLocks noGrp="1"/>
          </p:cNvSpPr>
          <p:nvPr>
            <p:ph sz="quarter" idx="13"/>
          </p:nvPr>
        </p:nvSpPr>
        <p:spPr>
          <a:xfrm>
            <a:off x="457200" y="1600201"/>
            <a:ext cx="8232775" cy="1600200"/>
          </a:xfrm>
        </p:spPr>
        <p:txBody>
          <a:bodyPr/>
          <a:lstStyle/>
          <a:p>
            <a:pPr marL="0" indent="0">
              <a:buNone/>
            </a:pPr>
            <a:r>
              <a:rPr lang="en-US" altLang="en-US" dirty="0">
                <a:cs typeface="Courier New" panose="02070309020205020404" pitchFamily="49" charset="0"/>
              </a:rPr>
              <a:t>In Listing 13.8, the </a:t>
            </a:r>
            <a:r>
              <a:rPr lang="en-US" altLang="en-US" b="1" dirty="0">
                <a:cs typeface="Courier New" panose="02070309020205020404" pitchFamily="49" charset="0"/>
              </a:rPr>
              <a:t>setRadius</a:t>
            </a:r>
            <a:r>
              <a:rPr lang="en-US" altLang="en-US" dirty="0">
                <a:cs typeface="Courier New" panose="02070309020205020404" pitchFamily="49" charset="0"/>
              </a:rPr>
              <a:t> method throws an exception if the radius is negative. Suppose you wish to pass the radius to the handler, you have to create a custom exception class</a:t>
            </a:r>
            <a:r>
              <a:rPr lang="en-US" altLang="en-US" dirty="0" smtClean="0">
                <a:cs typeface="Courier New" panose="02070309020205020404" pitchFamily="49" charset="0"/>
              </a:rPr>
              <a:t>.</a:t>
            </a:r>
            <a:endParaRPr lang="en-US" dirty="0"/>
          </a:p>
        </p:txBody>
      </p:sp>
      <p:sp>
        <p:nvSpPr>
          <p:cNvPr id="6" name="TextBox 3">
            <a:hlinkClick r:id="rId2"/>
          </p:cNvPr>
          <p:cNvSpPr>
            <a:spLocks noChangeArrowheads="1"/>
          </p:cNvSpPr>
          <p:nvPr/>
        </p:nvSpPr>
        <p:spPr bwMode="auto">
          <a:xfrm>
            <a:off x="2574925" y="4003675"/>
            <a:ext cx="3660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InvalidRadiusException</a:t>
            </a:r>
            <a:endParaRPr lang="en-US" altLang="en-US" sz="2000" dirty="0"/>
          </a:p>
        </p:txBody>
      </p:sp>
      <p:sp>
        <p:nvSpPr>
          <p:cNvPr id="5" name="TextBox 4">
            <a:hlinkClick r:id="rId3"/>
          </p:cNvPr>
          <p:cNvSpPr>
            <a:spLocks noChangeArrowheads="1"/>
          </p:cNvSpPr>
          <p:nvPr/>
        </p:nvSpPr>
        <p:spPr bwMode="auto">
          <a:xfrm>
            <a:off x="2574925" y="4613275"/>
            <a:ext cx="3660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CircleWithRadiusException</a:t>
            </a:r>
            <a:endParaRPr lang="en-US" altLang="en-US" sz="2000" dirty="0"/>
          </a:p>
        </p:txBody>
      </p:sp>
      <p:sp>
        <p:nvSpPr>
          <p:cNvPr id="4" name="TextBox 5">
            <a:hlinkClick r:id="rId4"/>
          </p:cNvPr>
          <p:cNvSpPr>
            <a:spLocks noChangeArrowheads="1"/>
          </p:cNvSpPr>
          <p:nvPr/>
        </p:nvSpPr>
        <p:spPr bwMode="auto">
          <a:xfrm>
            <a:off x="2559050" y="5202238"/>
            <a:ext cx="3660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TestCircleWithRadiusException</a:t>
            </a:r>
            <a:endParaRPr lang="en-US" altLang="en-US" sz="2000" dirty="0"/>
          </a:p>
        </p:txBody>
      </p:sp>
      <p:sp>
        <p:nvSpPr>
          <p:cNvPr id="7" name="TextBox 6">
            <a:hlinkClick r:id="rId5" tooltip="http://liveexample-ppe.pearsoncmg.com/LiveRun/faces/LiveExample.xhtml"/>
          </p:cNvPr>
          <p:cNvSpPr txBox="1"/>
          <p:nvPr/>
        </p:nvSpPr>
        <p:spPr>
          <a:xfrm>
            <a:off x="6741459" y="5161905"/>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677878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Assertions</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An assertion is a Java statement that enables you to assert an assumption about your program. An assertion contains a Boolean expression that should be true during program execution. Assertions can be used to assure program correctness and avoid logic errors.</a:t>
            </a:r>
            <a:r>
              <a:rPr lang="en-US" altLang="en-US" dirty="0"/>
              <a:t> </a:t>
            </a:r>
            <a:endParaRPr lang="en-US" dirty="0"/>
          </a:p>
        </p:txBody>
      </p:sp>
    </p:spTree>
    <p:extLst>
      <p:ext uri="{BB962C8B-B14F-4D97-AF65-F5344CB8AC3E}">
        <p14:creationId xmlns:p14="http://schemas.microsoft.com/office/powerpoint/2010/main" val="271337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Declaring </a:t>
            </a:r>
            <a:r>
              <a:rPr lang="en-US" altLang="en-US" dirty="0" smtClean="0">
                <a:cs typeface="Times New Roman" panose="02020603050405020304" pitchFamily="18" charset="0"/>
              </a:rPr>
              <a:t>Assertions</a:t>
            </a:r>
            <a:endParaRPr lang="en-US" dirty="0"/>
          </a:p>
        </p:txBody>
      </p:sp>
      <p:sp>
        <p:nvSpPr>
          <p:cNvPr id="3" name="Content Placeholder 2"/>
          <p:cNvSpPr>
            <a:spLocks noGrp="1"/>
          </p:cNvSpPr>
          <p:nvPr>
            <p:ph sz="quarter" idx="13"/>
          </p:nvPr>
        </p:nvSpPr>
        <p:spPr/>
        <p:txBody>
          <a:bodyPr/>
          <a:lstStyle/>
          <a:p>
            <a:pPr marL="0" indent="0">
              <a:spcBef>
                <a:spcPct val="0"/>
              </a:spcBef>
              <a:buFont typeface="Monotype Sorts" pitchFamily="2" charset="2"/>
              <a:buNone/>
            </a:pPr>
            <a:r>
              <a:rPr lang="en-US" altLang="en-US" dirty="0" smtClean="0">
                <a:cs typeface="Times New Roman" panose="02020603050405020304" pitchFamily="18" charset="0"/>
              </a:rPr>
              <a:t>An </a:t>
            </a:r>
            <a:r>
              <a:rPr lang="en-US" altLang="en-US" b="1" dirty="0">
                <a:cs typeface="Times New Roman" panose="02020603050405020304" pitchFamily="18" charset="0"/>
              </a:rPr>
              <a:t>assertion</a:t>
            </a:r>
            <a:r>
              <a:rPr lang="en-US" altLang="en-US" dirty="0">
                <a:cs typeface="Times New Roman" panose="02020603050405020304" pitchFamily="18" charset="0"/>
              </a:rPr>
              <a:t> is declared using the new Java keyword </a:t>
            </a:r>
            <a:r>
              <a:rPr lang="en-US" altLang="en-US" b="1" dirty="0">
                <a:cs typeface="Times New Roman" panose="02020603050405020304" pitchFamily="18" charset="0"/>
              </a:rPr>
              <a:t>assert</a:t>
            </a:r>
            <a:r>
              <a:rPr lang="en-US" altLang="en-US" dirty="0">
                <a:cs typeface="Times New Roman" panose="02020603050405020304" pitchFamily="18" charset="0"/>
              </a:rPr>
              <a:t> in </a:t>
            </a:r>
            <a:r>
              <a:rPr lang="en-US" altLang="en-US"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D</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K </a:t>
            </a:r>
            <a:r>
              <a:rPr lang="en-US" altLang="en-US" dirty="0">
                <a:cs typeface="Times New Roman" panose="02020603050405020304" pitchFamily="18" charset="0"/>
              </a:rPr>
              <a:t>1.4 as follows</a:t>
            </a:r>
            <a:r>
              <a:rPr lang="en-US" altLang="en-US" dirty="0" smtClean="0">
                <a:cs typeface="Times New Roman" panose="02020603050405020304" pitchFamily="18" charset="0"/>
              </a:rPr>
              <a:t>:</a:t>
            </a:r>
            <a:endParaRPr lang="en-US" altLang="en-US" dirty="0">
              <a:cs typeface="Times New Roman" panose="02020603050405020304" pitchFamily="18" charset="0"/>
            </a:endParaRPr>
          </a:p>
          <a:p>
            <a:pPr marL="0" indent="0">
              <a:spcBef>
                <a:spcPct val="0"/>
              </a:spcBef>
              <a:buFont typeface="Monotype Sorts" pitchFamily="2" charset="2"/>
              <a:buNone/>
            </a:pPr>
            <a:r>
              <a:rPr lang="en-US" altLang="en-US" b="1" dirty="0">
                <a:solidFill>
                  <a:schemeClr val="tx1"/>
                </a:solidFill>
                <a:cs typeface="Times New Roman" panose="02020603050405020304" pitchFamily="18" charset="0"/>
              </a:rPr>
              <a:t>assert assertion; </a:t>
            </a:r>
            <a:r>
              <a:rPr lang="en-US" altLang="en-US" dirty="0">
                <a:solidFill>
                  <a:schemeClr val="tx1"/>
                </a:solidFill>
                <a:cs typeface="Times New Roman" panose="02020603050405020304" pitchFamily="18" charset="0"/>
              </a:rPr>
              <a:t>or</a:t>
            </a:r>
          </a:p>
          <a:p>
            <a:pPr marL="0" indent="0">
              <a:spcBef>
                <a:spcPct val="0"/>
              </a:spcBef>
              <a:buFont typeface="Monotype Sorts" pitchFamily="2" charset="2"/>
              <a:buNone/>
            </a:pPr>
            <a:r>
              <a:rPr lang="en-US" altLang="en-US" b="1" dirty="0">
                <a:solidFill>
                  <a:schemeClr val="tx1"/>
                </a:solidFill>
                <a:cs typeface="Times New Roman" panose="02020603050405020304" pitchFamily="18" charset="0"/>
              </a:rPr>
              <a:t>assert assertion : detailMessage</a:t>
            </a:r>
            <a:r>
              <a:rPr lang="en-US" altLang="en-US" b="1" dirty="0" smtClean="0">
                <a:solidFill>
                  <a:schemeClr val="tx1"/>
                </a:solidFill>
                <a:cs typeface="Times New Roman" panose="02020603050405020304" pitchFamily="18" charset="0"/>
              </a:rPr>
              <a:t>;</a:t>
            </a:r>
            <a:endParaRPr lang="en-US" altLang="en-US" b="1" dirty="0">
              <a:solidFill>
                <a:schemeClr val="tx1"/>
              </a:solidFill>
              <a:cs typeface="Times New Roman" panose="02020603050405020304" pitchFamily="18" charset="0"/>
            </a:endParaRPr>
          </a:p>
          <a:p>
            <a:pPr marL="0" indent="0">
              <a:spcBef>
                <a:spcPct val="0"/>
              </a:spcBef>
              <a:buFont typeface="Monotype Sorts" pitchFamily="2" charset="2"/>
              <a:buNone/>
            </a:pPr>
            <a:r>
              <a:rPr lang="en-US" altLang="en-US" dirty="0">
                <a:cs typeface="Times New Roman" panose="02020603050405020304" pitchFamily="18" charset="0"/>
              </a:rPr>
              <a:t>where a</a:t>
            </a:r>
            <a:r>
              <a:rPr lang="en-US" altLang="en-US" b="1" dirty="0">
                <a:cs typeface="Times New Roman" panose="02020603050405020304" pitchFamily="18" charset="0"/>
              </a:rPr>
              <a:t>ssert</a:t>
            </a:r>
            <a:r>
              <a:rPr lang="en-US" altLang="en-US" dirty="0">
                <a:cs typeface="Times New Roman" panose="02020603050405020304" pitchFamily="18" charset="0"/>
              </a:rPr>
              <a:t>ion is a Boolean expression and </a:t>
            </a:r>
            <a:r>
              <a:rPr lang="en-US" altLang="en-US" b="1" dirty="0">
                <a:cs typeface="Times New Roman" panose="02020603050405020304" pitchFamily="18" charset="0"/>
              </a:rPr>
              <a:t>detailMessage</a:t>
            </a:r>
            <a:r>
              <a:rPr lang="en-US" altLang="en-US" dirty="0">
                <a:cs typeface="Times New Roman" panose="02020603050405020304" pitchFamily="18" charset="0"/>
              </a:rPr>
              <a:t> is a primitive-type or an Object value. </a:t>
            </a:r>
            <a:endParaRPr lang="en-US" dirty="0"/>
          </a:p>
        </p:txBody>
      </p:sp>
    </p:spTree>
    <p:extLst>
      <p:ext uri="{BB962C8B-B14F-4D97-AF65-F5344CB8AC3E}">
        <p14:creationId xmlns:p14="http://schemas.microsoft.com/office/powerpoint/2010/main" val="30332055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Executing Assertions</a:t>
            </a:r>
            <a:endParaRPr lang="en-US" dirty="0"/>
          </a:p>
        </p:txBody>
      </p:sp>
      <p:sp>
        <p:nvSpPr>
          <p:cNvPr id="3" name="Content Placeholder 2"/>
          <p:cNvSpPr>
            <a:spLocks noGrp="1"/>
          </p:cNvSpPr>
          <p:nvPr>
            <p:ph sz="quarter" idx="13"/>
          </p:nvPr>
        </p:nvSpPr>
        <p:spPr/>
        <p:txBody>
          <a:bodyPr/>
          <a:lstStyle/>
          <a:p>
            <a:pPr marL="0" indent="0">
              <a:spcBef>
                <a:spcPct val="0"/>
              </a:spcBef>
              <a:buFont typeface="Monotype Sorts" pitchFamily="2" charset="2"/>
              <a:buNone/>
            </a:pPr>
            <a:r>
              <a:rPr lang="en-US" altLang="en-US" sz="2200" dirty="0">
                <a:cs typeface="Times New Roman" panose="02020603050405020304" pitchFamily="18" charset="0"/>
              </a:rPr>
              <a:t>When an assertion statement is executed, Java evaluates the assertion. If it is false, an AssertionError will be thrown. The AssertionError class has a </a:t>
            </a:r>
            <a:r>
              <a:rPr lang="en-US" altLang="en-US" sz="2200" dirty="0" smtClean="0">
                <a:cs typeface="Times New Roman" panose="02020603050405020304" pitchFamily="18" charset="0"/>
              </a:rPr>
              <a:t>no-arg </a:t>
            </a:r>
            <a:r>
              <a:rPr lang="en-US" altLang="en-US" sz="2200" dirty="0">
                <a:cs typeface="Times New Roman" panose="02020603050405020304" pitchFamily="18" charset="0"/>
              </a:rPr>
              <a:t>constructor and seven overloaded single-argument constructors of type int, long, float, double, boolean, char, and Object. </a:t>
            </a:r>
          </a:p>
          <a:p>
            <a:pPr marL="0" indent="0">
              <a:spcBef>
                <a:spcPct val="0"/>
              </a:spcBef>
              <a:buFont typeface="Monotype Sorts" pitchFamily="2" charset="2"/>
              <a:buNone/>
            </a:pPr>
            <a:r>
              <a:rPr lang="en-US" altLang="en-US" sz="2200" dirty="0">
                <a:cs typeface="Times New Roman" panose="02020603050405020304" pitchFamily="18" charset="0"/>
              </a:rPr>
              <a:t>For the first assert statement with no detail message, the no-</a:t>
            </a:r>
            <a:r>
              <a:rPr lang="en-US" altLang="en-US" sz="2200" dirty="0" err="1">
                <a:cs typeface="Times New Roman" panose="02020603050405020304" pitchFamily="18" charset="0"/>
              </a:rPr>
              <a:t>arg</a:t>
            </a:r>
            <a:r>
              <a:rPr lang="en-US" altLang="en-US" sz="2200" dirty="0">
                <a:cs typeface="Times New Roman" panose="02020603050405020304" pitchFamily="18" charset="0"/>
              </a:rPr>
              <a:t> constructor of AssertionError is used. For the second assert statement with a detail message, an appropriate AssertionError constructor is used to match the data type of the message. Since AssertionError is a subclass of Error, when an assertion becomes false, the program displays a message on the console and exits. </a:t>
            </a:r>
            <a:endParaRPr lang="en-US" dirty="0"/>
          </a:p>
        </p:txBody>
      </p:sp>
    </p:spTree>
    <p:extLst>
      <p:ext uri="{BB962C8B-B14F-4D97-AF65-F5344CB8AC3E}">
        <p14:creationId xmlns:p14="http://schemas.microsoft.com/office/powerpoint/2010/main" val="26342238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cs typeface="Times New Roman" panose="02020603050405020304" pitchFamily="18" charset="0"/>
              </a:rPr>
              <a:t>Executing Assertions Example</a:t>
            </a:r>
            <a:endParaRPr lang="en-US" dirty="0"/>
          </a:p>
        </p:txBody>
      </p:sp>
      <p:pic>
        <p:nvPicPr>
          <p:cNvPr id="7" name="Picture 2" descr="Computer code has 10 lines. The lines read as follows. Line 1. public class Assertion Demo left brace. Line 2, indented once. public static void main left parenthesis String left bracket right bracket a r g s right parenthesis left brace. Line 3, indented twice. i n t, i semicolon i n t sum equals 0 semicolon. Line 4, indented twice. for left parenthesis i equals 0 semicolon i less than sign 10 semicolon i plus plus right parenthesis left brace. Line 5, indented 3 times. sum plus equals i semicolon. Line 6, indented twice. right brace. Line 7, indented twice. assert i equals equals 10 semicolon. Line 7 is highlighted. Line 8, indented twice. assert sum greater than sign 10 ampersand ampersand sum less than sign 5 asterisk 10 colon double quote sum is double quote plus sum semicolon. Line 9, indented once. right brace. Line 10. Right brace. "/>
          <p:cNvPicPr>
            <a:picLocks noChangeAspect="1"/>
          </p:cNvPicPr>
          <p:nvPr/>
        </p:nvPicPr>
        <p:blipFill>
          <a:blip r:embed="rId2"/>
          <a:stretch>
            <a:fillRect/>
          </a:stretch>
        </p:blipFill>
        <p:spPr>
          <a:xfrm>
            <a:off x="523351" y="1938122"/>
            <a:ext cx="8097298" cy="2981756"/>
          </a:xfrm>
          <a:prstGeom prst="rect">
            <a:avLst/>
          </a:prstGeom>
        </p:spPr>
      </p:pic>
    </p:spTree>
    <p:extLst>
      <p:ext uri="{BB962C8B-B14F-4D97-AF65-F5344CB8AC3E}">
        <p14:creationId xmlns:p14="http://schemas.microsoft.com/office/powerpoint/2010/main" val="29251593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Compiling Programs with Assertions </a:t>
            </a:r>
            <a:endParaRPr lang="en-US" dirty="0"/>
          </a:p>
        </p:txBody>
      </p:sp>
      <p:sp>
        <p:nvSpPr>
          <p:cNvPr id="3" name="Content Placeholder 2"/>
          <p:cNvSpPr>
            <a:spLocks noGrp="1"/>
          </p:cNvSpPr>
          <p:nvPr>
            <p:ph sz="quarter" idx="13"/>
          </p:nvPr>
        </p:nvSpPr>
        <p:spPr/>
        <p:txBody>
          <a:bodyPr/>
          <a:lstStyle/>
          <a:p>
            <a:pPr marL="0" indent="0">
              <a:lnSpc>
                <a:spcPct val="90000"/>
              </a:lnSpc>
              <a:spcBef>
                <a:spcPct val="0"/>
              </a:spcBef>
              <a:buFont typeface="Monotype Sorts" pitchFamily="2" charset="2"/>
              <a:buNone/>
            </a:pPr>
            <a:r>
              <a:rPr lang="en-US" altLang="en-US" dirty="0">
                <a:cs typeface="Times New Roman" panose="02020603050405020304" pitchFamily="18" charset="0"/>
              </a:rPr>
              <a:t>Since </a:t>
            </a:r>
            <a:r>
              <a:rPr lang="en-US" altLang="en-US" b="1" dirty="0">
                <a:cs typeface="Times New Roman" panose="02020603050405020304" pitchFamily="18" charset="0"/>
              </a:rPr>
              <a:t>assert</a:t>
            </a:r>
            <a:r>
              <a:rPr lang="en-US" altLang="en-US" dirty="0">
                <a:cs typeface="Times New Roman" panose="02020603050405020304" pitchFamily="18" charset="0"/>
              </a:rPr>
              <a:t> is a new Java keyword introduced in </a:t>
            </a:r>
            <a:r>
              <a:rPr lang="en-US" altLang="en-US"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D</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K </a:t>
            </a:r>
            <a:r>
              <a:rPr lang="en-US" altLang="en-US" dirty="0">
                <a:cs typeface="Times New Roman" panose="02020603050405020304" pitchFamily="18" charset="0"/>
              </a:rPr>
              <a:t>1.4, you have to compile the program using a </a:t>
            </a:r>
            <a:r>
              <a:rPr lang="en-US" altLang="en-US"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D</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K </a:t>
            </a:r>
            <a:r>
              <a:rPr lang="en-US" altLang="en-US" dirty="0">
                <a:cs typeface="Times New Roman" panose="02020603050405020304" pitchFamily="18" charset="0"/>
              </a:rPr>
              <a:t>1.4 compiler. Furthermore, you need to include the switch </a:t>
            </a:r>
            <a:r>
              <a:rPr lang="en-US" altLang="en-US" b="1" dirty="0" smtClean="0">
                <a:solidFill>
                  <a:schemeClr val="tx1"/>
                </a:solidFill>
                <a:cs typeface="Times New Roman" panose="02020603050405020304" pitchFamily="18" charset="0"/>
              </a:rPr>
              <a:t>-source </a:t>
            </a:r>
            <a:r>
              <a:rPr lang="en-US" altLang="en-US" b="1" dirty="0">
                <a:solidFill>
                  <a:schemeClr val="tx1"/>
                </a:solidFill>
                <a:cs typeface="Times New Roman" panose="02020603050405020304" pitchFamily="18" charset="0"/>
              </a:rPr>
              <a:t>1.4 </a:t>
            </a:r>
            <a:r>
              <a:rPr lang="en-US" altLang="en-US" dirty="0">
                <a:cs typeface="Times New Roman" panose="02020603050405020304" pitchFamily="18" charset="0"/>
              </a:rPr>
              <a:t>in the compiler command as follows</a:t>
            </a:r>
            <a:r>
              <a:rPr lang="en-US" altLang="en-US" dirty="0" smtClean="0">
                <a:cs typeface="Times New Roman" panose="02020603050405020304" pitchFamily="18" charset="0"/>
              </a:rPr>
              <a:t>:</a:t>
            </a:r>
            <a:endParaRPr lang="en-US" altLang="en-US" dirty="0">
              <a:cs typeface="Times New Roman" panose="02020603050405020304" pitchFamily="18" charset="0"/>
            </a:endParaRPr>
          </a:p>
          <a:p>
            <a:pPr marL="0" indent="0">
              <a:lnSpc>
                <a:spcPct val="90000"/>
              </a:lnSpc>
              <a:spcBef>
                <a:spcPct val="0"/>
              </a:spcBef>
              <a:buFont typeface="Monotype Sorts" pitchFamily="2" charset="2"/>
              <a:buNone/>
            </a:pPr>
            <a:r>
              <a:rPr lang="en-US" altLang="en-US" b="1" dirty="0" err="1">
                <a:solidFill>
                  <a:schemeClr val="tx1"/>
                </a:solidFill>
                <a:cs typeface="Times New Roman" panose="02020603050405020304" pitchFamily="18" charset="0"/>
              </a:rPr>
              <a:t>javac</a:t>
            </a:r>
            <a:r>
              <a:rPr lang="en-US" altLang="en-US" b="1" dirty="0">
                <a:solidFill>
                  <a:schemeClr val="tx1"/>
                </a:solidFill>
                <a:cs typeface="Times New Roman" panose="02020603050405020304" pitchFamily="18" charset="0"/>
              </a:rPr>
              <a:t> </a:t>
            </a:r>
            <a:r>
              <a:rPr lang="en-US" altLang="en-US" b="1" dirty="0" smtClean="0">
                <a:solidFill>
                  <a:schemeClr val="tx1"/>
                </a:solidFill>
                <a:cs typeface="Times New Roman" panose="02020603050405020304" pitchFamily="18" charset="0"/>
              </a:rPr>
              <a:t>-source </a:t>
            </a:r>
            <a:r>
              <a:rPr lang="en-US" altLang="en-US" b="1" dirty="0">
                <a:solidFill>
                  <a:schemeClr val="tx1"/>
                </a:solidFill>
                <a:cs typeface="Times New Roman" panose="02020603050405020304" pitchFamily="18" charset="0"/>
              </a:rPr>
              <a:t>1.4 </a:t>
            </a:r>
            <a:r>
              <a:rPr lang="en-US" altLang="en-US" b="1" dirty="0" smtClean="0">
                <a:solidFill>
                  <a:schemeClr val="tx1"/>
                </a:solidFill>
                <a:cs typeface="Times New Roman" panose="02020603050405020304" pitchFamily="18" charset="0"/>
              </a:rPr>
              <a:t>AssertionDemo.java</a:t>
            </a:r>
            <a:endParaRPr lang="en-US" altLang="en-US" dirty="0">
              <a:cs typeface="Times New Roman" panose="02020603050405020304" pitchFamily="18" charset="0"/>
            </a:endParaRPr>
          </a:p>
          <a:p>
            <a:pPr marL="0" indent="0">
              <a:lnSpc>
                <a:spcPct val="90000"/>
              </a:lnSpc>
              <a:spcBef>
                <a:spcPct val="0"/>
              </a:spcBef>
              <a:buFont typeface="Monotype Sorts" pitchFamily="2" charset="2"/>
              <a:buNone/>
            </a:pPr>
            <a:r>
              <a:rPr lang="en-US" altLang="en-US" dirty="0" smtClean="0">
                <a:cs typeface="Times New Roman" panose="02020603050405020304" pitchFamily="18" charset="0"/>
              </a:rPr>
              <a:t>Note: </a:t>
            </a:r>
            <a:r>
              <a:rPr lang="en-US" altLang="en-US" dirty="0">
                <a:cs typeface="Times New Roman" panose="02020603050405020304" pitchFamily="18" charset="0"/>
              </a:rPr>
              <a:t>If you use </a:t>
            </a:r>
            <a:r>
              <a:rPr lang="en-US" altLang="en-US"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D</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K </a:t>
            </a:r>
            <a:r>
              <a:rPr lang="en-US" altLang="en-US" dirty="0">
                <a:cs typeface="Times New Roman" panose="02020603050405020304" pitchFamily="18" charset="0"/>
              </a:rPr>
              <a:t>1.5, there is no need to use the </a:t>
            </a:r>
            <a:r>
              <a:rPr lang="en-US" altLang="en-US" dirty="0" smtClean="0">
                <a:cs typeface="Times New Roman" panose="02020603050405020304" pitchFamily="18" charset="0"/>
              </a:rPr>
              <a:t>-source </a:t>
            </a:r>
            <a:r>
              <a:rPr lang="en-US" altLang="en-US" dirty="0">
                <a:cs typeface="Times New Roman" panose="02020603050405020304" pitchFamily="18" charset="0"/>
              </a:rPr>
              <a:t>1.4 option in the command</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1712895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Objectives</a:t>
            </a:r>
            <a:r>
              <a:rPr lang="en-US" altLang="en-US" sz="3600" dirty="0"/>
              <a:t> </a:t>
            </a:r>
            <a:r>
              <a:rPr lang="en-US" altLang="en-US" sz="2000" b="0" dirty="0" smtClean="0"/>
              <a:t>(3 </a:t>
            </a:r>
            <a:r>
              <a:rPr lang="en-US" altLang="en-US" sz="2000" b="0" dirty="0"/>
              <a:t>of 4)</a:t>
            </a:r>
            <a:endParaRPr lang="en-US" dirty="0"/>
          </a:p>
        </p:txBody>
      </p:sp>
      <p:sp>
        <p:nvSpPr>
          <p:cNvPr id="3" name="Content Placeholder 2"/>
          <p:cNvSpPr>
            <a:spLocks noGrp="1"/>
          </p:cNvSpPr>
          <p:nvPr>
            <p:ph sz="quarter" idx="13"/>
          </p:nvPr>
        </p:nvSpPr>
        <p:spPr/>
        <p:txBody>
          <a:bodyPr/>
          <a:lstStyle/>
          <a:p>
            <a:pPr marL="0" indent="0">
              <a:spcBef>
                <a:spcPts val="600"/>
              </a:spcBef>
              <a:buNone/>
              <a:defRPr/>
            </a:pPr>
            <a:r>
              <a:rPr lang="en-US" b="1" dirty="0" smtClean="0">
                <a:solidFill>
                  <a:schemeClr val="tx2"/>
                </a:solidFill>
              </a:rPr>
              <a:t>12.15 </a:t>
            </a:r>
            <a:r>
              <a:rPr lang="en-US" dirty="0" smtClean="0"/>
              <a:t>To </a:t>
            </a:r>
            <a:r>
              <a:rPr lang="en-US" dirty="0"/>
              <a:t>discover file/directory properties, to delete and rename files/directories, and to create directories using the </a:t>
            </a:r>
            <a:r>
              <a:rPr lang="en-US" b="1" dirty="0"/>
              <a:t>File</a:t>
            </a:r>
            <a:r>
              <a:rPr lang="en-US" dirty="0"/>
              <a:t> class (§12.10).</a:t>
            </a:r>
          </a:p>
          <a:p>
            <a:pPr marL="0" indent="0">
              <a:spcBef>
                <a:spcPts val="600"/>
              </a:spcBef>
              <a:buNone/>
              <a:defRPr/>
            </a:pPr>
            <a:r>
              <a:rPr lang="en-US" b="1" dirty="0" smtClean="0">
                <a:solidFill>
                  <a:schemeClr val="tx2"/>
                </a:solidFill>
              </a:rPr>
              <a:t>12.16 </a:t>
            </a:r>
            <a:r>
              <a:rPr lang="en-US" dirty="0" smtClean="0"/>
              <a:t>To </a:t>
            </a:r>
            <a:r>
              <a:rPr lang="en-US" dirty="0"/>
              <a:t>write data to a file using the </a:t>
            </a:r>
            <a:r>
              <a:rPr lang="en-US" b="1" dirty="0"/>
              <a:t>PrintWriter</a:t>
            </a:r>
            <a:r>
              <a:rPr lang="en-US" dirty="0"/>
              <a:t> class (§12.11.1).</a:t>
            </a:r>
          </a:p>
          <a:p>
            <a:pPr marL="0" indent="0">
              <a:spcBef>
                <a:spcPts val="600"/>
              </a:spcBef>
              <a:buNone/>
              <a:defRPr/>
            </a:pPr>
            <a:r>
              <a:rPr lang="en-US" b="1" dirty="0" smtClean="0">
                <a:solidFill>
                  <a:schemeClr val="tx2"/>
                </a:solidFill>
              </a:rPr>
              <a:t>12.17 </a:t>
            </a:r>
            <a:r>
              <a:rPr lang="en-US" dirty="0" smtClean="0"/>
              <a:t>To </a:t>
            </a:r>
            <a:r>
              <a:rPr lang="en-US" dirty="0"/>
              <a:t>use try-with-resources to ensure that the resources are closed automatically (§12.11.2).</a:t>
            </a:r>
          </a:p>
          <a:p>
            <a:pPr marL="0" indent="0">
              <a:spcBef>
                <a:spcPts val="600"/>
              </a:spcBef>
              <a:buNone/>
              <a:defRPr/>
            </a:pPr>
            <a:r>
              <a:rPr lang="en-US" b="1" dirty="0" smtClean="0">
                <a:solidFill>
                  <a:schemeClr val="tx2"/>
                </a:solidFill>
              </a:rPr>
              <a:t>12.18 </a:t>
            </a:r>
            <a:r>
              <a:rPr lang="en-US" dirty="0" smtClean="0"/>
              <a:t>To </a:t>
            </a:r>
            <a:r>
              <a:rPr lang="en-US" dirty="0"/>
              <a:t>read data from a file using the </a:t>
            </a:r>
            <a:r>
              <a:rPr lang="en-US" b="1" dirty="0"/>
              <a:t>Scanner</a:t>
            </a:r>
            <a:r>
              <a:rPr lang="en-US" dirty="0"/>
              <a:t> class (§12.11.3</a:t>
            </a:r>
            <a:r>
              <a:rPr lang="en-US" dirty="0" smtClean="0"/>
              <a:t>).</a:t>
            </a:r>
          </a:p>
          <a:p>
            <a:pPr marL="0" indent="0">
              <a:spcBef>
                <a:spcPts val="600"/>
              </a:spcBef>
              <a:buNone/>
              <a:defRPr/>
            </a:pPr>
            <a:r>
              <a:rPr lang="en-US" b="1" dirty="0">
                <a:solidFill>
                  <a:schemeClr val="tx2"/>
                </a:solidFill>
              </a:rPr>
              <a:t>12.19 </a:t>
            </a:r>
            <a:r>
              <a:rPr lang="en-US" dirty="0"/>
              <a:t>To understand how data is read using a </a:t>
            </a:r>
            <a:r>
              <a:rPr lang="en-US" b="1" dirty="0"/>
              <a:t>Scanner</a:t>
            </a:r>
            <a:r>
              <a:rPr lang="en-US" dirty="0"/>
              <a:t> (§12.11.4</a:t>
            </a:r>
            <a:r>
              <a:rPr lang="en-US" dirty="0" smtClean="0"/>
              <a:t>).</a:t>
            </a:r>
            <a:endParaRPr lang="en-US" dirty="0"/>
          </a:p>
        </p:txBody>
      </p:sp>
    </p:spTree>
    <p:extLst>
      <p:ext uri="{BB962C8B-B14F-4D97-AF65-F5344CB8AC3E}">
        <p14:creationId xmlns:p14="http://schemas.microsoft.com/office/powerpoint/2010/main" val="32494397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Running Programs with Assertions</a:t>
            </a:r>
            <a:endParaRPr lang="en-US" dirty="0"/>
          </a:p>
        </p:txBody>
      </p:sp>
      <p:sp>
        <p:nvSpPr>
          <p:cNvPr id="3" name="Content Placeholder 2"/>
          <p:cNvSpPr>
            <a:spLocks noGrp="1"/>
          </p:cNvSpPr>
          <p:nvPr>
            <p:ph sz="quarter" idx="13"/>
          </p:nvPr>
        </p:nvSpPr>
        <p:spPr/>
        <p:txBody>
          <a:bodyPr/>
          <a:lstStyle/>
          <a:p>
            <a:pPr marL="0" indent="0">
              <a:lnSpc>
                <a:spcPct val="90000"/>
              </a:lnSpc>
              <a:spcBef>
                <a:spcPct val="0"/>
              </a:spcBef>
              <a:buFont typeface="Monotype Sorts" pitchFamily="2" charset="2"/>
              <a:buNone/>
            </a:pPr>
            <a:r>
              <a:rPr lang="en-US" altLang="en-US" dirty="0">
                <a:cs typeface="Times New Roman" panose="02020603050405020304" pitchFamily="18" charset="0"/>
              </a:rPr>
              <a:t>By default, the assertions are disabled at runtime. To enable it, use the switch </a:t>
            </a:r>
            <a:r>
              <a:rPr lang="en-US" altLang="en-US" b="1" dirty="0" smtClean="0">
                <a:solidFill>
                  <a:schemeClr val="tx1"/>
                </a:solidFill>
                <a:cs typeface="Times New Roman" panose="02020603050405020304" pitchFamily="18" charset="0"/>
              </a:rPr>
              <a:t>-enableassertions</a:t>
            </a:r>
            <a:r>
              <a:rPr lang="en-US" altLang="en-US" dirty="0">
                <a:cs typeface="Times New Roman" panose="02020603050405020304" pitchFamily="18" charset="0"/>
              </a:rPr>
              <a:t>, or</a:t>
            </a:r>
            <a:r>
              <a:rPr lang="en-US" altLang="en-US" b="1" dirty="0">
                <a:solidFill>
                  <a:schemeClr val="tx1"/>
                </a:solidFill>
                <a:cs typeface="Times New Roman" panose="02020603050405020304" pitchFamily="18" charset="0"/>
              </a:rPr>
              <a:t> </a:t>
            </a:r>
            <a:r>
              <a:rPr lang="en-US" altLang="en-US" b="1" dirty="0" smtClean="0">
                <a:solidFill>
                  <a:schemeClr val="tx1"/>
                </a:solidFill>
                <a:cs typeface="Times New Roman" panose="02020603050405020304" pitchFamily="18" charset="0"/>
              </a:rPr>
              <a:t>-ea </a:t>
            </a:r>
            <a:r>
              <a:rPr lang="en-US" altLang="en-US" dirty="0">
                <a:cs typeface="Times New Roman" panose="02020603050405020304" pitchFamily="18" charset="0"/>
              </a:rPr>
              <a:t>for short, as follows</a:t>
            </a:r>
            <a:r>
              <a:rPr lang="en-US" altLang="en-US" dirty="0" smtClean="0">
                <a:cs typeface="Times New Roman" panose="02020603050405020304" pitchFamily="18" charset="0"/>
              </a:rPr>
              <a:t>:</a:t>
            </a:r>
            <a:endParaRPr lang="en-US" altLang="en-US" dirty="0">
              <a:cs typeface="Times New Roman" panose="02020603050405020304" pitchFamily="18" charset="0"/>
            </a:endParaRPr>
          </a:p>
          <a:p>
            <a:pPr marL="0" indent="0">
              <a:lnSpc>
                <a:spcPct val="90000"/>
              </a:lnSpc>
              <a:spcBef>
                <a:spcPct val="0"/>
              </a:spcBef>
              <a:buFont typeface="Monotype Sorts" pitchFamily="2" charset="2"/>
              <a:buNone/>
            </a:pPr>
            <a:r>
              <a:rPr lang="en-US" altLang="en-US" b="1" dirty="0">
                <a:solidFill>
                  <a:schemeClr val="tx1"/>
                </a:solidFill>
                <a:cs typeface="Times New Roman" panose="02020603050405020304" pitchFamily="18" charset="0"/>
              </a:rPr>
              <a:t>      java </a:t>
            </a:r>
            <a:r>
              <a:rPr lang="en-US" altLang="en-US" b="1" dirty="0" smtClean="0">
                <a:solidFill>
                  <a:schemeClr val="tx1"/>
                </a:solidFill>
                <a:cs typeface="Times New Roman" panose="02020603050405020304" pitchFamily="18" charset="0"/>
              </a:rPr>
              <a:t>-ea AssertionDemo</a:t>
            </a:r>
            <a:endParaRPr lang="en-US" altLang="en-US" dirty="0">
              <a:cs typeface="Times New Roman" panose="02020603050405020304" pitchFamily="18" charset="0"/>
            </a:endParaRPr>
          </a:p>
          <a:p>
            <a:pPr marL="0" indent="0">
              <a:lnSpc>
                <a:spcPct val="90000"/>
              </a:lnSpc>
              <a:spcBef>
                <a:spcPct val="0"/>
              </a:spcBef>
              <a:buFont typeface="Monotype Sorts" pitchFamily="2" charset="2"/>
              <a:buNone/>
            </a:pPr>
            <a:r>
              <a:rPr lang="en-US" altLang="en-US" dirty="0">
                <a:cs typeface="Times New Roman" panose="02020603050405020304" pitchFamily="18" charset="0"/>
              </a:rPr>
              <a:t>Assertions can be selectively enabled or disabled at class level or package level. The disable switch is </a:t>
            </a:r>
            <a:r>
              <a:rPr lang="en-US" altLang="en-US" b="1" dirty="0" smtClean="0">
                <a:solidFill>
                  <a:schemeClr val="tx1"/>
                </a:solidFill>
                <a:cs typeface="Times New Roman" panose="02020603050405020304" pitchFamily="18" charset="0"/>
              </a:rPr>
              <a:t>-disableassertions</a:t>
            </a:r>
            <a:r>
              <a:rPr lang="en-US" altLang="en-US" dirty="0" smtClean="0">
                <a:cs typeface="Times New Roman" panose="02020603050405020304" pitchFamily="18" charset="0"/>
              </a:rPr>
              <a:t> </a:t>
            </a:r>
            <a:r>
              <a:rPr lang="en-US" altLang="en-US" dirty="0">
                <a:cs typeface="Times New Roman" panose="02020603050405020304" pitchFamily="18" charset="0"/>
              </a:rPr>
              <a:t>or </a:t>
            </a:r>
            <a:r>
              <a:rPr lang="en-US" altLang="en-US" b="1" dirty="0" smtClean="0">
                <a:solidFill>
                  <a:schemeClr val="tx1"/>
                </a:solidFill>
                <a:cs typeface="Times New Roman" panose="02020603050405020304" pitchFamily="18" charset="0"/>
              </a:rPr>
              <a:t>-da </a:t>
            </a:r>
            <a:r>
              <a:rPr lang="en-US" altLang="en-US" dirty="0">
                <a:cs typeface="Times New Roman" panose="02020603050405020304" pitchFamily="18" charset="0"/>
              </a:rPr>
              <a:t>for short. For example, the following command enables assertions in package </a:t>
            </a:r>
            <a:r>
              <a:rPr lang="en-US" altLang="en-US" b="1" dirty="0">
                <a:cs typeface="Times New Roman" panose="02020603050405020304" pitchFamily="18" charset="0"/>
              </a:rPr>
              <a:t>package1</a:t>
            </a:r>
            <a:r>
              <a:rPr lang="en-US" altLang="en-US" dirty="0">
                <a:cs typeface="Times New Roman" panose="02020603050405020304" pitchFamily="18" charset="0"/>
              </a:rPr>
              <a:t> and disables assertions in class </a:t>
            </a:r>
            <a:r>
              <a:rPr lang="en-US" altLang="en-US" b="1" dirty="0">
                <a:cs typeface="Times New Roman" panose="02020603050405020304" pitchFamily="18" charset="0"/>
              </a:rPr>
              <a:t>Class1</a:t>
            </a:r>
            <a:r>
              <a:rPr lang="en-US" altLang="en-US" dirty="0">
                <a:cs typeface="Times New Roman" panose="02020603050405020304" pitchFamily="18" charset="0"/>
              </a:rPr>
              <a:t>.</a:t>
            </a:r>
          </a:p>
          <a:p>
            <a:pPr marL="0" indent="0">
              <a:lnSpc>
                <a:spcPct val="90000"/>
              </a:lnSpc>
              <a:spcBef>
                <a:spcPct val="0"/>
              </a:spcBef>
              <a:buFont typeface="Monotype Sorts" pitchFamily="2" charset="2"/>
              <a:buNone/>
            </a:pPr>
            <a:r>
              <a:rPr lang="en-US" altLang="en-US" b="1" dirty="0">
                <a:solidFill>
                  <a:schemeClr val="tx1"/>
                </a:solidFill>
                <a:cs typeface="Times New Roman" panose="02020603050405020304" pitchFamily="18" charset="0"/>
              </a:rPr>
              <a:t>java </a:t>
            </a:r>
            <a:r>
              <a:rPr lang="en-US" altLang="en-US" b="1" dirty="0" smtClean="0">
                <a:solidFill>
                  <a:schemeClr val="tx1"/>
                </a:solidFill>
                <a:cs typeface="Times New Roman" panose="02020603050405020304" pitchFamily="18" charset="0"/>
              </a:rPr>
              <a:t>-ea:package1 -da:Class1 AssertionDemo</a:t>
            </a:r>
            <a:endParaRPr lang="en-US" dirty="0"/>
          </a:p>
        </p:txBody>
      </p:sp>
    </p:spTree>
    <p:extLst>
      <p:ext uri="{BB962C8B-B14F-4D97-AF65-F5344CB8AC3E}">
        <p14:creationId xmlns:p14="http://schemas.microsoft.com/office/powerpoint/2010/main" val="42343568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Using Exception Handling or </a:t>
            </a:r>
            <a:r>
              <a:rPr lang="en-US" altLang="en-US" dirty="0" smtClean="0">
                <a:cs typeface="Times New Roman" panose="02020603050405020304" pitchFamily="18" charset="0"/>
              </a:rPr>
              <a:t>Assertions </a:t>
            </a:r>
            <a:r>
              <a:rPr lang="en-US" altLang="en-US" sz="2000" b="0" dirty="0" smtClean="0">
                <a:cs typeface="Times New Roman" panose="02020603050405020304" pitchFamily="18" charset="0"/>
              </a:rPr>
              <a:t>(1 of 4) </a:t>
            </a:r>
            <a:endParaRPr lang="en-US" sz="2000" b="0"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Assertion should not be used to replace exception handling. Exception handling deals with unusual circumstances during program execution. Assertions are to assure the correctness of the program. Exception handling addresses robustness and assertion addresses correctness. Like exception handling, assertions are not used for normal tests, but for internal consistency and validity checks. Assertions are checked at runtime and can be turned on or off at startup time</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41774385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Using Exception Handling or Assertions </a:t>
            </a:r>
            <a:r>
              <a:rPr lang="en-US" altLang="en-US" sz="2000" b="0" dirty="0" smtClean="0">
                <a:cs typeface="Times New Roman" panose="02020603050405020304" pitchFamily="18" charset="0"/>
              </a:rPr>
              <a:t>(2 </a:t>
            </a:r>
            <a:r>
              <a:rPr lang="en-US" altLang="en-US" sz="2000" b="0" dirty="0">
                <a:cs typeface="Times New Roman" panose="02020603050405020304" pitchFamily="18" charset="0"/>
              </a:rPr>
              <a:t>of </a:t>
            </a:r>
            <a:r>
              <a:rPr lang="en-US" altLang="en-US" sz="2000" b="0" dirty="0" smtClean="0">
                <a:cs typeface="Times New Roman" panose="02020603050405020304" pitchFamily="18" charset="0"/>
              </a:rPr>
              <a:t>4) </a:t>
            </a:r>
            <a:endParaRPr lang="en-US" dirty="0"/>
          </a:p>
        </p:txBody>
      </p:sp>
      <p:sp>
        <p:nvSpPr>
          <p:cNvPr id="3" name="Content Placeholder 2"/>
          <p:cNvSpPr>
            <a:spLocks noGrp="1"/>
          </p:cNvSpPr>
          <p:nvPr>
            <p:ph sz="quarter" idx="13"/>
          </p:nvPr>
        </p:nvSpPr>
        <p:spPr>
          <a:xfrm>
            <a:off x="457200" y="1600201"/>
            <a:ext cx="8232775" cy="2711824"/>
          </a:xfrm>
        </p:spPr>
        <p:txBody>
          <a:bodyPr/>
          <a:lstStyle/>
          <a:p>
            <a:pPr marL="0" indent="0">
              <a:buNone/>
            </a:pPr>
            <a:r>
              <a:rPr lang="en-US" altLang="en-US" b="1" dirty="0">
                <a:cs typeface="Times New Roman" panose="02020603050405020304" pitchFamily="18" charset="0"/>
              </a:rPr>
              <a:t>Do not use assertions for argument checking in public methods</a:t>
            </a:r>
            <a:r>
              <a:rPr lang="en-US" altLang="en-US" dirty="0">
                <a:cs typeface="Times New Roman" panose="02020603050405020304" pitchFamily="18" charset="0"/>
              </a:rPr>
              <a:t>. Valid arguments that may be passed to a public method are considered to be part of the method’s contract. The contract must always be obeyed whether assertions are enabled or disabled. For example, the following code in the Circle class should be rewritten using exception handling</a:t>
            </a:r>
            <a:r>
              <a:rPr lang="en-US" altLang="en-US" dirty="0" smtClean="0">
                <a:cs typeface="Times New Roman" panose="02020603050405020304" pitchFamily="18" charset="0"/>
              </a:rPr>
              <a:t>.</a:t>
            </a:r>
            <a:endParaRPr lang="en-US" dirty="0"/>
          </a:p>
        </p:txBody>
      </p:sp>
      <p:pic>
        <p:nvPicPr>
          <p:cNvPr id="5" name="Picture 3" descr="Computer code has 4 lines. The lines read as follows. Line 1. public void set Radius left parenthesis double new Radius right parenthesis left brace. Line 2, indented once. assert new Radius greater than sign equals 0 semicolon. Line 3, indented once. radius equals new Radius semicolon. Line 4. Right brace. "/>
          <p:cNvPicPr>
            <a:picLocks noChangeAspect="1"/>
          </p:cNvPicPr>
          <p:nvPr/>
        </p:nvPicPr>
        <p:blipFill>
          <a:blip r:embed="rId2"/>
          <a:stretch>
            <a:fillRect/>
          </a:stretch>
        </p:blipFill>
        <p:spPr>
          <a:xfrm>
            <a:off x="720103" y="4416521"/>
            <a:ext cx="7703795" cy="1485336"/>
          </a:xfrm>
          <a:prstGeom prst="rect">
            <a:avLst/>
          </a:prstGeom>
        </p:spPr>
      </p:pic>
    </p:spTree>
    <p:extLst>
      <p:ext uri="{BB962C8B-B14F-4D97-AF65-F5344CB8AC3E}">
        <p14:creationId xmlns:p14="http://schemas.microsoft.com/office/powerpoint/2010/main" val="11529402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Using Exception Handling or Assertions </a:t>
            </a:r>
            <a:r>
              <a:rPr lang="en-US" altLang="en-US" sz="2000" b="0" dirty="0" smtClean="0">
                <a:cs typeface="Times New Roman" panose="02020603050405020304" pitchFamily="18" charset="0"/>
              </a:rPr>
              <a:t>(3 </a:t>
            </a:r>
            <a:r>
              <a:rPr lang="en-US" altLang="en-US" sz="2000" b="0" dirty="0">
                <a:cs typeface="Times New Roman" panose="02020603050405020304" pitchFamily="18" charset="0"/>
              </a:rPr>
              <a:t>of </a:t>
            </a:r>
            <a:r>
              <a:rPr lang="en-US" altLang="en-US" sz="2000" b="0" dirty="0" smtClean="0">
                <a:cs typeface="Times New Roman" panose="02020603050405020304" pitchFamily="18" charset="0"/>
              </a:rPr>
              <a:t>4) </a:t>
            </a:r>
            <a:endParaRPr lang="en-US" dirty="0"/>
          </a:p>
        </p:txBody>
      </p:sp>
      <p:sp>
        <p:nvSpPr>
          <p:cNvPr id="3" name="Content Placeholder 2"/>
          <p:cNvSpPr>
            <a:spLocks noGrp="1"/>
          </p:cNvSpPr>
          <p:nvPr>
            <p:ph sz="quarter" idx="13"/>
          </p:nvPr>
        </p:nvSpPr>
        <p:spPr/>
        <p:txBody>
          <a:bodyPr/>
          <a:lstStyle/>
          <a:p>
            <a:pPr marL="0" indent="0">
              <a:buNone/>
            </a:pPr>
            <a:r>
              <a:rPr lang="en-US" altLang="en-US" b="1" dirty="0">
                <a:cs typeface="Times New Roman" panose="02020603050405020304" pitchFamily="18" charset="0"/>
              </a:rPr>
              <a:t>Use assertions to reaffirm assumptions</a:t>
            </a:r>
            <a:r>
              <a:rPr lang="en-US" altLang="en-US" dirty="0">
                <a:cs typeface="Times New Roman" panose="02020603050405020304" pitchFamily="18" charset="0"/>
              </a:rPr>
              <a:t>. This gives you more confidence to assure correctness of the program. A common use of assertions is to replace assumptions with assertions in the code</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1232986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Using Exception Handling or Assertions </a:t>
            </a:r>
            <a:r>
              <a:rPr lang="en-US" altLang="en-US" sz="2000" b="0" dirty="0" smtClean="0">
                <a:cs typeface="Times New Roman" panose="02020603050405020304" pitchFamily="18" charset="0"/>
              </a:rPr>
              <a:t>(4 </a:t>
            </a:r>
            <a:r>
              <a:rPr lang="en-US" altLang="en-US" sz="2000" b="0" dirty="0">
                <a:cs typeface="Times New Roman" panose="02020603050405020304" pitchFamily="18" charset="0"/>
              </a:rPr>
              <a:t>of 4) </a:t>
            </a:r>
            <a:endParaRPr lang="en-US" dirty="0"/>
          </a:p>
        </p:txBody>
      </p:sp>
      <p:sp>
        <p:nvSpPr>
          <p:cNvPr id="3" name="Content Placeholder 2"/>
          <p:cNvSpPr>
            <a:spLocks noGrp="1"/>
          </p:cNvSpPr>
          <p:nvPr>
            <p:ph sz="quarter" idx="13"/>
          </p:nvPr>
        </p:nvSpPr>
        <p:spPr>
          <a:xfrm>
            <a:off x="457200" y="1600201"/>
            <a:ext cx="8232775" cy="1116106"/>
          </a:xfrm>
        </p:spPr>
        <p:txBody>
          <a:bodyPr/>
          <a:lstStyle/>
          <a:p>
            <a:pPr marL="0" indent="0">
              <a:buNone/>
            </a:pPr>
            <a:r>
              <a:rPr lang="en-US" altLang="en-US" dirty="0">
                <a:cs typeface="Times New Roman" panose="02020603050405020304" pitchFamily="18" charset="0"/>
              </a:rPr>
              <a:t>Another good use of assertions is place assertions in a switch statement without a default case. For example</a:t>
            </a:r>
            <a:r>
              <a:rPr lang="en-US" altLang="en-US" dirty="0" smtClean="0">
                <a:cs typeface="Times New Roman" panose="02020603050405020304" pitchFamily="18" charset="0"/>
              </a:rPr>
              <a:t>,</a:t>
            </a:r>
            <a:endParaRPr lang="en-US" dirty="0"/>
          </a:p>
        </p:txBody>
      </p:sp>
      <p:pic>
        <p:nvPicPr>
          <p:cNvPr id="5" name="Picture 3" descr="Computer code has 7 lines. The lines read as follows. Line 1. switch left parenthesis month right parenthesis left brace. Line 2, indented once. case 1 colon Incomplete line of code semicolon break semicolon. Line 3, indented once. case 2 colon Incomplete line of code semicolon break semicolon. Line 4, indented once. Incomplete line of code. Line 5, indented once. case 12 colon Incomplete line of code semicolon break semicolon. Line 6, indented once. default colon assert false colon double quote Invalid month colon double quote plus month. Line 7. Right brace. "/>
          <p:cNvPicPr>
            <a:picLocks noChangeAspect="1"/>
          </p:cNvPicPr>
          <p:nvPr/>
        </p:nvPicPr>
        <p:blipFill>
          <a:blip r:embed="rId2"/>
          <a:stretch>
            <a:fillRect/>
          </a:stretch>
        </p:blipFill>
        <p:spPr>
          <a:xfrm>
            <a:off x="767212" y="2766171"/>
            <a:ext cx="7609575" cy="2150412"/>
          </a:xfrm>
          <a:prstGeom prst="rect">
            <a:avLst/>
          </a:prstGeom>
        </p:spPr>
      </p:pic>
    </p:spTree>
    <p:extLst>
      <p:ext uri="{BB962C8B-B14F-4D97-AF65-F5344CB8AC3E}">
        <p14:creationId xmlns:p14="http://schemas.microsoft.com/office/powerpoint/2010/main" val="12147359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File Class</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The </a:t>
            </a:r>
            <a:r>
              <a:rPr lang="en-US" altLang="en-US" b="1" dirty="0">
                <a:cs typeface="Times New Roman" panose="02020603050405020304" pitchFamily="18" charset="0"/>
              </a:rPr>
              <a:t>File</a:t>
            </a:r>
            <a:r>
              <a:rPr lang="en-US" altLang="en-US" dirty="0">
                <a:cs typeface="Times New Roman" panose="02020603050405020304" pitchFamily="18" charset="0"/>
              </a:rPr>
              <a:t> class is intended to provide an abstraction that deals with most of the machine-dependent complexities of files and path names in a machine-independent fashion. The filename is a string. The </a:t>
            </a:r>
            <a:r>
              <a:rPr lang="en-US" altLang="en-US" b="1" dirty="0">
                <a:cs typeface="Times New Roman" panose="02020603050405020304" pitchFamily="18" charset="0"/>
              </a:rPr>
              <a:t>File</a:t>
            </a:r>
            <a:r>
              <a:rPr lang="en-US" altLang="en-US" dirty="0">
                <a:cs typeface="Times New Roman" panose="02020603050405020304" pitchFamily="18" charset="0"/>
              </a:rPr>
              <a:t> class is a wrapper class for the file name and its directory path. </a:t>
            </a:r>
            <a:endParaRPr lang="en-US" dirty="0"/>
          </a:p>
        </p:txBody>
      </p:sp>
    </p:spTree>
    <p:extLst>
      <p:ext uri="{BB962C8B-B14F-4D97-AF65-F5344CB8AC3E}">
        <p14:creationId xmlns:p14="http://schemas.microsoft.com/office/powerpoint/2010/main" val="29761967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Obtaining file properties and manipulating file</a:t>
            </a:r>
            <a:endParaRPr lang="en-US" dirty="0"/>
          </a:p>
        </p:txBody>
      </p:sp>
      <p:pic>
        <p:nvPicPr>
          <p:cNvPr id="4" name="Picture 2" descr="A diagram illustrates a U M L class diagram for the class java period i o period File. There are 22 methods in the class. All the methods in the class are of public access modifier denoted by +. The 22 methods in the class along with their results are as follows. Method, File left parenthesis pathname colon String right parenthesis. Result, Creates a File object for the specified path name. The path name may be a directory or a file. Method, File left parenthesis parent colon String comma child colon String right parenthesis. Result, Creates a File object for the child under the directory parent. The child may be a file name or a subdirectory. Method, File left parenthesis parent colon File comma child colon String right parenthesis. Result, Creates a File object for the child under the directory parent. The parent is a File object. In the preceding constructor, the parent is a string. Method, exists left parenthesis right parenthesis colon boolean. Result, Returns true if the file or the directory represented by the File object exists. Method, can Read left parenthesis right parenthesis colon boolean. Result, Returns true if the file represented by the File object exists and can be read. Method, can Write left parenthesis right parenthesis colon boolean. Result, Returns true if the file represented by the File object exists and can be written. Method, is Directory left parenthesis right parenthesis colon boolean. Result, Returns true if the File object represents a directory. Method, is File left parenthesis right parenthesis colon boolean. Result, Returns true if the File object represents a file. Method, is Absolute left parenthesis right parenthesis colon boolean. Result, Returns true if the File object is created using an absolute path name. Method, is Hidden left parenthesis right parenthesis colon boolean. Result, Returns true if the file represented in the File object is hidden. The exact definition of hidden is system-dependent. On Windows, you can mark a file hidden in the File Properties dialog box. On Unix systems, a file is hidden if its name begins with a period character. Method, get Absolute Path left parenthesis right parenthesis colon String. Result, Returns the complete absolute file or directory name represented by the File object. Method, get Canonical Path left parenthesis right parenthesis colon String. Result, Returns the same as get Absolute Path left parenthesis right parenthesis except that it removes redundant names, such as &quot;period&quot; and &quot;period period&quot;, from the path name, resolves symbolic links (on Unix), and converts drive letters to standard uppercase (on Windows). Method, get Name left parenthesis right parenthesis colon String. Result, Returns the last name of the complete directory and file name represented by the File object. For example, new File (double quote c colon back slash back slash colon back slash back slash book back slash back slash test period d a t double quote). get Name left parenthesis right parenthesis returns test period d a t. Method, get Path left parenthesis right parenthesis colon String. Result, Returns the complete directory and file name represented by the File object. For example, new File (double quote c colon back slash back slash book back slash back slash test period d a t double quote). get Path left parenthesis right parenthesis returns c colon back slash book back slash test period d a t. Method, get Parent left parenthesis right parenthesis colon String. Result, Returns the complete parent directory of the current directory or the file represented by the File object. For example, new File (double quote c colon back slash back slash book back slash back slash test period d a t double quote). get Parent left parenthesis right parenthesis returns c colon back slash. Method, last Modified left parenthesis right parenthesis colon long. Result, Returns the time that the file was last modified. Method, length left parenthesis right parenthesis colon long. Result, Returns the size of the file, or 0 if it does not exist or if it is a directory. Method, list File left parenthesis right parenthesis colon File left bracket right bracket. Result, Returns the files under the directory for a directory File object. Method, delete left parenthesis right parenthesis colon boolean. Result, Deletes the file or directory represented by this File object. The method returns true if the deletion succeeds. Method, rename To left parenthesis d e s t colon File right parenthesis colon boolean. Result, Renames the file or directory represented by this File object to the specified name represented in d e s t. The method returns true if the operation succeeds. Method, m k d i r left parenthesis right parenthesis colon boolean. Result, Creates a directory represented in this File object. Returns true if the directory is created successfully. Method, m k d i r s left parenthesis right parenthesis colon boolean. Result, Same as m k d i r left parenthesis right parenthesis except that it creates directory along with its parent directories if the parent directories do not ex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623" y="1637463"/>
            <a:ext cx="5506753" cy="4558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3910961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Explore File Properties</a:t>
            </a:r>
            <a:endParaRPr lang="en-US" dirty="0"/>
          </a:p>
        </p:txBody>
      </p:sp>
      <p:sp>
        <p:nvSpPr>
          <p:cNvPr id="3" name="Content Placeholder 2"/>
          <p:cNvSpPr>
            <a:spLocks noGrp="1"/>
          </p:cNvSpPr>
          <p:nvPr>
            <p:ph sz="quarter" idx="13"/>
          </p:nvPr>
        </p:nvSpPr>
        <p:spPr>
          <a:xfrm>
            <a:off x="457200" y="1600200"/>
            <a:ext cx="8232775" cy="1896035"/>
          </a:xfrm>
        </p:spPr>
        <p:txBody>
          <a:bodyPr/>
          <a:lstStyle/>
          <a:p>
            <a:pPr marL="0" indent="0">
              <a:buNone/>
            </a:pPr>
            <a:r>
              <a:rPr lang="en-US" altLang="en-US" dirty="0">
                <a:cs typeface="Times New Roman" panose="02020603050405020304" pitchFamily="18" charset="0"/>
              </a:rPr>
              <a:t>Objective: Write a program that demonstrates how to create files in a platform-independent way and use the methods in the File class to obtain their properties. The following figures show a sample run of the program on Windows and on Unix</a:t>
            </a:r>
            <a:r>
              <a:rPr lang="en-US" altLang="en-US" dirty="0" smtClean="0">
                <a:cs typeface="Times New Roman" panose="02020603050405020304" pitchFamily="18" charset="0"/>
              </a:rPr>
              <a:t>.</a:t>
            </a:r>
            <a:endParaRPr lang="en-US" dirty="0"/>
          </a:p>
        </p:txBody>
      </p:sp>
      <p:pic>
        <p:nvPicPr>
          <p:cNvPr id="9" name="Picture 3" descr="A screenshot displays a Command Prompt dialog box on Windows. The command prompt displays result of the command, C colon back slash book right angle bracket java Test File Class. "/>
          <p:cNvPicPr>
            <a:picLocks noChangeAspect="1"/>
          </p:cNvPicPr>
          <p:nvPr/>
        </p:nvPicPr>
        <p:blipFill>
          <a:blip r:embed="rId2"/>
          <a:stretch>
            <a:fillRect/>
          </a:stretch>
        </p:blipFill>
        <p:spPr>
          <a:xfrm>
            <a:off x="640538" y="3589726"/>
            <a:ext cx="3452288" cy="2188667"/>
          </a:xfrm>
          <a:prstGeom prst="rect">
            <a:avLst/>
          </a:prstGeom>
        </p:spPr>
      </p:pic>
      <p:pic>
        <p:nvPicPr>
          <p:cNvPr id="11" name="Picture 4" descr="A screenshot displays a Command Prompt dialog box titled, telnet panda on Unix. The command prompt displays result of the command, dollar sign p w d."/>
          <p:cNvPicPr>
            <a:picLocks noChangeAspect="1"/>
          </p:cNvPicPr>
          <p:nvPr/>
        </p:nvPicPr>
        <p:blipFill>
          <a:blip r:embed="rId3"/>
          <a:stretch>
            <a:fillRect/>
          </a:stretch>
        </p:blipFill>
        <p:spPr>
          <a:xfrm>
            <a:off x="4468302" y="3567335"/>
            <a:ext cx="3309188" cy="2197600"/>
          </a:xfrm>
          <a:prstGeom prst="rect">
            <a:avLst/>
          </a:prstGeom>
        </p:spPr>
      </p:pic>
      <p:sp>
        <p:nvSpPr>
          <p:cNvPr id="7" name="TextBox 5">
            <a:hlinkClick r:id="rId4"/>
          </p:cNvPr>
          <p:cNvSpPr>
            <a:spLocks noChangeArrowheads="1"/>
          </p:cNvSpPr>
          <p:nvPr/>
        </p:nvSpPr>
        <p:spPr bwMode="auto">
          <a:xfrm>
            <a:off x="5266765" y="5922963"/>
            <a:ext cx="17240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TestFileClass</a:t>
            </a:r>
          </a:p>
        </p:txBody>
      </p:sp>
      <p:sp>
        <p:nvSpPr>
          <p:cNvPr id="8" name="TextBox 6">
            <a:hlinkClick r:id="rId5" tooltip="http://liveexample-ppe.pearsoncmg.com/LiveRun/faces/LiveExample.xhtml"/>
          </p:cNvPr>
          <p:cNvSpPr txBox="1"/>
          <p:nvPr/>
        </p:nvSpPr>
        <p:spPr>
          <a:xfrm>
            <a:off x="7153836" y="5860228"/>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1593123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Text I/O</a:t>
            </a:r>
            <a:endParaRPr lang="en-US" dirty="0"/>
          </a:p>
        </p:txBody>
      </p:sp>
      <p:sp>
        <p:nvSpPr>
          <p:cNvPr id="3" name="Content Placeholder 2"/>
          <p:cNvSpPr>
            <a:spLocks noGrp="1"/>
          </p:cNvSpPr>
          <p:nvPr>
            <p:ph sz="quarter" idx="13"/>
          </p:nvPr>
        </p:nvSpPr>
        <p:spPr/>
        <p:txBody>
          <a:bodyPr/>
          <a:lstStyle/>
          <a:p>
            <a:pPr marL="0" indent="0">
              <a:buNone/>
            </a:pPr>
            <a:r>
              <a:rPr lang="en-US" altLang="en-US" dirty="0"/>
              <a:t>A </a:t>
            </a:r>
            <a:r>
              <a:rPr lang="en-US" altLang="en-US" b="1" dirty="0"/>
              <a:t>File</a:t>
            </a:r>
            <a:r>
              <a:rPr lang="en-US" altLang="en-US" dirty="0"/>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altLang="en-US" b="1" dirty="0"/>
              <a:t>Scanner</a:t>
            </a:r>
            <a:r>
              <a:rPr lang="en-US" altLang="en-US" dirty="0"/>
              <a:t> and </a:t>
            </a:r>
            <a:r>
              <a:rPr lang="en-US" altLang="en-US" b="1" dirty="0"/>
              <a:t>PrintWriter</a:t>
            </a:r>
            <a:r>
              <a:rPr lang="en-US" altLang="en-US" dirty="0"/>
              <a:t> classes</a:t>
            </a:r>
            <a:r>
              <a:rPr lang="en-US" altLang="en-US" dirty="0" smtClean="0"/>
              <a:t>.</a:t>
            </a:r>
            <a:endParaRPr lang="en-US" dirty="0"/>
          </a:p>
        </p:txBody>
      </p:sp>
    </p:spTree>
    <p:extLst>
      <p:ext uri="{BB962C8B-B14F-4D97-AF65-F5344CB8AC3E}">
        <p14:creationId xmlns:p14="http://schemas.microsoft.com/office/powerpoint/2010/main" val="40147379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Writing Data Using PrintWriter </a:t>
            </a:r>
            <a:endParaRPr lang="en-US" dirty="0"/>
          </a:p>
        </p:txBody>
      </p:sp>
      <p:pic>
        <p:nvPicPr>
          <p:cNvPr id="5" name="Picture 2" descr="A diagram illustrates a U M L class diagram for the class java period i o period Print Writer. There are 10 methods in the class. All the methods in the class are of public access modifier denoted by +. The methods in the class along with their results are as follows. Method, Print Writer left parenthesis file colon File right parenthesis. Result, Creates a Print Writer object for the specified file object. Method, Print left parenthesis s colon String right parenthesis colon void. Result, Creates a Print Writer object for the specified file-name string. Method, print Writer left parenthesis file colon File right parenthesis. Result, Writes a string to the file. Method, print left parenthesis c colon c h a r right parenthesis colon void. Result, Writes a character to the file. Method, print left parenthesis c Array colon c h a r left bracket right bracket right parenthesis colon void. Result, Writes an array of characters to the file. Method, print left parenthesis i colon i n t right parenthesis colon void. Result, Writes an i n t value to the file. Method, print left parenthesis l colon long right parenthesis colon void. Result, Writes a long value to the file. Method, print left parenthesis f colon float right parenthesis colon void. Result, Writes a float value to the file. Method, print left parenthesis d colon double right parenthesis colon void. Result, Writes a double value to the file. Method, print left parenthesis b colon boolean right parenthesis colon void. Result, Writes a boolean value to the file. Also contains the overloaded print l n methods. A print l n method acts like a print method; additionally, it prints a line separator. The line-separator string is defined by the system. It is back slash r back slash n on Windows and back slash n on Unix. Also contains the overloaded print f methods. The print f method was introduced in section 4.6, start quote Formatting Console Output. end quote."/>
          <p:cNvPicPr>
            <a:picLocks noChangeAspect="1"/>
          </p:cNvPicPr>
          <p:nvPr/>
        </p:nvPicPr>
        <p:blipFill>
          <a:blip r:embed="rId2"/>
          <a:stretch>
            <a:fillRect/>
          </a:stretch>
        </p:blipFill>
        <p:spPr>
          <a:xfrm>
            <a:off x="937584" y="1623129"/>
            <a:ext cx="7268830" cy="4239273"/>
          </a:xfrm>
          <a:prstGeom prst="rect">
            <a:avLst/>
          </a:prstGeom>
        </p:spPr>
      </p:pic>
      <p:sp>
        <p:nvSpPr>
          <p:cNvPr id="7" name="TextBox 3">
            <a:hlinkClick r:id="rId3"/>
          </p:cNvPr>
          <p:cNvSpPr>
            <a:spLocks noChangeArrowheads="1"/>
          </p:cNvSpPr>
          <p:nvPr/>
        </p:nvSpPr>
        <p:spPr bwMode="auto">
          <a:xfrm>
            <a:off x="4374776" y="6034732"/>
            <a:ext cx="17240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WriteData</a:t>
            </a:r>
          </a:p>
        </p:txBody>
      </p:sp>
      <p:sp>
        <p:nvSpPr>
          <p:cNvPr id="6" name="TextBox 4">
            <a:hlinkClick r:id="rId4" tooltip="http://liveexample-ppe.pearsoncmg.com/LiveRun/faces/LiveExample.xhtml"/>
          </p:cNvPr>
          <p:cNvSpPr txBox="1"/>
          <p:nvPr/>
        </p:nvSpPr>
        <p:spPr>
          <a:xfrm>
            <a:off x="6556907" y="5994400"/>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545415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Objectives</a:t>
            </a:r>
            <a:r>
              <a:rPr lang="en-US" altLang="en-US" sz="3600" dirty="0"/>
              <a:t> </a:t>
            </a:r>
            <a:r>
              <a:rPr lang="en-US" altLang="en-US" sz="2000" b="0" dirty="0" smtClean="0"/>
              <a:t>(4 </a:t>
            </a:r>
            <a:r>
              <a:rPr lang="en-US" altLang="en-US" sz="2000" b="0" dirty="0"/>
              <a:t>of 4)</a:t>
            </a:r>
            <a:endParaRPr lang="en-US" dirty="0"/>
          </a:p>
        </p:txBody>
      </p:sp>
      <p:sp>
        <p:nvSpPr>
          <p:cNvPr id="3" name="Content Placeholder 2"/>
          <p:cNvSpPr>
            <a:spLocks noGrp="1"/>
          </p:cNvSpPr>
          <p:nvPr>
            <p:ph sz="quarter" idx="13"/>
          </p:nvPr>
        </p:nvSpPr>
        <p:spPr/>
        <p:txBody>
          <a:bodyPr/>
          <a:lstStyle/>
          <a:p>
            <a:pPr marL="0" indent="0">
              <a:spcBef>
                <a:spcPts val="600"/>
              </a:spcBef>
              <a:buNone/>
              <a:defRPr/>
            </a:pPr>
            <a:r>
              <a:rPr lang="en-US" b="1" dirty="0">
                <a:solidFill>
                  <a:schemeClr val="tx2"/>
                </a:solidFill>
              </a:rPr>
              <a:t>12.20 </a:t>
            </a:r>
            <a:r>
              <a:rPr lang="en-US" dirty="0"/>
              <a:t>To develop a program that replaces text in a file (§12.11.5).</a:t>
            </a:r>
          </a:p>
          <a:p>
            <a:pPr marL="0" indent="0">
              <a:spcBef>
                <a:spcPts val="600"/>
              </a:spcBef>
              <a:buNone/>
              <a:defRPr/>
            </a:pPr>
            <a:r>
              <a:rPr lang="en-US" b="1" dirty="0" smtClean="0">
                <a:solidFill>
                  <a:schemeClr val="tx2"/>
                </a:solidFill>
              </a:rPr>
              <a:t>12.21 </a:t>
            </a:r>
            <a:r>
              <a:rPr lang="en-US" dirty="0" smtClean="0"/>
              <a:t>To </a:t>
            </a:r>
            <a:r>
              <a:rPr lang="en-US" dirty="0"/>
              <a:t>read data from the Web (§12.12).</a:t>
            </a:r>
          </a:p>
          <a:p>
            <a:pPr marL="0" indent="0">
              <a:spcBef>
                <a:spcPts val="600"/>
              </a:spcBef>
              <a:buNone/>
              <a:defRPr/>
            </a:pPr>
            <a:r>
              <a:rPr lang="en-US" b="1" dirty="0" smtClean="0">
                <a:solidFill>
                  <a:schemeClr val="tx2"/>
                </a:solidFill>
              </a:rPr>
              <a:t>12.22 </a:t>
            </a:r>
            <a:r>
              <a:rPr lang="en-US" dirty="0" smtClean="0"/>
              <a:t>To </a:t>
            </a:r>
            <a:r>
              <a:rPr lang="en-US" dirty="0"/>
              <a:t>develop a Web crawler (§12.13</a:t>
            </a:r>
            <a:r>
              <a:rPr lang="en-US" dirty="0" smtClean="0"/>
              <a:t>).</a:t>
            </a:r>
            <a:endParaRPr lang="en-US" dirty="0"/>
          </a:p>
        </p:txBody>
      </p:sp>
    </p:spTree>
    <p:extLst>
      <p:ext uri="{BB962C8B-B14F-4D97-AF65-F5344CB8AC3E}">
        <p14:creationId xmlns:p14="http://schemas.microsoft.com/office/powerpoint/2010/main" val="6439055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Try-with-resources</a:t>
            </a:r>
            <a:endParaRPr lang="en-US" dirty="0"/>
          </a:p>
        </p:txBody>
      </p:sp>
      <p:sp>
        <p:nvSpPr>
          <p:cNvPr id="3" name="Content Placeholder 2"/>
          <p:cNvSpPr>
            <a:spLocks noGrp="1"/>
          </p:cNvSpPr>
          <p:nvPr>
            <p:ph sz="quarter" idx="13"/>
          </p:nvPr>
        </p:nvSpPr>
        <p:spPr>
          <a:xfrm>
            <a:off x="457200" y="1600201"/>
            <a:ext cx="8232775" cy="3249706"/>
          </a:xfrm>
        </p:spPr>
        <p:txBody>
          <a:bodyPr/>
          <a:lstStyle/>
          <a:p>
            <a:pPr marL="0" indent="0">
              <a:buFont typeface="Monotype Sorts" pitchFamily="2" charset="2"/>
              <a:buNone/>
            </a:pPr>
            <a:r>
              <a:rPr lang="en-US" altLang="en-US" dirty="0"/>
              <a:t>Programmers often forget to close the file. </a:t>
            </a: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7 provides the followings new try-with-resources syntax that automatically closes the files. </a:t>
            </a:r>
          </a:p>
          <a:p>
            <a:pPr marL="0" indent="0">
              <a:buFont typeface="Monotype Sorts" pitchFamily="2" charset="2"/>
              <a:buNone/>
            </a:pPr>
            <a:r>
              <a:rPr lang="en-AU" altLang="en-US" b="1" dirty="0"/>
              <a:t>try</a:t>
            </a:r>
            <a:r>
              <a:rPr lang="en-US" altLang="en-US" dirty="0"/>
              <a:t> (declare and create resources) {</a:t>
            </a:r>
          </a:p>
          <a:p>
            <a:pPr marL="0" indent="0">
              <a:buFont typeface="Monotype Sorts" pitchFamily="2" charset="2"/>
              <a:buNone/>
            </a:pPr>
            <a:r>
              <a:rPr lang="en-US" altLang="en-US" dirty="0"/>
              <a:t>  Use the resource to process the file;</a:t>
            </a:r>
          </a:p>
          <a:p>
            <a:pPr marL="0" indent="0">
              <a:buFont typeface="Monotype Sorts" pitchFamily="2" charset="2"/>
              <a:buNone/>
            </a:pPr>
            <a:r>
              <a:rPr lang="en-US" altLang="en-US" dirty="0" smtClean="0"/>
              <a:t>}</a:t>
            </a:r>
            <a:endParaRPr lang="en-US" dirty="0"/>
          </a:p>
        </p:txBody>
      </p:sp>
      <p:sp>
        <p:nvSpPr>
          <p:cNvPr id="4" name="TextBox 3">
            <a:hlinkClick r:id="rId2"/>
          </p:cNvPr>
          <p:cNvSpPr>
            <a:spLocks noChangeArrowheads="1"/>
          </p:cNvSpPr>
          <p:nvPr/>
        </p:nvSpPr>
        <p:spPr bwMode="auto">
          <a:xfrm>
            <a:off x="3711388" y="5389563"/>
            <a:ext cx="30956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WriteDataWithAutoClose</a:t>
            </a:r>
          </a:p>
        </p:txBody>
      </p:sp>
      <p:sp>
        <p:nvSpPr>
          <p:cNvPr id="5" name="TextBox 4">
            <a:hlinkClick r:id="rId3" tooltip="http://liveexample-ppe.pearsoncmg.com/LiveRun/faces/LiveExample.xhtml"/>
          </p:cNvPr>
          <p:cNvSpPr txBox="1"/>
          <p:nvPr/>
        </p:nvSpPr>
        <p:spPr>
          <a:xfrm>
            <a:off x="7028330" y="5349230"/>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5798967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Reading Data Using Scanner </a:t>
            </a:r>
            <a:endParaRPr lang="en-US" dirty="0"/>
          </a:p>
        </p:txBody>
      </p:sp>
      <p:pic>
        <p:nvPicPr>
          <p:cNvPr id="5" name="Picture 2" descr="A diagram illustrates a U M L class diagram for the class java period u t i l period Scanner. There are 13 methods in the class. All the methods in the class are of public access modifier denoted by +. The methods in the class along with their results are as follows. Method, Scanner left parenthesis source colon File right parenthesis. Result, Creates a Scanner that scans tokens from the specified file. Method, Scanner left parenthesis source colon String right parenthesis. Result, Creates a Scanner that scans tokens from the specified string. Method, close left parenthesis right parenthesis. Result, Closes this scanner. Method, has Next left parenthesis right parenthesis colon boolean. Result, Returns true if this scanner has more data to be read. Method, next left parenthesis right parenthesis colon String. Result, Returns next token as a string from this scanner. Method, next Line left parenthesis right parenthesis colon String. Result, Returns a line ending with the line separator from this scanner. Method, next Byte left parenthesis right parenthesis colon byte. Result, Returns next token as a byte from this scanner. Method, next Short left parenthesis right parenthesis colon short. Result, Returns next token as a short from this scanner. Method, next I n t left parenthesis right parenthesis colon i n t. Result, Returns next token as an i n t from this scanner. Method, next Long left parenthesis right parenthesis colon long. Result, Returns next token as a long from this scanner. Method, next Float left parenthesis right parenthesis colon float. Result, Returns next token as a float from this scanner. Method, next Double left parenthesis right parenthesis colon double. Result, Returns next token as a double from this scanner. Method, use Delimiter left parenthesis pattern colon String right parenthesis colon Scanner. Result, Sets this scanner’s delimiting pattern and returns this scanner."/>
          <p:cNvPicPr>
            <a:picLocks noChangeAspect="1"/>
          </p:cNvPicPr>
          <p:nvPr/>
        </p:nvPicPr>
        <p:blipFill>
          <a:blip r:embed="rId2"/>
          <a:stretch>
            <a:fillRect/>
          </a:stretch>
        </p:blipFill>
        <p:spPr>
          <a:xfrm>
            <a:off x="864408" y="1855426"/>
            <a:ext cx="7415183" cy="3792606"/>
          </a:xfrm>
          <a:prstGeom prst="rect">
            <a:avLst/>
          </a:prstGeom>
        </p:spPr>
      </p:pic>
      <p:sp>
        <p:nvSpPr>
          <p:cNvPr id="6" name="TextBox 3">
            <a:hlinkClick r:id="rId3"/>
          </p:cNvPr>
          <p:cNvSpPr>
            <a:spLocks noChangeArrowheads="1"/>
          </p:cNvSpPr>
          <p:nvPr/>
        </p:nvSpPr>
        <p:spPr bwMode="auto">
          <a:xfrm>
            <a:off x="5157507" y="5837500"/>
            <a:ext cx="13414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ReadData</a:t>
            </a:r>
          </a:p>
        </p:txBody>
      </p:sp>
      <p:sp>
        <p:nvSpPr>
          <p:cNvPr id="7" name="TextBox 4">
            <a:hlinkClick r:id="rId4" tooltip="http://liveexample-ppe.pearsoncmg.com/LiveRun/faces/LiveExample.xhtml"/>
          </p:cNvPr>
          <p:cNvSpPr txBox="1"/>
          <p:nvPr/>
        </p:nvSpPr>
        <p:spPr>
          <a:xfrm>
            <a:off x="6687672" y="5778500"/>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4196645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Replacing Text</a:t>
            </a:r>
            <a:endParaRPr lang="en-US" dirty="0"/>
          </a:p>
        </p:txBody>
      </p:sp>
      <p:sp>
        <p:nvSpPr>
          <p:cNvPr id="3" name="Content Placeholder 2"/>
          <p:cNvSpPr>
            <a:spLocks noGrp="1"/>
          </p:cNvSpPr>
          <p:nvPr>
            <p:ph sz="quarter" idx="13"/>
          </p:nvPr>
        </p:nvSpPr>
        <p:spPr>
          <a:xfrm>
            <a:off x="457200" y="1600201"/>
            <a:ext cx="8232775" cy="3778624"/>
          </a:xfrm>
        </p:spPr>
        <p:txBody>
          <a:bodyPr/>
          <a:lstStyle/>
          <a:p>
            <a:pPr marL="0" indent="0">
              <a:buFont typeface="Monotype Sorts" pitchFamily="2" charset="2"/>
              <a:buNone/>
            </a:pPr>
            <a:r>
              <a:rPr lang="en-US" altLang="en-US" sz="2200" dirty="0"/>
              <a:t>Write a class named </a:t>
            </a:r>
            <a:r>
              <a:rPr lang="en-US" altLang="en-US" sz="2200" b="1" dirty="0"/>
              <a:t>ReplaceText</a:t>
            </a:r>
            <a:r>
              <a:rPr lang="en-US" altLang="en-US" sz="2200" dirty="0"/>
              <a:t> that replaces a string in a text file with a new string. The filename and strings are passed as command-line arguments as follows:</a:t>
            </a:r>
            <a:endParaRPr lang="en-US" altLang="en-US" sz="2200" u="sng" dirty="0"/>
          </a:p>
          <a:p>
            <a:pPr lvl="1">
              <a:buFontTx/>
              <a:buNone/>
            </a:pPr>
            <a:r>
              <a:rPr lang="en-US" altLang="en-US" sz="2200" dirty="0"/>
              <a:t>java ReplaceText sourceFile targetFile oldString newString</a:t>
            </a:r>
          </a:p>
          <a:p>
            <a:pPr marL="0" indent="0">
              <a:buFont typeface="Monotype Sorts" pitchFamily="2" charset="2"/>
              <a:buNone/>
            </a:pPr>
            <a:r>
              <a:rPr lang="en-US" altLang="en-US" sz="2200" dirty="0"/>
              <a:t>For example, invoking</a:t>
            </a:r>
            <a:endParaRPr lang="en-US" altLang="en-US" sz="2200" u="sng" dirty="0"/>
          </a:p>
          <a:p>
            <a:pPr lvl="1">
              <a:buFontTx/>
              <a:buNone/>
            </a:pPr>
            <a:r>
              <a:rPr lang="en-US" altLang="en-US" sz="2200" dirty="0"/>
              <a:t>java ReplaceText FormatString.java t.txt StringBuilder StringBuffer</a:t>
            </a:r>
          </a:p>
          <a:p>
            <a:pPr marL="0" indent="0">
              <a:buFont typeface="Monotype Sorts" pitchFamily="2" charset="2"/>
              <a:buNone/>
            </a:pPr>
            <a:r>
              <a:rPr lang="en-US" altLang="en-US" sz="2200" dirty="0"/>
              <a:t>replaces all the occurrences of </a:t>
            </a:r>
            <a:r>
              <a:rPr lang="en-US" altLang="en-US" sz="2200" b="1" dirty="0"/>
              <a:t>StringBuilder</a:t>
            </a:r>
            <a:r>
              <a:rPr lang="en-US" altLang="en-US" sz="2200" dirty="0"/>
              <a:t> by </a:t>
            </a:r>
            <a:r>
              <a:rPr lang="en-US" altLang="en-US" sz="2200" b="1" dirty="0"/>
              <a:t>StringBuffer</a:t>
            </a:r>
            <a:r>
              <a:rPr lang="en-US" altLang="en-US" sz="2200" dirty="0"/>
              <a:t> in FormatString.java and saves the new file in t.txt</a:t>
            </a:r>
            <a:r>
              <a:rPr lang="en-US" altLang="en-US" sz="2200" dirty="0" smtClean="0"/>
              <a:t>.</a:t>
            </a:r>
            <a:endParaRPr lang="en-US" dirty="0"/>
          </a:p>
        </p:txBody>
      </p:sp>
      <p:sp>
        <p:nvSpPr>
          <p:cNvPr id="4" name="TextBox 3">
            <a:hlinkClick r:id="rId2"/>
          </p:cNvPr>
          <p:cNvSpPr>
            <a:spLocks noChangeArrowheads="1"/>
          </p:cNvSpPr>
          <p:nvPr/>
        </p:nvSpPr>
        <p:spPr bwMode="auto">
          <a:xfrm>
            <a:off x="4440331" y="5649615"/>
            <a:ext cx="17700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ReplaceText</a:t>
            </a:r>
          </a:p>
        </p:txBody>
      </p:sp>
      <p:sp>
        <p:nvSpPr>
          <p:cNvPr id="5" name="TextBox 4">
            <a:hlinkClick r:id="rId3" tooltip="http://liveexample-ppe.pearsoncmg.com/LiveRun/faces/LiveExample.xhtml"/>
          </p:cNvPr>
          <p:cNvSpPr txBox="1"/>
          <p:nvPr/>
        </p:nvSpPr>
        <p:spPr>
          <a:xfrm>
            <a:off x="6526307" y="5568950"/>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286336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Reading Data from the </a:t>
            </a:r>
            <a:r>
              <a:rPr lang="en-US" altLang="en-US" dirty="0" smtClean="0"/>
              <a:t>Web </a:t>
            </a:r>
            <a:r>
              <a:rPr lang="en-US" altLang="en-US" sz="2000" b="0" dirty="0" smtClean="0"/>
              <a:t>(1 of 2)</a:t>
            </a:r>
            <a:endParaRPr lang="en-US" sz="2000" b="0" dirty="0"/>
          </a:p>
        </p:txBody>
      </p:sp>
      <p:sp>
        <p:nvSpPr>
          <p:cNvPr id="3" name="Content Placeholder 2"/>
          <p:cNvSpPr>
            <a:spLocks noGrp="1"/>
          </p:cNvSpPr>
          <p:nvPr>
            <p:ph sz="quarter" idx="13"/>
          </p:nvPr>
        </p:nvSpPr>
        <p:spPr>
          <a:xfrm>
            <a:off x="457200" y="1600200"/>
            <a:ext cx="8232775" cy="1026459"/>
          </a:xfrm>
        </p:spPr>
        <p:txBody>
          <a:bodyPr/>
          <a:lstStyle/>
          <a:p>
            <a:pPr marL="0" indent="0">
              <a:buNone/>
            </a:pPr>
            <a:r>
              <a:rPr lang="en-US" altLang="en-US" dirty="0"/>
              <a:t>Just like you can read data from a file on your computer, you can read data from a file on the Web</a:t>
            </a:r>
            <a:r>
              <a:rPr lang="en-US" altLang="en-US" dirty="0" smtClean="0"/>
              <a:t>.</a:t>
            </a:r>
            <a:endParaRPr lang="en-US" dirty="0"/>
          </a:p>
        </p:txBody>
      </p:sp>
      <p:pic>
        <p:nvPicPr>
          <p:cNvPr id="4" name="Picture 3" descr="A diagram illustrates the process to retrieve a file from the web server. A client and server are connected through the internet. The client contains a web browser and an application program. The server contains a database of local files that is interconnected to a web serv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25" y="3165764"/>
            <a:ext cx="7416512" cy="2355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6985658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Reading Data from the </a:t>
            </a:r>
            <a:r>
              <a:rPr lang="en-US" altLang="en-US" dirty="0" smtClean="0"/>
              <a:t>Web </a:t>
            </a:r>
            <a:r>
              <a:rPr lang="en-US" altLang="en-US" sz="2000" b="0" dirty="0" smtClean="0"/>
              <a:t>(2 of 2)</a:t>
            </a:r>
            <a:endParaRPr lang="en-US" sz="2000" b="0" dirty="0"/>
          </a:p>
        </p:txBody>
      </p:sp>
      <p:pic>
        <p:nvPicPr>
          <p:cNvPr id="6" name="Picture 2" descr="U R L u r l equals new U R L left parenthesis double quote w w w period google period com back slash index period h t m l double quote right parenthesis semicolon."/>
          <p:cNvPicPr>
            <a:picLocks noChangeAspect="1"/>
          </p:cNvPicPr>
          <p:nvPr/>
        </p:nvPicPr>
        <p:blipFill rotWithShape="1">
          <a:blip r:embed="rId2"/>
          <a:srcRect l="1718"/>
          <a:stretch/>
        </p:blipFill>
        <p:spPr>
          <a:xfrm>
            <a:off x="466162" y="1662566"/>
            <a:ext cx="7609578" cy="646232"/>
          </a:xfrm>
          <a:prstGeom prst="rect">
            <a:avLst/>
          </a:prstGeom>
        </p:spPr>
      </p:pic>
      <p:sp>
        <p:nvSpPr>
          <p:cNvPr id="3" name="Content Placeholder 3"/>
          <p:cNvSpPr>
            <a:spLocks noGrp="1"/>
          </p:cNvSpPr>
          <p:nvPr>
            <p:ph sz="quarter" idx="13"/>
          </p:nvPr>
        </p:nvSpPr>
        <p:spPr>
          <a:xfrm>
            <a:off x="457200" y="2429435"/>
            <a:ext cx="8232775" cy="1407459"/>
          </a:xfrm>
        </p:spPr>
        <p:txBody>
          <a:bodyPr/>
          <a:lstStyle/>
          <a:p>
            <a:pPr marL="0" indent="0">
              <a:lnSpc>
                <a:spcPct val="90000"/>
              </a:lnSpc>
              <a:buFont typeface="Monotype Sorts" pitchFamily="2" charset="2"/>
              <a:buNone/>
            </a:pPr>
            <a:r>
              <a:rPr lang="en-US" altLang="en-US" dirty="0" smtClean="0"/>
              <a:t>After </a:t>
            </a:r>
            <a:r>
              <a:rPr lang="en-US" altLang="en-US" dirty="0"/>
              <a:t>a </a:t>
            </a:r>
            <a:r>
              <a:rPr lang="en-US" altLang="en-US" b="1" dirty="0" smtClean="0"/>
              <a:t>U</a:t>
            </a:r>
            <a:r>
              <a:rPr lang="en-US" altLang="en-US" sz="100" b="1" dirty="0" smtClean="0"/>
              <a:t> </a:t>
            </a:r>
            <a:r>
              <a:rPr lang="en-US" altLang="en-US" b="1" dirty="0" smtClean="0"/>
              <a:t>R</a:t>
            </a:r>
            <a:r>
              <a:rPr lang="en-US" altLang="en-US" sz="100" b="1" dirty="0" smtClean="0"/>
              <a:t> </a:t>
            </a:r>
            <a:r>
              <a:rPr lang="en-US" altLang="en-US" b="1" dirty="0" smtClean="0"/>
              <a:t>L</a:t>
            </a:r>
            <a:r>
              <a:rPr lang="en-US" altLang="en-US" dirty="0" smtClean="0"/>
              <a:t> </a:t>
            </a:r>
            <a:r>
              <a:rPr lang="en-US" altLang="en-US" dirty="0"/>
              <a:t>object is created, you can use the </a:t>
            </a:r>
            <a:r>
              <a:rPr lang="en-US" altLang="en-US" b="1" dirty="0"/>
              <a:t>openStream()</a:t>
            </a:r>
            <a:r>
              <a:rPr lang="en-US" altLang="en-US" dirty="0"/>
              <a:t> method defined in the </a:t>
            </a:r>
            <a:r>
              <a:rPr lang="en-US" altLang="en-US" b="1" dirty="0" smtClean="0"/>
              <a:t>U</a:t>
            </a:r>
            <a:r>
              <a:rPr lang="en-US" altLang="en-US" sz="100" b="1" dirty="0" smtClean="0"/>
              <a:t> </a:t>
            </a:r>
            <a:r>
              <a:rPr lang="en-US" altLang="en-US" b="1" dirty="0" smtClean="0"/>
              <a:t>R</a:t>
            </a:r>
            <a:r>
              <a:rPr lang="en-US" altLang="en-US" sz="100" b="1" dirty="0" smtClean="0"/>
              <a:t> </a:t>
            </a:r>
            <a:r>
              <a:rPr lang="en-US" altLang="en-US" b="1" dirty="0" smtClean="0"/>
              <a:t>L</a:t>
            </a:r>
            <a:r>
              <a:rPr lang="en-US" altLang="en-US" dirty="0" smtClean="0"/>
              <a:t> </a:t>
            </a:r>
            <a:r>
              <a:rPr lang="en-US" altLang="en-US" dirty="0"/>
              <a:t>class to open an input stream and use this stream to create a </a:t>
            </a:r>
            <a:r>
              <a:rPr lang="en-US" altLang="en-US" b="1" dirty="0"/>
              <a:t>Scanner</a:t>
            </a:r>
            <a:r>
              <a:rPr lang="en-US" altLang="en-US" dirty="0"/>
              <a:t> object as follows</a:t>
            </a:r>
            <a:r>
              <a:rPr lang="en-US" altLang="en-US" dirty="0" smtClean="0"/>
              <a:t>:</a:t>
            </a:r>
            <a:endParaRPr lang="en-US" dirty="0"/>
          </a:p>
        </p:txBody>
      </p:sp>
      <p:pic>
        <p:nvPicPr>
          <p:cNvPr id="9" name="Picture 4" descr="Scanner input equals new Scanner left parenthesis u r l period open Stream left parenthesis right parenthesis semicolon."/>
          <p:cNvPicPr>
            <a:picLocks noChangeAspect="1"/>
          </p:cNvPicPr>
          <p:nvPr/>
        </p:nvPicPr>
        <p:blipFill rotWithShape="1">
          <a:blip r:embed="rId3"/>
          <a:srcRect l="2365"/>
          <a:stretch/>
        </p:blipFill>
        <p:spPr>
          <a:xfrm>
            <a:off x="570695" y="3972318"/>
            <a:ext cx="6321811" cy="767126"/>
          </a:xfrm>
          <a:prstGeom prst="rect">
            <a:avLst/>
          </a:prstGeom>
        </p:spPr>
      </p:pic>
      <p:sp>
        <p:nvSpPr>
          <p:cNvPr id="10" name="TextBox 5">
            <a:hlinkClick r:id="rId4"/>
          </p:cNvPr>
          <p:cNvSpPr>
            <a:spLocks noChangeArrowheads="1"/>
          </p:cNvSpPr>
          <p:nvPr/>
        </p:nvSpPr>
        <p:spPr bwMode="auto">
          <a:xfrm>
            <a:off x="3276600" y="4876800"/>
            <a:ext cx="2371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ReadFileFromURL</a:t>
            </a:r>
          </a:p>
        </p:txBody>
      </p:sp>
      <p:sp>
        <p:nvSpPr>
          <p:cNvPr id="7" name="TextBox 6">
            <a:hlinkClick r:id="rId5" tooltip="http://liveexample-ppe.pearsoncmg.com/LiveRun/faces/LiveExample.xhtml"/>
          </p:cNvPr>
          <p:cNvSpPr txBox="1"/>
          <p:nvPr/>
        </p:nvSpPr>
        <p:spPr>
          <a:xfrm>
            <a:off x="6214682" y="4876800"/>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7646076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Web </a:t>
            </a:r>
            <a:r>
              <a:rPr lang="en-US" altLang="en-US" dirty="0" smtClean="0"/>
              <a:t>Crawler </a:t>
            </a:r>
            <a:r>
              <a:rPr lang="en-US" altLang="en-US" sz="2000" b="0" dirty="0" smtClean="0"/>
              <a:t>(1 of 3)</a:t>
            </a:r>
            <a:endParaRPr lang="en-US" sz="2000" b="0" dirty="0"/>
          </a:p>
        </p:txBody>
      </p:sp>
      <p:sp>
        <p:nvSpPr>
          <p:cNvPr id="3" name="Content Placeholder 2"/>
          <p:cNvSpPr>
            <a:spLocks noGrp="1"/>
          </p:cNvSpPr>
          <p:nvPr>
            <p:ph sz="quarter" idx="13"/>
          </p:nvPr>
        </p:nvSpPr>
        <p:spPr>
          <a:xfrm>
            <a:off x="457200" y="1600200"/>
            <a:ext cx="8232775" cy="829235"/>
          </a:xfrm>
        </p:spPr>
        <p:txBody>
          <a:bodyPr/>
          <a:lstStyle/>
          <a:p>
            <a:pPr marL="0" indent="0">
              <a:buNone/>
            </a:pPr>
            <a:r>
              <a:rPr lang="en-US" altLang="en-US" dirty="0"/>
              <a:t>This case study develops a program that travels the Web by following hyperlinks</a:t>
            </a:r>
            <a:r>
              <a:rPr lang="en-US" altLang="en-US" dirty="0" smtClean="0"/>
              <a:t>.</a:t>
            </a:r>
            <a:endParaRPr lang="en-US" dirty="0"/>
          </a:p>
        </p:txBody>
      </p:sp>
      <p:pic>
        <p:nvPicPr>
          <p:cNvPr id="4" name="Picture 3" descr="An illustration depicts the process to traverse the web using U R L. A starting U R L contains 3 U R L s as follows. U R L 1, U R L 2, and U R L 3. Each U R L redirects to the particular U R L page that contains several other U R L 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455" y="2604837"/>
            <a:ext cx="7135091" cy="368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5728617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Web Crawler </a:t>
            </a:r>
            <a:r>
              <a:rPr lang="en-US" altLang="en-US" sz="2000" b="0" dirty="0" smtClean="0"/>
              <a:t>(2 </a:t>
            </a:r>
            <a:r>
              <a:rPr lang="en-US" altLang="en-US" sz="2000" b="0" dirty="0"/>
              <a:t>of 3)</a:t>
            </a:r>
            <a:endParaRPr lang="en-US" dirty="0"/>
          </a:p>
        </p:txBody>
      </p:sp>
      <p:sp>
        <p:nvSpPr>
          <p:cNvPr id="3" name="Content Placeholder 2"/>
          <p:cNvSpPr>
            <a:spLocks noGrp="1"/>
          </p:cNvSpPr>
          <p:nvPr>
            <p:ph sz="quarter" idx="13"/>
          </p:nvPr>
        </p:nvSpPr>
        <p:spPr/>
        <p:txBody>
          <a:bodyPr/>
          <a:lstStyle/>
          <a:p>
            <a:pPr marL="0" indent="0">
              <a:buNone/>
            </a:pPr>
            <a:r>
              <a:rPr lang="en-US" altLang="en-US" dirty="0"/>
              <a:t>The program follows the </a:t>
            </a:r>
            <a:r>
              <a:rPr lang="en-US" altLang="en-US" dirty="0" smtClean="0"/>
              <a:t>U</a:t>
            </a:r>
            <a:r>
              <a:rPr lang="en-US" altLang="en-US" sz="100" dirty="0" smtClean="0"/>
              <a:t> </a:t>
            </a:r>
            <a:r>
              <a:rPr lang="en-US" altLang="en-US" dirty="0" smtClean="0"/>
              <a:t>R</a:t>
            </a:r>
            <a:r>
              <a:rPr lang="en-US" altLang="en-US" sz="100" dirty="0" smtClean="0"/>
              <a:t> </a:t>
            </a:r>
            <a:r>
              <a:rPr lang="en-US" altLang="en-US" dirty="0" smtClean="0"/>
              <a:t>Ls </a:t>
            </a:r>
            <a:r>
              <a:rPr lang="en-US" altLang="en-US" dirty="0"/>
              <a:t>to traverse the Web. To avoid that each </a:t>
            </a:r>
            <a:r>
              <a:rPr lang="en-US" altLang="en-US" dirty="0" smtClean="0"/>
              <a:t>U</a:t>
            </a:r>
            <a:r>
              <a:rPr lang="en-US" altLang="en-US" sz="100" dirty="0" smtClean="0"/>
              <a:t> </a:t>
            </a:r>
            <a:r>
              <a:rPr lang="en-US" altLang="en-US" dirty="0" smtClean="0"/>
              <a:t>R</a:t>
            </a:r>
            <a:r>
              <a:rPr lang="en-US" altLang="en-US" sz="100" dirty="0" smtClean="0"/>
              <a:t> </a:t>
            </a:r>
            <a:r>
              <a:rPr lang="en-US" altLang="en-US" dirty="0" smtClean="0"/>
              <a:t>L </a:t>
            </a:r>
            <a:r>
              <a:rPr lang="en-US" altLang="en-US" dirty="0"/>
              <a:t>is traversed only once, the program maintains two lists of </a:t>
            </a:r>
            <a:r>
              <a:rPr lang="en-US" altLang="en-US" dirty="0" smtClean="0"/>
              <a:t>U</a:t>
            </a:r>
            <a:r>
              <a:rPr lang="en-US" altLang="en-US" sz="100" dirty="0" smtClean="0"/>
              <a:t> </a:t>
            </a:r>
            <a:r>
              <a:rPr lang="en-US" altLang="en-US" dirty="0" smtClean="0"/>
              <a:t>R</a:t>
            </a:r>
            <a:r>
              <a:rPr lang="en-US" altLang="en-US" sz="100" dirty="0" smtClean="0"/>
              <a:t> </a:t>
            </a:r>
            <a:r>
              <a:rPr lang="en-US" altLang="en-US" dirty="0" smtClean="0"/>
              <a:t>Ls</a:t>
            </a:r>
            <a:r>
              <a:rPr lang="en-US" altLang="en-US" dirty="0"/>
              <a:t>. One list stores the </a:t>
            </a:r>
            <a:r>
              <a:rPr lang="en-US" altLang="en-US" dirty="0" smtClean="0"/>
              <a:t>U</a:t>
            </a:r>
            <a:r>
              <a:rPr lang="en-US" altLang="en-US" sz="100" dirty="0" smtClean="0"/>
              <a:t> </a:t>
            </a:r>
            <a:r>
              <a:rPr lang="en-US" altLang="en-US" dirty="0" smtClean="0"/>
              <a:t>R</a:t>
            </a:r>
            <a:r>
              <a:rPr lang="en-US" altLang="en-US" sz="100" dirty="0" smtClean="0"/>
              <a:t> </a:t>
            </a:r>
            <a:r>
              <a:rPr lang="en-US" altLang="en-US" dirty="0" smtClean="0"/>
              <a:t>Ls </a:t>
            </a:r>
            <a:r>
              <a:rPr lang="en-US" altLang="en-US" dirty="0"/>
              <a:t>pending for traversing and the other stores the </a:t>
            </a:r>
            <a:r>
              <a:rPr lang="en-US" altLang="en-US" dirty="0" smtClean="0"/>
              <a:t>U</a:t>
            </a:r>
            <a:r>
              <a:rPr lang="en-US" altLang="en-US" sz="100" dirty="0" smtClean="0"/>
              <a:t> </a:t>
            </a:r>
            <a:r>
              <a:rPr lang="en-US" altLang="en-US" dirty="0" smtClean="0"/>
              <a:t>R</a:t>
            </a:r>
            <a:r>
              <a:rPr lang="en-US" altLang="en-US" sz="100" dirty="0" smtClean="0"/>
              <a:t> </a:t>
            </a:r>
            <a:r>
              <a:rPr lang="en-US" altLang="en-US" dirty="0" smtClean="0"/>
              <a:t>Ls </a:t>
            </a:r>
            <a:r>
              <a:rPr lang="en-US" altLang="en-US" dirty="0"/>
              <a:t>that have already been traversed. The algorithm for this program can be described as follows</a:t>
            </a:r>
            <a:r>
              <a:rPr lang="en-US" altLang="en-US" dirty="0" smtClean="0"/>
              <a:t>:</a:t>
            </a:r>
            <a:endParaRPr lang="en-US" dirty="0"/>
          </a:p>
        </p:txBody>
      </p:sp>
    </p:spTree>
    <p:extLst>
      <p:ext uri="{BB962C8B-B14F-4D97-AF65-F5344CB8AC3E}">
        <p14:creationId xmlns:p14="http://schemas.microsoft.com/office/powerpoint/2010/main" val="2361702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Case Study: Web Crawler </a:t>
            </a:r>
            <a:r>
              <a:rPr lang="en-US" altLang="en-US" sz="2000" b="0" dirty="0" smtClean="0"/>
              <a:t>(3 </a:t>
            </a:r>
            <a:r>
              <a:rPr lang="en-US" altLang="en-US" sz="2000" b="0" dirty="0"/>
              <a:t>of 3)</a:t>
            </a:r>
            <a:endParaRPr lang="en-US" dirty="0"/>
          </a:p>
        </p:txBody>
      </p:sp>
      <p:pic>
        <p:nvPicPr>
          <p:cNvPr id="5" name="Picture 2" descr="Computer code. line The code has 12 lines. The lines read as follows. Line 1. Add the starting URL to a list named list Of Pending U R L s semicolon. Line 2. while list Of Pending U R L s is not empty left brace. Line 3, indented once. Remove a URL from list Of Pending U R L s semicolon. Line 4, indented once. if this URL is not in list Of Traversed U R L s left brace. Line 5, indented twice. Add it to list Of Traversed U R L s semicolon. Line 6, indented twice. Display this URL semicolon. Line 7, indented twice. Exit the while loop when the size of S is equal to 100 period. Line 8, indented twice. Read the page from this URL and for each URL contained in the page left brace. Line 9, indented 3 times. Add it to list Of Pending U R L s if it is not in list Of Traversed U R L s semicolon. Line 10, indented twice. right brace. Line 11, indented once. right brace. Line 12. right brace. "/>
          <p:cNvPicPr>
            <a:picLocks noChangeAspect="1"/>
          </p:cNvPicPr>
          <p:nvPr/>
        </p:nvPicPr>
        <p:blipFill>
          <a:blip r:embed="rId2"/>
          <a:stretch>
            <a:fillRect/>
          </a:stretch>
        </p:blipFill>
        <p:spPr>
          <a:xfrm>
            <a:off x="592629" y="1631175"/>
            <a:ext cx="7958741" cy="3613579"/>
          </a:xfrm>
          <a:prstGeom prst="rect">
            <a:avLst/>
          </a:prstGeom>
        </p:spPr>
      </p:pic>
      <p:sp>
        <p:nvSpPr>
          <p:cNvPr id="6" name="TextBox 3">
            <a:hlinkClick r:id="rId3"/>
          </p:cNvPr>
          <p:cNvSpPr>
            <a:spLocks noChangeArrowheads="1"/>
          </p:cNvSpPr>
          <p:nvPr/>
        </p:nvSpPr>
        <p:spPr bwMode="auto">
          <a:xfrm>
            <a:off x="4737849" y="5405718"/>
            <a:ext cx="2371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WebCrawler</a:t>
            </a:r>
          </a:p>
        </p:txBody>
      </p:sp>
      <p:sp>
        <p:nvSpPr>
          <p:cNvPr id="7" name="TextBox 4">
            <a:hlinkClick r:id="rId4" tooltip="http://liveexample-ppe.pearsoncmg.com/LiveRun/faces/LiveExample.xhtml"/>
          </p:cNvPr>
          <p:cNvSpPr txBox="1"/>
          <p:nvPr/>
        </p:nvSpPr>
        <p:spPr>
          <a:xfrm>
            <a:off x="7377954" y="5365385"/>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6822342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48478"/>
            <a:ext cx="8229600" cy="1066799"/>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862012"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Exception-Handling </a:t>
            </a:r>
            <a:r>
              <a:rPr lang="en-US" altLang="en-US" dirty="0" smtClean="0"/>
              <a:t>Overview</a:t>
            </a:r>
            <a:endParaRPr lang="en-US" dirty="0"/>
          </a:p>
        </p:txBody>
      </p:sp>
      <p:sp>
        <p:nvSpPr>
          <p:cNvPr id="3" name="Content Placeholder 2"/>
          <p:cNvSpPr>
            <a:spLocks noGrp="1"/>
          </p:cNvSpPr>
          <p:nvPr>
            <p:ph sz="quarter" idx="13"/>
          </p:nvPr>
        </p:nvSpPr>
        <p:spPr>
          <a:xfrm>
            <a:off x="457200" y="1600201"/>
            <a:ext cx="8232775" cy="545706"/>
          </a:xfrm>
        </p:spPr>
        <p:txBody>
          <a:bodyPr/>
          <a:lstStyle/>
          <a:p>
            <a:pPr marL="0" indent="0">
              <a:buNone/>
            </a:pPr>
            <a:r>
              <a:rPr lang="en-US" altLang="en-US" dirty="0"/>
              <a:t>Show runtime </a:t>
            </a:r>
            <a:r>
              <a:rPr lang="en-US" altLang="en-US" dirty="0" smtClean="0"/>
              <a:t>error</a:t>
            </a:r>
            <a:endParaRPr lang="en-US" dirty="0"/>
          </a:p>
        </p:txBody>
      </p:sp>
      <p:sp>
        <p:nvSpPr>
          <p:cNvPr id="6" name="TextBox 3">
            <a:hlinkClick r:id="rId2"/>
          </p:cNvPr>
          <p:cNvSpPr>
            <a:spLocks noChangeArrowheads="1"/>
          </p:cNvSpPr>
          <p:nvPr/>
        </p:nvSpPr>
        <p:spPr bwMode="auto">
          <a:xfrm>
            <a:off x="798513" y="2404317"/>
            <a:ext cx="22209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Quotient</a:t>
            </a:r>
          </a:p>
        </p:txBody>
      </p:sp>
      <p:sp>
        <p:nvSpPr>
          <p:cNvPr id="9" name="TextBox 4">
            <a:hlinkClick r:id="rId3" tooltip="http://liveexample-ppe.pearsoncmg.com/LiveRun/faces/LiveExample.xhtml"/>
          </p:cNvPr>
          <p:cNvSpPr txBox="1"/>
          <p:nvPr/>
        </p:nvSpPr>
        <p:spPr>
          <a:xfrm>
            <a:off x="3316942" y="2357718"/>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4" name="Content Placeholder 5"/>
          <p:cNvSpPr>
            <a:spLocks noGrp="1"/>
          </p:cNvSpPr>
          <p:nvPr>
            <p:ph sz="quarter" idx="14"/>
          </p:nvPr>
        </p:nvSpPr>
        <p:spPr>
          <a:xfrm>
            <a:off x="455776" y="3066560"/>
            <a:ext cx="8232775" cy="562793"/>
          </a:xfrm>
        </p:spPr>
        <p:txBody>
          <a:bodyPr/>
          <a:lstStyle/>
          <a:p>
            <a:pPr marL="0" indent="0">
              <a:buNone/>
            </a:pPr>
            <a:r>
              <a:rPr lang="en-US" altLang="en-US" dirty="0"/>
              <a:t>Fix it using an if </a:t>
            </a:r>
            <a:r>
              <a:rPr lang="en-US" altLang="en-US" dirty="0" smtClean="0"/>
              <a:t>statement</a:t>
            </a:r>
            <a:endParaRPr lang="en-US" dirty="0"/>
          </a:p>
        </p:txBody>
      </p:sp>
      <p:sp>
        <p:nvSpPr>
          <p:cNvPr id="7" name="TextBox 6">
            <a:hlinkClick r:id="rId4"/>
          </p:cNvPr>
          <p:cNvSpPr>
            <a:spLocks noChangeArrowheads="1"/>
          </p:cNvSpPr>
          <p:nvPr/>
        </p:nvSpPr>
        <p:spPr bwMode="auto">
          <a:xfrm>
            <a:off x="798513" y="3852117"/>
            <a:ext cx="22209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QuotientWithIf</a:t>
            </a:r>
          </a:p>
        </p:txBody>
      </p:sp>
      <p:sp>
        <p:nvSpPr>
          <p:cNvPr id="10" name="TextBox 7">
            <a:hlinkClick r:id="rId3" tooltip="http://liveexample-ppe.pearsoncmg.com/LiveRun/faces/LiveExample.xhtml"/>
          </p:cNvPr>
          <p:cNvSpPr txBox="1"/>
          <p:nvPr/>
        </p:nvSpPr>
        <p:spPr>
          <a:xfrm>
            <a:off x="3316941" y="3829686"/>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5" name="Content Placeholder 8"/>
          <p:cNvSpPr>
            <a:spLocks noGrp="1"/>
          </p:cNvSpPr>
          <p:nvPr>
            <p:ph sz="quarter" idx="15"/>
          </p:nvPr>
        </p:nvSpPr>
        <p:spPr>
          <a:xfrm>
            <a:off x="445807" y="4639656"/>
            <a:ext cx="8232775" cy="631591"/>
          </a:xfrm>
        </p:spPr>
        <p:txBody>
          <a:bodyPr/>
          <a:lstStyle/>
          <a:p>
            <a:pPr marL="0" indent="0">
              <a:buNone/>
            </a:pPr>
            <a:r>
              <a:rPr lang="en-US" altLang="en-US" dirty="0"/>
              <a:t>With a </a:t>
            </a:r>
            <a:r>
              <a:rPr lang="en-US" altLang="en-US" dirty="0" smtClean="0"/>
              <a:t>method</a:t>
            </a:r>
            <a:endParaRPr lang="en-US" dirty="0"/>
          </a:p>
        </p:txBody>
      </p:sp>
      <p:sp>
        <p:nvSpPr>
          <p:cNvPr id="8" name="TextBox 9">
            <a:hlinkClick r:id="rId5"/>
          </p:cNvPr>
          <p:cNvSpPr>
            <a:spLocks noChangeArrowheads="1"/>
          </p:cNvSpPr>
          <p:nvPr/>
        </p:nvSpPr>
        <p:spPr bwMode="auto">
          <a:xfrm>
            <a:off x="795338" y="5528517"/>
            <a:ext cx="25527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QuotientWithMethod</a:t>
            </a:r>
          </a:p>
        </p:txBody>
      </p:sp>
      <p:sp>
        <p:nvSpPr>
          <p:cNvPr id="11" name="TextBox 10">
            <a:hlinkClick r:id="rId3" tooltip="http://liveexample-ppe.pearsoncmg.com/LiveRun/faces/LiveExample.xhtml"/>
          </p:cNvPr>
          <p:cNvSpPr txBox="1"/>
          <p:nvPr/>
        </p:nvSpPr>
        <p:spPr>
          <a:xfrm>
            <a:off x="3585883" y="5488184"/>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02949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Exception Advantages</a:t>
            </a:r>
            <a:endParaRPr lang="en-US" dirty="0"/>
          </a:p>
        </p:txBody>
      </p:sp>
      <p:sp>
        <p:nvSpPr>
          <p:cNvPr id="4" name="TextBox 2">
            <a:hlinkClick r:id="rId2"/>
          </p:cNvPr>
          <p:cNvSpPr>
            <a:spLocks noChangeArrowheads="1"/>
          </p:cNvSpPr>
          <p:nvPr/>
        </p:nvSpPr>
        <p:spPr bwMode="auto">
          <a:xfrm>
            <a:off x="966788" y="1808163"/>
            <a:ext cx="29670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QuotientWithException</a:t>
            </a:r>
            <a:endParaRPr lang="en-US" altLang="en-US" sz="2000" dirty="0"/>
          </a:p>
        </p:txBody>
      </p:sp>
      <p:sp>
        <p:nvSpPr>
          <p:cNvPr id="5" name="TextBox 3">
            <a:hlinkClick r:id="rId3" tooltip="http://liveexample-ppe.pearsoncmg.com/LiveRun/faces/LiveExample.xhtml"/>
          </p:cNvPr>
          <p:cNvSpPr txBox="1"/>
          <p:nvPr/>
        </p:nvSpPr>
        <p:spPr>
          <a:xfrm>
            <a:off x="4213413" y="1754392"/>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3" name="Content Placeholder 4"/>
          <p:cNvSpPr>
            <a:spLocks noGrp="1"/>
          </p:cNvSpPr>
          <p:nvPr>
            <p:ph sz="quarter" idx="13"/>
          </p:nvPr>
        </p:nvSpPr>
        <p:spPr>
          <a:xfrm>
            <a:off x="457200" y="2796983"/>
            <a:ext cx="8232775" cy="1568829"/>
          </a:xfrm>
        </p:spPr>
        <p:txBody>
          <a:bodyPr/>
          <a:lstStyle/>
          <a:p>
            <a:pPr marL="0" indent="0">
              <a:buNone/>
            </a:pPr>
            <a:r>
              <a:rPr lang="en-US" altLang="en-US" dirty="0"/>
              <a:t>Now you see the </a:t>
            </a:r>
            <a:r>
              <a:rPr lang="en-US" altLang="en-US" b="1" dirty="0"/>
              <a:t>advantages</a:t>
            </a:r>
            <a:r>
              <a:rPr lang="en-US" altLang="en-US" dirty="0"/>
              <a:t> of using exception handling. It enables a method to throw an exception to its caller. Without this capability, a method must handle the exception or terminate the program</a:t>
            </a:r>
            <a:r>
              <a:rPr lang="en-US" altLang="en-US" dirty="0" smtClean="0"/>
              <a:t>.</a:t>
            </a:r>
            <a:endParaRPr lang="en-US" dirty="0"/>
          </a:p>
        </p:txBody>
      </p:sp>
    </p:spTree>
    <p:extLst>
      <p:ext uri="{BB962C8B-B14F-4D97-AF65-F5344CB8AC3E}">
        <p14:creationId xmlns:p14="http://schemas.microsoft.com/office/powerpoint/2010/main" val="280736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Handling InputMismatchException</a:t>
            </a:r>
            <a:endParaRPr lang="en-US" dirty="0"/>
          </a:p>
        </p:txBody>
      </p:sp>
      <p:sp>
        <p:nvSpPr>
          <p:cNvPr id="4" name="TextBox 2">
            <a:hlinkClick r:id="rId2"/>
          </p:cNvPr>
          <p:cNvSpPr>
            <a:spLocks noChangeArrowheads="1"/>
          </p:cNvSpPr>
          <p:nvPr/>
        </p:nvSpPr>
        <p:spPr bwMode="auto">
          <a:xfrm>
            <a:off x="1390650" y="1808163"/>
            <a:ext cx="34417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InputMismatchExceptionDemo</a:t>
            </a:r>
          </a:p>
        </p:txBody>
      </p:sp>
      <p:sp>
        <p:nvSpPr>
          <p:cNvPr id="5" name="TextBox 3">
            <a:hlinkClick r:id="rId3" tooltip="http://liveexample-ppe.pearsoncmg.com/LiveRun/faces/LiveExample.xhtml"/>
          </p:cNvPr>
          <p:cNvSpPr txBox="1"/>
          <p:nvPr/>
        </p:nvSpPr>
        <p:spPr>
          <a:xfrm>
            <a:off x="5244354" y="1767830"/>
            <a:ext cx="89647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3" name="Content Placeholder 4"/>
          <p:cNvSpPr>
            <a:spLocks noGrp="1"/>
          </p:cNvSpPr>
          <p:nvPr>
            <p:ph sz="quarter" idx="13"/>
          </p:nvPr>
        </p:nvSpPr>
        <p:spPr>
          <a:xfrm>
            <a:off x="457200" y="2537012"/>
            <a:ext cx="8232775" cy="914400"/>
          </a:xfrm>
        </p:spPr>
        <p:txBody>
          <a:bodyPr/>
          <a:lstStyle/>
          <a:p>
            <a:pPr marL="0" indent="0">
              <a:buNone/>
            </a:pPr>
            <a:r>
              <a:rPr lang="en-US" altLang="en-US" dirty="0"/>
              <a:t>By handling InputMismatchException, your program will continuously read an input until it is correct</a:t>
            </a:r>
            <a:r>
              <a:rPr lang="en-US" altLang="en-US" dirty="0" smtClean="0"/>
              <a:t>.</a:t>
            </a:r>
            <a:endParaRPr lang="en-US" dirty="0"/>
          </a:p>
        </p:txBody>
      </p:sp>
    </p:spTree>
    <p:extLst>
      <p:ext uri="{BB962C8B-B14F-4D97-AF65-F5344CB8AC3E}">
        <p14:creationId xmlns:p14="http://schemas.microsoft.com/office/powerpoint/2010/main" val="732748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5885</TotalTime>
  <Words>2526</Words>
  <Application>Microsoft Office PowerPoint</Application>
  <PresentationFormat>On-screen Show (4:3)</PresentationFormat>
  <Paragraphs>194</Paragraphs>
  <Slides>68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Book Antiqua</vt:lpstr>
      <vt:lpstr>Courier New</vt:lpstr>
      <vt:lpstr>Monotype Sorts</vt:lpstr>
      <vt:lpstr>Noto Sans Symbols</vt:lpstr>
      <vt:lpstr>Times New Roman</vt:lpstr>
      <vt:lpstr>Verdana</vt:lpstr>
      <vt:lpstr>508 Lecture</vt:lpstr>
      <vt:lpstr>Introduction to Java Programming Comprehensive Version</vt:lpstr>
      <vt:lpstr>Motivations</vt:lpstr>
      <vt:lpstr>Learning Objectives (1 of 4)</vt:lpstr>
      <vt:lpstr>Learning Objectives (2 of 4)</vt:lpstr>
      <vt:lpstr>Learning Objectives (3 of 4)</vt:lpstr>
      <vt:lpstr>Learning Objectives (4 of 4)</vt:lpstr>
      <vt:lpstr>Exception-Handling Overview</vt:lpstr>
      <vt:lpstr>Exception Advantages</vt:lpstr>
      <vt:lpstr>Handling InputMismatchException</vt:lpstr>
      <vt:lpstr>Exception Types</vt:lpstr>
      <vt:lpstr>System Errors</vt:lpstr>
      <vt:lpstr>Exceptions</vt:lpstr>
      <vt:lpstr>Runtime Exceptions</vt:lpstr>
      <vt:lpstr>Checked Exceptions versus Unchecked Exceptions</vt:lpstr>
      <vt:lpstr>Unchecked Exceptions (1 of 2)</vt:lpstr>
      <vt:lpstr>Unchecked Exceptions (2 of 2)</vt:lpstr>
      <vt:lpstr>Declaring, Throwing, and Catching Exceptions</vt:lpstr>
      <vt:lpstr>Declaring Exceptions</vt:lpstr>
      <vt:lpstr>Throwing Exceptions</vt:lpstr>
      <vt:lpstr>Throwing Exceptions Example</vt:lpstr>
      <vt:lpstr>Catching Exceptions (1 of 2)</vt:lpstr>
      <vt:lpstr>Catching Exceptions (2 of 2)</vt:lpstr>
      <vt:lpstr>Catch or Declare Checked Exceptions (1 of 2)</vt:lpstr>
      <vt:lpstr>Catch or Declare Checked Exceptions (2 of 2)</vt:lpstr>
      <vt:lpstr>Example: Declaring, Throwing, and Catching Exceptions</vt:lpstr>
      <vt:lpstr>Rethrowing Exceptions</vt:lpstr>
      <vt:lpstr>The finally Clause</vt:lpstr>
      <vt:lpstr>Trace a Program Execution (1 of 11)</vt:lpstr>
      <vt:lpstr>Trace a Program Execution (2 of 11)</vt:lpstr>
      <vt:lpstr>Trace a Program Execution (3 of 11)</vt:lpstr>
      <vt:lpstr>Trace a Program Execution (4 of 11)</vt:lpstr>
      <vt:lpstr>Trace a Program Execution (5 of 11)</vt:lpstr>
      <vt:lpstr>Trace a Program Execution (6 of 11)</vt:lpstr>
      <vt:lpstr>Trace a Program Execution (7 of 11)</vt:lpstr>
      <vt:lpstr>Trace a Program Execution (8 of 11)</vt:lpstr>
      <vt:lpstr>Trace a Program Execution (9 of 11)</vt:lpstr>
      <vt:lpstr>Trace a Program Execution (10 of 11)</vt:lpstr>
      <vt:lpstr>Trace a Program Execution (11 of 11)</vt:lpstr>
      <vt:lpstr>Cautions When Using Exceptions</vt:lpstr>
      <vt:lpstr>When to Throw Exceptions</vt:lpstr>
      <vt:lpstr>When to Use Exceptions (1 of 2)</vt:lpstr>
      <vt:lpstr>When to Use Exceptions (2 of 2)</vt:lpstr>
      <vt:lpstr>Defining Custom Exception Classes</vt:lpstr>
      <vt:lpstr>Custom Exception Class Example</vt:lpstr>
      <vt:lpstr>Assertions</vt:lpstr>
      <vt:lpstr>Declaring Assertions</vt:lpstr>
      <vt:lpstr>Executing Assertions</vt:lpstr>
      <vt:lpstr>Executing Assertions Example</vt:lpstr>
      <vt:lpstr>Compiling Programs with Assertions </vt:lpstr>
      <vt:lpstr>Running Programs with Assertions</vt:lpstr>
      <vt:lpstr>Using Exception Handling or Assertions (1 of 4) </vt:lpstr>
      <vt:lpstr>Using Exception Handling or Assertions (2 of 4) </vt:lpstr>
      <vt:lpstr>Using Exception Handling or Assertions (3 of 4) </vt:lpstr>
      <vt:lpstr>Using Exception Handling or Assertions (4 of 4) </vt:lpstr>
      <vt:lpstr>The File Class</vt:lpstr>
      <vt:lpstr>Obtaining file properties and manipulating file</vt:lpstr>
      <vt:lpstr>Problem: Explore File Properties</vt:lpstr>
      <vt:lpstr>Text I/O</vt:lpstr>
      <vt:lpstr>Writing Data Using PrintWriter </vt:lpstr>
      <vt:lpstr>Try-with-resources</vt:lpstr>
      <vt:lpstr>Reading Data Using Scanner </vt:lpstr>
      <vt:lpstr>Problem: Replacing Text</vt:lpstr>
      <vt:lpstr>Reading Data from the Web (1 of 2)</vt:lpstr>
      <vt:lpstr>Reading Data from the Web (2 of 2)</vt:lpstr>
      <vt:lpstr>Case Study: Web Crawler (1 of 3)</vt:lpstr>
      <vt:lpstr>Case Study: Web Crawler (2 of 3)</vt:lpstr>
      <vt:lpstr>Case Study: Web Crawler (3 of 3)</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Comprehensive Version, 10e</dc:title>
  <dc:subject>Enigneering Computer Science</dc:subject>
  <dc:creator>Liang</dc:creator>
  <cp:keywords>Enigneering Computer Science</cp:keywords>
  <cp:lastModifiedBy>Mittal, Abhinav (Cognizant)</cp:lastModifiedBy>
  <cp:revision>196</cp:revision>
  <dcterms:modified xsi:type="dcterms:W3CDTF">2018-03-28T08:37:46Z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