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1"/>
  </p:notesMasterIdLst>
  <p:handoutMasterIdLst>
    <p:handoutMasterId r:id="rId52"/>
  </p:handoutMasterIdLst>
  <p:sldIdLst>
    <p:sldId id="315" r:id="rId2"/>
    <p:sldId id="341" r:id="rId3"/>
    <p:sldId id="343" r:id="rId4"/>
    <p:sldId id="361" r:id="rId5"/>
    <p:sldId id="344"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0" r:id="rId35"/>
    <p:sldId id="392" r:id="rId36"/>
    <p:sldId id="391" r:id="rId37"/>
    <p:sldId id="393" r:id="rId38"/>
    <p:sldId id="394" r:id="rId39"/>
    <p:sldId id="395" r:id="rId40"/>
    <p:sldId id="396" r:id="rId41"/>
    <p:sldId id="397" r:id="rId42"/>
    <p:sldId id="398" r:id="rId43"/>
    <p:sldId id="399" r:id="rId44"/>
    <p:sldId id="400" r:id="rId45"/>
    <p:sldId id="401" r:id="rId46"/>
    <p:sldId id="402" r:id="rId47"/>
    <p:sldId id="403" r:id="rId48"/>
    <p:sldId id="404" r:id="rId49"/>
    <p:sldId id="298" r:id="rId5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6" userDrawn="1">
          <p15:clr>
            <a:srgbClr val="A4A3A4"/>
          </p15:clr>
        </p15:guide>
        <p15:guide id="2" pos="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95" autoAdjust="0"/>
  </p:normalViewPr>
  <p:slideViewPr>
    <p:cSldViewPr snapToGrid="0" snapToObjects="1">
      <p:cViewPr varScale="1">
        <p:scale>
          <a:sx n="111" d="100"/>
          <a:sy n="111" d="100"/>
        </p:scale>
        <p:origin x="1596" y="102"/>
      </p:cViewPr>
      <p:guideLst>
        <p:guide orient="horz" pos="2136"/>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7" d="100"/>
        <a:sy n="97"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a:t>
            </a:r>
            <a:r>
              <a:rPr lang="en-US" sz="1200" b="0" i="0" u="none" strike="noStrike" kern="1200" cap="none" dirty="0" err="1" smtClean="0">
                <a:solidFill>
                  <a:schemeClr val="dk1"/>
                </a:solidFill>
                <a:latin typeface="Arial"/>
                <a:ea typeface="Arial"/>
                <a:cs typeface="Arial"/>
                <a:sym typeface="Arial"/>
              </a:rPr>
              <a:t>MathType</a:t>
            </a:r>
            <a:r>
              <a:rPr lang="en-US" sz="1200" b="0" i="0" u="none" strike="noStrike" kern="1200" cap="none" dirty="0" smtClean="0">
                <a:solidFill>
                  <a:schemeClr val="dk1"/>
                </a:solidFill>
                <a:latin typeface="Arial"/>
                <a:ea typeface="Arial"/>
                <a:cs typeface="Arial"/>
                <a:sym typeface="Arial"/>
              </a:rPr>
              <a:t>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0520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4525963"/>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6" name="Content Placeholder 2"/>
          <p:cNvSpPr>
            <a:spLocks noGrp="1"/>
          </p:cNvSpPr>
          <p:nvPr>
            <p:ph sz="quarter" idx="13"/>
          </p:nvPr>
        </p:nvSpPr>
        <p:spPr>
          <a:xfrm>
            <a:off x="457200" y="1600201"/>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sz="quarter" idx="14"/>
          </p:nvPr>
        </p:nvSpPr>
        <p:spPr>
          <a:xfrm>
            <a:off x="455776" y="3111385"/>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
        <p:nvSpPr>
          <p:cNvPr id="9"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91476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6" name="Content Placeholder 2"/>
          <p:cNvSpPr>
            <a:spLocks noGrp="1"/>
          </p:cNvSpPr>
          <p:nvPr>
            <p:ph sz="quarter" idx="13"/>
          </p:nvPr>
        </p:nvSpPr>
        <p:spPr>
          <a:xfrm>
            <a:off x="457200" y="1600201"/>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sz="quarter" idx="14"/>
          </p:nvPr>
        </p:nvSpPr>
        <p:spPr>
          <a:xfrm>
            <a:off x="455776" y="3111385"/>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sz="quarter" idx="15"/>
          </p:nvPr>
        </p:nvSpPr>
        <p:spPr>
          <a:xfrm>
            <a:off x="445807" y="4639656"/>
            <a:ext cx="8232775" cy="1322462"/>
          </a:xfrm>
        </p:spPr>
        <p:txBody>
          <a:bodyPr/>
          <a:lstStyle>
            <a:lvl1pPr marL="256032"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
        <p:nvSpPr>
          <p:cNvPr id="10"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4305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lgn="r">
              <a:buNone/>
              <a:defRPr sz="1200"/>
            </a:lvl1pPr>
          </a:lstStyle>
          <a:p>
            <a:pPr lvl="0"/>
            <a:endParaRPr lang="en-US" sz="1200" dirty="0" smtClean="0"/>
          </a:p>
          <a:p>
            <a:pPr lvl="0"/>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8" name="Shape 16"/>
          <p:cNvSpPr txBox="1"/>
          <p:nvPr userDrawn="1"/>
        </p:nvSpPr>
        <p:spPr>
          <a:xfrm>
            <a:off x="1719844" y="648062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27758" y="5827111"/>
            <a:ext cx="654885" cy="59810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7">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1" r:id="rId2"/>
    <p:sldLayoutId id="2147483662" r:id="rId3"/>
    <p:sldLayoutId id="2147483651"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www.cs.armstrong.edu/liang/intro11e/html/LargestNumbers.html" TargetMode="External"/><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TestCalendar.html"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www.cs.armstrong.edu/liang/intro11e/html/TestEdible.html" TargetMode="External"/><Relationship Id="rId2" Type="http://schemas.openxmlformats.org/officeDocument/2006/relationships/hyperlink" Target="http://www.cs.armstrong.edu/liang/intro11e/html/Edible.html" TargetMode="Externa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hyperlink" Target="http://liveexample-ppe.pearsoncmg.com/LiveRun/faces/LiveExample.xhtml"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www.cs.armstrong.edu/liang/intro11e/html/SortComparableObjects.html" TargetMode="External"/><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hyperlink" Target="http://liveexample-ppe.pearsoncmg.com/LiveRun/faces/LiveExampl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www.cs.armstrong.edu/liang/intro11e/html/ComparableRectangle.html" TargetMode="External"/><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SortRectangles.html"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cs.armstrong.edu/liang/intro11e/html/House.html"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www.cs.armstrong.edu/liang/intro11e/html/Rational.html" TargetMode="External"/><Relationship Id="rId2" Type="http://schemas.openxmlformats.org/officeDocument/2006/relationships/image" Target="../media/image24.png"/><Relationship Id="rId1" Type="http://schemas.openxmlformats.org/officeDocument/2006/relationships/slideLayout" Target="../slideLayouts/slideLayout5.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TestRationalClass.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www.cs.armstrong.edu/liang/intro11e/html/GeometricObject.html" TargetMode="External"/><Relationship Id="rId7" Type="http://schemas.openxmlformats.org/officeDocument/2006/relationships/hyperlink" Target="http://liveexample-ppe.pearsoncmg.com/LiveRun/faces/LiveExample.xhtml" TargetMode="External"/><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hyperlink" Target="http://www.cs.armstrong.edu/liang/intro11e/html/TestGeometricObject.html" TargetMode="External"/><Relationship Id="rId5" Type="http://schemas.openxmlformats.org/officeDocument/2006/relationships/hyperlink" Target="http://www.cs.armstrong.edu/liang/intro11e/html/Rectangle.html" TargetMode="External"/><Relationship Id="rId4" Type="http://schemas.openxmlformats.org/officeDocument/2006/relationships/hyperlink" Target="http://www.cs.armstrong.edu/liang/intro11e/html/Circl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168965"/>
            <a:ext cx="8229600" cy="976892"/>
          </a:xfrm>
          <a:prstGeom prst="rect">
            <a:avLst/>
          </a:prstGeom>
          <a:noFill/>
          <a:ln>
            <a:noFill/>
          </a:ln>
        </p:spPr>
        <p:txBody>
          <a:bodyPr lIns="0" tIns="0" rIns="0" bIns="0" anchor="b" anchorCtr="0">
            <a:noAutofit/>
          </a:bodyPr>
          <a:lstStyle/>
          <a:p>
            <a:pPr lvl="0">
              <a:buSzPct val="25000"/>
            </a:pPr>
            <a:r>
              <a:rPr lang="en-US" dirty="0"/>
              <a:t>Introduction to Java </a:t>
            </a:r>
            <a:r>
              <a:rPr lang="en-US" dirty="0" smtClean="0"/>
              <a:t>Programming Comprehensive Version</a:t>
            </a:r>
            <a:endParaRPr lang="en-US" i="0" u="none" strike="noStrike" cap="none" dirty="0">
              <a:solidFill>
                <a:schemeClr val="tx2"/>
              </a:solidFill>
              <a:latin typeface="Times New Roman" panose="02020603050405020304" pitchFamily="18" charset="0"/>
              <a:cs typeface="Times New Roman" panose="02020603050405020304" pitchFamily="18" charset="0"/>
              <a:sym typeface="Times New Roman"/>
            </a:endParaRPr>
          </a:p>
        </p:txBody>
      </p:sp>
      <p:sp>
        <p:nvSpPr>
          <p:cNvPr id="196" name="Text Placeholder 2"/>
          <p:cNvSpPr txBox="1">
            <a:spLocks noGrp="1"/>
          </p:cNvSpPr>
          <p:nvPr>
            <p:ph type="body" idx="1"/>
          </p:nvPr>
        </p:nvSpPr>
        <p:spPr>
          <a:xfrm>
            <a:off x="457200" y="1205491"/>
            <a:ext cx="8229600" cy="328445"/>
          </a:xfrm>
          <a:prstGeom prst="rect">
            <a:avLst/>
          </a:prstGeom>
          <a:noFill/>
          <a:ln>
            <a:noFill/>
          </a:ln>
        </p:spPr>
        <p:txBody>
          <a:bodyPr lIns="0" tIns="0" rIns="0" bIns="0" anchor="b" anchorCtr="0">
            <a:noAutofit/>
          </a:bodyPr>
          <a:lstStyle/>
          <a:p>
            <a:pPr lvl="0">
              <a:buSzPct val="25000"/>
            </a:pPr>
            <a:r>
              <a:rPr lang="en-US" dirty="0" smtClean="0"/>
              <a:t>Tenth Edition</a:t>
            </a:r>
            <a:endParaRPr lang="en-US" dirty="0"/>
          </a:p>
        </p:txBody>
      </p:sp>
      <p:sp>
        <p:nvSpPr>
          <p:cNvPr id="198" name="Text Placeholder 3"/>
          <p:cNvSpPr txBox="1">
            <a:spLocks noGrp="1"/>
          </p:cNvSpPr>
          <p:nvPr>
            <p:ph type="body" idx="2"/>
          </p:nvPr>
        </p:nvSpPr>
        <p:spPr>
          <a:xfrm>
            <a:off x="5029200" y="1772476"/>
            <a:ext cx="3657600" cy="1427921"/>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sz="3000" i="0" u="none" strike="noStrike" cap="none" dirty="0" smtClean="0">
                <a:solidFill>
                  <a:schemeClr val="dk1"/>
                </a:solidFill>
                <a:ea typeface="Arial"/>
                <a:cs typeface="Arial"/>
                <a:sym typeface="Arial"/>
              </a:rPr>
              <a:t>13</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prstGeom prst="rect">
            <a:avLst/>
          </a:prstGeom>
          <a:noFill/>
          <a:ln>
            <a:noFill/>
          </a:ln>
        </p:spPr>
        <p:txBody>
          <a:bodyPr lIns="0" tIns="0" rIns="0" bIns="0" anchor="t" anchorCtr="0">
            <a:noAutofit/>
          </a:bodyPr>
          <a:lstStyle/>
          <a:p>
            <a:r>
              <a:rPr lang="en-US" altLang="en-US" dirty="0"/>
              <a:t>Abstract Classes and Interfaces</a:t>
            </a:r>
            <a:endParaRPr lang="en-US" dirty="0"/>
          </a:p>
        </p:txBody>
      </p:sp>
      <p:pic>
        <p:nvPicPr>
          <p:cNvPr id="3"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985" y="1695374"/>
            <a:ext cx="3597966" cy="4500926"/>
          </a:xfrm>
          <a:prstGeom prst="rect">
            <a:avLst/>
          </a:prstGeom>
          <a:ln w="9525">
            <a:solidFill>
              <a:schemeClr val="tx1"/>
            </a:solidFill>
          </a:ln>
        </p:spPr>
      </p:pic>
      <p:sp>
        <p:nvSpPr>
          <p:cNvPr id="2" name="Text Placeholder 6"/>
          <p:cNvSpPr>
            <a:spLocks noGrp="1"/>
          </p:cNvSpPr>
          <p:nvPr>
            <p:ph type="body" sz="quarter" idx="13"/>
          </p:nvPr>
        </p:nvSpPr>
        <p:spPr>
          <a:xfrm>
            <a:off x="2087768" y="6433898"/>
            <a:ext cx="6796088" cy="303212"/>
          </a:xfrm>
        </p:spPr>
        <p:txBody>
          <a:bodyPr/>
          <a:lstStyle/>
          <a:p>
            <a:pPr algn="r"/>
            <a:r>
              <a:rPr lang="en-US" altLang="en-US" sz="1200" dirty="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dirty="0">
                <a:latin typeface="Verdana"/>
                <a:ea typeface="Verdana" panose="020B0604030504040204" pitchFamily="34" charset="0"/>
                <a:cs typeface="Verdana" panose="020B0604030504040204" pitchFamily="34" charset="0"/>
              </a:rPr>
              <a:t>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sz="1200" dirty="0"/>
          </a:p>
        </p:txBody>
      </p:sp>
    </p:spTree>
    <p:extLst>
      <p:ext uri="{BB962C8B-B14F-4D97-AF65-F5344CB8AC3E}">
        <p14:creationId xmlns:p14="http://schemas.microsoft.com/office/powerpoint/2010/main" val="2774282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Concrete Method Overridden </a:t>
            </a:r>
            <a:r>
              <a:rPr lang="en-US" altLang="en-US" dirty="0"/>
              <a:t>to be </a:t>
            </a:r>
            <a:r>
              <a:rPr lang="en-US" altLang="en-US" dirty="0" smtClean="0"/>
              <a:t>Abstract </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A subclass can override a method from its superclass to define it abstract. This is rare, but useful when the implementation of the method in the superclass becomes invalid in the subclass. In this case, the subclass must be defined abstract. </a:t>
            </a:r>
            <a:endParaRPr lang="en-US" dirty="0"/>
          </a:p>
        </p:txBody>
      </p:sp>
    </p:spTree>
    <p:extLst>
      <p:ext uri="{BB962C8B-B14F-4D97-AF65-F5344CB8AC3E}">
        <p14:creationId xmlns:p14="http://schemas.microsoft.com/office/powerpoint/2010/main" val="23206159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Abstract Class </a:t>
            </a:r>
            <a:r>
              <a:rPr lang="en-US" altLang="en-US" dirty="0"/>
              <a:t>as </a:t>
            </a:r>
            <a:r>
              <a:rPr lang="en-US" altLang="en-US" dirty="0" smtClean="0"/>
              <a:t>Type </a:t>
            </a:r>
            <a:endParaRPr lang="en-US" dirty="0"/>
          </a:p>
        </p:txBody>
      </p:sp>
      <p:sp>
        <p:nvSpPr>
          <p:cNvPr id="3" name="Content Placeholder 2"/>
          <p:cNvSpPr>
            <a:spLocks noGrp="1"/>
          </p:cNvSpPr>
          <p:nvPr>
            <p:ph sz="quarter" idx="13"/>
          </p:nvPr>
        </p:nvSpPr>
        <p:spPr/>
        <p:txBody>
          <a:bodyPr/>
          <a:lstStyle/>
          <a:p>
            <a:pPr marL="0" indent="0">
              <a:buClrTx/>
              <a:buSzTx/>
              <a:buFontTx/>
              <a:buNone/>
            </a:pPr>
            <a:r>
              <a:rPr lang="en-US" altLang="en-US" dirty="0">
                <a:cs typeface="Times New Roman" panose="02020603050405020304" pitchFamily="18" charset="0"/>
              </a:rPr>
              <a:t>You cannot create an instance from an abstract class using the new operator, but an abstract class can be used as a data type. Therefore, the following statement, which creates an array whose elements are of GeometricObject type, is correct</a:t>
            </a:r>
            <a:r>
              <a:rPr lang="en-US" altLang="en-US" dirty="0" smtClean="0">
                <a:cs typeface="Times New Roman" panose="02020603050405020304" pitchFamily="18" charset="0"/>
              </a:rPr>
              <a:t>.</a:t>
            </a:r>
            <a:endParaRPr lang="en-US" altLang="en-US" dirty="0">
              <a:cs typeface="Times New Roman" panose="02020603050405020304" pitchFamily="18" charset="0"/>
            </a:endParaRPr>
          </a:p>
          <a:p>
            <a:pPr>
              <a:spcBef>
                <a:spcPct val="50000"/>
              </a:spcBef>
              <a:buClrTx/>
              <a:buSzTx/>
              <a:buFontTx/>
              <a:buNone/>
            </a:pPr>
            <a:r>
              <a:rPr lang="en-US" altLang="en-US" dirty="0">
                <a:cs typeface="Times New Roman" panose="02020603050405020304" pitchFamily="18" charset="0"/>
              </a:rPr>
              <a:t>GeometricObject[] geo = new    GeometricObject[10</a:t>
            </a:r>
            <a:r>
              <a:rPr lang="en-US" altLang="en-US" dirty="0" smtClean="0">
                <a:cs typeface="Times New Roman" panose="02020603050405020304" pitchFamily="18" charset="0"/>
              </a:rPr>
              <a:t>];</a:t>
            </a:r>
            <a:endParaRPr lang="en-US" dirty="0"/>
          </a:p>
        </p:txBody>
      </p:sp>
    </p:spTree>
    <p:extLst>
      <p:ext uri="{BB962C8B-B14F-4D97-AF65-F5344CB8AC3E}">
        <p14:creationId xmlns:p14="http://schemas.microsoft.com/office/powerpoint/2010/main" val="392295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t>Case Study: </a:t>
            </a:r>
            <a:r>
              <a:rPr lang="en-US" altLang="en-US" dirty="0" smtClean="0"/>
              <a:t>The </a:t>
            </a:r>
            <a:r>
              <a:rPr lang="en-US" altLang="en-US" dirty="0"/>
              <a:t>Abstract Number Class </a:t>
            </a:r>
            <a:endParaRPr lang="en-US" dirty="0"/>
          </a:p>
        </p:txBody>
      </p:sp>
      <p:pic>
        <p:nvPicPr>
          <p:cNvPr id="4" name="Picture 2" descr="A diagram illustrates a U M L class diagram for the class java period l a n g period Number is derived in to 8 classes. The names of the classes are as follows: Double, Float, Long, Integer, Short, Byte, Big Integer, and Big Decimal. The methods in all the classes of public access modifier are denoted by +. The 6 methods in the class java period l a n g period Number are as follows: byte Value left parenthesis right parenthesis colon byte. short Value left parenthesis right parenthesis colon short. i n t Value left parenthesis right parenthesis colon i n t. long Value left parenthesis right parenthesis colon long. float Value left parenthesis right parenthesis colon float, and double Value left parenthesis right parenthesis colon dou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990" y="2057066"/>
            <a:ext cx="7570145" cy="2491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TextBox 3">
            <a:hlinkClick r:id="rId3"/>
          </p:cNvPr>
          <p:cNvSpPr>
            <a:spLocks noChangeArrowheads="1"/>
          </p:cNvSpPr>
          <p:nvPr/>
        </p:nvSpPr>
        <p:spPr bwMode="auto">
          <a:xfrm>
            <a:off x="4724400" y="5410200"/>
            <a:ext cx="23717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LargestNumbers</a:t>
            </a:r>
          </a:p>
        </p:txBody>
      </p:sp>
      <p:sp>
        <p:nvSpPr>
          <p:cNvPr id="6" name="TextBox 4">
            <a:hlinkClick r:id="rId4" tooltip="http://liveexample-ppe.pearsoncmg.com/LiveRun/faces/LiveExample.xhtml"/>
          </p:cNvPr>
          <p:cNvSpPr txBox="1"/>
          <p:nvPr/>
        </p:nvSpPr>
        <p:spPr>
          <a:xfrm>
            <a:off x="7368987" y="5369867"/>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338905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t>The Abstract Calendar Class and Its GregorianCalendar </a:t>
            </a:r>
            <a:r>
              <a:rPr lang="en-US" altLang="en-US" dirty="0" smtClean="0"/>
              <a:t>subclass </a:t>
            </a:r>
            <a:r>
              <a:rPr lang="en-US" altLang="en-US" sz="2000" b="0" dirty="0" smtClean="0"/>
              <a:t>(1 of 2)</a:t>
            </a:r>
            <a:endParaRPr lang="en-US" sz="2000" b="0" dirty="0"/>
          </a:p>
        </p:txBody>
      </p:sp>
      <p:pic>
        <p:nvPicPr>
          <p:cNvPr id="4" name="Picture 2" descr="A diagram illustrates a U M L class diagram for the class java period u t i l Calendar with a single derived sub class with name java period u t i l Gregorian Calendar. The methods in all the classes of public access modifier are denoted by +. Private member, Calendar left parenthesis right parenthesis, constructs a default calendar. The seven methods are as follows: get left parenthesis field colon i n t right parenthesis colon i n t, returns the value of the given calendar field. set left parenthesis field colon i n t, value colon i n t right parenthesis colon void, sets the given calendar to the specified value. set left parenthesis year colon i n t, month colon i n t, day of month colon i n t right parenthesis colon void, Sets the calendar with the specified year, month, and date. The month parameter is 0-based; that is, 0 is for January. get Actual Maximum left parenthesis field colon i n t right parenthesis colon i n t, Returns the maximum value that the specified calendar field could have. add left parenthesis field colon i n t, amount colon i n t right parenthesis colon void, Adds or subtracts the specified amount of time to the given calendar field. get Time left parenthesis right parenthesis colon java period u t i l period Date, returns a Date object representing this calendar’s time value (million second offset from the UNIX epoch). set Time left parenthesis date colon java period u t i l period Date right colon void, Sets this calendar’s time with the given Date object. The 3 methods in the sub class are as follows: Gregorian Calendar left parenthesis right parenthesis, Constructs a Gregorian Calendar for the current time. Gregorian Calendar left parenthesis year colon i n t, month colon i n t, day of month colon i n t right parenthesis, Constructs a Gregorian Calendar for the specified year, month, and date. Gregorian Calendar left parenthesis year colon i n t, month colon i n t, day of month colon i n t, hour colon i n t, minute colon i n t, second colon i n t left parenthesis, Constructs a Gregorian Calendar for the specified year, month, date, hour, minute, and second. The month parameter is 0-based, that is, 0 is for Janu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360" y="1841493"/>
            <a:ext cx="7541281" cy="3920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770280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Abstract Calendar Class and Its GregorianCalendar </a:t>
            </a:r>
            <a:r>
              <a:rPr lang="en-US" altLang="en-US" dirty="0" smtClean="0"/>
              <a:t>subclass </a:t>
            </a:r>
            <a:r>
              <a:rPr lang="en-US" altLang="en-US" sz="2000" b="0" dirty="0" smtClean="0"/>
              <a:t>(2 of 2)</a:t>
            </a:r>
            <a:endParaRPr lang="en-US" sz="2000" b="0"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An instance of java.util.Date represents a specific instant in time with millisecond precision. java.util.Calendar is an abstract base class for extracting detailed information such as year, month, date, hour, minute and second from a Date object. Subclasses of Calendar can implement specific calendar systems such as Gregorian calendar, Lunar Calendar and Jewish calendar. Currently, java.util.GregorianCalendar for the Gregorian calendar is supported in the Java </a:t>
            </a:r>
            <a:r>
              <a:rPr lang="en-US" altLang="en-US" dirty="0" smtClean="0">
                <a:cs typeface="Times New Roman" panose="02020603050405020304" pitchFamily="18" charset="0"/>
              </a:rPr>
              <a:t>A</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P</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I</a:t>
            </a:r>
            <a:r>
              <a:rPr lang="en-US" altLang="en-US" dirty="0">
                <a:cs typeface="Times New Roman" panose="02020603050405020304" pitchFamily="18" charset="0"/>
              </a:rPr>
              <a:t>. </a:t>
            </a:r>
            <a:endParaRPr lang="en-US" dirty="0"/>
          </a:p>
        </p:txBody>
      </p:sp>
    </p:spTree>
    <p:extLst>
      <p:ext uri="{BB962C8B-B14F-4D97-AF65-F5344CB8AC3E}">
        <p14:creationId xmlns:p14="http://schemas.microsoft.com/office/powerpoint/2010/main" val="1631117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GregorianCalendar Class</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You can use new GregorianCalendar() to construct a default GregorianCalendar with the current time and use new GregorianCalendar(year, month, date) to construct a GregorianCalendar with the specified year, month, and date. The month parameter is 0-based, i.e., 0 is for January</a:t>
            </a:r>
            <a:r>
              <a:rPr lang="en-US" altLang="en-US" dirty="0" smtClean="0">
                <a:cs typeface="Times New Roman" panose="02020603050405020304" pitchFamily="18" charset="0"/>
              </a:rPr>
              <a:t>.</a:t>
            </a:r>
            <a:endParaRPr lang="en-US" dirty="0"/>
          </a:p>
        </p:txBody>
      </p:sp>
    </p:spTree>
    <p:extLst>
      <p:ext uri="{BB962C8B-B14F-4D97-AF65-F5344CB8AC3E}">
        <p14:creationId xmlns:p14="http://schemas.microsoft.com/office/powerpoint/2010/main" val="3653993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get Method in Calendar Class</a:t>
            </a:r>
            <a:endParaRPr lang="en-US" dirty="0"/>
          </a:p>
        </p:txBody>
      </p:sp>
      <p:sp>
        <p:nvSpPr>
          <p:cNvPr id="3" name="Content Placeholder 2"/>
          <p:cNvSpPr>
            <a:spLocks noGrp="1"/>
          </p:cNvSpPr>
          <p:nvPr>
            <p:ph sz="quarter" idx="13"/>
          </p:nvPr>
        </p:nvSpPr>
        <p:spPr>
          <a:xfrm>
            <a:off x="457200" y="1600201"/>
            <a:ext cx="8232775" cy="1519518"/>
          </a:xfrm>
        </p:spPr>
        <p:txBody>
          <a:bodyPr/>
          <a:lstStyle/>
          <a:p>
            <a:pPr marL="0" indent="0">
              <a:buNone/>
            </a:pPr>
            <a:r>
              <a:rPr lang="en-US" altLang="en-US" dirty="0"/>
              <a:t>The get(</a:t>
            </a:r>
            <a:r>
              <a:rPr lang="en-US" altLang="en-US" dirty="0" err="1"/>
              <a:t>int</a:t>
            </a:r>
            <a:r>
              <a:rPr lang="en-US" altLang="en-US" dirty="0"/>
              <a:t> field) method defined in the Calendar class is useful to extract the date and time information from a Calendar object. The fields are defined as constants, as shown in the following</a:t>
            </a:r>
            <a:r>
              <a:rPr lang="en-US" altLang="en-US" dirty="0" smtClean="0"/>
              <a:t>.</a:t>
            </a:r>
            <a:endParaRPr lang="en-US" dirty="0"/>
          </a:p>
        </p:txBody>
      </p:sp>
      <p:pic>
        <p:nvPicPr>
          <p:cNvPr id="4" name="Picture 3" descr="A Table has 13 Rows and 2 columns. The columns have the following headings from left to right. Constant, Description. The Row entries are as follows. Row 1. Constant, YEAR. Description, The year of the calendar. Row 2. Constant, MONTH. Description, The month of the calendar, with 0 for January. Row 3. Constant, DATE. Description, The day of the calendar. Row 4. Constant, HOUR. Description, The hour of the calendar (12-hour notation). Row 5. Constant, HOUR OF DAY. Description, The hour of the calendar (24-hour notation). Row 6. Constant, MINUTE. Description, The minute of the calendar. Row 7. Constant, SECOND. Description, The second of the calendar. Row 8. Constant, DAY OF WEEK. Description, The day number within the week, with 1 for Sunday. Row 9. Constant, DAY OF MONTH. Description, Same as DATE. Row 10. Constant, DAY OF YEAR. Description, The day number in the year, with 1 for the first day of the year. Row 11. Constant, WEEK OF MONTH. Description, The week number within the month, with 1 for the first week. Row 12. Constant, WEEK OF YEAR. Description, The week number within the year, with 1 for the first week. Row 13. Constant, AM PM. Description, Indicator for AM or PM (0 for AM and 1 for 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889" y="3187470"/>
            <a:ext cx="5290872" cy="3211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5386829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Getting Date/Time Information from Calendar</a:t>
            </a:r>
            <a:endParaRPr lang="en-US" dirty="0"/>
          </a:p>
        </p:txBody>
      </p:sp>
      <p:sp>
        <p:nvSpPr>
          <p:cNvPr id="4" name="TextBox 2">
            <a:hlinkClick r:id="rId2"/>
          </p:cNvPr>
          <p:cNvSpPr>
            <a:spLocks noChangeArrowheads="1"/>
          </p:cNvSpPr>
          <p:nvPr/>
        </p:nvSpPr>
        <p:spPr bwMode="auto">
          <a:xfrm>
            <a:off x="3386138" y="4978400"/>
            <a:ext cx="23717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TestCalendar</a:t>
            </a:r>
          </a:p>
        </p:txBody>
      </p:sp>
      <p:sp>
        <p:nvSpPr>
          <p:cNvPr id="5" name="TextBox 3">
            <a:hlinkClick r:id="rId3" tooltip="http://liveexample-ppe.pearsoncmg.com/LiveRun/faces/LiveExample.xhtml"/>
          </p:cNvPr>
          <p:cNvSpPr txBox="1"/>
          <p:nvPr/>
        </p:nvSpPr>
        <p:spPr>
          <a:xfrm>
            <a:off x="6095999" y="4897735"/>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0026634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Interfaces</a:t>
            </a:r>
            <a:endParaRPr lang="en-US" dirty="0"/>
          </a:p>
        </p:txBody>
      </p:sp>
      <p:sp>
        <p:nvSpPr>
          <p:cNvPr id="3" name="Content Placeholder 2"/>
          <p:cNvSpPr>
            <a:spLocks noGrp="1"/>
          </p:cNvSpPr>
          <p:nvPr>
            <p:ph sz="quarter" idx="13"/>
          </p:nvPr>
        </p:nvSpPr>
        <p:spPr/>
        <p:txBody>
          <a:bodyPr/>
          <a:lstStyle/>
          <a:p>
            <a:pPr marL="0" indent="0">
              <a:buFont typeface="Monotype Sorts" pitchFamily="2" charset="2"/>
              <a:buNone/>
            </a:pPr>
            <a:r>
              <a:rPr lang="en-US" altLang="en-US" dirty="0">
                <a:cs typeface="Courier New" panose="02070309020205020404" pitchFamily="49" charset="0"/>
              </a:rPr>
              <a:t>What is an interface?</a:t>
            </a:r>
          </a:p>
          <a:p>
            <a:pPr marL="0" indent="0">
              <a:buFont typeface="Monotype Sorts" pitchFamily="2" charset="2"/>
              <a:buNone/>
            </a:pPr>
            <a:r>
              <a:rPr lang="en-US" altLang="en-US" dirty="0">
                <a:cs typeface="Courier New" panose="02070309020205020404" pitchFamily="49" charset="0"/>
              </a:rPr>
              <a:t>Why is an interface useful?</a:t>
            </a:r>
          </a:p>
          <a:p>
            <a:pPr marL="0" indent="0">
              <a:buFont typeface="Monotype Sorts" pitchFamily="2" charset="2"/>
              <a:buNone/>
            </a:pPr>
            <a:r>
              <a:rPr lang="en-US" altLang="en-US" dirty="0">
                <a:cs typeface="Courier New" panose="02070309020205020404" pitchFamily="49" charset="0"/>
              </a:rPr>
              <a:t>How do you define an interface?</a:t>
            </a:r>
          </a:p>
          <a:p>
            <a:pPr marL="0" indent="0">
              <a:buFont typeface="Monotype Sorts" pitchFamily="2" charset="2"/>
              <a:buNone/>
            </a:pPr>
            <a:r>
              <a:rPr lang="en-US" altLang="en-US" dirty="0">
                <a:cs typeface="Courier New" panose="02070309020205020404" pitchFamily="49" charset="0"/>
              </a:rPr>
              <a:t>How do you use an interface</a:t>
            </a:r>
            <a:r>
              <a:rPr lang="en-US" altLang="en-US" dirty="0" smtClean="0">
                <a:cs typeface="Courier New" panose="02070309020205020404" pitchFamily="49" charset="0"/>
              </a:rPr>
              <a:t>?</a:t>
            </a:r>
            <a:endParaRPr lang="en-US" dirty="0"/>
          </a:p>
        </p:txBody>
      </p:sp>
    </p:spTree>
    <p:extLst>
      <p:ext uri="{BB962C8B-B14F-4D97-AF65-F5344CB8AC3E}">
        <p14:creationId xmlns:p14="http://schemas.microsoft.com/office/powerpoint/2010/main" val="35773490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Courier New" panose="02070309020205020404" pitchFamily="49" charset="0"/>
              </a:rPr>
              <a:t>What is an interface</a:t>
            </a:r>
            <a:r>
              <a:rPr lang="en-US" altLang="en-US" dirty="0" smtClean="0">
                <a:cs typeface="Courier New" panose="02070309020205020404" pitchFamily="49" charset="0"/>
              </a:rPr>
              <a:t>? </a:t>
            </a:r>
            <a:r>
              <a:rPr lang="en-US" altLang="en-US" dirty="0">
                <a:cs typeface="Courier New" panose="02070309020205020404" pitchFamily="49" charset="0"/>
              </a:rPr>
              <a:t>Why is an interface useful?</a:t>
            </a:r>
            <a:endParaRPr lang="en-US" dirty="0"/>
          </a:p>
        </p:txBody>
      </p:sp>
      <p:sp>
        <p:nvSpPr>
          <p:cNvPr id="3" name="Content Placeholder 2"/>
          <p:cNvSpPr>
            <a:spLocks noGrp="1"/>
          </p:cNvSpPr>
          <p:nvPr>
            <p:ph sz="quarter" idx="13"/>
          </p:nvPr>
        </p:nvSpPr>
        <p:spPr/>
        <p:txBody>
          <a:bodyPr/>
          <a:lstStyle/>
          <a:p>
            <a:pPr marL="0" indent="0">
              <a:buNone/>
            </a:pPr>
            <a:r>
              <a:rPr lang="en-US" altLang="en-US" dirty="0"/>
              <a:t>An interface is a </a:t>
            </a:r>
            <a:r>
              <a:rPr lang="en-US" altLang="en-US" dirty="0" smtClean="0"/>
              <a:t>class like </a:t>
            </a:r>
            <a:r>
              <a:rPr lang="en-US" altLang="en-US" dirty="0"/>
              <a:t>construct that contains only constants and abstract methods. In many ways, an interface is similar to an abstract class, but the intent of an interface is to specify common behavior for objects. For example, you can specify that the objects are comparable, edible, cloneable using appropriate interfaces. </a:t>
            </a:r>
            <a:endParaRPr lang="en-US" dirty="0"/>
          </a:p>
        </p:txBody>
      </p:sp>
    </p:spTree>
    <p:extLst>
      <p:ext uri="{BB962C8B-B14F-4D97-AF65-F5344CB8AC3E}">
        <p14:creationId xmlns:p14="http://schemas.microsoft.com/office/powerpoint/2010/main" val="1869104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Motivations</a:t>
            </a:r>
            <a:endParaRPr lang="en-US" sz="2000" b="0" dirty="0"/>
          </a:p>
        </p:txBody>
      </p:sp>
      <p:sp>
        <p:nvSpPr>
          <p:cNvPr id="3" name="Content Placeholder 2"/>
          <p:cNvSpPr>
            <a:spLocks noGrp="1"/>
          </p:cNvSpPr>
          <p:nvPr>
            <p:ph sz="quarter" idx="13"/>
          </p:nvPr>
        </p:nvSpPr>
        <p:spPr/>
        <p:txBody>
          <a:bodyPr/>
          <a:lstStyle/>
          <a:p>
            <a:r>
              <a:rPr lang="en-US" altLang="en-US" dirty="0"/>
              <a:t>You have learned how to write simple programs to create and display </a:t>
            </a:r>
            <a:r>
              <a:rPr lang="en-US" altLang="en-US" dirty="0" smtClean="0"/>
              <a:t>G</a:t>
            </a:r>
            <a:r>
              <a:rPr lang="en-US" altLang="en-US" sz="100" dirty="0" smtClean="0"/>
              <a:t> </a:t>
            </a:r>
            <a:r>
              <a:rPr lang="en-US" altLang="en-US" dirty="0" smtClean="0"/>
              <a:t>U</a:t>
            </a:r>
            <a:r>
              <a:rPr lang="en-US" altLang="en-US" sz="100" dirty="0" smtClean="0"/>
              <a:t> </a:t>
            </a:r>
            <a:r>
              <a:rPr lang="en-US" altLang="en-US" dirty="0" smtClean="0"/>
              <a:t>I </a:t>
            </a:r>
            <a:r>
              <a:rPr lang="en-US" altLang="en-US" dirty="0"/>
              <a:t>components. Can you write the code to respond to user actions, such as clicking a button to perform an action?</a:t>
            </a:r>
          </a:p>
          <a:p>
            <a:r>
              <a:rPr lang="en-US" altLang="en-US" dirty="0"/>
              <a:t>In order to write such code, you have to know about interfaces. An </a:t>
            </a:r>
            <a:r>
              <a:rPr lang="en-US" altLang="en-US" b="1" dirty="0"/>
              <a:t>interface</a:t>
            </a:r>
            <a:r>
              <a:rPr lang="en-US" altLang="en-US" dirty="0"/>
              <a:t> is for defining common behavior for classes (including unrelated classes). Before discussing interfaces, we introduce a closely related subject: abstract classes.</a:t>
            </a:r>
          </a:p>
        </p:txBody>
      </p:sp>
    </p:spTree>
    <p:extLst>
      <p:ext uri="{BB962C8B-B14F-4D97-AF65-F5344CB8AC3E}">
        <p14:creationId xmlns:p14="http://schemas.microsoft.com/office/powerpoint/2010/main" val="1889961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Courier New" panose="02070309020205020404" pitchFamily="49" charset="0"/>
              </a:rPr>
              <a:t>Define an Interface</a:t>
            </a:r>
            <a:endParaRPr lang="en-US" dirty="0"/>
          </a:p>
        </p:txBody>
      </p:sp>
      <p:sp>
        <p:nvSpPr>
          <p:cNvPr id="3" name="Content Placeholder 2"/>
          <p:cNvSpPr>
            <a:spLocks noGrp="1"/>
          </p:cNvSpPr>
          <p:nvPr>
            <p:ph sz="quarter" idx="13"/>
          </p:nvPr>
        </p:nvSpPr>
        <p:spPr>
          <a:xfrm>
            <a:off x="457200" y="1600201"/>
            <a:ext cx="8232775" cy="829234"/>
          </a:xfrm>
        </p:spPr>
        <p:txBody>
          <a:bodyPr/>
          <a:lstStyle/>
          <a:p>
            <a:pPr marL="0" indent="0">
              <a:buNone/>
            </a:pPr>
            <a:r>
              <a:rPr lang="en-US" altLang="en-US" dirty="0">
                <a:cs typeface="Courier New" panose="02070309020205020404" pitchFamily="49" charset="0"/>
              </a:rPr>
              <a:t>To distinguish an interface from a class, Java uses the following syntax to define an interface</a:t>
            </a:r>
            <a:r>
              <a:rPr lang="en-US" altLang="en-US" dirty="0" smtClean="0">
                <a:cs typeface="Courier New" panose="02070309020205020404" pitchFamily="49" charset="0"/>
              </a:rPr>
              <a:t>:</a:t>
            </a:r>
            <a:endParaRPr lang="en-US" dirty="0"/>
          </a:p>
        </p:txBody>
      </p:sp>
      <p:pic>
        <p:nvPicPr>
          <p:cNvPr id="7" name="Picture 3" descr="Computer code has 4 lines. The lines read as follows. Line 1. modifier interface Interface Name left brace. Line 2, indented once. forward slash asterisk asterisk Constant declarations asterisk forward slash. Line 3, indented once. forward slash asterisk asterisk Abstract method signatures asterisk forward slash. Line 4. right brace."/>
          <p:cNvPicPr>
            <a:picLocks noChangeAspect="1"/>
          </p:cNvPicPr>
          <p:nvPr/>
        </p:nvPicPr>
        <p:blipFill rotWithShape="1">
          <a:blip r:embed="rId2"/>
          <a:srcRect l="1471" t="5134" r="17934" b="12652"/>
          <a:stretch/>
        </p:blipFill>
        <p:spPr>
          <a:xfrm>
            <a:off x="999974" y="2527639"/>
            <a:ext cx="6373091" cy="1426204"/>
          </a:xfrm>
          <a:prstGeom prst="rect">
            <a:avLst/>
          </a:prstGeom>
        </p:spPr>
      </p:pic>
      <p:sp>
        <p:nvSpPr>
          <p:cNvPr id="4" name="Content Placeholder 4"/>
          <p:cNvSpPr>
            <a:spLocks noGrp="1"/>
          </p:cNvSpPr>
          <p:nvPr>
            <p:ph sz="quarter" idx="14"/>
          </p:nvPr>
        </p:nvSpPr>
        <p:spPr>
          <a:xfrm>
            <a:off x="455776" y="4043712"/>
            <a:ext cx="8232775" cy="537253"/>
          </a:xfrm>
        </p:spPr>
        <p:txBody>
          <a:bodyPr/>
          <a:lstStyle/>
          <a:p>
            <a:pPr marL="0" indent="0">
              <a:buNone/>
            </a:pPr>
            <a:r>
              <a:rPr lang="en-US" altLang="en-US" dirty="0"/>
              <a:t>Example</a:t>
            </a:r>
            <a:r>
              <a:rPr lang="en-US" altLang="en-US" sz="2800" dirty="0" smtClean="0">
                <a:cs typeface="Courier New" panose="02070309020205020404" pitchFamily="49" charset="0"/>
              </a:rPr>
              <a:t>:</a:t>
            </a:r>
            <a:endParaRPr lang="en-US" dirty="0"/>
          </a:p>
        </p:txBody>
      </p:sp>
      <p:pic>
        <p:nvPicPr>
          <p:cNvPr id="10" name="Picture 5" descr="Computer code has 4 lines. The lines read as follows. Line 1. public interface Edible left brace. Line 2, indented once. forward slash asterisk asterisk Describe how to eat asterisk forward slash. Line 3, indented once. public abstract String how To Eat left parenthesis right parenthesis semicolon. Line 4. right brace."/>
          <p:cNvPicPr>
            <a:picLocks noChangeAspect="1"/>
          </p:cNvPicPr>
          <p:nvPr/>
        </p:nvPicPr>
        <p:blipFill rotWithShape="1">
          <a:blip r:embed="rId3"/>
          <a:srcRect l="881" r="20961" b="9129"/>
          <a:stretch/>
        </p:blipFill>
        <p:spPr>
          <a:xfrm>
            <a:off x="981637" y="4698006"/>
            <a:ext cx="6185647" cy="1621709"/>
          </a:xfrm>
          <a:prstGeom prst="rect">
            <a:avLst/>
          </a:prstGeom>
        </p:spPr>
      </p:pic>
    </p:spTree>
    <p:extLst>
      <p:ext uri="{BB962C8B-B14F-4D97-AF65-F5344CB8AC3E}">
        <p14:creationId xmlns:p14="http://schemas.microsoft.com/office/powerpoint/2010/main" val="30907662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Interface is a Special Class</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Courier New" panose="02070309020205020404" pitchFamily="49" charset="0"/>
              </a:rPr>
              <a:t>An interface is treated like a special class in Java. Each interface is compiled into a separate bytecode file, just like a regular class. Like an abstract class, you cannot create an instance from an interface using the new operator, but in most cases you can use an interface more or less the same way you use an abstract class. For example, you can use an interface as a data type for a variable, as the result of casting, and so on</a:t>
            </a:r>
            <a:r>
              <a:rPr lang="en-US" altLang="en-US" dirty="0" smtClean="0">
                <a:cs typeface="Courier New" panose="02070309020205020404" pitchFamily="49" charset="0"/>
              </a:rPr>
              <a:t>.</a:t>
            </a:r>
            <a:endParaRPr lang="en-US" dirty="0"/>
          </a:p>
        </p:txBody>
      </p:sp>
    </p:spTree>
    <p:extLst>
      <p:ext uri="{BB962C8B-B14F-4D97-AF65-F5344CB8AC3E}">
        <p14:creationId xmlns:p14="http://schemas.microsoft.com/office/powerpoint/2010/main" val="32506400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Edible Interface</a:t>
            </a:r>
            <a:endParaRPr lang="en-US" dirty="0"/>
          </a:p>
        </p:txBody>
      </p:sp>
      <p:sp>
        <p:nvSpPr>
          <p:cNvPr id="3" name="Content Placeholder 2"/>
          <p:cNvSpPr>
            <a:spLocks noGrp="1"/>
          </p:cNvSpPr>
          <p:nvPr>
            <p:ph sz="quarter" idx="13"/>
          </p:nvPr>
        </p:nvSpPr>
        <p:spPr>
          <a:xfrm>
            <a:off x="457200" y="1600200"/>
            <a:ext cx="8232775" cy="1913965"/>
          </a:xfrm>
        </p:spPr>
        <p:txBody>
          <a:bodyPr/>
          <a:lstStyle/>
          <a:p>
            <a:pPr marL="0" indent="0">
              <a:buNone/>
            </a:pPr>
            <a:r>
              <a:rPr lang="en-US" altLang="en-US" dirty="0"/>
              <a:t>You can now use the Edible interface to specify whether an object is edible. This is accomplished by letting the class for the object implement this interface using the implements keyword. For example, the classes Chicken and Fruit implement the Edible interface (See TestEdible). </a:t>
            </a:r>
            <a:endParaRPr lang="en-US" dirty="0"/>
          </a:p>
        </p:txBody>
      </p:sp>
      <p:sp>
        <p:nvSpPr>
          <p:cNvPr id="5" name="TextBox 3">
            <a:hlinkClick r:id="rId2"/>
          </p:cNvPr>
          <p:cNvSpPr>
            <a:spLocks noChangeArrowheads="1"/>
          </p:cNvSpPr>
          <p:nvPr/>
        </p:nvSpPr>
        <p:spPr bwMode="auto">
          <a:xfrm>
            <a:off x="3697940" y="3607551"/>
            <a:ext cx="12858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Edible</a:t>
            </a:r>
          </a:p>
        </p:txBody>
      </p:sp>
      <p:sp>
        <p:nvSpPr>
          <p:cNvPr id="4" name="TextBox 4">
            <a:hlinkClick r:id="rId3"/>
          </p:cNvPr>
          <p:cNvSpPr>
            <a:spLocks noChangeArrowheads="1"/>
          </p:cNvSpPr>
          <p:nvPr/>
        </p:nvSpPr>
        <p:spPr bwMode="auto">
          <a:xfrm>
            <a:off x="5056840" y="3594851"/>
            <a:ext cx="23717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TestEdible</a:t>
            </a:r>
          </a:p>
        </p:txBody>
      </p:sp>
      <p:sp>
        <p:nvSpPr>
          <p:cNvPr id="7" name="TextBox 5">
            <a:hlinkClick r:id="rId4" tooltip="http://liveexample-ppe.pearsoncmg.com/LiveRun/faces/LiveExample.xhtml"/>
          </p:cNvPr>
          <p:cNvSpPr txBox="1"/>
          <p:nvPr/>
        </p:nvSpPr>
        <p:spPr>
          <a:xfrm>
            <a:off x="7602069" y="3547791"/>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pic>
        <p:nvPicPr>
          <p:cNvPr id="6" name="Picture 6" descr="A diagram illustrates interface Edible with implements Fruit and Chicken. Chicken is a derived class from main class Animal. Interface Edible has public access modifier, how To Eat left parenthesis right parenthesis colon String. The implement fruit has two sub classes derived named Orange, and Apple. The class Animal has a public access modifier, sound left parenthesis right parenthesis colon String. The classes derived from Animal are Chicken and Tiger.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8316" y="4139277"/>
            <a:ext cx="5438768" cy="2096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628989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Omitting Modifiers in Interfaces</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All data fields are </a:t>
            </a:r>
            <a:r>
              <a:rPr lang="en-US" altLang="en-US" b="1" dirty="0">
                <a:cs typeface="Times New Roman" panose="02020603050405020304" pitchFamily="18" charset="0"/>
              </a:rPr>
              <a:t>public final static </a:t>
            </a:r>
            <a:r>
              <a:rPr lang="en-US" altLang="en-US" dirty="0">
                <a:cs typeface="Times New Roman" panose="02020603050405020304" pitchFamily="18" charset="0"/>
              </a:rPr>
              <a:t>and all methods are </a:t>
            </a:r>
            <a:r>
              <a:rPr lang="en-US" altLang="en-US" b="1" dirty="0">
                <a:cs typeface="Times New Roman" panose="02020603050405020304" pitchFamily="18" charset="0"/>
              </a:rPr>
              <a:t>public abstract </a:t>
            </a:r>
            <a:r>
              <a:rPr lang="en-US" altLang="en-US" dirty="0">
                <a:cs typeface="Times New Roman" panose="02020603050405020304" pitchFamily="18" charset="0"/>
              </a:rPr>
              <a:t>in an interface. For this reason, these modifiers can be omitted, as shown below</a:t>
            </a:r>
            <a:r>
              <a:rPr lang="en-US" altLang="en-US" dirty="0" smtClean="0">
                <a:cs typeface="Times New Roman" panose="02020603050405020304" pitchFamily="18" charset="0"/>
              </a:rPr>
              <a:t>:</a:t>
            </a:r>
            <a:endParaRPr lang="en-US" dirty="0"/>
          </a:p>
        </p:txBody>
      </p:sp>
      <p:pic>
        <p:nvPicPr>
          <p:cNvPr id="6" name="Picture 3" descr="Illustration displays computer code in 2 blocks connected with interface, Equivalent. The first block has 4 lines. The lines read as follows. Line 1. public interface T left brace. Line 2, indented once. public static final i n t K equals 1 semicolon. Line 3, indented once. public abstract void p left parenthesis right parenthesis semicolon. Line 4. right brace. The second block has 4 lines. The lines read as follows. Line 1. public interface T left brace. Line 2, indented once. i n t K equals 1 semicolon. Line 3, indented once. void p left parenthesis right parenthesis semicolon. Line 4. right brace."/>
          <p:cNvPicPr>
            <a:picLocks noChangeAspect="1"/>
          </p:cNvPicPr>
          <p:nvPr/>
        </p:nvPicPr>
        <p:blipFill>
          <a:blip r:embed="rId2"/>
          <a:stretch>
            <a:fillRect/>
          </a:stretch>
        </p:blipFill>
        <p:spPr>
          <a:xfrm>
            <a:off x="819447" y="3095006"/>
            <a:ext cx="6949294" cy="1241733"/>
          </a:xfrm>
          <a:prstGeom prst="rect">
            <a:avLst/>
          </a:prstGeom>
        </p:spPr>
      </p:pic>
      <p:sp>
        <p:nvSpPr>
          <p:cNvPr id="4" name="Content Placeholder 4"/>
          <p:cNvSpPr>
            <a:spLocks noGrp="1"/>
          </p:cNvSpPr>
          <p:nvPr>
            <p:ph sz="quarter" idx="14"/>
          </p:nvPr>
        </p:nvSpPr>
        <p:spPr>
          <a:xfrm>
            <a:off x="455776" y="4590563"/>
            <a:ext cx="8232775" cy="904803"/>
          </a:xfrm>
        </p:spPr>
        <p:txBody>
          <a:bodyPr/>
          <a:lstStyle/>
          <a:p>
            <a:pPr marL="0" indent="0">
              <a:buNone/>
            </a:pPr>
            <a:r>
              <a:rPr lang="en-US" altLang="en-US" dirty="0">
                <a:cs typeface="Times New Roman" panose="02020603050405020304" pitchFamily="18" charset="0"/>
              </a:rPr>
              <a:t>A constant defined in an interface can be accessed using syntax InterfaceName.CONSTANT_NAME (e.g., T1.K). </a:t>
            </a:r>
            <a:endParaRPr lang="en-US" dirty="0"/>
          </a:p>
        </p:txBody>
      </p:sp>
    </p:spTree>
    <p:extLst>
      <p:ext uri="{BB962C8B-B14F-4D97-AF65-F5344CB8AC3E}">
        <p14:creationId xmlns:p14="http://schemas.microsoft.com/office/powerpoint/2010/main" val="25702816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t>Example: The Comparable Interface</a:t>
            </a:r>
            <a:endParaRPr lang="en-US" dirty="0"/>
          </a:p>
        </p:txBody>
      </p:sp>
      <p:pic>
        <p:nvPicPr>
          <p:cNvPr id="6" name="Picture 2" descr="Computer has 6 lines. The lines read as follows. Line 1. forward slash forward slash This interface is defined in. Line 2. forward slash forward slash java period l a n g package. Line 3. package java period l a n g semicolon. Line 4. public interface Comparable left angle bracket E right angle bracket left brace. Line 5, indented once. public i n t compare To left parenthesis E o right parenthesis semicolon. Line 6. right brace."/>
          <p:cNvPicPr>
            <a:picLocks noChangeAspect="1"/>
          </p:cNvPicPr>
          <p:nvPr/>
        </p:nvPicPr>
        <p:blipFill>
          <a:blip r:embed="rId2"/>
          <a:stretch>
            <a:fillRect/>
          </a:stretch>
        </p:blipFill>
        <p:spPr>
          <a:xfrm>
            <a:off x="584978" y="1683175"/>
            <a:ext cx="7687168" cy="3491648"/>
          </a:xfrm>
          <a:prstGeom prst="rect">
            <a:avLst/>
          </a:prstGeom>
        </p:spPr>
      </p:pic>
    </p:spTree>
    <p:extLst>
      <p:ext uri="{BB962C8B-B14F-4D97-AF65-F5344CB8AC3E}">
        <p14:creationId xmlns:p14="http://schemas.microsoft.com/office/powerpoint/2010/main" val="22635670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The toString, equals, and hashCode Methods</a:t>
            </a:r>
            <a:r>
              <a:rPr lang="en-US" altLang="en-US" dirty="0"/>
              <a:t> </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Each wrapper class overrides the toString, equals, and hashCode methods defined in the Object class. Since all the numeric wrapper classes and the Character class implement the Comparable interface, the compareTo method is implemented in these classes</a:t>
            </a:r>
            <a:r>
              <a:rPr lang="en-US" altLang="en-US" dirty="0" smtClean="0">
                <a:cs typeface="Times New Roman" panose="02020603050405020304" pitchFamily="18" charset="0"/>
              </a:rPr>
              <a:t>.</a:t>
            </a:r>
            <a:endParaRPr lang="en-US" dirty="0"/>
          </a:p>
        </p:txBody>
      </p:sp>
    </p:spTree>
    <p:extLst>
      <p:ext uri="{BB962C8B-B14F-4D97-AF65-F5344CB8AC3E}">
        <p14:creationId xmlns:p14="http://schemas.microsoft.com/office/powerpoint/2010/main" val="40445570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t>Integer and BigInteger Classes</a:t>
            </a:r>
            <a:endParaRPr lang="en-US" dirty="0"/>
          </a:p>
        </p:txBody>
      </p:sp>
      <p:pic>
        <p:nvPicPr>
          <p:cNvPr id="5" name="Picture 2" descr="Illustration displays computer code in two blocks. First block has 8 lines. The lines read as follows. Line 1. public class Integer extends Number. Line 2, indented twice. implements Comparable left angle bracket Integer right angle bracket left brace. Line 3, indented once. forward slash forward slash class body omitted. Line 4, indented once. at sign Override. Line 5, indented once. public i n t compare To left parenthesis Integer o right parenthesis left brace. Line 6, indented twice. forward slash forward slash Implementation omitted. Line 7, indented once. right brace. Line 8. right brace. Second block has 8 lines. The lines read as follows. Line 1. public class Big Integer extends Number. Line 2, indented twice. implements Comparable left angle bracket Big Integer right angle bracket left brace. Line 3, indented once. forward slash forward slash class body omitted. Line 4, indented once. at sign Override. Line 5, indented once. public i n t compare To left parenthesis Big Integer o right parenthesis left brace. Line 6, indented twice. forward slash forward slash Implementation omitted. Line 7, indented once. right brace. Line 8. right brace."/>
          <p:cNvPicPr>
            <a:picLocks noChangeAspect="1"/>
          </p:cNvPicPr>
          <p:nvPr/>
        </p:nvPicPr>
        <p:blipFill>
          <a:blip r:embed="rId2"/>
          <a:stretch>
            <a:fillRect/>
          </a:stretch>
        </p:blipFill>
        <p:spPr>
          <a:xfrm>
            <a:off x="669272" y="2430091"/>
            <a:ext cx="7805455" cy="1997818"/>
          </a:xfrm>
          <a:prstGeom prst="rect">
            <a:avLst/>
          </a:prstGeom>
        </p:spPr>
      </p:pic>
    </p:spTree>
    <p:extLst>
      <p:ext uri="{BB962C8B-B14F-4D97-AF65-F5344CB8AC3E}">
        <p14:creationId xmlns:p14="http://schemas.microsoft.com/office/powerpoint/2010/main" val="24058410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pPr>
              <a:spcBef>
                <a:spcPct val="0"/>
              </a:spcBef>
              <a:buClrTx/>
            </a:pPr>
            <a:r>
              <a:rPr lang="en-US" altLang="en-US" dirty="0">
                <a:solidFill>
                  <a:schemeClr val="tx2"/>
                </a:solidFill>
              </a:rPr>
              <a:t>String and Date Classes</a:t>
            </a:r>
          </a:p>
        </p:txBody>
      </p:sp>
      <p:pic>
        <p:nvPicPr>
          <p:cNvPr id="3" name="Picture 2" descr="Illustration displays computer code in two blocks. First block has 8 lines. The lines read as follows. Line 1. public class String extends Object. Line 2, indented twice. implements Comparable left angle bracket String right angle bracket left brace. Line 3, indented once. forward slash forward slash class body omitted. Line 4, indented once. at sign Override. Line 5, indented once. public i n t compare To left parenthesis String o right parenthesis left brace. Line 6, indented twice. forward slash forward slash Implementation omitted. Line 7, indented once. right brace. Line 8. right brace. Second block has 8 lines. The lines read as follows. Line 1. public class Date extends Object. Line 2, indented twice. implements Comparable left angle bracket Date right angle bracket left brace. Line 3, indented once. forward slash forward slash class body omitted. Line 4, indented once. at sign Override. Line 5, indented once. public i n t compare To left parenthesis Date o right parenthesis left brace. Line 6, indented twice. forward slash forward slash Implementation omitted. Line 7, indented once. right brace. Line 8. right brace."/>
          <p:cNvPicPr>
            <a:picLocks noChangeAspect="1"/>
          </p:cNvPicPr>
          <p:nvPr/>
        </p:nvPicPr>
        <p:blipFill>
          <a:blip r:embed="rId2"/>
          <a:stretch>
            <a:fillRect/>
          </a:stretch>
        </p:blipFill>
        <p:spPr>
          <a:xfrm>
            <a:off x="669272" y="2434151"/>
            <a:ext cx="7805455" cy="1989697"/>
          </a:xfrm>
          <a:prstGeom prst="rect">
            <a:avLst/>
          </a:prstGeom>
        </p:spPr>
      </p:pic>
    </p:spTree>
    <p:extLst>
      <p:ext uri="{BB962C8B-B14F-4D97-AF65-F5344CB8AC3E}">
        <p14:creationId xmlns:p14="http://schemas.microsoft.com/office/powerpoint/2010/main" val="34613280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t>Example</a:t>
            </a:r>
            <a:endParaRPr lang="en-US" dirty="0"/>
          </a:p>
        </p:txBody>
      </p:sp>
      <p:pic>
        <p:nvPicPr>
          <p:cNvPr id="6" name="Picture 2" descr="Computer code has 5 lines. The lines read as follows. Line 1. System period out period print l n left parenthesis new Integer left parenthesis 3 right parenthesis period compare To left parenthesis new Integer left parenthesis 5 right parenthesis right parenthesis right parenthesis semicolon. Line 2. System period out period print l n left parenthesis double quote A B C double quote period compare To left parenthesis double quote A B E double quote right parenthesis right parenthesis semicolon. Line 3. java period u t i l period Date date 1 equals new java period u t i l period Date left parenthesis 2013 comma 1 comma 1 right parenthesis semicolon. Line 4. java period u t i l period Date date 2 equals new java period u t i l period Date left parenthesis 2012 comma 1 comma 1 right parenthesis semicolon. Line 5. System period out period print l n left parenthesis date 1 period compare To left parenthesis date 2 right parenthesis right parenthesis semicolon."/>
          <p:cNvPicPr>
            <a:picLocks noChangeAspect="1"/>
          </p:cNvPicPr>
          <p:nvPr/>
        </p:nvPicPr>
        <p:blipFill rotWithShape="1">
          <a:blip r:embed="rId2"/>
          <a:srcRect l="1379" r="2562" b="28102"/>
          <a:stretch/>
        </p:blipFill>
        <p:spPr>
          <a:xfrm>
            <a:off x="493058" y="1687139"/>
            <a:ext cx="8005482" cy="3252412"/>
          </a:xfrm>
          <a:prstGeom prst="rect">
            <a:avLst/>
          </a:prstGeom>
        </p:spPr>
      </p:pic>
    </p:spTree>
    <p:extLst>
      <p:ext uri="{BB962C8B-B14F-4D97-AF65-F5344CB8AC3E}">
        <p14:creationId xmlns:p14="http://schemas.microsoft.com/office/powerpoint/2010/main" val="11294245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301"/>
            <a:ext cx="8229600" cy="1097279"/>
          </a:xfrm>
        </p:spPr>
        <p:txBody>
          <a:bodyPr/>
          <a:lstStyle/>
          <a:p>
            <a:r>
              <a:rPr lang="en-US" altLang="en-US" dirty="0"/>
              <a:t>Generic </a:t>
            </a:r>
            <a:r>
              <a:rPr lang="en-US" altLang="en-US" dirty="0">
                <a:latin typeface="Courier New" panose="02070309020205020404" pitchFamily="49" charset="0"/>
              </a:rPr>
              <a:t>sort</a:t>
            </a:r>
            <a:r>
              <a:rPr lang="en-US" altLang="en-US" dirty="0"/>
              <a:t> Method</a:t>
            </a:r>
            <a:endParaRPr lang="en-US" dirty="0"/>
          </a:p>
        </p:txBody>
      </p:sp>
      <p:sp>
        <p:nvSpPr>
          <p:cNvPr id="3" name="Content Placeholder 2"/>
          <p:cNvSpPr>
            <a:spLocks noGrp="1"/>
          </p:cNvSpPr>
          <p:nvPr>
            <p:ph sz="quarter" idx="13"/>
          </p:nvPr>
        </p:nvSpPr>
        <p:spPr>
          <a:xfrm>
            <a:off x="457200" y="1600201"/>
            <a:ext cx="8232775" cy="909917"/>
          </a:xfrm>
        </p:spPr>
        <p:txBody>
          <a:bodyPr/>
          <a:lstStyle/>
          <a:p>
            <a:pPr marL="0" indent="0">
              <a:buNone/>
            </a:pPr>
            <a:r>
              <a:rPr lang="en-US" altLang="en-US" dirty="0"/>
              <a:t>Let </a:t>
            </a:r>
            <a:r>
              <a:rPr lang="en-US" altLang="en-US" b="1" dirty="0"/>
              <a:t>n</a:t>
            </a:r>
            <a:r>
              <a:rPr lang="en-US" altLang="en-US" dirty="0"/>
              <a:t> be an </a:t>
            </a:r>
            <a:r>
              <a:rPr lang="en-US" altLang="en-US" b="1" dirty="0"/>
              <a:t>Integer</a:t>
            </a:r>
            <a:r>
              <a:rPr lang="en-US" altLang="en-US" dirty="0"/>
              <a:t> object, </a:t>
            </a:r>
            <a:r>
              <a:rPr lang="en-US" altLang="en-US" b="1" dirty="0"/>
              <a:t>s</a:t>
            </a:r>
            <a:r>
              <a:rPr lang="en-US" altLang="en-US" dirty="0"/>
              <a:t> be a </a:t>
            </a:r>
            <a:r>
              <a:rPr lang="en-US" altLang="en-US" b="1" dirty="0"/>
              <a:t>String</a:t>
            </a:r>
            <a:r>
              <a:rPr lang="en-US" altLang="en-US" dirty="0"/>
              <a:t> object, and </a:t>
            </a:r>
            <a:r>
              <a:rPr lang="en-US" altLang="en-US" b="1" dirty="0"/>
              <a:t>d</a:t>
            </a:r>
            <a:r>
              <a:rPr lang="en-US" altLang="en-US" dirty="0"/>
              <a:t> be a </a:t>
            </a:r>
            <a:r>
              <a:rPr lang="en-US" altLang="en-US" b="1" dirty="0"/>
              <a:t>Date</a:t>
            </a:r>
            <a:r>
              <a:rPr lang="en-US" altLang="en-US" dirty="0"/>
              <a:t> object. All the following expressions are </a:t>
            </a:r>
            <a:r>
              <a:rPr lang="en-US" altLang="en-US" b="1" dirty="0"/>
              <a:t>true</a:t>
            </a:r>
            <a:r>
              <a:rPr lang="en-US" altLang="en-US" dirty="0" smtClean="0"/>
              <a:t>.</a:t>
            </a:r>
            <a:endParaRPr lang="en-US" dirty="0"/>
          </a:p>
        </p:txBody>
      </p:sp>
      <p:pic>
        <p:nvPicPr>
          <p:cNvPr id="6" name="Picture 3" descr="A diagram illustrates statements in 3 blocks. First block has 3 lines. The lines read as follows. Line 1. n instance of Integer. Line 2. n instance of Object. Line 3. n instance of Comparable. Second block has 3 lines. The lines read as follows. Line 1. s instance of String. Line 2. s instance of Object. Line 3. s instance of Comparable. Third block has 3 lines. The lines read as follows. Line 1. d instance of java period u t i l period Date. Line 2. d instance of Object. Line 3. d instance of Comparable."/>
          <p:cNvPicPr>
            <a:picLocks noChangeAspect="1"/>
          </p:cNvPicPr>
          <p:nvPr/>
        </p:nvPicPr>
        <p:blipFill>
          <a:blip r:embed="rId2"/>
          <a:stretch>
            <a:fillRect/>
          </a:stretch>
        </p:blipFill>
        <p:spPr>
          <a:xfrm>
            <a:off x="766840" y="2805942"/>
            <a:ext cx="7610319" cy="690303"/>
          </a:xfrm>
          <a:prstGeom prst="rect">
            <a:avLst/>
          </a:prstGeom>
        </p:spPr>
      </p:pic>
      <p:sp>
        <p:nvSpPr>
          <p:cNvPr id="4" name="Content Placeholder 4"/>
          <p:cNvSpPr>
            <a:spLocks noGrp="1"/>
          </p:cNvSpPr>
          <p:nvPr>
            <p:ph sz="quarter" idx="14"/>
          </p:nvPr>
        </p:nvSpPr>
        <p:spPr>
          <a:xfrm>
            <a:off x="455776" y="3890680"/>
            <a:ext cx="8232775" cy="905435"/>
          </a:xfrm>
        </p:spPr>
        <p:txBody>
          <a:bodyPr/>
          <a:lstStyle/>
          <a:p>
            <a:pPr marL="0" indent="0">
              <a:buNone/>
            </a:pPr>
            <a:r>
              <a:rPr lang="en-US" altLang="en-US" dirty="0"/>
              <a:t>The java.util.Arrays.sort(array) method requires that the elements in an array are instances of Comparable&lt;E&gt;. </a:t>
            </a:r>
            <a:endParaRPr lang="en-US" dirty="0"/>
          </a:p>
        </p:txBody>
      </p:sp>
      <p:sp>
        <p:nvSpPr>
          <p:cNvPr id="7" name="TextBox 5">
            <a:hlinkClick r:id="rId3"/>
          </p:cNvPr>
          <p:cNvSpPr>
            <a:spLocks noChangeArrowheads="1"/>
          </p:cNvSpPr>
          <p:nvPr/>
        </p:nvSpPr>
        <p:spPr bwMode="auto">
          <a:xfrm>
            <a:off x="3383803" y="5638800"/>
            <a:ext cx="2898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SortComparableObjects</a:t>
            </a:r>
          </a:p>
        </p:txBody>
      </p:sp>
      <p:sp>
        <p:nvSpPr>
          <p:cNvPr id="8" name="TextBox 6">
            <a:hlinkClick r:id="rId4" tooltip="http://liveexample-ppe.pearsoncmg.com/LiveRun/faces/LiveExample.xhtml"/>
          </p:cNvPr>
          <p:cNvSpPr txBox="1"/>
          <p:nvPr/>
        </p:nvSpPr>
        <p:spPr>
          <a:xfrm>
            <a:off x="6571129" y="5594680"/>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703119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Learning Objectives</a:t>
            </a:r>
            <a:r>
              <a:rPr lang="en-US" altLang="en-US" sz="3600" dirty="0" smtClean="0"/>
              <a:t> </a:t>
            </a:r>
            <a:r>
              <a:rPr lang="en-US" altLang="en-US" sz="2000" b="0" dirty="0" smtClean="0"/>
              <a:t>(1 of 2)</a:t>
            </a:r>
            <a:endParaRPr lang="en-US" sz="2000" b="0" dirty="0"/>
          </a:p>
        </p:txBody>
      </p:sp>
      <p:sp>
        <p:nvSpPr>
          <p:cNvPr id="3" name="Content Placeholder 2"/>
          <p:cNvSpPr>
            <a:spLocks noGrp="1"/>
          </p:cNvSpPr>
          <p:nvPr>
            <p:ph sz="quarter" idx="13"/>
          </p:nvPr>
        </p:nvSpPr>
        <p:spPr/>
        <p:txBody>
          <a:bodyPr/>
          <a:lstStyle/>
          <a:p>
            <a:pPr marL="3175" lvl="2" indent="0">
              <a:spcBef>
                <a:spcPts val="1500"/>
              </a:spcBef>
              <a:buNone/>
            </a:pPr>
            <a:r>
              <a:rPr lang="en-US" altLang="en-US" b="1" dirty="0" smtClean="0">
                <a:solidFill>
                  <a:schemeClr val="tx2"/>
                </a:solidFill>
              </a:rPr>
              <a:t>13.1</a:t>
            </a:r>
            <a:r>
              <a:rPr lang="en-US" altLang="en-US" dirty="0" smtClean="0"/>
              <a:t> </a:t>
            </a:r>
            <a:r>
              <a:rPr lang="en-US" altLang="en-US" dirty="0"/>
              <a:t>To design and use abstract classes (§13.2).</a:t>
            </a:r>
          </a:p>
          <a:p>
            <a:pPr marL="3175" lvl="2" indent="0">
              <a:spcBef>
                <a:spcPts val="1500"/>
              </a:spcBef>
              <a:buNone/>
            </a:pPr>
            <a:r>
              <a:rPr lang="en-US" altLang="en-US" b="1" dirty="0" smtClean="0">
                <a:solidFill>
                  <a:schemeClr val="tx2"/>
                </a:solidFill>
              </a:rPr>
              <a:t>13.2 </a:t>
            </a:r>
            <a:r>
              <a:rPr lang="en-US" altLang="en-US" dirty="0" smtClean="0"/>
              <a:t>To </a:t>
            </a:r>
            <a:r>
              <a:rPr lang="en-US" altLang="en-US" dirty="0"/>
              <a:t>generalize numeric wrapper classes, </a:t>
            </a:r>
            <a:r>
              <a:rPr lang="en-US" altLang="en-US" b="1" dirty="0"/>
              <a:t>BigInteger</a:t>
            </a:r>
            <a:r>
              <a:rPr lang="en-US" altLang="en-US" dirty="0"/>
              <a:t>, and </a:t>
            </a:r>
            <a:r>
              <a:rPr lang="en-US" altLang="en-US" b="1" dirty="0"/>
              <a:t>BigDecimal</a:t>
            </a:r>
            <a:r>
              <a:rPr lang="en-US" altLang="en-US" dirty="0"/>
              <a:t> using the abstract </a:t>
            </a:r>
            <a:r>
              <a:rPr lang="en-US" altLang="en-US" b="1" dirty="0"/>
              <a:t>Number</a:t>
            </a:r>
            <a:r>
              <a:rPr lang="en-US" altLang="en-US" dirty="0"/>
              <a:t> class (§13.3).</a:t>
            </a:r>
          </a:p>
          <a:p>
            <a:pPr marL="3175" lvl="2" indent="0">
              <a:spcBef>
                <a:spcPts val="1500"/>
              </a:spcBef>
              <a:buNone/>
            </a:pPr>
            <a:r>
              <a:rPr lang="en-US" altLang="en-US" b="1" dirty="0" smtClean="0">
                <a:solidFill>
                  <a:schemeClr val="tx2"/>
                </a:solidFill>
              </a:rPr>
              <a:t>13.3 </a:t>
            </a:r>
            <a:r>
              <a:rPr lang="en-US" altLang="en-US" dirty="0" smtClean="0"/>
              <a:t>To </a:t>
            </a:r>
            <a:r>
              <a:rPr lang="en-US" altLang="en-US" dirty="0"/>
              <a:t>process a calendar using the </a:t>
            </a:r>
            <a:r>
              <a:rPr lang="en-US" altLang="en-US" b="1" dirty="0"/>
              <a:t>Calendar</a:t>
            </a:r>
            <a:r>
              <a:rPr lang="en-US" altLang="en-US" dirty="0"/>
              <a:t> and </a:t>
            </a:r>
            <a:r>
              <a:rPr lang="en-US" altLang="en-US" b="1" dirty="0"/>
              <a:t>GregorianCalendar</a:t>
            </a:r>
            <a:r>
              <a:rPr lang="en-US" altLang="en-US" dirty="0"/>
              <a:t> classes (§13.4).</a:t>
            </a:r>
          </a:p>
          <a:p>
            <a:pPr marL="3175" lvl="2" indent="0">
              <a:spcBef>
                <a:spcPts val="1500"/>
              </a:spcBef>
              <a:buNone/>
            </a:pPr>
            <a:r>
              <a:rPr lang="en-US" altLang="en-US" b="1" dirty="0" smtClean="0">
                <a:solidFill>
                  <a:schemeClr val="tx2"/>
                </a:solidFill>
              </a:rPr>
              <a:t>13.4 </a:t>
            </a:r>
            <a:r>
              <a:rPr lang="en-US" altLang="en-US" dirty="0" smtClean="0"/>
              <a:t>To </a:t>
            </a:r>
            <a:r>
              <a:rPr lang="en-US" altLang="en-US" dirty="0"/>
              <a:t>specify common behavior for objects using interfaces (§13.5).</a:t>
            </a:r>
          </a:p>
          <a:p>
            <a:pPr marL="3175" lvl="2" indent="0">
              <a:spcBef>
                <a:spcPts val="1500"/>
              </a:spcBef>
              <a:buNone/>
            </a:pPr>
            <a:r>
              <a:rPr lang="en-US" altLang="en-US" b="1" dirty="0" smtClean="0">
                <a:solidFill>
                  <a:schemeClr val="tx2"/>
                </a:solidFill>
              </a:rPr>
              <a:t>13.5 </a:t>
            </a:r>
            <a:r>
              <a:rPr lang="en-US" altLang="en-US" dirty="0" smtClean="0"/>
              <a:t>To </a:t>
            </a:r>
            <a:r>
              <a:rPr lang="en-US" altLang="en-US" dirty="0"/>
              <a:t>define interfaces and define classes that implement interfaces (§13.5).</a:t>
            </a:r>
          </a:p>
        </p:txBody>
      </p:sp>
    </p:spTree>
    <p:extLst>
      <p:ext uri="{BB962C8B-B14F-4D97-AF65-F5344CB8AC3E}">
        <p14:creationId xmlns:p14="http://schemas.microsoft.com/office/powerpoint/2010/main" val="5950948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46530"/>
            <a:ext cx="8229600" cy="1066799"/>
          </a:xfrm>
        </p:spPr>
        <p:txBody>
          <a:bodyPr/>
          <a:lstStyle/>
          <a:p>
            <a:r>
              <a:rPr lang="en-US" altLang="en-US" dirty="0">
                <a:ea typeface="PMingLiU" pitchFamily="18" charset="-120"/>
              </a:rPr>
              <a:t>Defining Classes to Implement Comparable</a:t>
            </a:r>
            <a:endParaRPr lang="en-US" dirty="0"/>
          </a:p>
        </p:txBody>
      </p:sp>
      <p:pic>
        <p:nvPicPr>
          <p:cNvPr id="6" name="Picture 2" descr="A diagram illustrates classes implementing interface, comparable. A class Geometric Object has a sub class Rectangle derived from it and it has a sub class Comparable Rectangle which is implemented from the interface java period l a n g period Comparable left angle bracket Comparable Rectangle right angle bracket with method of type public access modifier, compare To left parenthesis o colon Comparable Rectangle right parenthesis colon i n 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13" y="1922599"/>
            <a:ext cx="8083262" cy="2537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8" name="TextBox 3">
            <a:hlinkClick r:id="rId3"/>
          </p:cNvPr>
          <p:cNvSpPr>
            <a:spLocks noChangeArrowheads="1"/>
          </p:cNvSpPr>
          <p:nvPr/>
        </p:nvSpPr>
        <p:spPr bwMode="auto">
          <a:xfrm>
            <a:off x="2480516" y="5392271"/>
            <a:ext cx="25304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ComparableRectangle</a:t>
            </a:r>
          </a:p>
        </p:txBody>
      </p:sp>
      <p:sp>
        <p:nvSpPr>
          <p:cNvPr id="9" name="TextBox 4">
            <a:hlinkClick r:id="rId4"/>
          </p:cNvPr>
          <p:cNvSpPr>
            <a:spLocks noChangeArrowheads="1"/>
          </p:cNvSpPr>
          <p:nvPr/>
        </p:nvSpPr>
        <p:spPr bwMode="auto">
          <a:xfrm>
            <a:off x="5190378" y="5392271"/>
            <a:ext cx="21494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SortRectangles</a:t>
            </a:r>
          </a:p>
        </p:txBody>
      </p:sp>
      <p:sp>
        <p:nvSpPr>
          <p:cNvPr id="7" name="TextBox 5">
            <a:hlinkClick r:id="rId5" tooltip="http://liveexample-ppe.pearsoncmg.com/LiveRun/faces/LiveExample.xhtml"/>
          </p:cNvPr>
          <p:cNvSpPr txBox="1"/>
          <p:nvPr/>
        </p:nvSpPr>
        <p:spPr>
          <a:xfrm>
            <a:off x="7519240" y="5351938"/>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9123145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a:latin typeface="Courier New" panose="02070309020205020404" pitchFamily="49" charset="0"/>
              </a:rPr>
              <a:t>Cloneable</a:t>
            </a:r>
            <a:r>
              <a:rPr lang="en-US" altLang="en-US" dirty="0"/>
              <a:t> Interfaces</a:t>
            </a:r>
            <a:endParaRPr lang="en-US" dirty="0"/>
          </a:p>
        </p:txBody>
      </p:sp>
      <p:sp>
        <p:nvSpPr>
          <p:cNvPr id="3" name="Content Placeholder 2"/>
          <p:cNvSpPr>
            <a:spLocks noGrp="1"/>
          </p:cNvSpPr>
          <p:nvPr>
            <p:ph sz="quarter" idx="13"/>
          </p:nvPr>
        </p:nvSpPr>
        <p:spPr>
          <a:xfrm>
            <a:off x="457200" y="1600201"/>
            <a:ext cx="8232775" cy="2891118"/>
          </a:xfrm>
        </p:spPr>
        <p:txBody>
          <a:bodyPr/>
          <a:lstStyle/>
          <a:p>
            <a:pPr marL="0" lvl="1" indent="0">
              <a:spcBef>
                <a:spcPts val="1500"/>
              </a:spcBef>
              <a:buFontTx/>
              <a:buNone/>
            </a:pPr>
            <a:r>
              <a:rPr lang="en-US" altLang="en-US" dirty="0"/>
              <a:t>Marker Interface: An empty </a:t>
            </a:r>
            <a:r>
              <a:rPr lang="en-US" altLang="en-US" dirty="0" smtClean="0"/>
              <a:t>interface.</a:t>
            </a:r>
          </a:p>
          <a:p>
            <a:pPr marL="0" lvl="1" indent="0">
              <a:spcBef>
                <a:spcPts val="1500"/>
              </a:spcBef>
              <a:buFontTx/>
              <a:buNone/>
            </a:pPr>
            <a:r>
              <a:rPr lang="en-US" altLang="en-US" dirty="0" smtClean="0">
                <a:cs typeface="Courier New" panose="02070309020205020404" pitchFamily="49" charset="0"/>
              </a:rPr>
              <a:t>A </a:t>
            </a:r>
            <a:r>
              <a:rPr lang="en-US" altLang="en-US" dirty="0">
                <a:cs typeface="Courier New" panose="02070309020205020404" pitchFamily="49" charset="0"/>
              </a:rPr>
              <a:t>marker interface does not contain constants or methods. It is used to denote that a class possesses certain desirable properties. A class that implements the </a:t>
            </a:r>
            <a:r>
              <a:rPr lang="en-US" altLang="en-US" b="1" dirty="0">
                <a:cs typeface="Courier New" panose="02070309020205020404" pitchFamily="49" charset="0"/>
              </a:rPr>
              <a:t>Cloneable</a:t>
            </a:r>
            <a:r>
              <a:rPr lang="en-US" altLang="en-US" dirty="0">
                <a:cs typeface="Courier New" panose="02070309020205020404" pitchFamily="49" charset="0"/>
              </a:rPr>
              <a:t> interface is marked cloneable, and its objects can be cloned using the </a:t>
            </a:r>
            <a:r>
              <a:rPr lang="en-US" altLang="en-US" b="1" dirty="0">
                <a:cs typeface="Courier New" panose="02070309020205020404" pitchFamily="49" charset="0"/>
              </a:rPr>
              <a:t>clone() </a:t>
            </a:r>
            <a:r>
              <a:rPr lang="en-US" altLang="en-US" dirty="0">
                <a:cs typeface="Courier New" panose="02070309020205020404" pitchFamily="49" charset="0"/>
              </a:rPr>
              <a:t>method defined in the </a:t>
            </a:r>
            <a:r>
              <a:rPr lang="en-US" altLang="en-US" b="1" dirty="0">
                <a:cs typeface="Courier New" panose="02070309020205020404" pitchFamily="49" charset="0"/>
              </a:rPr>
              <a:t>Object</a:t>
            </a:r>
            <a:r>
              <a:rPr lang="en-US" altLang="en-US" dirty="0">
                <a:cs typeface="Courier New" panose="02070309020205020404" pitchFamily="49" charset="0"/>
              </a:rPr>
              <a:t> class. </a:t>
            </a:r>
            <a:endParaRPr lang="en-US" dirty="0"/>
          </a:p>
        </p:txBody>
      </p:sp>
      <p:pic>
        <p:nvPicPr>
          <p:cNvPr id="5" name="Picture 3" descr="Computer code has 3 lines. The lines read as follows. Line 1. package java period l a n g semicolon. Line 2. public interface Cloneable left brace. Line 3. right brace."/>
          <p:cNvPicPr>
            <a:picLocks noChangeAspect="1"/>
          </p:cNvPicPr>
          <p:nvPr/>
        </p:nvPicPr>
        <p:blipFill rotWithShape="1">
          <a:blip r:embed="rId2"/>
          <a:srcRect r="20171"/>
          <a:stretch/>
        </p:blipFill>
        <p:spPr>
          <a:xfrm>
            <a:off x="1200220" y="4603313"/>
            <a:ext cx="6141874" cy="1524132"/>
          </a:xfrm>
          <a:prstGeom prst="rect">
            <a:avLst/>
          </a:prstGeom>
        </p:spPr>
      </p:pic>
    </p:spTree>
    <p:extLst>
      <p:ext uri="{BB962C8B-B14F-4D97-AF65-F5344CB8AC3E}">
        <p14:creationId xmlns:p14="http://schemas.microsoft.com/office/powerpoint/2010/main" val="8306694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Examples</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Courier New" panose="02070309020205020404" pitchFamily="49" charset="0"/>
              </a:rPr>
              <a:t>Many classes (e.g., Date and Calendar) in the Java library implement Cloneable. Thus, the instances of these classes can be cloned. For example, the following </a:t>
            </a:r>
            <a:r>
              <a:rPr lang="en-US" altLang="en-US" dirty="0" smtClean="0">
                <a:cs typeface="Courier New" panose="02070309020205020404" pitchFamily="49" charset="0"/>
              </a:rPr>
              <a:t>code</a:t>
            </a:r>
            <a:endParaRPr lang="en-US" dirty="0"/>
          </a:p>
        </p:txBody>
      </p:sp>
      <p:pic>
        <p:nvPicPr>
          <p:cNvPr id="7" name="Picture 3" descr="Computer code has 6 lines. The lines read as follows. Line 1. Calendar calendar equals new Gregorian Calendar left parenthesis 2003, 2, 1 right parenthesis semicolon. Line 2. Calendar calendar Copy equals left parenthesis Calendar right parenthesis Calendar period Clone left parenthesis right parenthesis semicolon. Line 3. System period out period print l n left parenthesis double quote calendar equals equals Calendar Copy is double quote plus. Line 4, indented once. left parenthesis Calendar equals equals calendar Copy right parenthesis right parenthesis semicolon. Line 5. System period out period print l n left parenthesis double quote calendar period equals left parenthesis calendar Copy right parenthesis is double quote plus. Line 6, indented once. calendar period equals left parenthesis calendar Copy right parenthesis right parenthesis semicolon."/>
          <p:cNvPicPr>
            <a:picLocks noChangeAspect="1"/>
          </p:cNvPicPr>
          <p:nvPr/>
        </p:nvPicPr>
        <p:blipFill rotWithShape="1">
          <a:blip r:embed="rId2"/>
          <a:srcRect l="949" r="4869"/>
          <a:stretch/>
        </p:blipFill>
        <p:spPr>
          <a:xfrm>
            <a:off x="493060" y="2956303"/>
            <a:ext cx="7969624" cy="1877731"/>
          </a:xfrm>
          <a:prstGeom prst="rect">
            <a:avLst/>
          </a:prstGeom>
        </p:spPr>
      </p:pic>
      <p:sp>
        <p:nvSpPr>
          <p:cNvPr id="4" name="Content Placeholder 4"/>
          <p:cNvSpPr>
            <a:spLocks noGrp="1"/>
          </p:cNvSpPr>
          <p:nvPr>
            <p:ph sz="quarter" idx="14"/>
          </p:nvPr>
        </p:nvSpPr>
        <p:spPr>
          <a:xfrm>
            <a:off x="455776" y="4877433"/>
            <a:ext cx="8232775" cy="1353038"/>
          </a:xfrm>
        </p:spPr>
        <p:txBody>
          <a:bodyPr/>
          <a:lstStyle/>
          <a:p>
            <a:pPr marL="0" indent="0">
              <a:buNone/>
            </a:pPr>
            <a:r>
              <a:rPr lang="en-US" altLang="en-US" dirty="0">
                <a:cs typeface="Courier New" panose="02070309020205020404" pitchFamily="49" charset="0"/>
              </a:rPr>
              <a:t>d</a:t>
            </a:r>
            <a:r>
              <a:rPr lang="en-US" altLang="en-US" dirty="0" smtClean="0">
                <a:cs typeface="Courier New" panose="02070309020205020404" pitchFamily="49" charset="0"/>
              </a:rPr>
              <a:t>isplays</a:t>
            </a:r>
          </a:p>
          <a:p>
            <a:pPr marL="0" lvl="1" indent="0">
              <a:buNone/>
            </a:pPr>
            <a:r>
              <a:rPr lang="en-US" altLang="en-US" dirty="0">
                <a:cs typeface="Courier New" panose="02070309020205020404" pitchFamily="49" charset="0"/>
              </a:rPr>
              <a:t>calendar == calendarCopy is false</a:t>
            </a:r>
            <a:endParaRPr lang="en-US" altLang="en-US" dirty="0">
              <a:cs typeface="Times New Roman" panose="02020603050405020304" pitchFamily="18" charset="0"/>
            </a:endParaRPr>
          </a:p>
          <a:p>
            <a:pPr marL="0" lvl="1" indent="0">
              <a:buNone/>
            </a:pPr>
            <a:r>
              <a:rPr lang="en-US" altLang="en-US" dirty="0">
                <a:cs typeface="Courier New" panose="02070309020205020404" pitchFamily="49" charset="0"/>
              </a:rPr>
              <a:t>calendar.equals(calendarCopy) is </a:t>
            </a:r>
            <a:r>
              <a:rPr lang="en-US" altLang="en-US" dirty="0" smtClean="0">
                <a:cs typeface="Courier New" panose="02070309020205020404" pitchFamily="49" charset="0"/>
              </a:rPr>
              <a:t>true</a:t>
            </a:r>
            <a:endParaRPr lang="en-US" dirty="0"/>
          </a:p>
        </p:txBody>
      </p:sp>
    </p:spTree>
    <p:extLst>
      <p:ext uri="{BB962C8B-B14F-4D97-AF65-F5344CB8AC3E}">
        <p14:creationId xmlns:p14="http://schemas.microsoft.com/office/powerpoint/2010/main" val="16194519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Implementing Cloneable Interface</a:t>
            </a:r>
            <a:endParaRPr lang="en-US" dirty="0"/>
          </a:p>
        </p:txBody>
      </p:sp>
      <p:sp>
        <p:nvSpPr>
          <p:cNvPr id="3" name="Content Placeholder 2"/>
          <p:cNvSpPr>
            <a:spLocks noGrp="1"/>
          </p:cNvSpPr>
          <p:nvPr>
            <p:ph sz="quarter" idx="13"/>
          </p:nvPr>
        </p:nvSpPr>
        <p:spPr>
          <a:xfrm>
            <a:off x="457200" y="1600201"/>
            <a:ext cx="8232775" cy="1790700"/>
          </a:xfrm>
        </p:spPr>
        <p:txBody>
          <a:bodyPr/>
          <a:lstStyle/>
          <a:p>
            <a:pPr marL="0" indent="0">
              <a:buNone/>
            </a:pPr>
            <a:r>
              <a:rPr lang="en-US" altLang="en-US" dirty="0">
                <a:cs typeface="Courier New" panose="02070309020205020404" pitchFamily="49" charset="0"/>
              </a:rPr>
              <a:t>To define a custom class that implements the Cloneable interface, the class must override the clone() method in the Object class. The following code defines a class named House that implements Cloneable and Comparable</a:t>
            </a:r>
            <a:r>
              <a:rPr lang="en-US" altLang="en-US" dirty="0" smtClean="0">
                <a:cs typeface="Courier New" panose="02070309020205020404" pitchFamily="49" charset="0"/>
              </a:rPr>
              <a:t>.</a:t>
            </a:r>
            <a:endParaRPr lang="en-US" dirty="0"/>
          </a:p>
        </p:txBody>
      </p:sp>
      <p:sp>
        <p:nvSpPr>
          <p:cNvPr id="4" name="TextBox 3">
            <a:hlinkClick r:id="rId2"/>
          </p:cNvPr>
          <p:cNvSpPr>
            <a:spLocks noChangeArrowheads="1"/>
          </p:cNvSpPr>
          <p:nvPr/>
        </p:nvSpPr>
        <p:spPr bwMode="auto">
          <a:xfrm>
            <a:off x="3612775" y="4217894"/>
            <a:ext cx="12954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House</a:t>
            </a:r>
          </a:p>
        </p:txBody>
      </p:sp>
    </p:spTree>
    <p:extLst>
      <p:ext uri="{BB962C8B-B14F-4D97-AF65-F5344CB8AC3E}">
        <p14:creationId xmlns:p14="http://schemas.microsoft.com/office/powerpoint/2010/main" val="20174863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Shallow </a:t>
            </a:r>
            <a:r>
              <a:rPr lang="en-US" altLang="en-US" dirty="0" smtClean="0"/>
              <a:t>v</a:t>
            </a:r>
            <a:r>
              <a:rPr lang="en-US" altLang="en-US" sz="100" dirty="0" smtClean="0">
                <a:solidFill>
                  <a:schemeClr val="bg1"/>
                </a:solidFill>
              </a:rPr>
              <a:t>ersu</a:t>
            </a:r>
            <a:r>
              <a:rPr lang="en-US" altLang="en-US" dirty="0" smtClean="0"/>
              <a:t>s </a:t>
            </a:r>
            <a:r>
              <a:rPr lang="en-US" altLang="en-US" dirty="0"/>
              <a:t>Deep </a:t>
            </a:r>
            <a:r>
              <a:rPr lang="en-US" altLang="en-US" dirty="0" smtClean="0"/>
              <a:t>Copy </a:t>
            </a:r>
            <a:r>
              <a:rPr lang="en-US" altLang="en-US" sz="2000" b="0" dirty="0" smtClean="0"/>
              <a:t>(1 of 2)</a:t>
            </a:r>
            <a:endParaRPr lang="en-US" sz="2000" b="0" dirty="0"/>
          </a:p>
        </p:txBody>
      </p:sp>
      <p:sp>
        <p:nvSpPr>
          <p:cNvPr id="3" name="Content Placeholder 2"/>
          <p:cNvSpPr>
            <a:spLocks noGrp="1"/>
          </p:cNvSpPr>
          <p:nvPr>
            <p:ph sz="quarter" idx="13"/>
          </p:nvPr>
        </p:nvSpPr>
        <p:spPr>
          <a:xfrm>
            <a:off x="457200" y="1600201"/>
            <a:ext cx="8232775" cy="1062318"/>
          </a:xfrm>
        </p:spPr>
        <p:txBody>
          <a:bodyPr/>
          <a:lstStyle/>
          <a:p>
            <a:pPr>
              <a:spcBef>
                <a:spcPct val="50000"/>
              </a:spcBef>
              <a:buClrTx/>
              <a:buSzTx/>
              <a:buFontTx/>
              <a:buNone/>
            </a:pPr>
            <a:r>
              <a:rPr lang="en-US" altLang="en-US" dirty="0"/>
              <a:t>House house1 = new House(1, 1750.50);</a:t>
            </a:r>
          </a:p>
          <a:p>
            <a:pPr>
              <a:spcBef>
                <a:spcPct val="50000"/>
              </a:spcBef>
              <a:buClrTx/>
              <a:buSzTx/>
              <a:buFontTx/>
              <a:buNone/>
            </a:pPr>
            <a:r>
              <a:rPr lang="en-US" altLang="en-US" dirty="0"/>
              <a:t>House house2 = (House)house1.clone</a:t>
            </a:r>
            <a:r>
              <a:rPr lang="en-US" altLang="en-US" dirty="0" smtClean="0"/>
              <a:t>();</a:t>
            </a:r>
            <a:endParaRPr lang="en-US" altLang="en-US" dirty="0"/>
          </a:p>
        </p:txBody>
      </p:sp>
      <p:pic>
        <p:nvPicPr>
          <p:cNvPr id="6" name="Picture 3" descr="Two objects illustrate shallow copy in UML object diagram of class house. object, house 1 colon House has 3 slots with memory allocation. The slots and the memory allocation are as follows: id = 1, memory allocated is 1. area = 1750.50, with memory 1750.50, when Built, with memory reference. The house 2 colon House is an object derived from house 1. It has same slots and the memory allocation and the both are connected with object, when Built colon Date with slots date object, and contents."/>
          <p:cNvPicPr>
            <a:picLocks noChangeAspect="1"/>
          </p:cNvPicPr>
          <p:nvPr/>
        </p:nvPicPr>
        <p:blipFill>
          <a:blip r:embed="rId2"/>
          <a:stretch>
            <a:fillRect/>
          </a:stretch>
        </p:blipFill>
        <p:spPr>
          <a:xfrm>
            <a:off x="989980" y="2788879"/>
            <a:ext cx="6590296" cy="3395917"/>
          </a:xfrm>
          <a:prstGeom prst="rect">
            <a:avLst/>
          </a:prstGeom>
        </p:spPr>
      </p:pic>
    </p:spTree>
    <p:extLst>
      <p:ext uri="{BB962C8B-B14F-4D97-AF65-F5344CB8AC3E}">
        <p14:creationId xmlns:p14="http://schemas.microsoft.com/office/powerpoint/2010/main" val="21393538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Shallow </a:t>
            </a:r>
            <a:r>
              <a:rPr lang="en-US" altLang="en-US" dirty="0" smtClean="0"/>
              <a:t>v</a:t>
            </a:r>
            <a:r>
              <a:rPr lang="en-US" altLang="en-US" sz="100" dirty="0" smtClean="0">
                <a:solidFill>
                  <a:schemeClr val="bg1"/>
                </a:solidFill>
              </a:rPr>
              <a:t>ersu</a:t>
            </a:r>
            <a:r>
              <a:rPr lang="en-US" altLang="en-US" dirty="0" smtClean="0"/>
              <a:t>s </a:t>
            </a:r>
            <a:r>
              <a:rPr lang="en-US" altLang="en-US" dirty="0"/>
              <a:t>Deep </a:t>
            </a:r>
            <a:r>
              <a:rPr lang="en-US" altLang="en-US" dirty="0" smtClean="0"/>
              <a:t>Copy </a:t>
            </a:r>
            <a:r>
              <a:rPr lang="en-US" altLang="en-US" sz="2000" b="0" dirty="0" smtClean="0"/>
              <a:t>(2 </a:t>
            </a:r>
            <a:r>
              <a:rPr lang="en-US" altLang="en-US" sz="2000" b="0" dirty="0"/>
              <a:t>of 2)</a:t>
            </a:r>
            <a:endParaRPr lang="en-US" sz="2000" b="0" dirty="0"/>
          </a:p>
        </p:txBody>
      </p:sp>
      <p:sp>
        <p:nvSpPr>
          <p:cNvPr id="3" name="Content Placeholder 2"/>
          <p:cNvSpPr>
            <a:spLocks noGrp="1"/>
          </p:cNvSpPr>
          <p:nvPr>
            <p:ph sz="quarter" idx="13"/>
          </p:nvPr>
        </p:nvSpPr>
        <p:spPr>
          <a:xfrm>
            <a:off x="457200" y="1600201"/>
            <a:ext cx="8232775" cy="1062318"/>
          </a:xfrm>
        </p:spPr>
        <p:txBody>
          <a:bodyPr/>
          <a:lstStyle/>
          <a:p>
            <a:pPr>
              <a:spcBef>
                <a:spcPct val="50000"/>
              </a:spcBef>
              <a:buClrTx/>
              <a:buSzTx/>
              <a:buFontTx/>
              <a:buNone/>
            </a:pPr>
            <a:r>
              <a:rPr lang="en-US" altLang="en-US" dirty="0"/>
              <a:t>House house1 = new House(1, 1750.50);</a:t>
            </a:r>
          </a:p>
          <a:p>
            <a:pPr>
              <a:spcBef>
                <a:spcPct val="50000"/>
              </a:spcBef>
              <a:buClrTx/>
              <a:buSzTx/>
              <a:buFontTx/>
              <a:buNone/>
            </a:pPr>
            <a:r>
              <a:rPr lang="en-US" altLang="en-US" dirty="0"/>
              <a:t>House house2 = (House)house1.clone();</a:t>
            </a:r>
            <a:endParaRPr lang="en-US" dirty="0"/>
          </a:p>
        </p:txBody>
      </p:sp>
      <p:pic>
        <p:nvPicPr>
          <p:cNvPr id="4" name="Picture 3" descr="Two objects illustrate deep copy in UML object diagram of class house. object, house 1 colon House has 3 slots with memory allocation. The slots and the memory allocation are as follows: id = 1, memory allocated is 1. area = 1750.50, with memory 1750.50, when Built, with memory reference. The house 2 colon House is an object derived from house 1. It has same slots and the memory allocation and both are connected with two separate objects with same class name and values. The object is when Built colon Date with slots date object, and contents."/>
          <p:cNvPicPr>
            <a:picLocks noChangeAspect="1"/>
          </p:cNvPicPr>
          <p:nvPr/>
        </p:nvPicPr>
        <p:blipFill>
          <a:blip r:embed="rId2"/>
          <a:stretch>
            <a:fillRect/>
          </a:stretch>
        </p:blipFill>
        <p:spPr>
          <a:xfrm>
            <a:off x="1136944" y="2871458"/>
            <a:ext cx="6009500" cy="3302477"/>
          </a:xfrm>
          <a:prstGeom prst="rect">
            <a:avLst/>
          </a:prstGeom>
        </p:spPr>
      </p:pic>
    </p:spTree>
    <p:extLst>
      <p:ext uri="{BB962C8B-B14F-4D97-AF65-F5344CB8AC3E}">
        <p14:creationId xmlns:p14="http://schemas.microsoft.com/office/powerpoint/2010/main" val="6352315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Interfaces </a:t>
            </a:r>
            <a:r>
              <a:rPr lang="en-US" altLang="en-US" dirty="0" smtClean="0"/>
              <a:t>v</a:t>
            </a:r>
            <a:r>
              <a:rPr lang="en-US" altLang="en-US" sz="100" dirty="0" smtClean="0">
                <a:solidFill>
                  <a:schemeClr val="bg1"/>
                </a:solidFill>
              </a:rPr>
              <a:t>ersu</a:t>
            </a:r>
            <a:r>
              <a:rPr lang="en-US" altLang="en-US" dirty="0" smtClean="0"/>
              <a:t>s </a:t>
            </a:r>
            <a:r>
              <a:rPr lang="en-US" altLang="en-US" dirty="0"/>
              <a:t>Abstract </a:t>
            </a:r>
            <a:r>
              <a:rPr lang="en-US" altLang="en-US" dirty="0" smtClean="0"/>
              <a:t>Classes </a:t>
            </a:r>
            <a:r>
              <a:rPr lang="en-US" altLang="en-US" sz="2000" b="0" dirty="0" smtClean="0"/>
              <a:t>(1 of 2)</a:t>
            </a:r>
            <a:endParaRPr lang="en-US" sz="2000" b="0" dirty="0"/>
          </a:p>
        </p:txBody>
      </p:sp>
      <p:sp>
        <p:nvSpPr>
          <p:cNvPr id="3" name="Content Placeholder 2"/>
          <p:cNvSpPr>
            <a:spLocks noGrp="1"/>
          </p:cNvSpPr>
          <p:nvPr>
            <p:ph sz="quarter" idx="13"/>
          </p:nvPr>
        </p:nvSpPr>
        <p:spPr>
          <a:xfrm>
            <a:off x="457200" y="1600200"/>
            <a:ext cx="8232775" cy="1940859"/>
          </a:xfrm>
        </p:spPr>
        <p:txBody>
          <a:bodyPr/>
          <a:lstStyle/>
          <a:p>
            <a:pPr marL="0" lvl="1" indent="0">
              <a:buFontTx/>
              <a:buNone/>
            </a:pPr>
            <a:r>
              <a:rPr lang="en-US" altLang="en-US" dirty="0"/>
              <a:t>In an interface, the data must be constants; an abstract class can have all types of data.</a:t>
            </a:r>
          </a:p>
          <a:p>
            <a:pPr marL="0" lvl="1" indent="0">
              <a:buFontTx/>
              <a:buNone/>
            </a:pPr>
            <a:r>
              <a:rPr lang="en-US" altLang="en-US" dirty="0"/>
              <a:t>Each method in an interface has only a signature without implementation; an abstract class can have concrete methods.</a:t>
            </a:r>
          </a:p>
        </p:txBody>
      </p:sp>
      <p:pic>
        <p:nvPicPr>
          <p:cNvPr id="4" name="Picture 3" descr="A table has 2 Rows and 3 columns. The columns have the following headings from left to right. Variables, Constructors, Methods. The Row entries are as follows. Row 1, Abstract class. Variables Constructors Methods, No restrictions. Constructors, Constructors are invoked by subclasses through constructor chaining. An abstract class cannot be instantiated using the new operator. Methods, No restrictions. Row 2, Interface. Variables Constructors Methods, all variables must be. Constructors, No constructors. An interface cannot be instantiated using the new operator. Methods, All methods must be public abstract instance metho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478" y="3879270"/>
            <a:ext cx="8203045" cy="1385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7526552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Interfaces </a:t>
            </a:r>
            <a:r>
              <a:rPr lang="en-US" altLang="en-US" dirty="0" smtClean="0"/>
              <a:t>v</a:t>
            </a:r>
            <a:r>
              <a:rPr lang="en-US" altLang="en-US" sz="100" dirty="0" smtClean="0">
                <a:solidFill>
                  <a:schemeClr val="bg1"/>
                </a:solidFill>
              </a:rPr>
              <a:t>ersu</a:t>
            </a:r>
            <a:r>
              <a:rPr lang="en-US" altLang="en-US" dirty="0" smtClean="0"/>
              <a:t>s </a:t>
            </a:r>
            <a:r>
              <a:rPr lang="en-US" altLang="en-US" dirty="0"/>
              <a:t>Abstract </a:t>
            </a:r>
            <a:r>
              <a:rPr lang="en-US" altLang="en-US" dirty="0" smtClean="0"/>
              <a:t>Classes </a:t>
            </a:r>
            <a:r>
              <a:rPr lang="en-US" altLang="en-US" sz="2000" b="0" dirty="0" smtClean="0"/>
              <a:t>(2 of 2)</a:t>
            </a:r>
            <a:endParaRPr lang="en-US" sz="2000" b="0" dirty="0"/>
          </a:p>
        </p:txBody>
      </p:sp>
      <p:sp>
        <p:nvSpPr>
          <p:cNvPr id="3" name="Content Placeholder 2"/>
          <p:cNvSpPr>
            <a:spLocks noGrp="1"/>
          </p:cNvSpPr>
          <p:nvPr>
            <p:ph sz="quarter" idx="13"/>
          </p:nvPr>
        </p:nvSpPr>
        <p:spPr>
          <a:xfrm>
            <a:off x="457200" y="1600200"/>
            <a:ext cx="8232775" cy="1790699"/>
          </a:xfrm>
        </p:spPr>
        <p:txBody>
          <a:bodyPr/>
          <a:lstStyle/>
          <a:p>
            <a:pPr marL="0" lvl="1" indent="0">
              <a:buFontTx/>
              <a:buNone/>
            </a:pPr>
            <a:r>
              <a:rPr lang="en-US" altLang="en-US" sz="1800" dirty="0">
                <a:cs typeface="Courier New" panose="02070309020205020404" pitchFamily="49" charset="0"/>
              </a:rPr>
              <a:t>All classes share a single root, the Object class, but there is no single root for interfaces. Like a class, an interface also defines a type. A variable of an interface type can reference any instance of the class that implements the interface. If a class extends an interface, this interface plays the same role as a superclass. You can use an interface as a data type and cast a variable of an interface type to its subclass, and vice versa.</a:t>
            </a:r>
            <a:r>
              <a:rPr lang="en-US" altLang="en-US" sz="1800" dirty="0"/>
              <a:t> </a:t>
            </a:r>
          </a:p>
        </p:txBody>
      </p:sp>
      <p:pic>
        <p:nvPicPr>
          <p:cNvPr id="5" name="Picture 3" descr="An illustration displays Object extends Class 1 implementing interface 1 which is implementing 2 instances, interface underscore 1, and interface underscore 2. The class 1 extends class 2. The class 2 implements instance of interface 2 underscore 1 and interface 2 underscore 2.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290" y="3558980"/>
            <a:ext cx="4593421" cy="1703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6" name="Content Placeholder 4"/>
          <p:cNvSpPr>
            <a:spLocks noGrp="1"/>
          </p:cNvSpPr>
          <p:nvPr>
            <p:ph sz="quarter" idx="14"/>
          </p:nvPr>
        </p:nvSpPr>
        <p:spPr>
          <a:xfrm>
            <a:off x="455776" y="5388421"/>
            <a:ext cx="8232775" cy="707579"/>
          </a:xfrm>
        </p:spPr>
        <p:txBody>
          <a:bodyPr/>
          <a:lstStyle/>
          <a:p>
            <a:pPr marL="0" indent="0">
              <a:buNone/>
            </a:pPr>
            <a:r>
              <a:rPr lang="en-US" altLang="en-US" sz="1800" dirty="0">
                <a:cs typeface="Courier New" panose="02070309020205020404" pitchFamily="49" charset="0"/>
              </a:rPr>
              <a:t>Suppose that c is an instance of Class2. c is also an instance of Object, Class1, Interface1, Interface1_1, Interface1_2, Interface2_1, and Interface2_2</a:t>
            </a:r>
            <a:r>
              <a:rPr lang="en-US" altLang="en-US" sz="1800" dirty="0" smtClean="0">
                <a:cs typeface="Courier New" panose="02070309020205020404" pitchFamily="49" charset="0"/>
              </a:rPr>
              <a:t>.</a:t>
            </a:r>
            <a:endParaRPr lang="en-US" sz="2000" dirty="0"/>
          </a:p>
        </p:txBody>
      </p:sp>
    </p:spTree>
    <p:extLst>
      <p:ext uri="{BB962C8B-B14F-4D97-AF65-F5344CB8AC3E}">
        <p14:creationId xmlns:p14="http://schemas.microsoft.com/office/powerpoint/2010/main" val="19252816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cs typeface="Courier New" panose="02070309020205020404" pitchFamily="49" charset="0"/>
              </a:rPr>
              <a:t>Caution: </a:t>
            </a:r>
            <a:r>
              <a:rPr lang="en-US" altLang="en-US" dirty="0" smtClean="0">
                <a:cs typeface="Times New Roman" panose="02020603050405020304" pitchFamily="18" charset="0"/>
              </a:rPr>
              <a:t>conflict </a:t>
            </a:r>
            <a:r>
              <a:rPr lang="en-US" altLang="en-US" dirty="0">
                <a:cs typeface="Times New Roman" panose="02020603050405020304" pitchFamily="18" charset="0"/>
              </a:rPr>
              <a:t>interfaces</a:t>
            </a:r>
            <a:r>
              <a:rPr lang="en-US" altLang="en-US" dirty="0">
                <a:cs typeface="Courier New" panose="02070309020205020404" pitchFamily="49" charset="0"/>
              </a:rPr>
              <a:t> </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In rare occasions, a class may implement two interfaces with conflict information (e.g., two same constants with different values or two methods with same signature but different return type). This type of errors will be detected by the compiler.</a:t>
            </a:r>
            <a:r>
              <a:rPr lang="en-US" altLang="en-US" dirty="0">
                <a:cs typeface="Courier New" panose="02070309020205020404" pitchFamily="49" charset="0"/>
              </a:rPr>
              <a:t> </a:t>
            </a:r>
            <a:endParaRPr lang="en-US" dirty="0"/>
          </a:p>
        </p:txBody>
      </p:sp>
    </p:spTree>
    <p:extLst>
      <p:ext uri="{BB962C8B-B14F-4D97-AF65-F5344CB8AC3E}">
        <p14:creationId xmlns:p14="http://schemas.microsoft.com/office/powerpoint/2010/main" val="8565629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Courier New" panose="02070309020205020404" pitchFamily="49" charset="0"/>
              </a:rPr>
              <a:t>Whether to use an interface or a class?</a:t>
            </a:r>
            <a:endParaRPr lang="en-US" dirty="0"/>
          </a:p>
        </p:txBody>
      </p:sp>
      <p:sp>
        <p:nvSpPr>
          <p:cNvPr id="3" name="Content Placeholder 2"/>
          <p:cNvSpPr>
            <a:spLocks noGrp="1"/>
          </p:cNvSpPr>
          <p:nvPr>
            <p:ph sz="quarter" idx="13"/>
          </p:nvPr>
        </p:nvSpPr>
        <p:spPr/>
        <p:txBody>
          <a:bodyPr/>
          <a:lstStyle/>
          <a:p>
            <a:pPr marL="0" indent="0">
              <a:buNone/>
            </a:pPr>
            <a:r>
              <a:rPr lang="en-US" altLang="en-US" sz="2200" dirty="0">
                <a:cs typeface="Courier New" panose="02070309020205020404" pitchFamily="49" charset="0"/>
              </a:rPr>
              <a:t>Abstract classes and interfaces can both be used to model common features. How do you decide whether to use an interface or a class? In general, a strong is-a relationship that clearly describes a parent-child relationship should be modeled using classes. For example, a staff member is a person. A weak is-a relationship, also known as an is-kind-of relationship, indicates that an object possesses a certain property. A weak is-a relationship can be modeled using interfaces. For example, all strings are comparable, so the String class implements the Comparable interface. You can also use interfaces to circumvent single inheritance restriction if multiple inheritance is desired. In the case of multiple inheritance, you have to design one as a superclass, and others as interface. </a:t>
            </a:r>
            <a:endParaRPr lang="en-US" sz="2200" dirty="0"/>
          </a:p>
        </p:txBody>
      </p:sp>
    </p:spTree>
    <p:extLst>
      <p:ext uri="{BB962C8B-B14F-4D97-AF65-F5344CB8AC3E}">
        <p14:creationId xmlns:p14="http://schemas.microsoft.com/office/powerpoint/2010/main" val="1873207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Learning Objectives</a:t>
            </a:r>
            <a:r>
              <a:rPr lang="en-US" altLang="en-US" sz="3600" dirty="0" smtClean="0"/>
              <a:t> </a:t>
            </a:r>
            <a:r>
              <a:rPr lang="en-US" altLang="en-US" sz="2000" b="0" dirty="0" smtClean="0"/>
              <a:t>(2 </a:t>
            </a:r>
            <a:r>
              <a:rPr lang="en-US" altLang="en-US" sz="2000" b="0" dirty="0"/>
              <a:t>of 2)</a:t>
            </a:r>
            <a:endParaRPr lang="en-US" dirty="0"/>
          </a:p>
        </p:txBody>
      </p:sp>
      <p:sp>
        <p:nvSpPr>
          <p:cNvPr id="3" name="Content Placeholder 2"/>
          <p:cNvSpPr>
            <a:spLocks noGrp="1"/>
          </p:cNvSpPr>
          <p:nvPr>
            <p:ph sz="quarter" idx="13"/>
          </p:nvPr>
        </p:nvSpPr>
        <p:spPr/>
        <p:txBody>
          <a:bodyPr/>
          <a:lstStyle/>
          <a:p>
            <a:pPr marL="3175" lvl="2" indent="0">
              <a:spcBef>
                <a:spcPts val="1500"/>
              </a:spcBef>
              <a:buNone/>
            </a:pPr>
            <a:r>
              <a:rPr lang="en-US" altLang="en-US" b="1" dirty="0" smtClean="0">
                <a:solidFill>
                  <a:schemeClr val="tx2"/>
                </a:solidFill>
              </a:rPr>
              <a:t>13.6 </a:t>
            </a:r>
            <a:r>
              <a:rPr lang="en-US" altLang="en-US" dirty="0" smtClean="0"/>
              <a:t>To </a:t>
            </a:r>
            <a:r>
              <a:rPr lang="en-US" altLang="en-US" dirty="0"/>
              <a:t>define a natural order using the </a:t>
            </a:r>
            <a:r>
              <a:rPr lang="en-US" altLang="en-US" b="1" dirty="0"/>
              <a:t>Comparable</a:t>
            </a:r>
            <a:r>
              <a:rPr lang="en-US" altLang="en-US" dirty="0"/>
              <a:t> interface (§13.6).</a:t>
            </a:r>
          </a:p>
          <a:p>
            <a:pPr marL="3175" lvl="2" indent="0">
              <a:spcBef>
                <a:spcPts val="1500"/>
              </a:spcBef>
              <a:buNone/>
            </a:pPr>
            <a:r>
              <a:rPr lang="en-US" altLang="en-US" b="1" dirty="0" smtClean="0">
                <a:solidFill>
                  <a:schemeClr val="tx2"/>
                </a:solidFill>
              </a:rPr>
              <a:t>13.7 </a:t>
            </a:r>
            <a:r>
              <a:rPr lang="en-US" altLang="en-US" dirty="0" smtClean="0"/>
              <a:t>To </a:t>
            </a:r>
            <a:r>
              <a:rPr lang="en-US" altLang="en-US" dirty="0"/>
              <a:t>make objects cloneable using the </a:t>
            </a:r>
            <a:r>
              <a:rPr lang="en-US" altLang="en-US" b="1" dirty="0"/>
              <a:t>Cloneable</a:t>
            </a:r>
            <a:r>
              <a:rPr lang="en-US" altLang="en-US" dirty="0"/>
              <a:t> interface (§13.7).</a:t>
            </a:r>
          </a:p>
          <a:p>
            <a:pPr marL="3175" lvl="2" indent="0">
              <a:spcBef>
                <a:spcPts val="1500"/>
              </a:spcBef>
              <a:buNone/>
            </a:pPr>
            <a:r>
              <a:rPr lang="en-US" altLang="en-US" b="1" dirty="0" smtClean="0">
                <a:solidFill>
                  <a:schemeClr val="tx2"/>
                </a:solidFill>
              </a:rPr>
              <a:t>13.8 </a:t>
            </a:r>
            <a:r>
              <a:rPr lang="en-US" altLang="en-US" dirty="0" smtClean="0"/>
              <a:t>To </a:t>
            </a:r>
            <a:r>
              <a:rPr lang="en-US" altLang="en-US" dirty="0"/>
              <a:t>explore the similarities and differences among concrete classes, abstract classes, and interfaces (§13.8).</a:t>
            </a:r>
          </a:p>
          <a:p>
            <a:pPr marL="3175" lvl="2" indent="0">
              <a:spcBef>
                <a:spcPts val="1500"/>
              </a:spcBef>
              <a:buNone/>
            </a:pPr>
            <a:r>
              <a:rPr lang="en-US" altLang="en-US" b="1" dirty="0" smtClean="0">
                <a:solidFill>
                  <a:schemeClr val="tx2"/>
                </a:solidFill>
              </a:rPr>
              <a:t>13.9 </a:t>
            </a:r>
            <a:r>
              <a:rPr lang="en-US" altLang="en-US" dirty="0" smtClean="0"/>
              <a:t>To </a:t>
            </a:r>
            <a:r>
              <a:rPr lang="en-US" altLang="en-US" dirty="0"/>
              <a:t>design the </a:t>
            </a:r>
            <a:r>
              <a:rPr lang="en-US" altLang="en-US" b="1" dirty="0"/>
              <a:t>Rational</a:t>
            </a:r>
            <a:r>
              <a:rPr lang="en-US" altLang="en-US" dirty="0"/>
              <a:t> class for processing rational numbers (§13.9).</a:t>
            </a:r>
          </a:p>
          <a:p>
            <a:pPr marL="3175" lvl="2" indent="0">
              <a:spcBef>
                <a:spcPts val="1500"/>
              </a:spcBef>
              <a:buNone/>
            </a:pPr>
            <a:r>
              <a:rPr lang="en-US" altLang="en-US" b="1" dirty="0" smtClean="0">
                <a:solidFill>
                  <a:schemeClr val="tx2"/>
                </a:solidFill>
              </a:rPr>
              <a:t>13.10 </a:t>
            </a:r>
            <a:r>
              <a:rPr lang="en-US" altLang="en-US" dirty="0" smtClean="0"/>
              <a:t>To </a:t>
            </a:r>
            <a:r>
              <a:rPr lang="en-US" altLang="en-US" dirty="0"/>
              <a:t>design classes that follow the class-design guidelines (§13.10).</a:t>
            </a:r>
          </a:p>
        </p:txBody>
      </p:sp>
    </p:spTree>
    <p:extLst>
      <p:ext uri="{BB962C8B-B14F-4D97-AF65-F5344CB8AC3E}">
        <p14:creationId xmlns:p14="http://schemas.microsoft.com/office/powerpoint/2010/main" val="32998196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t>The </a:t>
            </a:r>
            <a:r>
              <a:rPr lang="en-US" altLang="en-US" dirty="0">
                <a:latin typeface="Courier New" panose="02070309020205020404" pitchFamily="49" charset="0"/>
              </a:rPr>
              <a:t>Rational</a:t>
            </a:r>
            <a:r>
              <a:rPr lang="en-US" altLang="en-US" dirty="0"/>
              <a:t> Class</a:t>
            </a:r>
            <a:endParaRPr lang="en-US" dirty="0"/>
          </a:p>
        </p:txBody>
      </p:sp>
      <p:pic>
        <p:nvPicPr>
          <p:cNvPr id="4" name="Picture 2" descr="An illustration displays UML diagram and a class Rational, Add, Subtract, Multiply, Divide and its relation with class java period l a n g period Number, and relation with interface, java period l a n g period Comparable left angle bracket Rational right angle bracket. UML diagram has 2 attributes denoted with minus, 9 methods of type public access modifiers denoted with +, and a private access modifier denoted with minus. The 2 attributes with functions are as follows: numerator colon long, The numerator of this rational number. denominator colon long, The denominator of this rational number. The 9 methods and their functions are: Rational left parenthesis right parenthesis, Creates a rational number with numerator 0 and denominator 1. Rational left parenthesis numerator colon long, denominator colon long right parenthesis, Creates a rational number with a specified numerator and denominator. get Numerator left parenthesis right parenthesis colon long, Returns the numerator of this rational number. get denominator left parenthesis right parenthesis colon long, Returns the denominator of this rational number. add left parenthesis second Rational colon Rational right parenthesis colon Rational, Returns the addition of this rational number with another. subtract left parenthesis second Rational colon Rational right parenthesis colon Rational, Returns the subtraction of this rational number with another. multiply left parenthesis second Rational colon Rational right parenthesis colon Rational, Returns the multiplication of this rational number with another. divide left parenthesis second Rational colon Rational right parenthesis colon Rational, Returns the division of this rational number with another, and method, to String left parenthesis right parenthesis colon String, Returns a string in the form “numerator/denominator.” Returns the numerator if denominator is 1. Private access modifier, g c d left parenthesis n colon long, d colon long right parenthesis colon long, Returns the greatest common divisor of n and 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539" y="1615149"/>
            <a:ext cx="6866922" cy="4229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 name="TextBox 3">
            <a:hlinkClick r:id="rId3"/>
          </p:cNvPr>
          <p:cNvSpPr>
            <a:spLocks noChangeArrowheads="1"/>
          </p:cNvSpPr>
          <p:nvPr/>
        </p:nvSpPr>
        <p:spPr bwMode="auto">
          <a:xfrm>
            <a:off x="3088340" y="5916705"/>
            <a:ext cx="14224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Rational</a:t>
            </a:r>
          </a:p>
        </p:txBody>
      </p:sp>
      <p:sp>
        <p:nvSpPr>
          <p:cNvPr id="6" name="TextBox 4">
            <a:hlinkClick r:id="rId4"/>
          </p:cNvPr>
          <p:cNvSpPr>
            <a:spLocks noChangeArrowheads="1"/>
          </p:cNvSpPr>
          <p:nvPr/>
        </p:nvSpPr>
        <p:spPr bwMode="auto">
          <a:xfrm>
            <a:off x="4612340" y="5930993"/>
            <a:ext cx="22018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TestRationalClass</a:t>
            </a:r>
          </a:p>
        </p:txBody>
      </p:sp>
      <p:sp>
        <p:nvSpPr>
          <p:cNvPr id="7" name="TextBox 5">
            <a:hlinkClick r:id="rId5" tooltip="http://liveexample-ppe.pearsoncmg.com/LiveRun/faces/LiveExample.xhtml"/>
          </p:cNvPr>
          <p:cNvSpPr txBox="1"/>
          <p:nvPr/>
        </p:nvSpPr>
        <p:spPr>
          <a:xfrm>
            <a:off x="7055221" y="5876372"/>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9701370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Designing a </a:t>
            </a:r>
            <a:r>
              <a:rPr lang="en-US" altLang="en-US" dirty="0" smtClean="0"/>
              <a:t>Class </a:t>
            </a:r>
            <a:r>
              <a:rPr lang="en-US" altLang="en-US" sz="2000" b="0" dirty="0" smtClean="0"/>
              <a:t>(1 of 5)</a:t>
            </a:r>
            <a:endParaRPr lang="en-US" sz="2000" b="0" dirty="0"/>
          </a:p>
        </p:txBody>
      </p:sp>
      <p:sp>
        <p:nvSpPr>
          <p:cNvPr id="3" name="Content Placeholder 2"/>
          <p:cNvSpPr>
            <a:spLocks noGrp="1"/>
          </p:cNvSpPr>
          <p:nvPr>
            <p:ph sz="quarter" idx="13"/>
          </p:nvPr>
        </p:nvSpPr>
        <p:spPr/>
        <p:txBody>
          <a:bodyPr/>
          <a:lstStyle/>
          <a:p>
            <a:pPr marL="0" indent="0">
              <a:buNone/>
            </a:pPr>
            <a:r>
              <a:rPr lang="en-US" altLang="en-US" dirty="0"/>
              <a:t>(Coherence) A class should describe a single entity, and all the class operations should logically fit together to support a coherent purpose. You can use a class for students, for example, but you should not combine students and staff in the same class, because students and staff have different entities. </a:t>
            </a:r>
            <a:endParaRPr lang="en-US" dirty="0"/>
          </a:p>
        </p:txBody>
      </p:sp>
    </p:spTree>
    <p:extLst>
      <p:ext uri="{BB962C8B-B14F-4D97-AF65-F5344CB8AC3E}">
        <p14:creationId xmlns:p14="http://schemas.microsoft.com/office/powerpoint/2010/main" val="15650382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Designing a Class </a:t>
            </a:r>
            <a:r>
              <a:rPr lang="en-US" altLang="en-US" sz="2000" b="0" dirty="0" smtClean="0"/>
              <a:t>(2 </a:t>
            </a:r>
            <a:r>
              <a:rPr lang="en-US" altLang="en-US" sz="2000" b="0" dirty="0"/>
              <a:t>of 5)</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(Separating responsibilities) </a:t>
            </a:r>
            <a:r>
              <a:rPr lang="en-US" altLang="en-US" dirty="0"/>
              <a:t>A single entity with too many responsibilities can be broken into several classes to separate responsibilities. The classes String, StringBuilder, and StringBuffer all deal with strings, for example, but have different responsibilities. The String class deals with immutable strings, the StringBuilder class is for creating mutable strings, and the StringBuffer class is similar to StringBuilder except that StringBuffer contains synchronized methods for updating strings. </a:t>
            </a:r>
            <a:endParaRPr lang="en-US" dirty="0"/>
          </a:p>
        </p:txBody>
      </p:sp>
    </p:spTree>
    <p:extLst>
      <p:ext uri="{BB962C8B-B14F-4D97-AF65-F5344CB8AC3E}">
        <p14:creationId xmlns:p14="http://schemas.microsoft.com/office/powerpoint/2010/main" val="34116140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Designing a Class </a:t>
            </a:r>
            <a:r>
              <a:rPr lang="en-US" altLang="en-US" sz="2000" b="0" dirty="0" smtClean="0"/>
              <a:t>(3 </a:t>
            </a:r>
            <a:r>
              <a:rPr lang="en-US" altLang="en-US" sz="2000" b="0" dirty="0"/>
              <a:t>of 5)</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Classes are designed for reuse. Users can incorporate classes in many different combinations, orders, and environments. Therefore, you should design a class that imposes no restrictions on what or when the user can do with it, design the properties to ensure that the user can set properties in any order, with any combination of values, and design methods to function independently of their order of occurrence</a:t>
            </a:r>
            <a:r>
              <a:rPr lang="en-US" altLang="en-US" dirty="0" smtClean="0">
                <a:cs typeface="Times New Roman" panose="02020603050405020304" pitchFamily="18" charset="0"/>
              </a:rPr>
              <a:t>.</a:t>
            </a:r>
            <a:endParaRPr lang="en-US" dirty="0"/>
          </a:p>
        </p:txBody>
      </p:sp>
    </p:spTree>
    <p:extLst>
      <p:ext uri="{BB962C8B-B14F-4D97-AF65-F5344CB8AC3E}">
        <p14:creationId xmlns:p14="http://schemas.microsoft.com/office/powerpoint/2010/main" val="38291563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Designing a Class </a:t>
            </a:r>
            <a:r>
              <a:rPr lang="en-US" altLang="en-US" sz="2000" b="0" dirty="0" smtClean="0"/>
              <a:t>(4 </a:t>
            </a:r>
            <a:r>
              <a:rPr lang="en-US" altLang="en-US" sz="2000" b="0" dirty="0"/>
              <a:t>of 5)</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Provide a public </a:t>
            </a:r>
            <a:r>
              <a:rPr lang="en-US" altLang="en-US" dirty="0" smtClean="0">
                <a:cs typeface="Times New Roman" panose="02020603050405020304" pitchFamily="18" charset="0"/>
              </a:rPr>
              <a:t>no-arg </a:t>
            </a:r>
            <a:r>
              <a:rPr lang="en-US" altLang="en-US" dirty="0">
                <a:cs typeface="Times New Roman" panose="02020603050405020304" pitchFamily="18" charset="0"/>
              </a:rPr>
              <a:t>constructor and override the </a:t>
            </a:r>
            <a:r>
              <a:rPr lang="en-US" altLang="en-US" b="1" dirty="0">
                <a:cs typeface="Times New Roman" panose="02020603050405020304" pitchFamily="18" charset="0"/>
              </a:rPr>
              <a:t>equals</a:t>
            </a:r>
            <a:r>
              <a:rPr lang="en-US" altLang="en-US" dirty="0">
                <a:cs typeface="Times New Roman" panose="02020603050405020304" pitchFamily="18" charset="0"/>
              </a:rPr>
              <a:t> method and the </a:t>
            </a:r>
            <a:r>
              <a:rPr lang="en-US" altLang="en-US" b="1" dirty="0">
                <a:cs typeface="Times New Roman" panose="02020603050405020304" pitchFamily="18" charset="0"/>
              </a:rPr>
              <a:t>toString</a:t>
            </a:r>
            <a:r>
              <a:rPr lang="en-US" altLang="en-US" dirty="0">
                <a:cs typeface="Times New Roman" panose="02020603050405020304" pitchFamily="18" charset="0"/>
              </a:rPr>
              <a:t> method defined in the </a:t>
            </a:r>
            <a:r>
              <a:rPr lang="en-US" altLang="en-US" b="1" dirty="0">
                <a:cs typeface="Times New Roman" panose="02020603050405020304" pitchFamily="18" charset="0"/>
              </a:rPr>
              <a:t>Object</a:t>
            </a:r>
            <a:r>
              <a:rPr lang="en-US" altLang="en-US" dirty="0">
                <a:cs typeface="Times New Roman" panose="02020603050405020304" pitchFamily="18" charset="0"/>
              </a:rPr>
              <a:t> class whenever possible</a:t>
            </a:r>
            <a:r>
              <a:rPr lang="en-US" altLang="en-US" dirty="0" smtClean="0">
                <a:cs typeface="Times New Roman" panose="02020603050405020304" pitchFamily="18" charset="0"/>
              </a:rPr>
              <a:t>.</a:t>
            </a:r>
            <a:endParaRPr lang="en-US" dirty="0"/>
          </a:p>
        </p:txBody>
      </p:sp>
    </p:spTree>
    <p:extLst>
      <p:ext uri="{BB962C8B-B14F-4D97-AF65-F5344CB8AC3E}">
        <p14:creationId xmlns:p14="http://schemas.microsoft.com/office/powerpoint/2010/main" val="1731992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Designing a Class </a:t>
            </a:r>
            <a:r>
              <a:rPr lang="en-US" altLang="en-US" sz="2000" b="0" dirty="0" smtClean="0"/>
              <a:t>(5 </a:t>
            </a:r>
            <a:r>
              <a:rPr lang="en-US" altLang="en-US" sz="2000" b="0" dirty="0"/>
              <a:t>of 5)</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Follow standard Java programming style and naming conventions. Choose informative names for classes, data fields, and methods. Always place the data declaration before the constructor, and place constructors before methods. Always provide a constructor and initialize variables to avoid programming errors.</a:t>
            </a:r>
            <a:r>
              <a:rPr lang="en-US" altLang="en-US" dirty="0"/>
              <a:t> </a:t>
            </a:r>
            <a:endParaRPr lang="en-US" dirty="0"/>
          </a:p>
        </p:txBody>
      </p:sp>
    </p:spTree>
    <p:extLst>
      <p:ext uri="{BB962C8B-B14F-4D97-AF65-F5344CB8AC3E}">
        <p14:creationId xmlns:p14="http://schemas.microsoft.com/office/powerpoint/2010/main" val="38236499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Using Visibility </a:t>
            </a:r>
            <a:r>
              <a:rPr lang="en-US" altLang="en-US" dirty="0" smtClean="0">
                <a:cs typeface="Times New Roman" panose="02020603050405020304" pitchFamily="18" charset="0"/>
              </a:rPr>
              <a:t>Modifiers </a:t>
            </a:r>
            <a:r>
              <a:rPr lang="en-US" altLang="en-US" sz="2000" b="0" dirty="0" smtClean="0">
                <a:cs typeface="Times New Roman" panose="02020603050405020304" pitchFamily="18" charset="0"/>
              </a:rPr>
              <a:t>(1 of 2)</a:t>
            </a:r>
            <a:endParaRPr lang="en-US" sz="2000" b="0"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Each class can present two contracts </a:t>
            </a:r>
            <a:r>
              <a:rPr lang="en-US" altLang="en-US" dirty="0" smtClean="0">
                <a:cs typeface="Times New Roman" panose="02020603050405020304" pitchFamily="18" charset="0"/>
              </a:rPr>
              <a:t>- </a:t>
            </a:r>
            <a:r>
              <a:rPr lang="en-US" altLang="en-US" dirty="0">
                <a:cs typeface="Times New Roman" panose="02020603050405020304" pitchFamily="18" charset="0"/>
              </a:rPr>
              <a:t>one for the users of the class and one for the extenders of the class. Make the fields private and accessor methods public if they are intended for the users of the class. Make the fields or method protected if they are intended for extenders of the class. The contract for the extenders encompasses the contract for the users. The extended class may increase the visibility of an instance method from protected to public, or change its implementation, but you should never change the implementation in a way that violates that contract</a:t>
            </a:r>
            <a:r>
              <a:rPr lang="en-US" altLang="en-US" dirty="0" smtClean="0">
                <a:cs typeface="Times New Roman" panose="02020603050405020304" pitchFamily="18" charset="0"/>
              </a:rPr>
              <a:t>.</a:t>
            </a:r>
            <a:endParaRPr lang="en-US" dirty="0"/>
          </a:p>
        </p:txBody>
      </p:sp>
    </p:spTree>
    <p:extLst>
      <p:ext uri="{BB962C8B-B14F-4D97-AF65-F5344CB8AC3E}">
        <p14:creationId xmlns:p14="http://schemas.microsoft.com/office/powerpoint/2010/main" val="851881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Using Visibility Modifiers </a:t>
            </a:r>
            <a:r>
              <a:rPr lang="en-US" altLang="en-US" sz="2000" b="0" dirty="0" smtClean="0">
                <a:cs typeface="Times New Roman" panose="02020603050405020304" pitchFamily="18" charset="0"/>
              </a:rPr>
              <a:t>(2 </a:t>
            </a:r>
            <a:r>
              <a:rPr lang="en-US" altLang="en-US" sz="2000" b="0" dirty="0">
                <a:cs typeface="Times New Roman" panose="02020603050405020304" pitchFamily="18" charset="0"/>
              </a:rPr>
              <a:t>of 2)</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A class should use the private modifier to hide its data from direct access by clients. You can use get methods and set methods to provide users with access to the private data, but only to private data you want the user to see or to modify. A class should also hide methods not intended for client use. The </a:t>
            </a:r>
            <a:r>
              <a:rPr lang="en-US" altLang="en-US" dirty="0" smtClean="0">
                <a:cs typeface="Times New Roman" panose="02020603050405020304" pitchFamily="18" charset="0"/>
              </a:rPr>
              <a:t>g</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c</a:t>
            </a:r>
            <a:r>
              <a:rPr lang="en-US" altLang="en-US" sz="100" dirty="0" smtClean="0">
                <a:cs typeface="Times New Roman" panose="02020603050405020304" pitchFamily="18" charset="0"/>
              </a:rPr>
              <a:t> </a:t>
            </a:r>
            <a:r>
              <a:rPr lang="en-US" altLang="en-US" dirty="0" smtClean="0">
                <a:cs typeface="Times New Roman" panose="02020603050405020304" pitchFamily="18" charset="0"/>
              </a:rPr>
              <a:t>d </a:t>
            </a:r>
            <a:r>
              <a:rPr lang="en-US" altLang="en-US" dirty="0">
                <a:cs typeface="Times New Roman" panose="02020603050405020304" pitchFamily="18" charset="0"/>
              </a:rPr>
              <a:t>method in the Rational class is private, for example, because it is only for internal use within the class</a:t>
            </a:r>
            <a:r>
              <a:rPr lang="en-US" altLang="en-US" dirty="0" smtClean="0">
                <a:cs typeface="Times New Roman" panose="02020603050405020304" pitchFamily="18" charset="0"/>
              </a:rPr>
              <a:t>.</a:t>
            </a:r>
            <a:endParaRPr lang="en-US" dirty="0"/>
          </a:p>
        </p:txBody>
      </p:sp>
    </p:spTree>
    <p:extLst>
      <p:ext uri="{BB962C8B-B14F-4D97-AF65-F5344CB8AC3E}">
        <p14:creationId xmlns:p14="http://schemas.microsoft.com/office/powerpoint/2010/main" val="4577453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Times New Roman" panose="02020603050405020304" pitchFamily="18" charset="0"/>
              </a:rPr>
              <a:t>Using the static Modifier</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A property that is shared by all the instances of the class should be declared as a static property</a:t>
            </a:r>
            <a:r>
              <a:rPr lang="en-US" altLang="en-US" dirty="0" smtClean="0">
                <a:cs typeface="Times New Roman" panose="02020603050405020304" pitchFamily="18" charset="0"/>
              </a:rPr>
              <a:t>.</a:t>
            </a:r>
            <a:endParaRPr lang="en-US" dirty="0"/>
          </a:p>
        </p:txBody>
      </p:sp>
    </p:spTree>
    <p:extLst>
      <p:ext uri="{BB962C8B-B14F-4D97-AF65-F5344CB8AC3E}">
        <p14:creationId xmlns:p14="http://schemas.microsoft.com/office/powerpoint/2010/main" val="13173624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48478"/>
            <a:ext cx="8229600" cy="1066799"/>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862012" y="2310096"/>
            <a:ext cx="7419975" cy="24669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530"/>
            <a:ext cx="8229600" cy="1066799"/>
          </a:xfrm>
        </p:spPr>
        <p:txBody>
          <a:bodyPr/>
          <a:lstStyle/>
          <a:p>
            <a:r>
              <a:rPr lang="en-US" altLang="en-US" dirty="0"/>
              <a:t>Abstract Classes and Abstract Methods</a:t>
            </a:r>
            <a:endParaRPr lang="en-US" dirty="0"/>
          </a:p>
        </p:txBody>
      </p:sp>
      <p:pic>
        <p:nvPicPr>
          <p:cNvPr id="9" name="Picture 2" descr="A diagram illustrates a U M L class diagram for the class geometric object. Two classes marked circle and rectangle are derived from the super class geometric object. The attributes in all the classes are of private access modifier by minus. The methods in all the classes of public access modifier are denoted by +. The attributes in the superclass geometric object are listed as follows: Attribute, color colon String. Attribute, filled colon Boolean. Attribute, date Created colon java period u t i l period Date. The methods in the superclass geometric object are listed as follows: protected modifier, Geometric Object left parenthesis right parenthesis. Protected modifier, Geometric Object left parenthesis color colon String, filled colon Boolean right parenthesis. Method, get Color left parenthesis color colon String right parenthesis colon void. Method, set Color left parenthesis color colon String right parenthesis colon void. Method, get Color left parenthesis color colon String right parenthesis colon void set Color left parenthesis color colon String right parenthesis colon void. Method, set Filled left parenthesis filled colon Boolean right parenthesis colon void. Method, get Date Created left parenthesis right parenthesis colon java period u t i l period Date. Method, to String left parenthesis right parenthesis colon String. Method, get Area left parenthesis right parenthesis colon String. Method, get Perimeter left parenthesis right parenthesis colon double. The attribute in the class Circle is radius colon double. The methods in the class Circle are listed as follows: method, Circle left parenthesis right parenthesis. Method, Circle left parenthesis radius colon double right parenthesis. Method, Circle left parenthesis radius colon double, color colon String, filled colon Boolean right parenthesis. Method, get Radius left parenthesis right parenthesis colon double. Method, set Radius left parenthesis radius colon double right parenthesis colon void. Method, get Diameter left parenthesis right parenthesis colon double. The attributes in the class Rectangle are listed as follows: Attribute, width colon double. Attribute, height colon double. The methods in the class Rectangle are listed as follows: Method, rectangle left parenthesis right parenthesis. Method, rectangle left parenthesis width colon double, height colon double right parenthesis. Method, rectangle left parenthesis width colon double, height colon double, color colon String, filled colon Boolean right parenthesis. Method, get Width left parenthesis right parenthesis colon double. Method, set Width left parenthesis width colon double right parenthesis colon void. Method, get Height left parenthesis right parenthesis colon double. Method, set Height left parenthesis height colon double right parenthesis colon vo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63" y="1741533"/>
            <a:ext cx="5474813" cy="4311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0" name="TextBox 3">
            <a:hlinkClick r:id="rId3"/>
          </p:cNvPr>
          <p:cNvSpPr>
            <a:spLocks noChangeArrowheads="1"/>
          </p:cNvSpPr>
          <p:nvPr/>
        </p:nvSpPr>
        <p:spPr bwMode="auto">
          <a:xfrm>
            <a:off x="6243171" y="1757364"/>
            <a:ext cx="23717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GeometricObject</a:t>
            </a:r>
          </a:p>
        </p:txBody>
      </p:sp>
      <p:sp>
        <p:nvSpPr>
          <p:cNvPr id="12" name="TextBox 4">
            <a:hlinkClick r:id="rId4"/>
          </p:cNvPr>
          <p:cNvSpPr>
            <a:spLocks noChangeArrowheads="1"/>
          </p:cNvSpPr>
          <p:nvPr/>
        </p:nvSpPr>
        <p:spPr bwMode="auto">
          <a:xfrm>
            <a:off x="6236821" y="2268539"/>
            <a:ext cx="23717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Circle</a:t>
            </a:r>
          </a:p>
        </p:txBody>
      </p:sp>
      <p:sp>
        <p:nvSpPr>
          <p:cNvPr id="13" name="TextBox 5">
            <a:hlinkClick r:id="rId5"/>
          </p:cNvPr>
          <p:cNvSpPr>
            <a:spLocks noChangeArrowheads="1"/>
          </p:cNvSpPr>
          <p:nvPr/>
        </p:nvSpPr>
        <p:spPr bwMode="auto">
          <a:xfrm>
            <a:off x="6249521" y="2801939"/>
            <a:ext cx="23717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Rectangle</a:t>
            </a:r>
          </a:p>
        </p:txBody>
      </p:sp>
      <p:sp>
        <p:nvSpPr>
          <p:cNvPr id="14" name="TextBox 6">
            <a:hlinkClick r:id="rId6"/>
          </p:cNvPr>
          <p:cNvSpPr>
            <a:spLocks noChangeArrowheads="1"/>
          </p:cNvSpPr>
          <p:nvPr/>
        </p:nvSpPr>
        <p:spPr bwMode="auto">
          <a:xfrm>
            <a:off x="6249521" y="3354389"/>
            <a:ext cx="23717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TestGeometricObject</a:t>
            </a:r>
          </a:p>
        </p:txBody>
      </p:sp>
      <p:sp>
        <p:nvSpPr>
          <p:cNvPr id="8" name="TextBox 7">
            <a:hlinkClick r:id="rId7" tooltip="http://liveexample-ppe.pearsoncmg.com/LiveRun/faces/LiveExample.xhtml"/>
          </p:cNvPr>
          <p:cNvSpPr txBox="1"/>
          <p:nvPr/>
        </p:nvSpPr>
        <p:spPr>
          <a:xfrm>
            <a:off x="6974447" y="3996026"/>
            <a:ext cx="896471" cy="461665"/>
          </a:xfrm>
          <a:prstGeom prst="rect">
            <a:avLst/>
          </a:prstGeom>
          <a:solidFill>
            <a:schemeClr val="tx2"/>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3191138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Abstract Method in Abstract Class </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An abstract method cannot be contained in a nonabstract class. If a subclass of an abstract superclass does not implement all the abstract methods, the subclass must be defined abstract. In other words, in a nonabstract subclass extended from an abstract class, all the abstract methods must be implemented, even if they are not used in the subclass. </a:t>
            </a:r>
            <a:endParaRPr lang="en-US" dirty="0"/>
          </a:p>
        </p:txBody>
      </p:sp>
    </p:spTree>
    <p:extLst>
      <p:ext uri="{BB962C8B-B14F-4D97-AF65-F5344CB8AC3E}">
        <p14:creationId xmlns:p14="http://schemas.microsoft.com/office/powerpoint/2010/main" val="2794842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Object </a:t>
            </a:r>
            <a:r>
              <a:rPr lang="en-US" altLang="en-US" dirty="0"/>
              <a:t>cannot be </a:t>
            </a:r>
            <a:r>
              <a:rPr lang="en-US" altLang="en-US" dirty="0" smtClean="0"/>
              <a:t>Created </a:t>
            </a:r>
            <a:r>
              <a:rPr lang="en-US" altLang="en-US" dirty="0"/>
              <a:t>from </a:t>
            </a:r>
            <a:r>
              <a:rPr lang="en-US" altLang="en-US" dirty="0" smtClean="0"/>
              <a:t>Abstract Class </a:t>
            </a:r>
            <a:endParaRPr lang="en-US" dirty="0"/>
          </a:p>
        </p:txBody>
      </p:sp>
      <p:sp>
        <p:nvSpPr>
          <p:cNvPr id="3" name="Content Placeholder 2"/>
          <p:cNvSpPr>
            <a:spLocks noGrp="1"/>
          </p:cNvSpPr>
          <p:nvPr>
            <p:ph sz="quarter" idx="13"/>
          </p:nvPr>
        </p:nvSpPr>
        <p:spPr/>
        <p:txBody>
          <a:bodyPr/>
          <a:lstStyle/>
          <a:p>
            <a:pPr marL="0" indent="0">
              <a:buNone/>
            </a:pPr>
            <a:r>
              <a:rPr lang="en-US" altLang="en-US" dirty="0" smtClean="0">
                <a:cs typeface="Times New Roman" panose="02020603050405020304" pitchFamily="18" charset="0"/>
              </a:rPr>
              <a:t>An </a:t>
            </a:r>
            <a:r>
              <a:rPr lang="en-US" altLang="en-US" dirty="0">
                <a:cs typeface="Times New Roman" panose="02020603050405020304" pitchFamily="18" charset="0"/>
              </a:rPr>
              <a:t>abstract class cannot be instantiated using the new operator, but you can still define its constructors, which are invoked in the constructors of its subclasses. For instance, the constructors of GeometricObject are invoked in the Circle class and the Rectangle class. </a:t>
            </a:r>
            <a:endParaRPr lang="en-US" dirty="0"/>
          </a:p>
        </p:txBody>
      </p:sp>
    </p:spTree>
    <p:extLst>
      <p:ext uri="{BB962C8B-B14F-4D97-AF65-F5344CB8AC3E}">
        <p14:creationId xmlns:p14="http://schemas.microsoft.com/office/powerpoint/2010/main" val="3118200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Abstract Class Without Abstract Method </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A class that contains abstract methods must be abstract. However, it is possible to define an abstract class that contains no abstract methods. In this case, you cannot create instances of the class using the new operator. This class is used as a base class for defining a new subclass. </a:t>
            </a:r>
            <a:endParaRPr lang="en-US" dirty="0"/>
          </a:p>
        </p:txBody>
      </p:sp>
    </p:spTree>
    <p:extLst>
      <p:ext uri="{BB962C8B-B14F-4D97-AF65-F5344CB8AC3E}">
        <p14:creationId xmlns:p14="http://schemas.microsoft.com/office/powerpoint/2010/main" val="485743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Superclass of Abstract Class may be Concrete </a:t>
            </a:r>
            <a:endParaRPr lang="en-US" dirty="0"/>
          </a:p>
        </p:txBody>
      </p:sp>
      <p:sp>
        <p:nvSpPr>
          <p:cNvPr id="3" name="Content Placeholder 2"/>
          <p:cNvSpPr>
            <a:spLocks noGrp="1"/>
          </p:cNvSpPr>
          <p:nvPr>
            <p:ph sz="quarter" idx="13"/>
          </p:nvPr>
        </p:nvSpPr>
        <p:spPr/>
        <p:txBody>
          <a:bodyPr/>
          <a:lstStyle/>
          <a:p>
            <a:pPr marL="0" indent="0">
              <a:buNone/>
            </a:pPr>
            <a:r>
              <a:rPr lang="en-US" altLang="en-US" dirty="0">
                <a:cs typeface="Times New Roman" panose="02020603050405020304" pitchFamily="18" charset="0"/>
              </a:rPr>
              <a:t>A subclass can be abstract even if its superclass is concrete. For example, the Object class is concrete, but its subclasses, such as GeometricObject, may be abstract</a:t>
            </a:r>
            <a:r>
              <a:rPr lang="en-US" altLang="en-US" dirty="0" smtClean="0">
                <a:cs typeface="Times New Roman" panose="02020603050405020304" pitchFamily="18" charset="0"/>
              </a:rPr>
              <a:t>.</a:t>
            </a:r>
            <a:endParaRPr lang="en-US" dirty="0"/>
          </a:p>
        </p:txBody>
      </p:sp>
    </p:spTree>
    <p:extLst>
      <p:ext uri="{BB962C8B-B14F-4D97-AF65-F5344CB8AC3E}">
        <p14:creationId xmlns:p14="http://schemas.microsoft.com/office/powerpoint/2010/main" val="3597323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5791</TotalTime>
  <Words>2437</Words>
  <Application>Microsoft Office PowerPoint</Application>
  <PresentationFormat>On-screen Show (4:3)</PresentationFormat>
  <Paragraphs>140</Paragraphs>
  <Slides>49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Book Antiqua</vt:lpstr>
      <vt:lpstr>Courier New</vt:lpstr>
      <vt:lpstr>Monotype Sorts</vt:lpstr>
      <vt:lpstr>Noto Sans Symbols</vt:lpstr>
      <vt:lpstr>PMingLiU</vt:lpstr>
      <vt:lpstr>Times New Roman</vt:lpstr>
      <vt:lpstr>Verdana</vt:lpstr>
      <vt:lpstr>508 Lecture</vt:lpstr>
      <vt:lpstr>Introduction to Java Programming Comprehensive Version</vt:lpstr>
      <vt:lpstr>Motivations</vt:lpstr>
      <vt:lpstr>Learning Objectives (1 of 2)</vt:lpstr>
      <vt:lpstr>Learning Objectives (2 of 2)</vt:lpstr>
      <vt:lpstr>Abstract Classes and Abstract Methods</vt:lpstr>
      <vt:lpstr>Abstract Method in Abstract Class </vt:lpstr>
      <vt:lpstr>Object cannot be Created from Abstract Class </vt:lpstr>
      <vt:lpstr>Abstract Class Without Abstract Method </vt:lpstr>
      <vt:lpstr>Superclass of Abstract Class may be Concrete </vt:lpstr>
      <vt:lpstr>Concrete Method Overridden to be Abstract </vt:lpstr>
      <vt:lpstr>Abstract Class as Type </vt:lpstr>
      <vt:lpstr>Case Study: The Abstract Number Class </vt:lpstr>
      <vt:lpstr>The Abstract Calendar Class and Its GregorianCalendar subclass (1 of 2)</vt:lpstr>
      <vt:lpstr>The Abstract Calendar Class and Its GregorianCalendar subclass (2 of 2)</vt:lpstr>
      <vt:lpstr>The GregorianCalendar Class</vt:lpstr>
      <vt:lpstr>The get Method in Calendar Class</vt:lpstr>
      <vt:lpstr>Getting Date/Time Information from Calendar</vt:lpstr>
      <vt:lpstr>Interfaces</vt:lpstr>
      <vt:lpstr>What is an interface? Why is an interface useful?</vt:lpstr>
      <vt:lpstr>Define an Interface</vt:lpstr>
      <vt:lpstr>Interface is a Special Class</vt:lpstr>
      <vt:lpstr>Example: Edible Interface</vt:lpstr>
      <vt:lpstr>Omitting Modifiers in Interfaces</vt:lpstr>
      <vt:lpstr>Example: The Comparable Interface</vt:lpstr>
      <vt:lpstr>The toString, equals, and hashCode Methods </vt:lpstr>
      <vt:lpstr>Integer and BigInteger Classes</vt:lpstr>
      <vt:lpstr>String and Date Classes</vt:lpstr>
      <vt:lpstr>Example</vt:lpstr>
      <vt:lpstr>Generic sort Method</vt:lpstr>
      <vt:lpstr>Defining Classes to Implement Comparable</vt:lpstr>
      <vt:lpstr>The Cloneable Interfaces</vt:lpstr>
      <vt:lpstr>Examples</vt:lpstr>
      <vt:lpstr>Implementing Cloneable Interface</vt:lpstr>
      <vt:lpstr>Shallow versus Deep Copy (1 of 2)</vt:lpstr>
      <vt:lpstr>Shallow versus Deep Copy (2 of 2)</vt:lpstr>
      <vt:lpstr>Interfaces versus Abstract Classes (1 of 2)</vt:lpstr>
      <vt:lpstr>Interfaces versus Abstract Classes (2 of 2)</vt:lpstr>
      <vt:lpstr>Caution: conflict interfaces </vt:lpstr>
      <vt:lpstr>Whether to use an interface or a class?</vt:lpstr>
      <vt:lpstr>The Rational Class</vt:lpstr>
      <vt:lpstr>Designing a Class (1 of 5)</vt:lpstr>
      <vt:lpstr>Designing a Class (2 of 5)</vt:lpstr>
      <vt:lpstr>Designing a Class (3 of 5)</vt:lpstr>
      <vt:lpstr>Designing a Class (4 of 5)</vt:lpstr>
      <vt:lpstr>Designing a Class (5 of 5)</vt:lpstr>
      <vt:lpstr>Using Visibility Modifiers (1 of 2)</vt:lpstr>
      <vt:lpstr>Using Visibility Modifiers (2 of 2)</vt:lpstr>
      <vt:lpstr>Using the static Modifier</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Comprehensive Version, 10e</dc:title>
  <dc:subject>Enigneering Computer Science</dc:subject>
  <dc:creator>Liang</dc:creator>
  <cp:keywords>Enigneering Computer Science</cp:keywords>
  <cp:lastModifiedBy>Mittal, Abhinav (Cognizant)</cp:lastModifiedBy>
  <cp:revision>195</cp:revision>
  <dcterms:modified xsi:type="dcterms:W3CDTF">2018-03-28T08:32:15Z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