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handoutMasterIdLst>
    <p:handoutMasterId r:id="rId40"/>
  </p:handoutMasterIdLst>
  <p:sldIdLst>
    <p:sldId id="315" r:id="rId2"/>
    <p:sldId id="341" r:id="rId3"/>
    <p:sldId id="343"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298"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6395" autoAdjust="0"/>
  </p:normalViewPr>
  <p:slideViewPr>
    <p:cSldViewPr snapToGrid="0" snapToObjects="1">
      <p:cViewPr varScale="1">
        <p:scale>
          <a:sx n="111" d="100"/>
          <a:sy n="111" d="100"/>
        </p:scale>
        <p:origin x="1596"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2"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BindingDemo.html" TargetMode="External"/><Relationship Id="rId1" Type="http://schemas.openxmlformats.org/officeDocument/2006/relationships/slideLayout" Target="../slideLayouts/slideLayout1.xml"/><Relationship Id="rId4" Type="http://schemas.openxmlformats.org/officeDocument/2006/relationships/hyperlink" Target="http://www.cs.armstrong.edu/liang/intro11e/html/BidirectionalBindingDemo.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NodeStyleRotateDemo.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FontDemo.html" TargetMode="External"/><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cs.armstrong.edu/liang/intro11e/html/ShowImage.html" TargetMode="External"/><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cs.armstrong.edu/liang/intro11e/html/ShowFlowPane.html" TargetMode="Externa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1e/html/ShowGridPane.html" TargetMode="Externa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cs.armstrong.edu/liang/intro11e/html/ShowBorderPane.html" TargetMode="External"/><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www.cs.armstrong.edu/liang/intro11e/html/ShowHBoxVBox.html" TargetMode="External"/><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cs.armstrong.edu/liang/intro11e/html/ShowText.html" TargetMode="External"/><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ShowLine.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www.cs.armstrong.edu/liang/intro11e/html/ShowRectangle.html" TargetMode="External"/><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ShowEllipse.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ShowArc.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www.cs.armstrong.edu/liang/intro11e/html/ShowPolygon.html" TargetMode="External"/><Relationship Id="rId2" Type="http://schemas.openxmlformats.org/officeDocument/2006/relationships/image" Target="../media/image32.emf"/><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cs.armstrong.edu/liang/intro11e/html/ClockPane.html" TargetMode="External"/><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DisplayClock.html"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11e/html/MyJavaFX.html" TargetMode="External"/><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hyperlink" Target="http://www.cs.armstrong.edu/liang/intro11e/html/MultipleStageDemo.html" TargetMode="External"/><Relationship Id="rId4" Type="http://schemas.openxmlformats.org/officeDocument/2006/relationships/hyperlink" Target="http://liveexample-ppe.pearsoncmg.com/LiveRun/faces/LiveExampl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s.armstrong.edu/liang/intro11e/html/ButtonInPane.html"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intro11e/html/ShowCircle.html" TargetMode="External"/><Relationship Id="rId2" Type="http://schemas.openxmlformats.org/officeDocument/2006/relationships/image" Target="../media/image6.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howCircleCentered.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11</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smtClean="0"/>
              <a:t>JavaF</a:t>
            </a:r>
            <a:r>
              <a:rPr lang="en-US" altLang="en-US" sz="100" dirty="0" smtClean="0"/>
              <a:t> </a:t>
            </a:r>
            <a:r>
              <a:rPr lang="en-US" altLang="en-US" dirty="0" smtClean="0"/>
              <a:t>X </a:t>
            </a:r>
            <a:r>
              <a:rPr lang="en-US" altLang="en-US" dirty="0"/>
              <a:t>Basics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Binding Property</a:t>
            </a:r>
            <a:r>
              <a:rPr lang="en-US" altLang="en-US" dirty="0" smtClean="0"/>
              <a:t>: getter</a:t>
            </a:r>
            <a:r>
              <a:rPr lang="en-US" altLang="en-US" dirty="0"/>
              <a:t>, setter, and property </a:t>
            </a:r>
            <a:r>
              <a:rPr lang="en-US" altLang="en-US" dirty="0" smtClean="0"/>
              <a:t>getter</a:t>
            </a:r>
            <a:endParaRPr lang="en-US" dirty="0"/>
          </a:p>
        </p:txBody>
      </p:sp>
      <p:pic>
        <p:nvPicPr>
          <p:cNvPr id="4" name="Picture 2" descr="Illustration displays 2 blocks of code. First block has 10 lines. The lines read as follows. Line 1. public class Some Class Name left brace. Line 2, indented once. private Property Type x semicolon. Line 3, indented once. forward slash asterisk asterisk Value getter method asterisk forward slash. Line 4, indented once. public property Value Type get X left parenthesis right parenthesis left brace incomplete right brace. Line 5, indented once. forward slash asterisk asterisk Value setter method asterisk forward slash. Line 6, indented once. public void set X left parenthesis property Value Type value right parenthesis left brace incomplete right brace. Line 7, indented once. forward slash asterisk asterisk Property getter method asterisk forward slash. Line 8, indented once. public Property Type. Line 9, indented once. x Property left parenthesis right parenthesis left brace incomplete right brace. Line 10. right brace. Second block has 9 lines. The lines read as follows. Line 1. public class Circle left brace. Line 2, indented once. private Double Property center X semicolon. Line 3, indented once. forward slash asterisk asterisk Value getter method asterisk forward slash. Line 4, indented once. public double get Center X left parenthesis right parenthesis left brace incomplete right brace. Line 5, indented once. forward slash asterisk asterisk Value setter method asterisk forward slash. Line 6, indented once. public void set Center X left parenthesis double value right parenthesis left brace incomplete right brace. Line 7, indented once. forward slash asterisk asterisk Property getter method asterisk forward slash. Line 8, indented once. public Double Property center X Property left parenthesis right parenthesis left brace incomplete right brace. Line 9.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88" y="2117869"/>
            <a:ext cx="7557025" cy="251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99870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Uni/Bidirectional Binding</a:t>
            </a:r>
            <a:endParaRPr lang="en-US" dirty="0"/>
          </a:p>
        </p:txBody>
      </p:sp>
      <p:sp>
        <p:nvSpPr>
          <p:cNvPr id="5" name="TextBox 2">
            <a:hlinkClick r:id="rId2"/>
          </p:cNvPr>
          <p:cNvSpPr>
            <a:spLocks noChangeArrowheads="1"/>
          </p:cNvSpPr>
          <p:nvPr/>
        </p:nvSpPr>
        <p:spPr bwMode="auto">
          <a:xfrm>
            <a:off x="2615078" y="4563034"/>
            <a:ext cx="315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BindingDemo</a:t>
            </a:r>
          </a:p>
        </p:txBody>
      </p:sp>
      <p:sp>
        <p:nvSpPr>
          <p:cNvPr id="6" name="TextBox 3">
            <a:hlinkClick r:id="rId3" tooltip="http://liveexample-ppe.pearsoncmg.com/LiveRun/faces/LiveExample.xhtml"/>
          </p:cNvPr>
          <p:cNvSpPr txBox="1"/>
          <p:nvPr/>
        </p:nvSpPr>
        <p:spPr>
          <a:xfrm>
            <a:off x="6176683" y="452270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4" name="TextBox 4">
            <a:hlinkClick r:id="rId4"/>
          </p:cNvPr>
          <p:cNvSpPr>
            <a:spLocks noChangeArrowheads="1"/>
          </p:cNvSpPr>
          <p:nvPr/>
        </p:nvSpPr>
        <p:spPr bwMode="auto">
          <a:xfrm>
            <a:off x="2608728" y="5096434"/>
            <a:ext cx="31638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BidirectionalBindingDemo</a:t>
            </a:r>
          </a:p>
        </p:txBody>
      </p:sp>
      <p:sp>
        <p:nvSpPr>
          <p:cNvPr id="7" name="TextBox 5">
            <a:hlinkClick r:id="rId3" tooltip="http://liveexample-ppe.pearsoncmg.com/LiveRun/faces/LiveExample.xhtml"/>
          </p:cNvPr>
          <p:cNvSpPr txBox="1"/>
          <p:nvPr/>
        </p:nvSpPr>
        <p:spPr>
          <a:xfrm>
            <a:off x="6176682" y="505610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9194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Properties and Methods for </a:t>
            </a:r>
            <a:r>
              <a:rPr lang="en-US" altLang="en-US" dirty="0" smtClean="0"/>
              <a:t>Nodes</a:t>
            </a:r>
            <a:endParaRPr lang="en-US" dirty="0"/>
          </a:p>
        </p:txBody>
      </p:sp>
      <p:sp>
        <p:nvSpPr>
          <p:cNvPr id="3" name="Content Placeholder 2"/>
          <p:cNvSpPr>
            <a:spLocks noGrp="1"/>
          </p:cNvSpPr>
          <p:nvPr>
            <p:ph sz="quarter" idx="13"/>
          </p:nvPr>
        </p:nvSpPr>
        <p:spPr>
          <a:xfrm>
            <a:off x="457200" y="1600200"/>
            <a:ext cx="8232775" cy="1134035"/>
          </a:xfrm>
        </p:spPr>
        <p:txBody>
          <a:bodyPr/>
          <a:lstStyle/>
          <a:p>
            <a:pPr>
              <a:buFont typeface="Arial" panose="020B0604020202020204" pitchFamily="34" charset="0"/>
              <a:buChar char="•"/>
            </a:pPr>
            <a:r>
              <a:rPr lang="en-US" altLang="en-US" dirty="0"/>
              <a:t>style: set a </a:t>
            </a:r>
            <a:r>
              <a:rPr lang="en-US" altLang="en-US" dirty="0" smtClean="0"/>
              <a:t>JavaF</a:t>
            </a:r>
            <a:r>
              <a:rPr lang="en-US" altLang="en-US" sz="100" dirty="0" smtClean="0"/>
              <a:t> </a:t>
            </a:r>
            <a:r>
              <a:rPr lang="en-US" altLang="en-US" dirty="0" smtClean="0"/>
              <a:t>X C</a:t>
            </a:r>
            <a:r>
              <a:rPr lang="en-US" altLang="en-US" sz="100" dirty="0" smtClean="0"/>
              <a:t> </a:t>
            </a:r>
            <a:r>
              <a:rPr lang="en-US" altLang="en-US" dirty="0" smtClean="0"/>
              <a:t>S</a:t>
            </a:r>
            <a:r>
              <a:rPr lang="en-US" altLang="en-US" sz="100" dirty="0" smtClean="0"/>
              <a:t> </a:t>
            </a:r>
            <a:r>
              <a:rPr lang="en-US" altLang="en-US" dirty="0" smtClean="0"/>
              <a:t>S </a:t>
            </a:r>
            <a:r>
              <a:rPr lang="en-US" altLang="en-US" dirty="0"/>
              <a:t>style</a:t>
            </a:r>
          </a:p>
          <a:p>
            <a:pPr>
              <a:buFont typeface="Arial" panose="020B0604020202020204" pitchFamily="34" charset="0"/>
              <a:buChar char="•"/>
            </a:pPr>
            <a:r>
              <a:rPr lang="en-US" altLang="en-US" dirty="0"/>
              <a:t>rotate: Rotate a </a:t>
            </a:r>
            <a:r>
              <a:rPr lang="en-US" altLang="en-US" dirty="0" smtClean="0"/>
              <a:t>node</a:t>
            </a:r>
            <a:endParaRPr lang="en-US" dirty="0"/>
          </a:p>
        </p:txBody>
      </p:sp>
      <p:sp>
        <p:nvSpPr>
          <p:cNvPr id="4" name="TextBox 3">
            <a:hlinkClick r:id="rId2"/>
          </p:cNvPr>
          <p:cNvSpPr>
            <a:spLocks noChangeArrowheads="1"/>
          </p:cNvSpPr>
          <p:nvPr/>
        </p:nvSpPr>
        <p:spPr bwMode="auto">
          <a:xfrm>
            <a:off x="4190999" y="5472951"/>
            <a:ext cx="26304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NodeStyleRotateDemo</a:t>
            </a:r>
          </a:p>
        </p:txBody>
      </p:sp>
      <p:sp>
        <p:nvSpPr>
          <p:cNvPr id="5" name="TextBox 4">
            <a:hlinkClick r:id="rId3" tooltip="http://liveexample-ppe.pearsoncmg.com/LiveRun/faces/LiveExample.xhtml"/>
          </p:cNvPr>
          <p:cNvSpPr txBox="1"/>
          <p:nvPr/>
        </p:nvSpPr>
        <p:spPr>
          <a:xfrm>
            <a:off x="7153833" y="539228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262397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Color Class</a:t>
            </a:r>
            <a:endParaRPr lang="en-US" dirty="0"/>
          </a:p>
        </p:txBody>
      </p:sp>
      <p:pic>
        <p:nvPicPr>
          <p:cNvPr id="4" name="Picture 2" descr="An illustration displays a UML diagram with class name java f x period scene period paint period Color. The class has 4 attributes and 7 methods. The 4 attributes and their services are as follows: red colon double, The red value of this Color left parenthesis between 0.0 and 1.0 right parenthesis. green colon double, The green value of this Color left parenthesis between 0.0 and 1.0 right parenthesis. blue colon double, The blue value of this Color left parenthesis between 0.0 and 1.0 right parenthesis. opacity colon double, The opacity of this Color left parenthesis between 0.0 and 1.0 right parenthesis. The 7 methods and services are as follows: Color left parenthesis r colon double, g colon double, b colon double, opacity colon double right parenthesis, Creates a Color with the specified red, green, blue, and opacity values. brighter left parenthesis right parenthesis colon color, creates a Color that is a brighter version of this Color. darker left parenthesis right parenthesis colon color, creates a Color that is a darker version of this Color. color left parenthesis r colon double, g colon double, b colon double right parenthesis colon color, Creates an opaque Color with the specified red, green, and blue values. color left parenthesis r colon double, g colon double, b colon double, opacity colon double right parenthesis colon color, Creates a Color with the specified red, green, blue, and opacity values. r g b left parenthesis r colon i n t, g colon i n t, b colon i n t right parenthesis colon Color, Creates a Color with the specified red, green, and blue values in the range from 0 to 255. r g b left parenthesis r colon i n t, g colon i n t, b colon i n t, opacity colon double right parenthesis colon Color, Creates a Color with the specified red, green, and blue values in the range from 0 to 255 and a given opacity. Note pointing to attributes read, The getter methods for property values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38" y="1725502"/>
            <a:ext cx="7305124" cy="392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0000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Font Class</a:t>
            </a:r>
            <a:endParaRPr lang="en-US" dirty="0"/>
          </a:p>
        </p:txBody>
      </p:sp>
      <p:pic>
        <p:nvPicPr>
          <p:cNvPr id="4" name="Picture 2" descr="An illustration displays a UML diagram with class name java f x period scene period text period Font. The class has 3 attributes and 7 methods. The 3 attributes and their services are as follows: size colon double, The size of this font. name colon String, The name of this font. family colon String, The family of this font. The 7 methods and their services are as follows: Font left parenthesis size colon double right parenthesis, Creates a Font with the specified size. Font left parenthesis name colon String, size colon double right parenthesis, Creates a Font with the specified full font name and size. font left parenthesis name colon String, size colon double right parenthesis, Creates a Font with the specified name and size. font left parenthesis name colon String, w colon Font Weight, size colon double right parenthesis, Creates a Font with the specified name, weight, and size. font left parenthesis name colon String, w colon Font Weight, p colon Font Posture, size colon double right parenthesis, Creates a Font with the specified name, weight, posture, and size. get Families left parenthesis right parenthesis colon List left angle bracket String right angle bracket, Returns a list of font family names. get Font Names left parenthesis right parenthesis colon List left angle bracket String right angle bracket, returns a list of full font names including family and weight. Note pointing to attribute reads, the getter methods for property values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217" y="1760355"/>
            <a:ext cx="7273636" cy="3702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634752" y="571948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FontDemo</a:t>
            </a:r>
          </a:p>
        </p:txBody>
      </p:sp>
      <p:sp>
        <p:nvSpPr>
          <p:cNvPr id="6" name="TextBox 4">
            <a:hlinkClick r:id="rId4" tooltip="http://liveexample-ppe.pearsoncmg.com/LiveRun/faces/LiveExample.xhtml"/>
          </p:cNvPr>
          <p:cNvSpPr txBox="1"/>
          <p:nvPr/>
        </p:nvSpPr>
        <p:spPr>
          <a:xfrm>
            <a:off x="7234516" y="565451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855905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Image Class</a:t>
            </a:r>
            <a:endParaRPr lang="en-US" dirty="0"/>
          </a:p>
        </p:txBody>
      </p:sp>
      <p:pic>
        <p:nvPicPr>
          <p:cNvPr id="4" name="Picture 2" descr="An illustration displays a UML diagram with class name java f x period scene period image period Image. The class has 4 attributes and 1 method. The 4 attributes and their services are as follows: error colon Ready Only Boolean Property, Indicates whether the image is loaded correctly? height colon Ready Only Boolean Property, The height of the image. width colon, Ready Only Boolean Property, The width of the image. progress colon Ready Only Boolean Property, The approximate percentage of image’s loading that is completed. The method and its service is as follows: Image left parenthesis file name Or URL colon String right parenthesis, Creates an Image with contents loaded from a file or a URL. Note pointing to attributes read, The getter methods for property values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263" y="1988535"/>
            <a:ext cx="7365475" cy="2141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847781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ImageView Class</a:t>
            </a:r>
            <a:endParaRPr lang="en-US" dirty="0"/>
          </a:p>
        </p:txBody>
      </p:sp>
      <p:pic>
        <p:nvPicPr>
          <p:cNvPr id="4" name="Picture 2" descr="An illustration displays a UML diagram with class name java f x period scene period image period Image View. The class has 5 attributes and 3 methods. The 5 attributes and their services are as follows: fit Height colon Double Property, The height of the bounding box within which the image is resized to fit. fit Width colon Double Property, The width of the bounding box within which the image is resized to fit. x colon Double Property, The x-coordinate of the Image View origin. y colon Double Property, The y-coordinate of the Image View origin. image colon Objective Property left angle bracket Image right angle bracket, The image to be displayed in the image view. The 3 methods and their services are as follows: Image View left parenthesis right parenthesis, Creates an Image View. Image View left parenthesis image colon Image right parenthesis, Creates an Image View with the specified image. Image View left parenthesis file name Or URL colon String right parenthesis, Creates an Image View with image loaded from the specified file or URL.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46" y="1965614"/>
            <a:ext cx="8104909" cy="2926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739434"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ShowImage</a:t>
            </a:r>
          </a:p>
        </p:txBody>
      </p:sp>
      <p:sp>
        <p:nvSpPr>
          <p:cNvPr id="6" name="TextBox 4">
            <a:hlinkClick r:id="rId4" tooltip="http://liveexample-ppe.pearsoncmg.com/LiveRun/faces/LiveExample.xhtml"/>
          </p:cNvPr>
          <p:cNvSpPr txBox="1"/>
          <p:nvPr/>
        </p:nvSpPr>
        <p:spPr>
          <a:xfrm>
            <a:off x="7208030" y="54819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594487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Layout Panes</a:t>
            </a:r>
            <a:endParaRPr lang="en-US" dirty="0"/>
          </a:p>
        </p:txBody>
      </p:sp>
      <p:sp>
        <p:nvSpPr>
          <p:cNvPr id="3" name="Content Placeholder 2"/>
          <p:cNvSpPr>
            <a:spLocks noGrp="1"/>
          </p:cNvSpPr>
          <p:nvPr>
            <p:ph sz="quarter" idx="13"/>
          </p:nvPr>
        </p:nvSpPr>
        <p:spPr>
          <a:xfrm>
            <a:off x="457200" y="1600201"/>
            <a:ext cx="8232775" cy="936812"/>
          </a:xfrm>
        </p:spPr>
        <p:txBody>
          <a:bodyPr/>
          <a:lstStyle/>
          <a:p>
            <a:pPr marL="0" indent="0">
              <a:buNone/>
            </a:pPr>
            <a:r>
              <a:rPr lang="en-US" altLang="en-US" dirty="0" smtClean="0"/>
              <a:t>JavaF</a:t>
            </a:r>
            <a:r>
              <a:rPr lang="en-US" altLang="en-US" sz="100" dirty="0" smtClean="0"/>
              <a:t> </a:t>
            </a:r>
            <a:r>
              <a:rPr lang="en-US" altLang="en-US" dirty="0" smtClean="0"/>
              <a:t>X </a:t>
            </a:r>
            <a:r>
              <a:rPr lang="en-US" altLang="en-US" dirty="0"/>
              <a:t>provides many types of panes for organizing nodes in a container</a:t>
            </a:r>
            <a:r>
              <a:rPr lang="en-US" altLang="en-US" dirty="0" smtClean="0"/>
              <a:t>.</a:t>
            </a:r>
            <a:endParaRPr lang="en-US" dirty="0"/>
          </a:p>
        </p:txBody>
      </p:sp>
      <p:pic>
        <p:nvPicPr>
          <p:cNvPr id="4" name="Picture 3" descr="A table titled, Panes for Containing and Organizing Nodes. The Table has 7 Rows and 2 columns. The columns have the following headings from left to right. Class, Description. The Row entries are as follows. Row 1. Class, Pane. Description, Base class for layout panes. It contains the get Children left parenthesis right parenthesis method for returning a list of nodes in the pane. Row 2. Class, Stack Pane. Description, Places the nodes on top of each other in the center of the pane. Row 3. Class, Flow Pane. Description, Places the nodes row by row horizontally or column-by-column vertically. Row 4. Class, Grid Pane. Description, Places the nodes in the cells in a two dimensional grid. Row 5. Class, Border Pane. Description, Places the nodes in the top, right, bottom, left, and center regions. Row 6. Class, H Box. Description, Places the nodes in a single row. Row 7. Class, V Box. Description, Places the nodes in a single colum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33" y="2690719"/>
            <a:ext cx="7628659" cy="298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83822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FlowPane</a:t>
            </a:r>
            <a:endParaRPr lang="en-US" dirty="0"/>
          </a:p>
        </p:txBody>
      </p:sp>
      <p:pic>
        <p:nvPicPr>
          <p:cNvPr id="4" name="Picture 2" descr="An illustration displays a UML diagram with class name java f x period scene period layout period Flow Pane. The class has 4 attributes and 4 methods. The 4 attributes and their services are as follows: alignment colon Object Property left angle bracket P o s right angle bracket, The overall alignment of the content in this pane left parenthesis default: P o s. LEFT right parenthesis. orientation colon Object Property left angle bracket Orientation right angle bracket, The orientation in this pane left parenthesis default: Orientation. HORIZONTAL right parenthesis. h gap colon Double Property, The horizontal gap between the nodes left parenthesis default: 0 right parenthesis. v gap colon Double Property, The vertical gap between the nodes left parenthesis default: 0 right parenthesis. The 4 methods and their services are as follows: Flow Pane left parenthesis right parenthesis, Creates a default Flow Pane. Flow Pane left parenthesis h gap colon double, v gap colon double right parenthesis, Creates a Flow Pane with a specified horizontal and vertical gap. Flow Pane left parenthesis orientation colon Object Property left angle bracket Orientation right angle bracket right parenthesis, Creates a Flow Pane with a specified orientation. Flow Pane left parenthesis orientation colon Object Property left angle bracket Orientation right angle bracket, h gap colon double, v gap colon double, Creates a Flow Pane with a specified orientation, horizontal gap and vertical gap. Note pointing to the attributes reads, The getter and setter methods for property values and a getter for property itself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88" y="1665957"/>
            <a:ext cx="7557025" cy="358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658285" y="5697071"/>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MultipleStageDemo</a:t>
            </a:r>
          </a:p>
        </p:txBody>
      </p:sp>
      <p:sp>
        <p:nvSpPr>
          <p:cNvPr id="6" name="TextBox 4">
            <a:hlinkClick r:id="rId4" tooltip="http://liveexample-ppe.pearsoncmg.com/LiveRun/faces/LiveExample.xhtml"/>
          </p:cNvPr>
          <p:cNvSpPr txBox="1"/>
          <p:nvPr/>
        </p:nvSpPr>
        <p:spPr>
          <a:xfrm>
            <a:off x="7171764" y="569707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718148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GridPane</a:t>
            </a:r>
            <a:endParaRPr lang="en-US" dirty="0"/>
          </a:p>
        </p:txBody>
      </p:sp>
      <p:pic>
        <p:nvPicPr>
          <p:cNvPr id="4" name="Picture 2" descr="An illustration displays a UML diagram with class name java f x period scene period layout period Grid Pane. The class has 4 attributes and 10 methods. The 4 attributes and their services are as follows: alignment colon Object Property left angle bracket P o s right angle bracket, The overall alignment of the content in this pane left parenthesis default: P o s. LEFT right parenthesis. grid Lines Visible colon Boolean Property, Is the grid line visible? left parenthesis default: false right parenthesis. h gap colon Double Property, The horizontal gap between the nodes left parenthesis default: 0 right parenthesis. v gap colon Double Property, The vertical gap between the nodes left parenthesis default: 0 right parenthesis. The 10 methods and their services are as follows: Grid Pane left parenthesis right parenthesis, Creates a Grid Pane. add left parenthesis child colon Node, column Index colon i n t, row Index colon void, Adds a node to the specified column and row. add column right parenthesis column Index colon i n t, children colon Node ellipsis right parenthesis colon void, Adds multiple nodes to the specified column. add row right parenthesis column Index colon i n t, children colon Node ellipsis right parenthesis colon void, Adds multiple nodes to the specified row. get Column Index left parenthesis child colon Node right parenthesis colon i n t, Returns the column index for the specified node. set Column Index left parenthesis child colon Node, column Index colon i n t right parenthesis colon void, Sets a node to a new column. This method repositions the node. get Row Index left parenthesis child colon Node right parenthesis colon i n t, Returns the row index for the specified node. set Row Index left parenthesis child colon Node, column Index colon i n t right parenthesis colon void, Sets a node to a new row. set H alignment left parenthesis child colon Node, value colon H P o s right parenthesis colon void, Sets the horizontal alignment for the child in the cell. set V alignment left parenthesis child colon Node, value colon V P o s right parenthesis colon void, Sets the vertical alignment for the child in the cell. Note pointing to attributes read,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11" y="1861861"/>
            <a:ext cx="5851446" cy="4212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6835588" y="2895600"/>
            <a:ext cx="17891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ShowGridPane</a:t>
            </a:r>
          </a:p>
        </p:txBody>
      </p:sp>
      <p:sp>
        <p:nvSpPr>
          <p:cNvPr id="6" name="TextBox 4">
            <a:hlinkClick r:id="rId4" tooltip="http://liveexample-ppe.pearsoncmg.com/LiveRun/faces/LiveExample.xhtml"/>
          </p:cNvPr>
          <p:cNvSpPr txBox="1"/>
          <p:nvPr/>
        </p:nvSpPr>
        <p:spPr>
          <a:xfrm>
            <a:off x="7281908" y="350652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92409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buFont typeface="Monotype Sorts"/>
              <a:buNone/>
            </a:pP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a:t>is a new framework for developing Java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programs. The </a:t>
            </a:r>
            <a:r>
              <a:rPr lang="en-US" altLang="en-US" dirty="0" smtClean="0"/>
              <a:t>Java F</a:t>
            </a:r>
            <a:r>
              <a:rPr lang="en-US" altLang="en-US" sz="100" dirty="0" smtClean="0"/>
              <a:t> </a:t>
            </a:r>
            <a:r>
              <a:rPr lang="en-US" altLang="en-US" dirty="0" smtClean="0"/>
              <a:t>X A</a:t>
            </a:r>
            <a:r>
              <a:rPr lang="en-US" altLang="en-US" sz="100" dirty="0" smtClean="0"/>
              <a:t> </a:t>
            </a:r>
            <a:r>
              <a:rPr lang="en-US" altLang="en-US" dirty="0" smtClean="0"/>
              <a:t>P</a:t>
            </a:r>
            <a:r>
              <a:rPr lang="en-US" altLang="en-US" sz="100" dirty="0" smtClean="0"/>
              <a:t> </a:t>
            </a:r>
            <a:r>
              <a:rPr lang="en-US" altLang="en-US" dirty="0" smtClean="0"/>
              <a:t>I </a:t>
            </a:r>
            <a:r>
              <a:rPr lang="en-US" altLang="en-US" dirty="0"/>
              <a:t>is an excellent example of how the object-oriented principle is applied. This chapter serves two purposes. First, it presents the basics of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a:t>programming. Second, it uses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a:t>to demonstrate </a:t>
            </a:r>
            <a:r>
              <a:rPr lang="en-US" altLang="en-US" dirty="0" smtClean="0"/>
              <a:t>O</a:t>
            </a:r>
            <a:r>
              <a:rPr lang="en-US" altLang="en-US" sz="100" dirty="0" smtClean="0"/>
              <a:t> </a:t>
            </a:r>
            <a:r>
              <a:rPr lang="en-US" altLang="en-US" dirty="0" err="1" smtClean="0"/>
              <a:t>O</a:t>
            </a:r>
            <a:r>
              <a:rPr lang="en-US" altLang="en-US" sz="100" dirty="0" smtClean="0"/>
              <a:t> </a:t>
            </a:r>
            <a:r>
              <a:rPr lang="en-US" altLang="en-US" dirty="0" smtClean="0"/>
              <a:t>P. </a:t>
            </a:r>
            <a:r>
              <a:rPr lang="en-US" altLang="en-US" dirty="0"/>
              <a:t>Specifically, this chapter introduces the framework of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a:t>and discusses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G</a:t>
            </a:r>
            <a:r>
              <a:rPr lang="en-US" altLang="en-US" sz="100" dirty="0" smtClean="0"/>
              <a:t> </a:t>
            </a:r>
            <a:r>
              <a:rPr lang="en-US" altLang="en-US" dirty="0" smtClean="0"/>
              <a:t>U</a:t>
            </a:r>
            <a:r>
              <a:rPr lang="en-US" altLang="en-US" sz="100" dirty="0" smtClean="0"/>
              <a:t> </a:t>
            </a:r>
            <a:r>
              <a:rPr lang="en-US" altLang="en-US" dirty="0" smtClean="0"/>
              <a:t>I </a:t>
            </a:r>
            <a:r>
              <a:rPr lang="en-US" altLang="en-US" dirty="0"/>
              <a:t>components and their relationships</a:t>
            </a:r>
            <a:r>
              <a:rPr lang="en-US" altLang="en-US" dirty="0" smtClean="0"/>
              <a:t>.</a:t>
            </a:r>
            <a:endParaRPr lang="en-US" altLang="en-US" dirty="0"/>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BorderPane</a:t>
            </a:r>
            <a:endParaRPr lang="en-US" dirty="0"/>
          </a:p>
        </p:txBody>
      </p:sp>
      <p:pic>
        <p:nvPicPr>
          <p:cNvPr id="4" name="Picture 2" descr="An illustration displays a UML diagram with class name java f x period scene period layout period Border Pane. The class has 5 attributes denoted by minus and 2 methods of type public access modifiers denoted by +. The 5 attributes and their services are as follows: top colon Object Property left angle bracket Node right angle bracket, the node placed in the top region left parenthesis default: null right parenthesis. right colon Object Property left angle bracket Node right angle bracket, the node placed in the right region left parenthesis default: null right parenthesis. bottom colon Object Property left angle bracket Node right angle bracket, the node placed in the bottom region left parenthesis default: null right parenthesis. left colon Object Property left angle bracket Node right angle bracket, the node placed in the left region left parenthesis default: null right parenthesis. center colon Object Property left angle bracket Node right angle bracket, the node placed in the center region left parenthesis default: null right parenthesis. The 2 methods and their services are: Border Pane left parenthesis right parenthesis, Creates a Border Pane. set Alignment left parenthesis child colon Node, p o s colon P o s right parenthesis, Sets the alignment of the node in the Border Pane. Note pointing to attributes reads, the getter and setter methods for property values and a getter for property itself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119" y="1948982"/>
            <a:ext cx="7461250" cy="2885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685646"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ShowBorderPane</a:t>
            </a:r>
          </a:p>
        </p:txBody>
      </p:sp>
      <p:sp>
        <p:nvSpPr>
          <p:cNvPr id="6" name="TextBox 4">
            <a:hlinkClick r:id="rId4" tooltip="http://liveexample-ppe.pearsoncmg.com/LiveRun/faces/LiveExample.xhtml"/>
          </p:cNvPr>
          <p:cNvSpPr txBox="1"/>
          <p:nvPr/>
        </p:nvSpPr>
        <p:spPr>
          <a:xfrm>
            <a:off x="7216587" y="54819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7576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H</a:t>
            </a:r>
            <a:r>
              <a:rPr lang="en-US" altLang="en-US" sz="100" dirty="0" smtClean="0"/>
              <a:t> </a:t>
            </a:r>
            <a:r>
              <a:rPr lang="en-US" altLang="en-US" dirty="0" smtClean="0"/>
              <a:t>Box</a:t>
            </a:r>
            <a:endParaRPr lang="en-US" dirty="0"/>
          </a:p>
        </p:txBody>
      </p:sp>
      <p:pic>
        <p:nvPicPr>
          <p:cNvPr id="6" name="Picture 2" descr="An illustration displays a UML diagram with class name java f x period scene period layout period H Box. The class has 3 attributes and 3 methods. The attributes and their services are as follows: alignment colon Object Property right angle bracket P o s right angle bracket, the overall alignment of the children in the box left parenthesis default: P o s. TOP underscore LEFT right parenthesis. fill Height colon Boolean Property, Is resizable children fill the full height of the box left parenthesis default: true right parenthesis. spacing colon Double Property, The horizontal gap between two nodes left parenthesis default: 0 right parenthesis. The methods and their services are as follows: H Box left parenthesis right parenthesis, Creates a default H Box. H Box left parenthesis spacing colon double right parenthesis, Creates an H Box with the specified horizontal gap between nodes. set Margin left parenthesis node colon Node, value colon Insets right parenthesis colon void, Sets the margin for the node in the pane. Note pointing to attributes reads, The getter and setter methods for property values and a getter for property itself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37" y="2192942"/>
            <a:ext cx="7931727" cy="2441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48732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V</a:t>
            </a:r>
            <a:r>
              <a:rPr lang="en-US" altLang="en-US" sz="100" dirty="0" smtClean="0"/>
              <a:t> </a:t>
            </a:r>
            <a:r>
              <a:rPr lang="en-US" altLang="en-US" dirty="0" smtClean="0"/>
              <a:t>Box</a:t>
            </a:r>
            <a:endParaRPr lang="en-US" dirty="0"/>
          </a:p>
        </p:txBody>
      </p:sp>
      <p:pic>
        <p:nvPicPr>
          <p:cNvPr id="4" name="Picture 2" descr="An illustration displays a UML diagram with class name java f x period scene period layout period V Box. The class has 3 attributes and 3 methods. The attributes and their services are as follows: alignment colon Object Property right angle bracket P o s right angle bracket, the overall alignment of the children in the box left parenthesis default: P o s. TOP underscore LEFT right parenthesis. fill Height colon Boolean Property, Is resizable children fill the full width of the box left parenthesis default: true right parenthesis. spacing colon Double Property, The vertical gap between two nodes left parenthesis default: 0 right parenthesis. The methods and their services are as follows: V Box left parenthesis right parenthesis, Creates a default V Box. V Box left parenthesis spacing colon double right parenthesis, Creates an V Box with the specified horizontal gap between nodes. set Margin left parenthesis node colon Node, value colon Insets right parenthesis colon void, Sets the margin for the node in the pane.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81" y="2073786"/>
            <a:ext cx="7949045" cy="2568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757364"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ShowHBoxVBox</a:t>
            </a:r>
          </a:p>
        </p:txBody>
      </p:sp>
      <p:sp>
        <p:nvSpPr>
          <p:cNvPr id="6" name="TextBox 4">
            <a:hlinkClick r:id="rId4" tooltip="http://liveexample-ppe.pearsoncmg.com/LiveRun/faces/LiveExample.xhtml"/>
          </p:cNvPr>
          <p:cNvSpPr txBox="1"/>
          <p:nvPr/>
        </p:nvSpPr>
        <p:spPr>
          <a:xfrm>
            <a:off x="7288305" y="55222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543378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Shapes</a:t>
            </a:r>
            <a:endParaRPr lang="en-US" dirty="0"/>
          </a:p>
        </p:txBody>
      </p:sp>
      <p:sp>
        <p:nvSpPr>
          <p:cNvPr id="3" name="Content Placeholder 2"/>
          <p:cNvSpPr>
            <a:spLocks noGrp="1"/>
          </p:cNvSpPr>
          <p:nvPr>
            <p:ph sz="quarter" idx="13"/>
          </p:nvPr>
        </p:nvSpPr>
        <p:spPr>
          <a:xfrm>
            <a:off x="457200" y="1600201"/>
            <a:ext cx="8232775" cy="1241612"/>
          </a:xfrm>
        </p:spPr>
        <p:txBody>
          <a:bodyPr/>
          <a:lstStyle/>
          <a:p>
            <a:pPr marL="0" indent="0">
              <a:buNone/>
            </a:pPr>
            <a:r>
              <a:rPr lang="en-US" altLang="en-US" dirty="0" smtClean="0"/>
              <a:t>JavaF</a:t>
            </a:r>
            <a:r>
              <a:rPr lang="en-US" altLang="en-US" sz="100" dirty="0" smtClean="0"/>
              <a:t> </a:t>
            </a:r>
            <a:r>
              <a:rPr lang="en-US" altLang="en-US" dirty="0" smtClean="0"/>
              <a:t>X </a:t>
            </a:r>
            <a:r>
              <a:rPr lang="en-US" altLang="en-US" dirty="0"/>
              <a:t>provides many shape classes for drawing texts, lines, circles, rectangles, ellipses, arcs, polygons, and polylines</a:t>
            </a:r>
            <a:r>
              <a:rPr lang="en-US" altLang="en-US" dirty="0" smtClean="0"/>
              <a:t>.</a:t>
            </a:r>
            <a:endParaRPr lang="en-US" dirty="0"/>
          </a:p>
        </p:txBody>
      </p:sp>
      <p:pic>
        <p:nvPicPr>
          <p:cNvPr id="4" name="Picture 3" descr="An illustration displays Shape that has classes: Text, line, rectangle, circle, ellipse, arc, polygon, and polyline and the shape extends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8" y="2902354"/>
            <a:ext cx="4444045" cy="326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315738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Text</a:t>
            </a:r>
            <a:endParaRPr lang="en-US" dirty="0"/>
          </a:p>
        </p:txBody>
      </p:sp>
      <p:pic>
        <p:nvPicPr>
          <p:cNvPr id="4" name="Picture 2" descr="An illustration displays a UML diagram with class name java f x period scene period text period Text. The class has 6 attributes and 3 methods. The attributes and their services are as follows: text colon String Property, Defines the text to be displayed. x colon Double Property, Defines the x coordinate of text left parenthesis default 0 right parenthesis. y colon Double Property, Defines the y coordinate of text left parenthesis default 0 right parenthesis. underline colon Boolean Property, defines if each line has an underline below it left parenthesis default false right parenthesis. strike through colon Boolean Property, defines if each line has a line through it left parenthesis default false right parenthesis. font colon Object Property left angle bracket Font right angle bracket, Defines the font for the text. The methods and their services are as follows: Text left parenthesis right parenthesis, Creates an empty Text. Text left parenthesis text colon String right parenthesis, Creates a Text with the specified text. Text left parenthesis x colon double, y colon double, text colon String right parenthesis, Creates a Text with the specified x-, y-coordinates and text. Note pointing to attributes reads, the getter and setter methods for property values and a getter for property itself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07" y="1950766"/>
            <a:ext cx="7399586" cy="330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64543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Text Example</a:t>
            </a:r>
            <a:endParaRPr lang="en-US" dirty="0"/>
          </a:p>
        </p:txBody>
      </p:sp>
      <p:pic>
        <p:nvPicPr>
          <p:cNvPr id="4" name="Picture 2" descr="An illustration displays 2 diagrams a, and b. Diagram a, Text left parenthesis x, y, text right parenthesis, is a rectangle with 4 borders: left parenthesis 0, 0 right parenthesis, as top left. Left parenthesis get Width left parenthesis right parenthesis, 0 right parenthesis as top right. left parenthesis get Width left parenthesis right parenthesis, get Height left parenthesis right parenthesis right parenthesis as bottom right, and left parenthesis 0, get Height left parenthesis right parenthesis right parenthesis as left bottom. left parenthesis x, y right parenthesis is a point that refers to the text, text is displayed that is displayed in the rectangle. Diagram b, Three Text objects are displayed is a window labelled Show Text that displays text, Programming is fun, in bold letters on the top of the window, Programming is fun display text, in normal font in the center of the window, and the same line is displayed in stricken font in the left border of the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41" y="1995921"/>
            <a:ext cx="7936056" cy="232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5782234" y="5562600"/>
            <a:ext cx="13350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ShowText</a:t>
            </a:r>
          </a:p>
        </p:txBody>
      </p:sp>
      <p:sp>
        <p:nvSpPr>
          <p:cNvPr id="6" name="TextBox 4">
            <a:hlinkClick r:id="rId4" tooltip="http://liveexample-ppe.pearsoncmg.com/LiveRun/faces/LiveExample.xhtml"/>
          </p:cNvPr>
          <p:cNvSpPr txBox="1"/>
          <p:nvPr/>
        </p:nvSpPr>
        <p:spPr>
          <a:xfrm>
            <a:off x="7324163" y="551556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069767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t>
            </a:r>
            <a:endParaRPr lang="en-US" dirty="0"/>
          </a:p>
        </p:txBody>
      </p:sp>
      <p:pic>
        <p:nvPicPr>
          <p:cNvPr id="4" name="Picture 2" descr="An illustration displays a UML diagram with class name java f x period scene period shape period Line. The class has 4 attributes and 2 methods. The attributes and their services are as follows: start X colon Double Property, The x coordinate of the start point. start Y colon Double Property, The y coordinate of the start point. end X colon Double Property, The x coordinate of the end point. end Y colon Double Property, The y coordinate of the end point. The methods and their services are as follows: Line left parenthesis right parenthesis, Creates an empty Line. Line left parenthesis start X colon double, start Y colon double, end X colon double, end Y colon double right parenthesis, creates a Line with the specified starting and ending points.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889" y="1540303"/>
            <a:ext cx="6418223" cy="240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 name="Picture 3" descr="An illustration displays a rectangle with 4 borders: left parenthesis 0, 0 right parenthesis, as top left. Left parenthesis get Width left parenthesis right parenthesis, 0 right parenthesis as top right. left parenthesis get Width left parenthesis right parenthesis, get Height left parenthesis right parenthesis right parenthesis as bottom right, and left parenthesis 0, get Height left parenthesis right parenthesis right parenthesis as left bottom. A diagonal line shaped forward slash is drawn and the starting points are left parenthesis start X, start Y right parenthesis and the end points are left parenthesis end X, end Y right parenthesi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54" y="4262254"/>
            <a:ext cx="4720516" cy="1797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4">
            <a:hlinkClick r:id="rId4"/>
          </p:cNvPr>
          <p:cNvSpPr>
            <a:spLocks noChangeArrowheads="1"/>
          </p:cNvSpPr>
          <p:nvPr/>
        </p:nvSpPr>
        <p:spPr bwMode="auto">
          <a:xfrm>
            <a:off x="5500407" y="5203825"/>
            <a:ext cx="17176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ShowLine</a:t>
            </a:r>
          </a:p>
        </p:txBody>
      </p:sp>
      <p:sp>
        <p:nvSpPr>
          <p:cNvPr id="7" name="TextBox 5">
            <a:hlinkClick r:id="rId5" tooltip="http://liveexample-ppe.pearsoncmg.com/LiveRun/faces/LiveExample.xhtml"/>
          </p:cNvPr>
          <p:cNvSpPr txBox="1"/>
          <p:nvPr/>
        </p:nvSpPr>
        <p:spPr>
          <a:xfrm>
            <a:off x="7430601" y="5123160"/>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4548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Rectangle</a:t>
            </a:r>
            <a:endParaRPr lang="en-US" dirty="0"/>
          </a:p>
        </p:txBody>
      </p:sp>
      <p:pic>
        <p:nvPicPr>
          <p:cNvPr id="4" name="Picture 2" descr="An illustration displays a UML diagram with class name java f x period scene period shape period Rectangle. The class has 6 attributes and 2 methods. The attributes and their services are as follows: x colon Double Property, The x coordinate of the upper-left corner of the rectangle left parenthesis default 0 right parenthesis. y colon Double Property, The y coordinate of the upper-left corner of the rectangle left parenthesis default 0 right parenthesis. width colon Double Property, The width of the rectangle left parenthesis default: 0 right parenthesis. height colon Double Property, The height of the rectangle left parenthesis default: 0 right parenthesis. arc width colon Double Property, The arc Width of the rectangle left parenthesis default: 0 right parenthesis. arc Width is the horizontal diameter of the arcs at the corner left parenthesis see Figure 14.31a right parenthesis. arc height colon Double Property, The arc Width of the rectangle left parenthesis default: 0 right parenthesis. arc height is the horizontal diameter of the arcs at the corner left parenthesis see Figure 14.31a right parenthesis. The methods and their services are as follows: Rectangle left parenthesis right parenthesis, Creates an empty Rectangle. Rectangle left parenthesis x colon double, y colon double, width colon double, height colon double right parenthesis, Creates a Rectangle with the specified upper-left corner point, width, and height. Note pointing to attributes reads, the getter and setter methods for property values and a getter for property itself are provided in the class, but omitted in the UML diagram for brev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77" y="1699365"/>
            <a:ext cx="7563585" cy="328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33339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Rectangle Example</a:t>
            </a:r>
            <a:endParaRPr lang="en-US" dirty="0"/>
          </a:p>
        </p:txBody>
      </p:sp>
      <p:pic>
        <p:nvPicPr>
          <p:cNvPr id="4" name="Picture 2" descr="An illustration of a, Rectangle left parenthesis x, y, w, h right parenthesis, is a rectangle of points left parenthesis x, y right parenthesis at upper left corner and parameter a w over 2 as horizontal diameter and a h over 2 as vertical diamet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301" y="1678235"/>
            <a:ext cx="4625398" cy="3532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497387"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ShowRectangle</a:t>
            </a:r>
          </a:p>
        </p:txBody>
      </p:sp>
      <p:sp>
        <p:nvSpPr>
          <p:cNvPr id="6" name="TextBox 4">
            <a:hlinkClick r:id="rId4" tooltip="http://liveexample-ppe.pearsoncmg.com/LiveRun/faces/LiveExample.xhtml"/>
          </p:cNvPr>
          <p:cNvSpPr txBox="1"/>
          <p:nvPr/>
        </p:nvSpPr>
        <p:spPr>
          <a:xfrm>
            <a:off x="7153834" y="55222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151409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Circle</a:t>
            </a:r>
            <a:endParaRPr lang="en-US" dirty="0"/>
          </a:p>
        </p:txBody>
      </p:sp>
      <p:pic>
        <p:nvPicPr>
          <p:cNvPr id="4" name="Picture 2" descr="An illustration displays a UML diagram with class name java f x period scene period shape period Circle. The class has 3 attributes and 3 methods. The attributes and their services are as follows: center X colon Double Property, The x coordinate of the center of the circle left parenthesis default 0 right parenthesis. center y colon Double Property, The y coordinate of the center of the circle left parenthesis default 0 right parenthesis. radius colon Double Property, The radius of the circle left parenthesis default: 0 right parenthesis. The methods and their services are as follows: Circle left parenthesis right parenthesis, Creates an empty Circle. Circle left parenthesis x colon double, y colon double right parenthesis, Creates a Circle with the specified center. Circle left parenthesis x colon double, y colon double, radius colon double right parenthesis, Creates a Circle with the specified center and radius.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38" y="1700552"/>
            <a:ext cx="8146762" cy="299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037392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smtClean="0"/>
              <a:t>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a:spcBef>
                <a:spcPts val="600"/>
              </a:spcBef>
              <a:buNone/>
            </a:pPr>
            <a:r>
              <a:rPr lang="en-US" altLang="en-US" b="1" dirty="0" smtClean="0">
                <a:solidFill>
                  <a:schemeClr val="tx2"/>
                </a:solidFill>
              </a:rPr>
              <a:t>14.1</a:t>
            </a:r>
            <a:r>
              <a:rPr lang="en-US" altLang="en-US" dirty="0" smtClean="0"/>
              <a:t> </a:t>
            </a:r>
            <a:r>
              <a:rPr lang="en-US" altLang="en-US" dirty="0"/>
              <a:t>To distinguish between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a:t>
            </a:r>
            <a:r>
              <a:rPr lang="en-US" altLang="en-US" dirty="0"/>
              <a:t>, Swing, and </a:t>
            </a:r>
            <a:r>
              <a:rPr lang="en-US" altLang="en-US" dirty="0" smtClean="0"/>
              <a:t>A</a:t>
            </a:r>
            <a:r>
              <a:rPr lang="en-US" altLang="en-US" sz="100" dirty="0" smtClean="0"/>
              <a:t> </a:t>
            </a:r>
            <a:r>
              <a:rPr lang="en-US" altLang="en-US" dirty="0" smtClean="0"/>
              <a:t>W</a:t>
            </a:r>
            <a:r>
              <a:rPr lang="en-US" altLang="en-US" sz="100" dirty="0" smtClean="0"/>
              <a:t> </a:t>
            </a:r>
            <a:r>
              <a:rPr lang="en-US" altLang="en-US" dirty="0" smtClean="0"/>
              <a:t>T </a:t>
            </a:r>
            <a:r>
              <a:rPr lang="en-US" altLang="en-US" dirty="0"/>
              <a:t>(§14.2).</a:t>
            </a:r>
          </a:p>
          <a:p>
            <a:pPr marL="0" indent="0">
              <a:spcBef>
                <a:spcPts val="600"/>
              </a:spcBef>
              <a:buNone/>
            </a:pPr>
            <a:r>
              <a:rPr lang="en-US" altLang="en-US" b="1" dirty="0" smtClean="0">
                <a:solidFill>
                  <a:schemeClr val="tx2"/>
                </a:solidFill>
              </a:rPr>
              <a:t>14.2 </a:t>
            </a:r>
            <a:r>
              <a:rPr lang="en-US" altLang="en-US" dirty="0" smtClean="0"/>
              <a:t>To </a:t>
            </a:r>
            <a:r>
              <a:rPr lang="en-US" altLang="en-US" dirty="0"/>
              <a:t>write a simple </a:t>
            </a:r>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a:t>program and understand the relationship among stages, scenes, and nodes (§14.3).</a:t>
            </a:r>
          </a:p>
          <a:p>
            <a:pPr marL="0" indent="0">
              <a:spcBef>
                <a:spcPts val="600"/>
              </a:spcBef>
              <a:buNone/>
            </a:pPr>
            <a:r>
              <a:rPr lang="en-US" altLang="en-US" b="1" dirty="0" smtClean="0">
                <a:solidFill>
                  <a:schemeClr val="tx2"/>
                </a:solidFill>
              </a:rPr>
              <a:t>14.3 </a:t>
            </a:r>
            <a:r>
              <a:rPr lang="en-US" altLang="en-US" dirty="0" smtClean="0"/>
              <a:t>To </a:t>
            </a:r>
            <a:r>
              <a:rPr lang="en-US" altLang="en-US" dirty="0"/>
              <a:t>create user interfaces using panes, </a:t>
            </a:r>
            <a:r>
              <a:rPr lang="en-US" altLang="en-US" dirty="0" smtClean="0"/>
              <a:t>U</a:t>
            </a:r>
            <a:r>
              <a:rPr lang="en-US" altLang="en-US" sz="100" dirty="0" smtClean="0"/>
              <a:t> </a:t>
            </a:r>
            <a:r>
              <a:rPr lang="en-US" altLang="en-US" dirty="0" smtClean="0"/>
              <a:t>I </a:t>
            </a:r>
            <a:r>
              <a:rPr lang="en-US" altLang="en-US" dirty="0"/>
              <a:t>controls, and shapes (§14.4).</a:t>
            </a:r>
          </a:p>
          <a:p>
            <a:pPr marL="0" indent="0">
              <a:spcBef>
                <a:spcPts val="600"/>
              </a:spcBef>
              <a:buNone/>
            </a:pPr>
            <a:r>
              <a:rPr lang="en-US" altLang="en-US" b="1" dirty="0" smtClean="0">
                <a:solidFill>
                  <a:schemeClr val="tx2"/>
                </a:solidFill>
              </a:rPr>
              <a:t>14.4 </a:t>
            </a:r>
            <a:r>
              <a:rPr lang="en-US" altLang="en-US" dirty="0" smtClean="0"/>
              <a:t>To </a:t>
            </a:r>
            <a:r>
              <a:rPr lang="en-US" altLang="en-US" dirty="0"/>
              <a:t>use binding properties to synchronize property values (§14.5).</a:t>
            </a:r>
          </a:p>
          <a:p>
            <a:pPr marL="0" indent="0">
              <a:spcBef>
                <a:spcPts val="600"/>
              </a:spcBef>
              <a:buNone/>
            </a:pPr>
            <a:r>
              <a:rPr lang="en-US" altLang="en-US" b="1" dirty="0" smtClean="0">
                <a:solidFill>
                  <a:schemeClr val="tx2"/>
                </a:solidFill>
              </a:rPr>
              <a:t>14.5 </a:t>
            </a:r>
            <a:r>
              <a:rPr lang="en-US" altLang="en-US" dirty="0" smtClean="0"/>
              <a:t>To </a:t>
            </a:r>
            <a:r>
              <a:rPr lang="en-US" altLang="en-US" dirty="0"/>
              <a:t>use the common properties </a:t>
            </a:r>
            <a:r>
              <a:rPr lang="en-US" altLang="en-US" b="1" dirty="0"/>
              <a:t>style</a:t>
            </a:r>
            <a:r>
              <a:rPr lang="en-US" altLang="en-US" dirty="0"/>
              <a:t> and </a:t>
            </a:r>
            <a:r>
              <a:rPr lang="en-US" altLang="en-US" b="1" dirty="0"/>
              <a:t>rotate</a:t>
            </a:r>
            <a:r>
              <a:rPr lang="en-US" altLang="en-US" dirty="0"/>
              <a:t> for nodes (§14.6</a:t>
            </a:r>
            <a:r>
              <a:rPr lang="en-US" altLang="en-US" dirty="0" smtClean="0"/>
              <a:t>).</a:t>
            </a:r>
          </a:p>
          <a:p>
            <a:pPr marL="0" indent="0">
              <a:spcBef>
                <a:spcPts val="600"/>
              </a:spcBef>
              <a:buNone/>
            </a:pPr>
            <a:r>
              <a:rPr lang="en-US" altLang="en-US" b="1" dirty="0">
                <a:solidFill>
                  <a:schemeClr val="tx2"/>
                </a:solidFill>
              </a:rPr>
              <a:t>14.6 </a:t>
            </a:r>
            <a:r>
              <a:rPr lang="en-US" altLang="en-US" dirty="0"/>
              <a:t>To create colors using the </a:t>
            </a:r>
            <a:r>
              <a:rPr lang="en-US" altLang="en-US" b="1" dirty="0"/>
              <a:t>Color</a:t>
            </a:r>
            <a:r>
              <a:rPr lang="en-US" altLang="en-US" dirty="0"/>
              <a:t> class (§14.7</a:t>
            </a:r>
            <a:r>
              <a:rPr lang="en-US" altLang="en-US" dirty="0" smtClean="0"/>
              <a:t>).</a:t>
            </a:r>
            <a:endParaRPr lang="en-US" altLang="en-US" dirty="0"/>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Ellipse</a:t>
            </a:r>
            <a:endParaRPr lang="en-US" dirty="0"/>
          </a:p>
        </p:txBody>
      </p:sp>
      <p:pic>
        <p:nvPicPr>
          <p:cNvPr id="5" name="Picture 2" descr="An illustration displays a UML diagram with class name java f x period scene period shape period Ellipse. The class has 4 attributes and 3 methods. The attributes and their services are as follows: center X colon Double Property, The x coordinate of the center of the ellipse left parenthesis default 0 right parenthesis. center y colon Double Property, The y coordinate of the center of the ellipse left parenthesis default 0 right parenthesis. radius X colon Double Property, The horizontal radius of the ellipse left parenthesis default: 0 right parenthesis. radius Y colon Double Property, The vertical radius of the ellipse left parenthesis default: 0 right parenthesis. The methods and their services are as follows: Ellipse left parenthesis right parenthesis, Creates an empty Ellipse. Ellipse left parenthesis x colon double, y colon double, right parenthesis, Creates an Ellipse with the specified center. Ellipse left parenthesis x colon double, y colon double, radius X colon double, radius Y colon double right parenthesis, Creates an Ellipse with the specified center and radiuses.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813" y="1656851"/>
            <a:ext cx="6731787" cy="2770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8" name="Picture 3" descr="An illustration displays a circle of center, left parenthesis center X, center Y right parenthesis, radius X, and radius Y."/>
          <p:cNvPicPr>
            <a:picLocks noChangeAspect="1"/>
          </p:cNvPicPr>
          <p:nvPr/>
        </p:nvPicPr>
        <p:blipFill>
          <a:blip r:embed="rId3"/>
          <a:stretch>
            <a:fillRect/>
          </a:stretch>
        </p:blipFill>
        <p:spPr>
          <a:xfrm>
            <a:off x="865765" y="4561377"/>
            <a:ext cx="4400325" cy="1608000"/>
          </a:xfrm>
          <a:prstGeom prst="rect">
            <a:avLst/>
          </a:prstGeom>
        </p:spPr>
      </p:pic>
      <p:sp>
        <p:nvSpPr>
          <p:cNvPr id="6" name="TextBox 4">
            <a:hlinkClick r:id="rId4"/>
          </p:cNvPr>
          <p:cNvSpPr>
            <a:spLocks noChangeArrowheads="1"/>
          </p:cNvSpPr>
          <p:nvPr/>
        </p:nvSpPr>
        <p:spPr bwMode="auto">
          <a:xfrm>
            <a:off x="5833130" y="5392271"/>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ShowEllipse</a:t>
            </a:r>
          </a:p>
        </p:txBody>
      </p:sp>
      <p:sp>
        <p:nvSpPr>
          <p:cNvPr id="7" name="TextBox 5">
            <a:hlinkClick r:id="rId5" tooltip="http://liveexample-ppe.pearsoncmg.com/LiveRun/faces/LiveExample.xhtml"/>
          </p:cNvPr>
          <p:cNvSpPr txBox="1"/>
          <p:nvPr/>
        </p:nvSpPr>
        <p:spPr>
          <a:xfrm>
            <a:off x="6546944" y="5851720"/>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858134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Arc</a:t>
            </a:r>
            <a:endParaRPr lang="en-US" dirty="0"/>
          </a:p>
        </p:txBody>
      </p:sp>
      <p:pic>
        <p:nvPicPr>
          <p:cNvPr id="4" name="Picture 2" descr="An illustration displays a UML diagram with class name java f x period scene period shape period Arc. The class has 7 attributes and 2 methods. The attributes and their services are as follows: center X colon Double Property, The x coordinate of the center of the ellipse left parenthesis default 0 right parenthesis. center Y colon Double Property, The y coordinate of the center of the ellipse left parenthesis default 0 right parenthesis. radius X colon Double Property, The horizontal radius of the ellipse left parenthesis default: 0 right parenthesis. radius Y colon Double Property, The vertical radius of the ellipse left parenthesis default: 0 right parenthesis. start Angle colon Double Property, The start angle of the arc in degrees. length colon Double Property, The angular extent of the arc in degrees. type colon Object Property left angle bracket Arc Type left angle bracket, The closure type of the arc left parenthesis Arc Type. OPEN, Arc Type. CHORD, Arc Type. ROUND right parenthesis. The methods and their services are as follows: Arc left parenthesis right parenthesis, Creates an empty Arc. Arc left parenthesis x colon double, y colon double, radius X colon double, start Angle colon double, length colon double right parenthesis, Creates an Arc with the specified arguments.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62" y="1724536"/>
            <a:ext cx="8045739" cy="3997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66671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Arc Examples</a:t>
            </a:r>
            <a:endParaRPr lang="en-US" dirty="0"/>
          </a:p>
        </p:txBody>
      </p:sp>
      <p:pic>
        <p:nvPicPr>
          <p:cNvPr id="8" name="Picture 2" descr="An illustration displays an ellipse. The center line is 0 degree and the center points are left parenthesis center X, center Y right parenthesis. radius x is the x axis from the center, radius Y is the y axis. A diagonal v shape is drawn diagonal to y axis labelled length and the area between the diagonal v and line in the center is start Angle."/>
          <p:cNvPicPr>
            <a:picLocks noChangeAspect="1"/>
          </p:cNvPicPr>
          <p:nvPr/>
        </p:nvPicPr>
        <p:blipFill>
          <a:blip r:embed="rId2"/>
          <a:stretch>
            <a:fillRect/>
          </a:stretch>
        </p:blipFill>
        <p:spPr>
          <a:xfrm>
            <a:off x="2774306" y="1782001"/>
            <a:ext cx="3595388" cy="1429333"/>
          </a:xfrm>
          <a:prstGeom prst="rect">
            <a:avLst/>
          </a:prstGeom>
        </p:spPr>
      </p:pic>
      <p:pic>
        <p:nvPicPr>
          <p:cNvPr id="10" name="Picture 3" descr="An illustration displays 2 diagrams a, and b. Diagram a, is a circle drawn in the rectangle with negative 30 degrees and negative 20 degrees. diagram b is a circle drawn in the rectangle with negative 50 degrees clock wise and 20 degrees counter clock wise."/>
          <p:cNvPicPr>
            <a:picLocks noChangeAspect="1"/>
          </p:cNvPicPr>
          <p:nvPr/>
        </p:nvPicPr>
        <p:blipFill>
          <a:blip r:embed="rId3"/>
          <a:stretch>
            <a:fillRect/>
          </a:stretch>
        </p:blipFill>
        <p:spPr>
          <a:xfrm>
            <a:off x="1066049" y="3370328"/>
            <a:ext cx="7011901" cy="2322667"/>
          </a:xfrm>
          <a:prstGeom prst="rect">
            <a:avLst/>
          </a:prstGeom>
        </p:spPr>
      </p:pic>
      <p:sp>
        <p:nvSpPr>
          <p:cNvPr id="6" name="TextBox 4">
            <a:hlinkClick r:id="rId4"/>
          </p:cNvPr>
          <p:cNvSpPr>
            <a:spLocks noChangeArrowheads="1"/>
          </p:cNvSpPr>
          <p:nvPr/>
        </p:nvSpPr>
        <p:spPr bwMode="auto">
          <a:xfrm>
            <a:off x="4613928" y="5840506"/>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ShowArc</a:t>
            </a:r>
          </a:p>
        </p:txBody>
      </p:sp>
      <p:sp>
        <p:nvSpPr>
          <p:cNvPr id="7" name="TextBox 5">
            <a:hlinkClick r:id="rId5" tooltip="http://liveexample-ppe.pearsoncmg.com/LiveRun/faces/LiveExample.xhtml"/>
          </p:cNvPr>
          <p:cNvSpPr txBox="1"/>
          <p:nvPr/>
        </p:nvSpPr>
        <p:spPr>
          <a:xfrm>
            <a:off x="7082115" y="575984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874101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Polygon and Polyline</a:t>
            </a:r>
            <a:endParaRPr lang="en-US" dirty="0"/>
          </a:p>
        </p:txBody>
      </p:sp>
      <p:pic>
        <p:nvPicPr>
          <p:cNvPr id="4" name="Picture 2" descr="An illustration displays 2 diagrams a and b of polygon and a polyline. Diagram a is a polygon that joints 5 polylines at points left parenthesis x left bracket 0 right bracket, y left bracket 0 right bracket right parenthesis, left parenthesis x left bracket 1 right bracket, y left bracket 1 right bracket right parenthesis, left parenthesis x left bracket 2 right bracket, y left bracket 2 right bracket right parenthesis, left parenthesis x left bracket 4 right bracket, y left bracket 4 right bracket right parenthesis, and left parenthesis x left bracket 3 right bracket, y left bracket 3 right bracket right parenthesis in the cent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16" y="1842536"/>
            <a:ext cx="8018318" cy="286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602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Polygon</a:t>
            </a:r>
            <a:endParaRPr lang="en-US" dirty="0"/>
          </a:p>
        </p:txBody>
      </p:sp>
      <p:pic>
        <p:nvPicPr>
          <p:cNvPr id="7" name="Picture 2" descr="An illustration displays UML diagram of class java f x period shape period Polygon. There are 3 methods. The methods and their services are as follows: Polygon left parenthesis right parenthesis, Creates an empty Polygon. Polygon left parenthesis double incomplete, points right parenthesis, Creates a Polygon with the given points. get Points left parenthesis right parenthesis colon Observable List left angle bracket Double right angle bracket, Returns a list of double values as x and y coordinates of the points. Note pointing to methods reads, the getter and setter methods for property values and a getter for property itself are provided in the class, but omitted in the UML diagram for brevity."/>
          <p:cNvPicPr>
            <a:picLocks noChangeAspect="1"/>
          </p:cNvPicPr>
          <p:nvPr/>
        </p:nvPicPr>
        <p:blipFill>
          <a:blip r:embed="rId2"/>
          <a:stretch>
            <a:fillRect/>
          </a:stretch>
        </p:blipFill>
        <p:spPr>
          <a:xfrm>
            <a:off x="690859" y="2072311"/>
            <a:ext cx="7762281" cy="1601746"/>
          </a:xfrm>
          <a:prstGeom prst="rect">
            <a:avLst/>
          </a:prstGeom>
        </p:spPr>
      </p:pic>
      <p:sp>
        <p:nvSpPr>
          <p:cNvPr id="5" name="TextBox 3">
            <a:hlinkClick r:id="rId3"/>
          </p:cNvPr>
          <p:cNvSpPr>
            <a:spLocks noChangeArrowheads="1"/>
          </p:cNvSpPr>
          <p:nvPr/>
        </p:nvSpPr>
        <p:spPr bwMode="auto">
          <a:xfrm>
            <a:off x="4847011" y="523987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ShowPolygon</a:t>
            </a:r>
          </a:p>
        </p:txBody>
      </p:sp>
      <p:sp>
        <p:nvSpPr>
          <p:cNvPr id="6" name="TextBox 4">
            <a:hlinkClick r:id="rId4" tooltip="http://liveexample-ppe.pearsoncmg.com/LiveRun/faces/LiveExample.xhtml"/>
          </p:cNvPr>
          <p:cNvSpPr txBox="1"/>
          <p:nvPr/>
        </p:nvSpPr>
        <p:spPr>
          <a:xfrm>
            <a:off x="7377952" y="519953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122208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The ClockPane Class</a:t>
            </a:r>
            <a:endParaRPr lang="en-US" dirty="0"/>
          </a:p>
        </p:txBody>
      </p:sp>
      <p:sp>
        <p:nvSpPr>
          <p:cNvPr id="8" name="Content Placeholder 2"/>
          <p:cNvSpPr>
            <a:spLocks noGrp="1"/>
          </p:cNvSpPr>
          <p:nvPr>
            <p:ph sz="quarter" idx="13"/>
          </p:nvPr>
        </p:nvSpPr>
        <p:spPr>
          <a:xfrm>
            <a:off x="457200" y="1600201"/>
            <a:ext cx="8232775" cy="963706"/>
          </a:xfrm>
        </p:spPr>
        <p:txBody>
          <a:bodyPr/>
          <a:lstStyle/>
          <a:p>
            <a:pPr marL="0" indent="0">
              <a:buNone/>
            </a:pPr>
            <a:r>
              <a:rPr lang="en-US" altLang="en-US" dirty="0"/>
              <a:t>This case study develops a class that displays a clock on a pane</a:t>
            </a:r>
            <a:r>
              <a:rPr lang="en-US" altLang="en-US" dirty="0" smtClean="0"/>
              <a:t>.</a:t>
            </a:r>
            <a:endParaRPr lang="en-US" dirty="0"/>
          </a:p>
        </p:txBody>
      </p:sp>
      <p:pic>
        <p:nvPicPr>
          <p:cNvPr id="7" name="Picture 3" descr="An illustration displays a UML diagram of class Clock Pane derived from java f x period scene period layout period Pane. The class has 5 attributes and 3 methods. The attributes and their services are as follows: hour colon i n t, The hour in the clock. minute colon i n t, The minute in the clock. second colon i n t, The second in the clock. w colon double, The width of the pane that contains the clock. h colon double, The height of the pane that contains the clock. the methods and their services are: Clock Pane left parenthesis right parenthesis, Constructs a default clock for the current time. Clock Pane left parenthesis left parenthesis hour colon i n t, minute colon i n t, second colon i n t right parenthesis, Constructs a clock with the specified time. set Current Time left parenthesis right parenthesis colon void, Sets hour, minute, and second to current time. Note pointing to attributes reads, the getter and setter methods for property values and a getter for property itself are provided in the class, but omitted in the UML diagram for brevity. "/>
          <p:cNvPicPr>
            <a:picLocks noChangeAspect="1"/>
          </p:cNvPicPr>
          <p:nvPr/>
        </p:nvPicPr>
        <p:blipFill>
          <a:blip r:embed="rId2"/>
          <a:stretch>
            <a:fillRect/>
          </a:stretch>
        </p:blipFill>
        <p:spPr>
          <a:xfrm>
            <a:off x="910998" y="2628830"/>
            <a:ext cx="6138665" cy="3183515"/>
          </a:xfrm>
          <a:prstGeom prst="rect">
            <a:avLst/>
          </a:prstGeom>
        </p:spPr>
      </p:pic>
      <p:sp>
        <p:nvSpPr>
          <p:cNvPr id="5" name="TextBox 4">
            <a:hlinkClick r:id="rId3"/>
          </p:cNvPr>
          <p:cNvSpPr>
            <a:spLocks noChangeArrowheads="1"/>
          </p:cNvSpPr>
          <p:nvPr/>
        </p:nvSpPr>
        <p:spPr bwMode="auto">
          <a:xfrm>
            <a:off x="5607423" y="5911009"/>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ClockPane</a:t>
            </a:r>
          </a:p>
        </p:txBody>
      </p:sp>
    </p:spTree>
    <p:extLst>
      <p:ext uri="{BB962C8B-B14F-4D97-AF65-F5344CB8AC3E}">
        <p14:creationId xmlns:p14="http://schemas.microsoft.com/office/powerpoint/2010/main" val="1014896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 the ClockPane Class</a:t>
            </a:r>
            <a:endParaRPr lang="en-US" dirty="0"/>
          </a:p>
        </p:txBody>
      </p:sp>
      <p:sp>
        <p:nvSpPr>
          <p:cNvPr id="4" name="TextBox 2">
            <a:hlinkClick r:id="rId2"/>
          </p:cNvPr>
          <p:cNvSpPr>
            <a:spLocks noChangeArrowheads="1"/>
          </p:cNvSpPr>
          <p:nvPr/>
        </p:nvSpPr>
        <p:spPr bwMode="auto">
          <a:xfrm>
            <a:off x="4353952"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DisplayClock</a:t>
            </a:r>
          </a:p>
        </p:txBody>
      </p:sp>
      <p:sp>
        <p:nvSpPr>
          <p:cNvPr id="5" name="TextBox 3">
            <a:hlinkClick r:id="rId3" tooltip="http://liveexample-ppe.pearsoncmg.com/LiveRun/faces/LiveExample.xhtml"/>
          </p:cNvPr>
          <p:cNvSpPr txBox="1"/>
          <p:nvPr/>
        </p:nvSpPr>
        <p:spPr>
          <a:xfrm>
            <a:off x="6974540" y="54819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811673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249711"/>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a:t>
            </a:r>
            <a:r>
              <a:rPr lang="en-US" altLang="en-US" sz="3600" dirty="0" smtClean="0"/>
              <a:t>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p:txBody>
          <a:bodyPr/>
          <a:lstStyle/>
          <a:p>
            <a:pPr marL="0" indent="0">
              <a:spcBef>
                <a:spcPts val="600"/>
              </a:spcBef>
              <a:buNone/>
            </a:pPr>
            <a:r>
              <a:rPr lang="en-US" altLang="en-US" b="1" dirty="0" smtClean="0">
                <a:solidFill>
                  <a:schemeClr val="tx2"/>
                </a:solidFill>
              </a:rPr>
              <a:t>14.7 </a:t>
            </a:r>
            <a:r>
              <a:rPr lang="en-US" altLang="en-US" dirty="0"/>
              <a:t>To create fonts using the </a:t>
            </a:r>
            <a:r>
              <a:rPr lang="en-US" altLang="en-US" b="1" dirty="0"/>
              <a:t>Font</a:t>
            </a:r>
            <a:r>
              <a:rPr lang="en-US" altLang="en-US" dirty="0"/>
              <a:t> class (§14.8</a:t>
            </a:r>
            <a:r>
              <a:rPr lang="en-US" altLang="en-US" dirty="0" smtClean="0"/>
              <a:t>).</a:t>
            </a:r>
          </a:p>
          <a:p>
            <a:pPr marL="0" indent="0">
              <a:spcBef>
                <a:spcPts val="600"/>
              </a:spcBef>
              <a:buNone/>
            </a:pPr>
            <a:r>
              <a:rPr lang="en-US" altLang="en-US" b="1" dirty="0" smtClean="0">
                <a:solidFill>
                  <a:schemeClr val="tx2"/>
                </a:solidFill>
              </a:rPr>
              <a:t>14.8 </a:t>
            </a:r>
            <a:r>
              <a:rPr lang="en-US" altLang="en-US" dirty="0" smtClean="0"/>
              <a:t>To </a:t>
            </a:r>
            <a:r>
              <a:rPr lang="en-US" altLang="en-US" dirty="0"/>
              <a:t>create images using the </a:t>
            </a:r>
            <a:r>
              <a:rPr lang="en-US" altLang="en-US" b="1" dirty="0"/>
              <a:t>Image</a:t>
            </a:r>
            <a:r>
              <a:rPr lang="en-US" altLang="en-US" dirty="0"/>
              <a:t> class and to create image views using the </a:t>
            </a:r>
            <a:r>
              <a:rPr lang="en-US" altLang="en-US" b="1" dirty="0"/>
              <a:t>ImageView</a:t>
            </a:r>
            <a:r>
              <a:rPr lang="en-US" altLang="en-US" dirty="0"/>
              <a:t> class (§14.9).</a:t>
            </a:r>
          </a:p>
          <a:p>
            <a:pPr marL="0" indent="0">
              <a:spcBef>
                <a:spcPts val="600"/>
              </a:spcBef>
              <a:buNone/>
            </a:pPr>
            <a:r>
              <a:rPr lang="en-US" altLang="en-US" b="1" dirty="0" smtClean="0">
                <a:solidFill>
                  <a:schemeClr val="tx2"/>
                </a:solidFill>
              </a:rPr>
              <a:t>14.9 </a:t>
            </a:r>
            <a:r>
              <a:rPr lang="en-US" altLang="en-US" dirty="0" smtClean="0"/>
              <a:t>To </a:t>
            </a:r>
            <a:r>
              <a:rPr lang="en-US" altLang="en-US" dirty="0"/>
              <a:t>layout nodes using </a:t>
            </a:r>
            <a:r>
              <a:rPr lang="en-US" altLang="en-US" b="1" dirty="0"/>
              <a:t>Pane</a:t>
            </a:r>
            <a:r>
              <a:rPr lang="en-US" altLang="en-US" dirty="0"/>
              <a:t>, </a:t>
            </a:r>
            <a:r>
              <a:rPr lang="en-US" altLang="en-US" b="1" dirty="0"/>
              <a:t>StackPane</a:t>
            </a:r>
            <a:r>
              <a:rPr lang="en-US" altLang="en-US" dirty="0"/>
              <a:t>, </a:t>
            </a:r>
            <a:r>
              <a:rPr lang="en-US" altLang="en-US" b="1" dirty="0"/>
              <a:t>FlowPane</a:t>
            </a:r>
            <a:r>
              <a:rPr lang="en-US" altLang="en-US" dirty="0"/>
              <a:t>, </a:t>
            </a:r>
            <a:r>
              <a:rPr lang="en-US" altLang="en-US" b="1" dirty="0"/>
              <a:t>GridPane</a:t>
            </a:r>
            <a:r>
              <a:rPr lang="en-US" altLang="en-US" dirty="0"/>
              <a:t>, </a:t>
            </a:r>
            <a:r>
              <a:rPr lang="en-US" altLang="en-US" b="1" dirty="0"/>
              <a:t>BorderPane</a:t>
            </a:r>
            <a:r>
              <a:rPr lang="en-US" altLang="en-US" dirty="0"/>
              <a:t>, </a:t>
            </a:r>
            <a:r>
              <a:rPr lang="en-US" altLang="en-US" b="1" dirty="0" smtClean="0"/>
              <a:t>H</a:t>
            </a:r>
            <a:r>
              <a:rPr lang="en-US" altLang="en-US" sz="100" b="1" dirty="0" smtClean="0"/>
              <a:t> </a:t>
            </a:r>
            <a:r>
              <a:rPr lang="en-US" altLang="en-US" b="1" dirty="0" smtClean="0"/>
              <a:t>Box</a:t>
            </a:r>
            <a:r>
              <a:rPr lang="en-US" altLang="en-US" dirty="0"/>
              <a:t>, and </a:t>
            </a:r>
            <a:r>
              <a:rPr lang="en-US" altLang="en-US" b="1" dirty="0" smtClean="0"/>
              <a:t>V</a:t>
            </a:r>
            <a:r>
              <a:rPr lang="en-US" altLang="en-US" sz="100" b="1" dirty="0" smtClean="0"/>
              <a:t> </a:t>
            </a:r>
            <a:r>
              <a:rPr lang="en-US" altLang="en-US" b="1" dirty="0" smtClean="0"/>
              <a:t>Box</a:t>
            </a:r>
            <a:r>
              <a:rPr lang="en-US" altLang="en-US" dirty="0" smtClean="0"/>
              <a:t> </a:t>
            </a:r>
            <a:r>
              <a:rPr lang="en-US" altLang="en-US" dirty="0"/>
              <a:t>(§14.10).</a:t>
            </a:r>
          </a:p>
          <a:p>
            <a:pPr marL="0" indent="0">
              <a:spcBef>
                <a:spcPts val="600"/>
              </a:spcBef>
              <a:buNone/>
            </a:pPr>
            <a:r>
              <a:rPr lang="en-US" altLang="en-US" b="1" dirty="0" smtClean="0">
                <a:solidFill>
                  <a:schemeClr val="tx2"/>
                </a:solidFill>
              </a:rPr>
              <a:t>14.10 </a:t>
            </a:r>
            <a:r>
              <a:rPr lang="en-US" altLang="en-US" dirty="0" smtClean="0"/>
              <a:t>To </a:t>
            </a:r>
            <a:r>
              <a:rPr lang="en-US" altLang="en-US" dirty="0"/>
              <a:t>display text using the </a:t>
            </a:r>
            <a:r>
              <a:rPr lang="en-US" altLang="en-US" b="1" dirty="0"/>
              <a:t>Text</a:t>
            </a:r>
            <a:r>
              <a:rPr lang="en-US" altLang="en-US" dirty="0"/>
              <a:t> class and create shapes using </a:t>
            </a:r>
            <a:r>
              <a:rPr lang="en-US" altLang="en-US" b="1" dirty="0"/>
              <a:t>Line</a:t>
            </a:r>
            <a:r>
              <a:rPr lang="en-US" altLang="en-US" dirty="0"/>
              <a:t>, </a:t>
            </a:r>
            <a:r>
              <a:rPr lang="en-US" altLang="en-US" b="1" dirty="0"/>
              <a:t>Circle</a:t>
            </a:r>
            <a:r>
              <a:rPr lang="en-US" altLang="en-US" dirty="0"/>
              <a:t>, </a:t>
            </a:r>
            <a:r>
              <a:rPr lang="en-US" altLang="en-US" b="1" dirty="0"/>
              <a:t>Rectangle</a:t>
            </a:r>
            <a:r>
              <a:rPr lang="en-US" altLang="en-US" dirty="0"/>
              <a:t>, </a:t>
            </a:r>
            <a:r>
              <a:rPr lang="en-US" altLang="en-US" b="1" dirty="0"/>
              <a:t>Ellipse</a:t>
            </a:r>
            <a:r>
              <a:rPr lang="en-US" altLang="en-US" dirty="0"/>
              <a:t>, </a:t>
            </a:r>
            <a:r>
              <a:rPr lang="en-US" altLang="en-US" b="1" dirty="0"/>
              <a:t>Arc</a:t>
            </a:r>
            <a:r>
              <a:rPr lang="en-US" altLang="en-US" dirty="0"/>
              <a:t>, </a:t>
            </a:r>
            <a:r>
              <a:rPr lang="en-US" altLang="en-US" b="1" dirty="0"/>
              <a:t>Polygon</a:t>
            </a:r>
            <a:r>
              <a:rPr lang="en-US" altLang="en-US" dirty="0"/>
              <a:t>, and </a:t>
            </a:r>
            <a:r>
              <a:rPr lang="en-US" altLang="en-US" b="1" dirty="0"/>
              <a:t>Polyline</a:t>
            </a:r>
            <a:r>
              <a:rPr lang="en-US" altLang="en-US" dirty="0"/>
              <a:t> (§14.11).</a:t>
            </a:r>
          </a:p>
          <a:p>
            <a:pPr marL="0" indent="0">
              <a:spcBef>
                <a:spcPts val="600"/>
              </a:spcBef>
              <a:buNone/>
            </a:pPr>
            <a:r>
              <a:rPr lang="en-US" altLang="en-US" b="1" dirty="0" smtClean="0">
                <a:solidFill>
                  <a:schemeClr val="tx2"/>
                </a:solidFill>
              </a:rPr>
              <a:t>14.11 </a:t>
            </a:r>
            <a:r>
              <a:rPr lang="en-US" altLang="en-US" dirty="0" smtClean="0"/>
              <a:t>To </a:t>
            </a:r>
            <a:r>
              <a:rPr lang="en-US" altLang="en-US" dirty="0"/>
              <a:t>develop the reusable GUI components </a:t>
            </a:r>
            <a:r>
              <a:rPr lang="en-US" altLang="en-US" b="1" dirty="0"/>
              <a:t>ClockPane</a:t>
            </a:r>
            <a:r>
              <a:rPr lang="en-US" altLang="en-US" dirty="0"/>
              <a:t> for displaying an analog clock (§14.12</a:t>
            </a:r>
            <a:r>
              <a:rPr lang="en-US" altLang="en-US" dirty="0" smtClean="0"/>
              <a:t>).</a:t>
            </a:r>
            <a:endParaRPr lang="en-US" altLang="en-US" dirty="0"/>
          </a:p>
        </p:txBody>
      </p:sp>
    </p:spTree>
    <p:extLst>
      <p:ext uri="{BB962C8B-B14F-4D97-AF65-F5344CB8AC3E}">
        <p14:creationId xmlns:p14="http://schemas.microsoft.com/office/powerpoint/2010/main" val="329981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Java</a:t>
            </a:r>
            <a:r>
              <a:rPr lang="en-US" altLang="en-US" sz="100" dirty="0" smtClean="0"/>
              <a:t> </a:t>
            </a:r>
            <a:r>
              <a:rPr lang="en-US" altLang="en-US" dirty="0" smtClean="0"/>
              <a:t>F</a:t>
            </a:r>
            <a:r>
              <a:rPr lang="en-US" altLang="en-US" sz="100" dirty="0" smtClean="0"/>
              <a:t> </a:t>
            </a:r>
            <a:r>
              <a:rPr lang="en-US" altLang="en-US" dirty="0" smtClean="0"/>
              <a:t>X </a:t>
            </a:r>
            <a:r>
              <a:rPr lang="en-US" altLang="en-US" dirty="0" smtClean="0"/>
              <a:t>v</a:t>
            </a:r>
            <a:r>
              <a:rPr lang="en-US" altLang="en-US" sz="100" dirty="0" smtClean="0">
                <a:solidFill>
                  <a:schemeClr val="bg1"/>
                </a:solidFill>
              </a:rPr>
              <a:t>ersu</a:t>
            </a:r>
            <a:r>
              <a:rPr lang="en-US" altLang="en-US" dirty="0" smtClean="0"/>
              <a:t>s </a:t>
            </a:r>
            <a:r>
              <a:rPr lang="en-US" altLang="en-US" dirty="0"/>
              <a:t>Swing and </a:t>
            </a:r>
            <a:r>
              <a:rPr lang="en-US" altLang="en-US" dirty="0" smtClean="0"/>
              <a:t>A</a:t>
            </a:r>
            <a:r>
              <a:rPr lang="en-US" altLang="en-US" sz="100" dirty="0" smtClean="0"/>
              <a:t> </a:t>
            </a:r>
            <a:r>
              <a:rPr lang="en-US" altLang="en-US" dirty="0" smtClean="0"/>
              <a:t>W</a:t>
            </a:r>
            <a:r>
              <a:rPr lang="en-US" altLang="en-US" sz="100" dirty="0" smtClean="0"/>
              <a:t> </a:t>
            </a:r>
            <a:r>
              <a:rPr lang="en-US" altLang="en-US" dirty="0" smtClean="0"/>
              <a:t>T</a:t>
            </a:r>
            <a:endParaRPr lang="en-US" dirty="0"/>
          </a:p>
        </p:txBody>
      </p:sp>
      <p:sp>
        <p:nvSpPr>
          <p:cNvPr id="3" name="Content Placeholder 2"/>
          <p:cNvSpPr>
            <a:spLocks noGrp="1"/>
          </p:cNvSpPr>
          <p:nvPr>
            <p:ph sz="quarter" idx="13"/>
          </p:nvPr>
        </p:nvSpPr>
        <p:spPr>
          <a:xfrm>
            <a:off x="457200" y="1600200"/>
            <a:ext cx="8232775" cy="4684059"/>
          </a:xfrm>
        </p:spPr>
        <p:txBody>
          <a:bodyPr/>
          <a:lstStyle/>
          <a:p>
            <a:pPr marL="0" indent="0">
              <a:buFont typeface="Monotype Sorts"/>
              <a:buNone/>
            </a:pPr>
            <a:r>
              <a:rPr lang="en-US" altLang="en-US" sz="2200" dirty="0"/>
              <a:t>Swing and </a:t>
            </a:r>
            <a:r>
              <a:rPr lang="en-US" altLang="en-US" sz="2200" dirty="0" smtClean="0"/>
              <a:t>A</a:t>
            </a:r>
            <a:r>
              <a:rPr lang="en-US" altLang="en-US" sz="100" dirty="0" smtClean="0"/>
              <a:t> </a:t>
            </a:r>
            <a:r>
              <a:rPr lang="en-US" altLang="en-US" sz="2200" dirty="0" smtClean="0"/>
              <a:t>W</a:t>
            </a:r>
            <a:r>
              <a:rPr lang="en-US" altLang="en-US" sz="100" dirty="0" smtClean="0"/>
              <a:t> </a:t>
            </a:r>
            <a:r>
              <a:rPr lang="en-US" altLang="en-US" sz="2200" dirty="0" smtClean="0"/>
              <a:t>T </a:t>
            </a:r>
            <a:r>
              <a:rPr lang="en-US" altLang="en-US" sz="2200" dirty="0"/>
              <a:t>are replaced by the </a:t>
            </a:r>
            <a:r>
              <a:rPr lang="en-US" altLang="en-US" sz="2200" dirty="0" smtClean="0"/>
              <a:t>Java</a:t>
            </a:r>
            <a:r>
              <a:rPr lang="en-US" altLang="en-US" sz="100" dirty="0" smtClean="0"/>
              <a:t> </a:t>
            </a:r>
            <a:r>
              <a:rPr lang="en-US" altLang="en-US" sz="2200" dirty="0" smtClean="0"/>
              <a:t>F</a:t>
            </a:r>
            <a:r>
              <a:rPr lang="en-US" altLang="en-US" sz="100" dirty="0" smtClean="0"/>
              <a:t> </a:t>
            </a:r>
            <a:r>
              <a:rPr lang="en-US" altLang="en-US" sz="2200" dirty="0" smtClean="0"/>
              <a:t>X </a:t>
            </a:r>
            <a:r>
              <a:rPr lang="en-US" altLang="en-US" sz="2200" dirty="0"/>
              <a:t>platform for developing rich Internet applications</a:t>
            </a:r>
            <a:r>
              <a:rPr lang="en-US" altLang="en-US" sz="2200" dirty="0" smtClean="0"/>
              <a:t>.</a:t>
            </a:r>
            <a:endParaRPr lang="en-US" altLang="en-US" sz="2200" dirty="0">
              <a:cs typeface="Courier New" panose="02070309020205020404" pitchFamily="49" charset="0"/>
            </a:endParaRPr>
          </a:p>
          <a:p>
            <a:pPr marL="0" indent="0">
              <a:lnSpc>
                <a:spcPct val="90000"/>
              </a:lnSpc>
              <a:spcBef>
                <a:spcPct val="0"/>
              </a:spcBef>
              <a:buFont typeface="Monotype Sorts"/>
              <a:buNone/>
            </a:pPr>
            <a:r>
              <a:rPr lang="en-US" altLang="en-US" sz="2200" dirty="0"/>
              <a:t>When Java was introduced, the </a:t>
            </a:r>
            <a:r>
              <a:rPr lang="en-US" altLang="en-US" sz="2200" dirty="0" smtClean="0"/>
              <a:t>G</a:t>
            </a:r>
            <a:r>
              <a:rPr lang="en-US" altLang="en-US" sz="100" dirty="0" smtClean="0"/>
              <a:t> </a:t>
            </a:r>
            <a:r>
              <a:rPr lang="en-US" altLang="en-US" sz="2200" dirty="0" smtClean="0"/>
              <a:t>U</a:t>
            </a:r>
            <a:r>
              <a:rPr lang="en-US" altLang="en-US" sz="100" dirty="0" smtClean="0"/>
              <a:t> </a:t>
            </a:r>
            <a:r>
              <a:rPr lang="en-US" altLang="en-US" sz="2200" dirty="0" smtClean="0"/>
              <a:t>I </a:t>
            </a:r>
            <a:r>
              <a:rPr lang="en-US" altLang="en-US" sz="2200" dirty="0"/>
              <a:t>classes were bundled in a library known as the </a:t>
            </a:r>
            <a:r>
              <a:rPr lang="en-US" altLang="en-US" sz="2200" b="1" dirty="0"/>
              <a:t>Abstract Windows Toolkit (</a:t>
            </a:r>
            <a:r>
              <a:rPr lang="en-US" altLang="en-US" sz="2200" b="1" dirty="0" smtClean="0"/>
              <a:t>A</a:t>
            </a:r>
            <a:r>
              <a:rPr lang="en-US" altLang="en-US" sz="100" b="1" dirty="0" smtClean="0"/>
              <a:t> </a:t>
            </a:r>
            <a:r>
              <a:rPr lang="en-US" altLang="en-US" sz="2200" b="1" dirty="0" smtClean="0"/>
              <a:t>W</a:t>
            </a:r>
            <a:r>
              <a:rPr lang="en-US" altLang="en-US" sz="100" b="1" dirty="0" smtClean="0"/>
              <a:t> </a:t>
            </a:r>
            <a:r>
              <a:rPr lang="en-US" altLang="en-US" sz="2200" b="1" dirty="0" smtClean="0"/>
              <a:t>T</a:t>
            </a:r>
            <a:r>
              <a:rPr lang="en-US" altLang="en-US" sz="2200" b="1" dirty="0"/>
              <a:t>). </a:t>
            </a:r>
            <a:r>
              <a:rPr lang="en-US" altLang="en-US" sz="2200" dirty="0" smtClean="0"/>
              <a:t>A</a:t>
            </a:r>
            <a:r>
              <a:rPr lang="en-US" altLang="en-US" sz="100" dirty="0" smtClean="0"/>
              <a:t> </a:t>
            </a:r>
            <a:r>
              <a:rPr lang="en-US" altLang="en-US" sz="2200" dirty="0" smtClean="0"/>
              <a:t>W</a:t>
            </a:r>
            <a:r>
              <a:rPr lang="en-US" altLang="en-US" sz="100" dirty="0" smtClean="0"/>
              <a:t> </a:t>
            </a:r>
            <a:r>
              <a:rPr lang="en-US" altLang="en-US" sz="2200" dirty="0" smtClean="0"/>
              <a:t>T </a:t>
            </a:r>
            <a:r>
              <a:rPr lang="en-US" altLang="en-US" sz="2200" dirty="0"/>
              <a:t>is fine for developing simple graphical user interfaces, but not for developing comprehensive </a:t>
            </a:r>
            <a:r>
              <a:rPr lang="en-US" altLang="en-US" sz="2200" dirty="0" smtClean="0"/>
              <a:t>G</a:t>
            </a:r>
            <a:r>
              <a:rPr lang="en-US" altLang="en-US" sz="100" dirty="0" smtClean="0"/>
              <a:t> </a:t>
            </a:r>
            <a:r>
              <a:rPr lang="en-US" altLang="en-US" sz="2200" dirty="0" smtClean="0"/>
              <a:t>U</a:t>
            </a:r>
            <a:r>
              <a:rPr lang="en-US" altLang="en-US" sz="100" dirty="0" smtClean="0"/>
              <a:t> </a:t>
            </a:r>
            <a:r>
              <a:rPr lang="en-US" altLang="en-US" sz="2200" dirty="0" smtClean="0"/>
              <a:t>I </a:t>
            </a:r>
            <a:r>
              <a:rPr lang="en-US" altLang="en-US" sz="2200" dirty="0"/>
              <a:t>projects. In addition, </a:t>
            </a:r>
            <a:r>
              <a:rPr lang="en-US" altLang="en-US" sz="2200" dirty="0" smtClean="0"/>
              <a:t>A</a:t>
            </a:r>
            <a:r>
              <a:rPr lang="en-US" altLang="en-US" sz="100" dirty="0" smtClean="0"/>
              <a:t> </a:t>
            </a:r>
            <a:r>
              <a:rPr lang="en-US" altLang="en-US" sz="2200" dirty="0" smtClean="0"/>
              <a:t>W</a:t>
            </a:r>
            <a:r>
              <a:rPr lang="en-US" altLang="en-US" sz="100" dirty="0" smtClean="0"/>
              <a:t> </a:t>
            </a:r>
            <a:r>
              <a:rPr lang="en-US" altLang="en-US" sz="2200" dirty="0" smtClean="0"/>
              <a:t>T </a:t>
            </a:r>
            <a:r>
              <a:rPr lang="en-US" altLang="en-US" sz="2200" dirty="0"/>
              <a:t>is prone to platform-specific bugs. The </a:t>
            </a:r>
            <a:r>
              <a:rPr lang="en-US" altLang="en-US" sz="2200" dirty="0" smtClean="0"/>
              <a:t>A</a:t>
            </a:r>
            <a:r>
              <a:rPr lang="en-US" altLang="en-US" sz="100" dirty="0" smtClean="0"/>
              <a:t> </a:t>
            </a:r>
            <a:r>
              <a:rPr lang="en-US" altLang="en-US" sz="2200" dirty="0" smtClean="0"/>
              <a:t>W</a:t>
            </a:r>
            <a:r>
              <a:rPr lang="en-US" altLang="en-US" sz="100" dirty="0" smtClean="0"/>
              <a:t> </a:t>
            </a:r>
            <a:r>
              <a:rPr lang="en-US" altLang="en-US" sz="2200" dirty="0" smtClean="0"/>
              <a:t>T </a:t>
            </a:r>
            <a:r>
              <a:rPr lang="en-US" altLang="en-US" sz="2200" dirty="0"/>
              <a:t>user-interface components were replaced by a more robust, versatile, and flexible library known as </a:t>
            </a:r>
            <a:r>
              <a:rPr lang="en-US" altLang="en-US" sz="2200" b="1" dirty="0"/>
              <a:t>Swing components</a:t>
            </a:r>
            <a:r>
              <a:rPr lang="en-US" altLang="en-US" sz="2200" dirty="0"/>
              <a:t>. Swing components are painted directly on canvases using Java code. Swing components depend less on the target platform and use less of the native </a:t>
            </a:r>
            <a:r>
              <a:rPr lang="en-US" altLang="en-US" sz="2200" dirty="0" smtClean="0"/>
              <a:t>G</a:t>
            </a:r>
            <a:r>
              <a:rPr lang="en-US" altLang="en-US" sz="100" dirty="0" smtClean="0"/>
              <a:t> </a:t>
            </a:r>
            <a:r>
              <a:rPr lang="en-US" altLang="en-US" sz="2200" dirty="0" smtClean="0"/>
              <a:t>U</a:t>
            </a:r>
            <a:r>
              <a:rPr lang="en-US" altLang="en-US" sz="100" dirty="0" smtClean="0"/>
              <a:t> </a:t>
            </a:r>
            <a:r>
              <a:rPr lang="en-US" altLang="en-US" sz="2200" dirty="0" smtClean="0"/>
              <a:t>I </a:t>
            </a:r>
            <a:r>
              <a:rPr lang="en-US" altLang="en-US" sz="2200" dirty="0"/>
              <a:t>resource. With the release of Java 8, Swing is replaced by a completely new </a:t>
            </a:r>
            <a:r>
              <a:rPr lang="en-US" altLang="en-US" sz="2200" dirty="0" smtClean="0"/>
              <a:t>G</a:t>
            </a:r>
            <a:r>
              <a:rPr lang="en-US" altLang="en-US" sz="100" dirty="0" smtClean="0"/>
              <a:t> </a:t>
            </a:r>
            <a:r>
              <a:rPr lang="en-US" altLang="en-US" sz="2200" dirty="0" smtClean="0"/>
              <a:t>U</a:t>
            </a:r>
            <a:r>
              <a:rPr lang="en-US" altLang="en-US" sz="100" dirty="0" smtClean="0"/>
              <a:t> </a:t>
            </a:r>
            <a:r>
              <a:rPr lang="en-US" altLang="en-US" sz="2200" dirty="0" smtClean="0"/>
              <a:t>I </a:t>
            </a:r>
            <a:r>
              <a:rPr lang="en-US" altLang="en-US" sz="2200" dirty="0"/>
              <a:t>platform known as </a:t>
            </a:r>
            <a:r>
              <a:rPr lang="en-US" altLang="en-US" sz="2200" b="1" dirty="0" smtClean="0"/>
              <a:t>Java</a:t>
            </a:r>
            <a:r>
              <a:rPr lang="en-US" altLang="en-US" sz="100" b="1" dirty="0" smtClean="0"/>
              <a:t> </a:t>
            </a:r>
            <a:r>
              <a:rPr lang="en-US" altLang="en-US" sz="2200" b="1" dirty="0" smtClean="0"/>
              <a:t>F</a:t>
            </a:r>
            <a:r>
              <a:rPr lang="en-US" altLang="en-US" sz="100" b="1" dirty="0" smtClean="0"/>
              <a:t> </a:t>
            </a:r>
            <a:r>
              <a:rPr lang="en-US" altLang="en-US" sz="2200" b="1" dirty="0" smtClean="0"/>
              <a:t>X.</a:t>
            </a:r>
            <a:endParaRPr lang="en-US" sz="2200" b="1" dirty="0"/>
          </a:p>
        </p:txBody>
      </p:sp>
    </p:spTree>
    <p:extLst>
      <p:ext uri="{BB962C8B-B14F-4D97-AF65-F5344CB8AC3E}">
        <p14:creationId xmlns:p14="http://schemas.microsoft.com/office/powerpoint/2010/main" val="4259738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Structure of </a:t>
            </a:r>
            <a:r>
              <a:rPr lang="en-US" altLang="en-US" dirty="0" smtClean="0"/>
              <a:t>JavaF</a:t>
            </a:r>
            <a:r>
              <a:rPr lang="en-US" altLang="en-US" sz="100" dirty="0" smtClean="0"/>
              <a:t> </a:t>
            </a:r>
            <a:r>
              <a:rPr lang="en-US" altLang="en-US" dirty="0" smtClean="0"/>
              <a:t>X</a:t>
            </a:r>
            <a:endParaRPr lang="en-US" dirty="0"/>
          </a:p>
        </p:txBody>
      </p:sp>
      <p:sp>
        <p:nvSpPr>
          <p:cNvPr id="3" name="Content Placeholder 2"/>
          <p:cNvSpPr>
            <a:spLocks noGrp="1"/>
          </p:cNvSpPr>
          <p:nvPr>
            <p:ph sz="quarter" idx="13"/>
          </p:nvPr>
        </p:nvSpPr>
        <p:spPr>
          <a:xfrm>
            <a:off x="457200" y="1600201"/>
            <a:ext cx="8232775" cy="1653988"/>
          </a:xfrm>
        </p:spPr>
        <p:txBody>
          <a:bodyPr/>
          <a:lstStyle/>
          <a:p>
            <a:pPr>
              <a:buFont typeface="Arial" panose="020B0604020202020204" pitchFamily="34" charset="0"/>
              <a:buChar char="•"/>
            </a:pPr>
            <a:r>
              <a:rPr lang="en-US" altLang="en-US" dirty="0"/>
              <a:t>Application</a:t>
            </a:r>
          </a:p>
          <a:p>
            <a:pPr>
              <a:buFont typeface="Arial" panose="020B0604020202020204" pitchFamily="34" charset="0"/>
              <a:buChar char="•"/>
            </a:pPr>
            <a:r>
              <a:rPr lang="en-US" altLang="en-US" dirty="0"/>
              <a:t>Override the start(Stage) method</a:t>
            </a:r>
          </a:p>
          <a:p>
            <a:pPr>
              <a:buFont typeface="Arial" panose="020B0604020202020204" pitchFamily="34" charset="0"/>
              <a:buChar char="•"/>
            </a:pPr>
            <a:r>
              <a:rPr lang="en-US" altLang="en-US" dirty="0"/>
              <a:t>Stage, Scene, and </a:t>
            </a:r>
            <a:r>
              <a:rPr lang="en-US" altLang="en-US" dirty="0" smtClean="0"/>
              <a:t>Nodes</a:t>
            </a:r>
            <a:endParaRPr lang="en-US" dirty="0"/>
          </a:p>
        </p:txBody>
      </p:sp>
      <p:pic>
        <p:nvPicPr>
          <p:cNvPr id="8" name="Picture 3" descr="An illustration displays a stage that has a Scene which contains a button."/>
          <p:cNvPicPr>
            <a:picLocks noChangeAspect="1"/>
          </p:cNvPicPr>
          <p:nvPr/>
        </p:nvPicPr>
        <p:blipFill>
          <a:blip r:embed="rId2"/>
          <a:stretch>
            <a:fillRect/>
          </a:stretch>
        </p:blipFill>
        <p:spPr>
          <a:xfrm>
            <a:off x="945188" y="3536125"/>
            <a:ext cx="3327075" cy="2295867"/>
          </a:xfrm>
          <a:prstGeom prst="rect">
            <a:avLst/>
          </a:prstGeom>
        </p:spPr>
      </p:pic>
      <p:sp>
        <p:nvSpPr>
          <p:cNvPr id="6" name="TextBox 4">
            <a:hlinkClick r:id="rId3"/>
          </p:cNvPr>
          <p:cNvSpPr>
            <a:spLocks noChangeArrowheads="1"/>
          </p:cNvSpPr>
          <p:nvPr/>
        </p:nvSpPr>
        <p:spPr bwMode="auto">
          <a:xfrm>
            <a:off x="5026306" y="4818529"/>
            <a:ext cx="23352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MyJavaFX</a:t>
            </a:r>
          </a:p>
        </p:txBody>
      </p:sp>
      <p:sp>
        <p:nvSpPr>
          <p:cNvPr id="7" name="TextBox 5">
            <a:hlinkClick r:id="rId4" tooltip="http://liveexample-ppe.pearsoncmg.com/LiveRun/faces/LiveExample.xhtml"/>
          </p:cNvPr>
          <p:cNvSpPr txBox="1"/>
          <p:nvPr/>
        </p:nvSpPr>
        <p:spPr>
          <a:xfrm>
            <a:off x="7558742" y="477819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5" name="TextBox 6">
            <a:hlinkClick r:id="rId5"/>
          </p:cNvPr>
          <p:cNvSpPr>
            <a:spLocks noChangeArrowheads="1"/>
          </p:cNvSpPr>
          <p:nvPr/>
        </p:nvSpPr>
        <p:spPr bwMode="auto">
          <a:xfrm>
            <a:off x="5026306" y="5428129"/>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MultipleStageDemo</a:t>
            </a:r>
          </a:p>
        </p:txBody>
      </p:sp>
      <p:sp>
        <p:nvSpPr>
          <p:cNvPr id="9" name="TextBox 7">
            <a:hlinkClick r:id="rId4" tooltip="http://liveexample-ppe.pearsoncmg.com/LiveRun/faces/LiveExample.xhtml"/>
          </p:cNvPr>
          <p:cNvSpPr txBox="1"/>
          <p:nvPr/>
        </p:nvSpPr>
        <p:spPr>
          <a:xfrm>
            <a:off x="7558742" y="538779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128002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Panes, </a:t>
            </a:r>
            <a:r>
              <a:rPr lang="en-US" altLang="en-US" dirty="0" smtClean="0"/>
              <a:t>U</a:t>
            </a:r>
            <a:r>
              <a:rPr lang="en-US" altLang="en-US" sz="100" dirty="0" smtClean="0"/>
              <a:t> </a:t>
            </a:r>
            <a:r>
              <a:rPr lang="en-US" altLang="en-US" dirty="0" smtClean="0"/>
              <a:t>I </a:t>
            </a:r>
            <a:r>
              <a:rPr lang="en-US" altLang="en-US" dirty="0"/>
              <a:t>Controls, and Shapes</a:t>
            </a:r>
            <a:endParaRPr lang="en-US" dirty="0"/>
          </a:p>
        </p:txBody>
      </p:sp>
      <p:pic>
        <p:nvPicPr>
          <p:cNvPr id="4" name="Picture 2" descr="Two diagrams a, and b illustrate Panes, U I controls, and Shapes. Diagram a displays a stage that has a Scene which consists of Parent left parenthesis Pane, Control right parenthesis that contains nodes. Diagram b displays nodes with shapes UI controls and panes. Start process, Stage has an aggregation relation with scene that has one connection with Parent that is connected to node. The node is connected with Shape and Image View. Note beside shape reads, Shapes such as Line, Circle, Ellipse, Rectangle, Path, Polygon, Polyline, and Text are subclasses of Shape. Note beside Image View reads, For displaying an image. Node has a connection with pane that has a list of following panes: Flow Pane, Grid Pane, Border Pane, H Box, V Box, and Stack Pane. Parent has a connection with Pane and Control. Note beside control reads, UI controls such as Label, Text Field, Button, Check Box, Radio Button, and Text Area are subclasses of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18" y="1643436"/>
            <a:ext cx="7012552" cy="3942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708057" y="579568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ButtonInPane</a:t>
            </a:r>
          </a:p>
        </p:txBody>
      </p:sp>
      <p:sp>
        <p:nvSpPr>
          <p:cNvPr id="6" name="TextBox 4">
            <a:hlinkClick r:id="rId4" tooltip="http://liveexample-ppe.pearsoncmg.com/LiveRun/faces/LiveExample.xhtml"/>
          </p:cNvPr>
          <p:cNvSpPr txBox="1"/>
          <p:nvPr/>
        </p:nvSpPr>
        <p:spPr>
          <a:xfrm>
            <a:off x="7225550" y="575534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094196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Display a Shape</a:t>
            </a:r>
            <a:endParaRPr lang="en-US" dirty="0"/>
          </a:p>
        </p:txBody>
      </p:sp>
      <p:sp>
        <p:nvSpPr>
          <p:cNvPr id="3" name="Content Placeholder 2"/>
          <p:cNvSpPr>
            <a:spLocks noGrp="1"/>
          </p:cNvSpPr>
          <p:nvPr>
            <p:ph sz="quarter" idx="13"/>
          </p:nvPr>
        </p:nvSpPr>
        <p:spPr>
          <a:xfrm>
            <a:off x="457200" y="1600201"/>
            <a:ext cx="8232775" cy="658906"/>
          </a:xfrm>
        </p:spPr>
        <p:txBody>
          <a:bodyPr/>
          <a:lstStyle/>
          <a:p>
            <a:pPr marL="0" indent="0">
              <a:buNone/>
            </a:pPr>
            <a:r>
              <a:rPr lang="en-US" altLang="en-US" dirty="0"/>
              <a:t>This example displays a circle in the center of the pane</a:t>
            </a:r>
            <a:r>
              <a:rPr lang="en-US" altLang="en-US" dirty="0" smtClean="0"/>
              <a:t>.</a:t>
            </a:r>
            <a:endParaRPr lang="en-US" dirty="0"/>
          </a:p>
        </p:txBody>
      </p:sp>
      <p:pic>
        <p:nvPicPr>
          <p:cNvPr id="5" name="Picture 3" descr="An illustration displays x y coordinate system named java coordinate system with points left parenthesis x, y right parenthesis, and a 4 quadrant x y plane named Conventional Coordinate system. "/>
          <p:cNvPicPr>
            <a:picLocks noChangeAspect="1"/>
          </p:cNvPicPr>
          <p:nvPr/>
        </p:nvPicPr>
        <p:blipFill>
          <a:blip r:embed="rId2"/>
          <a:stretch>
            <a:fillRect/>
          </a:stretch>
        </p:blipFill>
        <p:spPr>
          <a:xfrm>
            <a:off x="896931" y="2330732"/>
            <a:ext cx="7350137" cy="2501334"/>
          </a:xfrm>
          <a:prstGeom prst="rect">
            <a:avLst/>
          </a:prstGeom>
        </p:spPr>
      </p:pic>
      <p:sp>
        <p:nvSpPr>
          <p:cNvPr id="7" name="TextBox 4">
            <a:hlinkClick r:id="rId3"/>
          </p:cNvPr>
          <p:cNvSpPr>
            <a:spLocks noChangeArrowheads="1"/>
          </p:cNvSpPr>
          <p:nvPr/>
        </p:nvSpPr>
        <p:spPr bwMode="auto">
          <a:xfrm>
            <a:off x="4864941" y="55626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ShowCircle</a:t>
            </a:r>
          </a:p>
        </p:txBody>
      </p:sp>
      <p:sp>
        <p:nvSpPr>
          <p:cNvPr id="6" name="TextBox 5">
            <a:hlinkClick r:id="rId4" tooltip="http://liveexample-ppe.pearsoncmg.com/LiveRun/faces/LiveExample.xhtml"/>
          </p:cNvPr>
          <p:cNvSpPr txBox="1"/>
          <p:nvPr/>
        </p:nvSpPr>
        <p:spPr>
          <a:xfrm>
            <a:off x="7324164" y="54819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94123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Binding Properties</a:t>
            </a:r>
            <a:endParaRPr lang="en-US" dirty="0"/>
          </a:p>
        </p:txBody>
      </p:sp>
      <p:sp>
        <p:nvSpPr>
          <p:cNvPr id="3" name="Content Placeholder 2"/>
          <p:cNvSpPr>
            <a:spLocks noGrp="1"/>
          </p:cNvSpPr>
          <p:nvPr>
            <p:ph sz="quarter" idx="13"/>
          </p:nvPr>
        </p:nvSpPr>
        <p:spPr>
          <a:xfrm>
            <a:off x="457200" y="1600201"/>
            <a:ext cx="8232775" cy="1985682"/>
          </a:xfrm>
        </p:spPr>
        <p:txBody>
          <a:bodyPr/>
          <a:lstStyle/>
          <a:p>
            <a:pPr marL="0" indent="0">
              <a:buNone/>
            </a:pPr>
            <a:r>
              <a:rPr lang="en-US" altLang="en-US" dirty="0" smtClean="0"/>
              <a:t>JavaF</a:t>
            </a:r>
            <a:r>
              <a:rPr lang="en-US" altLang="en-US" sz="100" dirty="0" smtClean="0"/>
              <a:t> </a:t>
            </a:r>
            <a:r>
              <a:rPr lang="en-US" altLang="en-US" dirty="0" smtClean="0"/>
              <a:t>X </a:t>
            </a:r>
            <a:r>
              <a:rPr lang="en-US" altLang="en-US" dirty="0"/>
              <a:t>introduces a new concept called </a:t>
            </a:r>
            <a:r>
              <a:rPr lang="en-US" altLang="en-US" b="1" dirty="0"/>
              <a:t>binding property </a:t>
            </a:r>
            <a:r>
              <a:rPr lang="en-US" altLang="en-US" dirty="0"/>
              <a:t>that enables a </a:t>
            </a:r>
            <a:r>
              <a:rPr lang="en-US" altLang="en-US" b="1" dirty="0"/>
              <a:t>target object </a:t>
            </a:r>
            <a:r>
              <a:rPr lang="en-US" altLang="en-US" dirty="0"/>
              <a:t>to be bound to a </a:t>
            </a:r>
            <a:r>
              <a:rPr lang="en-US" altLang="en-US" b="1" dirty="0"/>
              <a:t>source object</a:t>
            </a:r>
            <a:r>
              <a:rPr lang="en-US" altLang="en-US" dirty="0"/>
              <a:t>. If the value in the source object changes, the target property is also changed automatically. The target object is simply called a </a:t>
            </a:r>
            <a:r>
              <a:rPr lang="en-US" altLang="en-US" b="1" dirty="0"/>
              <a:t>binding object </a:t>
            </a:r>
            <a:r>
              <a:rPr lang="en-US" altLang="en-US" dirty="0"/>
              <a:t>or a </a:t>
            </a:r>
            <a:r>
              <a:rPr lang="en-US" altLang="en-US" b="1" dirty="0"/>
              <a:t>binding property</a:t>
            </a:r>
            <a:r>
              <a:rPr lang="en-US" altLang="en-US" dirty="0" smtClean="0"/>
              <a:t>.</a:t>
            </a:r>
            <a:endParaRPr lang="en-US" dirty="0"/>
          </a:p>
        </p:txBody>
      </p:sp>
      <p:sp>
        <p:nvSpPr>
          <p:cNvPr id="4" name="TextBox 3">
            <a:hlinkClick r:id="rId2"/>
          </p:cNvPr>
          <p:cNvSpPr>
            <a:spLocks noChangeArrowheads="1"/>
          </p:cNvSpPr>
          <p:nvPr/>
        </p:nvSpPr>
        <p:spPr bwMode="auto">
          <a:xfrm>
            <a:off x="4491316" y="5562600"/>
            <a:ext cx="27066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ShowCircleCentered</a:t>
            </a:r>
          </a:p>
        </p:txBody>
      </p:sp>
      <p:sp>
        <p:nvSpPr>
          <p:cNvPr id="5" name="TextBox 4">
            <a:hlinkClick r:id="rId3" tooltip="http://liveexample-ppe.pearsoncmg.com/LiveRun/faces/LiveExample.xhtml"/>
          </p:cNvPr>
          <p:cNvSpPr txBox="1"/>
          <p:nvPr/>
        </p:nvSpPr>
        <p:spPr>
          <a:xfrm>
            <a:off x="7368988" y="54819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659631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5830</TotalTime>
  <Words>804</Words>
  <Application>Microsoft Office PowerPoint</Application>
  <PresentationFormat>On-screen Show (4:3)</PresentationFormat>
  <Paragraphs>113</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 Antiqua</vt:lpstr>
      <vt:lpstr>Courier New</vt:lpstr>
      <vt:lpstr>Monotype Sorts</vt:lpstr>
      <vt:lpstr>Noto Sans Symbols</vt:lpstr>
      <vt:lpstr>Times New Roman</vt:lpstr>
      <vt:lpstr>Verdana</vt:lpstr>
      <vt:lpstr>508 Lecture</vt:lpstr>
      <vt:lpstr>Introduction to Java Programming Comprehensive Version</vt:lpstr>
      <vt:lpstr>Motivations</vt:lpstr>
      <vt:lpstr>Learning Objectives (1 of 2)</vt:lpstr>
      <vt:lpstr>Learning Objectives (2 of 2)</vt:lpstr>
      <vt:lpstr>Java F X versus Swing and A W T</vt:lpstr>
      <vt:lpstr>Basic Structure of JavaF X</vt:lpstr>
      <vt:lpstr>Panes, U I Controls, and Shapes</vt:lpstr>
      <vt:lpstr>Display a Shape</vt:lpstr>
      <vt:lpstr>Binding Properties</vt:lpstr>
      <vt:lpstr>Binding Property: getter, setter, and property getter</vt:lpstr>
      <vt:lpstr>Uni/Bidirectional Binding</vt:lpstr>
      <vt:lpstr>Common Properties and Methods for Nodes</vt:lpstr>
      <vt:lpstr>The Color Class</vt:lpstr>
      <vt:lpstr>The Font Class</vt:lpstr>
      <vt:lpstr>The Image Class</vt:lpstr>
      <vt:lpstr>The ImageView Class</vt:lpstr>
      <vt:lpstr>Layout Panes</vt:lpstr>
      <vt:lpstr>FlowPane</vt:lpstr>
      <vt:lpstr>GridPane</vt:lpstr>
      <vt:lpstr>BorderPane</vt:lpstr>
      <vt:lpstr>H Box</vt:lpstr>
      <vt:lpstr>V Box</vt:lpstr>
      <vt:lpstr>Shapes</vt:lpstr>
      <vt:lpstr>Text</vt:lpstr>
      <vt:lpstr>Text Example</vt:lpstr>
      <vt:lpstr>Line</vt:lpstr>
      <vt:lpstr>Rectangle</vt:lpstr>
      <vt:lpstr>Rectangle Example</vt:lpstr>
      <vt:lpstr>Circle</vt:lpstr>
      <vt:lpstr>Ellipse</vt:lpstr>
      <vt:lpstr>Arc</vt:lpstr>
      <vt:lpstr>Arc Examples</vt:lpstr>
      <vt:lpstr>Polygon and Polyline</vt:lpstr>
      <vt:lpstr>Polygon</vt:lpstr>
      <vt:lpstr>Case Study: The ClockPane Class</vt:lpstr>
      <vt:lpstr>Use the ClockPane Class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192</cp:revision>
  <dcterms:modified xsi:type="dcterms:W3CDTF">2018-03-28T08:30:09Z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