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handoutMasterIdLst>
    <p:handoutMasterId r:id="rId45"/>
  </p:handoutMasterIdLst>
  <p:sldIdLst>
    <p:sldId id="315" r:id="rId2"/>
    <p:sldId id="341" r:id="rId3"/>
    <p:sldId id="343"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298"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96395" autoAdjust="0"/>
  </p:normalViewPr>
  <p:slideViewPr>
    <p:cSldViewPr snapToGrid="0" snapToObjects="1">
      <p:cViewPr varScale="1">
        <p:scale>
          <a:sx n="111" d="100"/>
          <a:sy n="111" d="100"/>
        </p:scale>
        <p:origin x="966"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2"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cs.armstrong.edu/liang/intro11e/html/ControlCircleWithoutEventHandling.html" TargetMode="External"/><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ControlCircl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cs.armstrong.edu/liang/intro11e/html/LoanCalculator.html"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www.cs.armstrong.edu/liang/intro11e/html/ShowInnerClass.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AnonymousHandlerDemo.html"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AnonymousHandlerDemo.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LoanCalculator.html"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cs.armstrong.edu/liang/intro11e/html/MouseEventDemo.html" TargetMode="External"/><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cs.armstrong.edu/liang/intro11e/html/KeyEventDemo.html" TargetMode="External"/><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ControlCircleWithMouseAndKey.html"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ObservablePropertyDemo.html" TargetMode="External"/><Relationship Id="rId1" Type="http://schemas.openxmlformats.org/officeDocument/2006/relationships/slideLayout" Target="../slideLayouts/slideLayout1.xml"/><Relationship Id="rId4" Type="http://schemas.openxmlformats.org/officeDocument/2006/relationships/hyperlink" Target="http://www.cs.armstrong.edu/liang/intro11e/html/DisplayResizableClock.html"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cs.armstrong.edu/liang/intro11e/html/PathTransitionDemo.html" TargetMode="External"/><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hyperlink" Target="http://www.cs.armstrong.edu/liang/intro11e/html/FlagRisingAnimation.html" TargetMode="External"/><Relationship Id="rId4" Type="http://schemas.openxmlformats.org/officeDocument/2006/relationships/hyperlink" Target="http://liveexample-ppe.pearsoncmg.com/LiveRun/faces/LiveExample.x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cs.armstrong.edu/liang/intro11e/html/FadeTransitionDemo.html" TargetMode="External"/><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imelineDemo.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cs.armstrong.edu/liang/intro11e/html/ClockAnimation.html" TargetMode="External"/><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liveexample-ppe.pearsoncmg.com/LiveRun/faces/LiveExample.xhtml" TargetMode="External"/><Relationship Id="rId3" Type="http://schemas.openxmlformats.org/officeDocument/2006/relationships/image" Target="../media/image32.png"/><Relationship Id="rId7" Type="http://schemas.openxmlformats.org/officeDocument/2006/relationships/hyperlink" Target="http://www.cs.armstrong.edu/liang/intro11e/html/BounceBallControl.html" TargetMode="External"/><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hyperlink" Target="http://www.cs.armstrong.edu/liang/intro11e/html/BallPane.html"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HandleEvent.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15</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Event-Driven Programming and Animations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Execution </a:t>
            </a:r>
            <a:r>
              <a:rPr lang="en-US" altLang="en-US" sz="2000" b="0" dirty="0" smtClean="0"/>
              <a:t>(3 </a:t>
            </a:r>
            <a:r>
              <a:rPr lang="en-US" altLang="en-US" sz="2000" b="0" dirty="0"/>
              <a:t>of 3)</a:t>
            </a:r>
            <a:endParaRPr lang="en-US" dirty="0"/>
          </a:p>
        </p:txBody>
      </p:sp>
      <p:pic>
        <p:nvPicPr>
          <p:cNvPr id="16" name="Picture 2" descr="An illustration displays a code and a window, and function processed by line of code. Computer code. The code has 17 lines. The lines read as follows. Line 1. public class Handle Event extends Application left brace. Line 2. public void start left parenthesis Stage primary Stage right parenthesis left brace. Line 3. incomplete. Line 4, indented once. OK Handler Class handler 1 equals new OK Handler Class left parenthesis right parenthesis semicolon. Line 5, indented once. b t OK period set On Action left parenthesis handler 1 right parenthesis semicolon. Line 6, indented once. Cancel Handler Class handler 2 equals new Cancel Handler Class left parenthesis right parenthesis semicolon. Line 7, indented once. b t Cancel period set On Action left parenthesis handler 2 right parenthesis semicolon. Line 8. incomplete. Line 9, indented once. primary Stage period show left parenthesis right parenthesis semicolon forward slash forward slash Display the stage. Line 10, indented once. right brace. Line 11. right brace. Line 12. class OK Handler Class implements Event Handler left angle bracket Action Event right angle bracket left brace. Line 13, indented once. at sign Override. Line 14, indented once. public void handle left parenthesis Action Event e right parenthesis left brace. Line 15, indented once. System period out period print l n left parenthesis double quote OK button clicked double quote right parenthesis semicolon. This line is labelled 3. The JVM invokes the listener’s handle method, and processes a command prompt window with 2 lines of code. First line. c colon forward slash book right angle bracket java Handle Event. Second line. Ok button clicked. Line 16, indented once. right brace. Line 17. right brace. A handle event window with two buttons, Ok and cancel, Ok is labelled 2. Click OK."/>
          <p:cNvPicPr>
            <a:picLocks noChangeAspect="1"/>
          </p:cNvPicPr>
          <p:nvPr/>
        </p:nvPicPr>
        <p:blipFill>
          <a:blip r:embed="rId2"/>
          <a:stretch>
            <a:fillRect/>
          </a:stretch>
        </p:blipFill>
        <p:spPr>
          <a:xfrm>
            <a:off x="954391" y="1603850"/>
            <a:ext cx="7235219" cy="4726069"/>
          </a:xfrm>
          <a:prstGeom prst="rect">
            <a:avLst/>
          </a:prstGeom>
        </p:spPr>
      </p:pic>
    </p:spTree>
    <p:extLst>
      <p:ext uri="{BB962C8B-B14F-4D97-AF65-F5344CB8AC3E}">
        <p14:creationId xmlns:p14="http://schemas.microsoft.com/office/powerpoint/2010/main" val="174897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Events</a:t>
            </a:r>
            <a:endParaRPr lang="en-US" dirty="0"/>
          </a:p>
        </p:txBody>
      </p:sp>
      <p:sp>
        <p:nvSpPr>
          <p:cNvPr id="3" name="Content Placeholder 2"/>
          <p:cNvSpPr>
            <a:spLocks noGrp="1"/>
          </p:cNvSpPr>
          <p:nvPr>
            <p:ph sz="quarter" idx="13"/>
          </p:nvPr>
        </p:nvSpPr>
        <p:spPr/>
        <p:txBody>
          <a:bodyPr/>
          <a:lstStyle/>
          <a:p>
            <a:pPr>
              <a:buFont typeface="Arial" panose="020B0604020202020204" pitchFamily="34" charset="0"/>
              <a:buChar char="•"/>
            </a:pPr>
            <a:r>
              <a:rPr lang="en-US" altLang="en-US" dirty="0"/>
              <a:t>An </a:t>
            </a:r>
            <a:r>
              <a:rPr lang="en-US" altLang="en-US" b="1" dirty="0"/>
              <a:t>event </a:t>
            </a:r>
            <a:r>
              <a:rPr lang="en-US" altLang="en-US" dirty="0"/>
              <a:t>can be defined as a type of signal to the program that something has happened. </a:t>
            </a:r>
          </a:p>
          <a:p>
            <a:pPr>
              <a:buFont typeface="Arial" panose="020B0604020202020204" pitchFamily="34" charset="0"/>
              <a:buChar char="•"/>
            </a:pPr>
            <a:r>
              <a:rPr lang="en-US" altLang="en-US" dirty="0"/>
              <a:t>The event is generated by external user actions such as mouse movements, mouse clicks, or keystrokes</a:t>
            </a:r>
            <a:r>
              <a:rPr lang="en-US" altLang="en-US" dirty="0" smtClean="0"/>
              <a:t>.</a:t>
            </a:r>
            <a:endParaRPr lang="en-US" dirty="0"/>
          </a:p>
        </p:txBody>
      </p:sp>
    </p:spTree>
    <p:extLst>
      <p:ext uri="{BB962C8B-B14F-4D97-AF65-F5344CB8AC3E}">
        <p14:creationId xmlns:p14="http://schemas.microsoft.com/office/powerpoint/2010/main" val="2746572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Event Classes</a:t>
            </a:r>
            <a:endParaRPr lang="en-US" dirty="0"/>
          </a:p>
        </p:txBody>
      </p:sp>
      <p:pic>
        <p:nvPicPr>
          <p:cNvPr id="4" name="Picture 2" descr="An illustration displays Event extends event object and event has hierarchical relationships with list of events: Action event, Input event, Window event, and Input Event has relationships with 2 events: Mouse events, and Key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34" y="1803689"/>
            <a:ext cx="7970694" cy="2926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424727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Event Information</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An event object contains whatever properties are pertinent to the event. You can identify the source object of the event using the getSource() instance method in the EventObject class. The subclasses of EventObject deal with special types of events, such as button actions, window events, mouse movements, and keystrokes. Table 16.1 lists external user actions, source objects, and event types generated</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763138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Selected User Actions and Handlers</a:t>
            </a:r>
            <a:endParaRPr lang="en-US" dirty="0"/>
          </a:p>
        </p:txBody>
      </p:sp>
      <p:pic>
        <p:nvPicPr>
          <p:cNvPr id="4" name="Picture 2" descr="A Table has 15 Rows and 4 columns. The columns have the following headings from left to right. User Action, Source Object, Event Type Fired, Event Registration Method. The Row entries are as follows. Row 1. User Action, Click a button. Source Object, Button. Event Type Fired, Action Event. Event Registration Method, set On Action (Event Handler left angle bracket Action Event right angle bracket). Row 2. User Action, Press Enter in a text field. Source Object, Text Field. Event Type Fired, Action Event. Event Registration Method, set On Action (Event Handler left angle bracket Action Event right angle bracket). Row 3. User Action, Check or uncheck. Source Object, Radio Button. Event Type Fired, Action Event. Event Registration Method, set On Action (Event Handler left angle bracket Action Event right angle bracket). Row 4. User Action, Check or uncheck. Source Object, Check Box. Event Type Fired, Action Event. Event Registration Method, set On Action (Event Handler left angle bracket Action Event right angle bracket). Row 5. User Action, Select a new item. Source Object, Combo Box. Event Type Fired, Action Event. Event Registration Method, set On Action (Event Handler left angle bracket Action Event right angle bracket). Row 6. User Action, Mouse pressed. Source Object, Node, Scene. Event Type Fired, Mouse Event. Event Registration Method, set On Mouse Pressed (Event Handler left angle bracket Mouse Event right angle bracket). Row 7. User Action, Mouse released. Source Object, Node, Scene. Event Type Fired, Mouse Event. Event Registration Method, set On Mouse Released (Event Handler left angle bracket Mouse Event right angle bracket). Row 8. User Action, Mouse clicked. Source Object, Node, Scene. Event Type Fired, Mouse Event. Event Registration Method, set On Mouse Clicked (Event Handler left angle bracket Mouse Event right angle bracket). Row 9. User Action, Mouse entered. Source Object, Node, Scene. Event Type Fired, Mouse Event. Event Registration Method, set On Mouse Entered (Event Handler left angle bracket Mouse Event right angle bracket). Row 10. User Action, Mouse exited. Source Object, Node, Scene. Event Type Fired, Mouse Event. Event Registration Method, set On Mouse Exited (Event Handler left angle bracket Mouse Event right angle bracket). Row 11. User Action, Mouse moved. Source Object, Node, Scene. Event Type Fired, Mouse Event. Event Registration Method, set On Mouse Moved (Event Handler left angle bracket Mouse Event right angle bracket). Row 12. User Action, Mouse dragged. Source Object, Node, Scene. Event Type Fired, Mouse Event. Event Registration Method, set On Mouse Dragged (Event Handler left angle bracket Mouse Event right angle bracket). Row 13. User Action, Key pressed. Source Object, Node, Scene. Event Type Fired, Key Event. Event Registration Method, set On Key Pressed (Event Handler left angle bracket Key Event right angle bracket). Row 14. User Action, Key released. Source Object, Node, Scene. Event Type Fired, Key Event. Event Registration Method, set On Key Released (Event Handler left angle bracket Key Event right angle bracket). Row 15. User Action, Key typed. Source Object, Node, Scene. Event Type Fired, Key Event. Event Registration Method, set On Key Typed, Event Handler left angle bracket Key Event right angle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88" y="1729612"/>
            <a:ext cx="7557025" cy="358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10143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Delegation Model</a:t>
            </a:r>
            <a:endParaRPr lang="en-US" dirty="0"/>
          </a:p>
        </p:txBody>
      </p:sp>
      <p:pic>
        <p:nvPicPr>
          <p:cNvPr id="4" name="Picture 2" descr="An illustration displays 2 UML diagrams, a and b. In diagram a, A generic source object with a generic event T, there is a User action that triggers an event to the object named source in class named Source Class. Which is labelled Register by invoking source period set On X Event Type left parenthesis listener right parenthesis colon. The class has method of type public access modifier, set On X Event Type left parenthesis listener right parenthesis. The class has an aggregation relationship with package, listener period Listener Class. The package is labelled, A listener object is an instance of a listener interface. The package implements an interface, Event Handler right angle bracket T extends Event right angle bracket. The interface has a method of type public access modifier, handle left parenthesis event colon T right parenthesis. In diagram b, A Button source object with an Action Event, An object diagram named source colon java f x period scene period control period Button with a method of type public access modifier, set On Action left parenthesis listener right parenthesis. The diagram is labelled Register by invoking source period set On Action left parenthesis listener right parenthesis semi colon. The class has an aggregation relationship with package, listener period Custom Listener Class. The package is labelled, An action event listener is an instance of Event Handler left angle bracket Action Event right angle bracket. The package implements an interface Event Handler left angle bracket Action Event right angle bracket. The interface has a modifier of type public access modifier, handle left parenthesis event colon Action Event right parenthesi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88" y="1936428"/>
            <a:ext cx="7557025" cy="3358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610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Delegation Model: Example</a:t>
            </a:r>
            <a:endParaRPr lang="en-US" dirty="0"/>
          </a:p>
        </p:txBody>
      </p:sp>
      <p:pic>
        <p:nvPicPr>
          <p:cNvPr id="5" name="Picture 2" descr="Computer code has 3 lines. The lines read as follows. Line 1. Button b t OK equals new Button left parenthesis double quote OK double quote right parenthesis semicolon. Line 2. OK Handler Class handler 1 equals new OK Handler Class left parenthesis right parenthesis semicolon. Line 3. b t OK period set On Action left parenthesis handler 1 right parenthesis semicolon."/>
          <p:cNvPicPr>
            <a:picLocks noChangeAspect="1"/>
          </p:cNvPicPr>
          <p:nvPr/>
        </p:nvPicPr>
        <p:blipFill>
          <a:blip r:embed="rId2"/>
          <a:stretch>
            <a:fillRect/>
          </a:stretch>
        </p:blipFill>
        <p:spPr>
          <a:xfrm>
            <a:off x="587088" y="1832398"/>
            <a:ext cx="7969825" cy="1579555"/>
          </a:xfrm>
          <a:prstGeom prst="rect">
            <a:avLst/>
          </a:prstGeom>
        </p:spPr>
      </p:pic>
    </p:spTree>
    <p:extLst>
      <p:ext uri="{BB962C8B-B14F-4D97-AF65-F5344CB8AC3E}">
        <p14:creationId xmlns:p14="http://schemas.microsoft.com/office/powerpoint/2010/main" val="1576156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28212" cy="1097279"/>
          </a:xfrm>
        </p:spPr>
        <p:txBody>
          <a:bodyPr/>
          <a:lstStyle/>
          <a:p>
            <a:r>
              <a:rPr lang="en-US" altLang="en-US" dirty="0"/>
              <a:t>Example: First Version </a:t>
            </a:r>
            <a:r>
              <a:rPr lang="en-US" altLang="en-US" dirty="0" smtClean="0"/>
              <a:t>for ControlCircle </a:t>
            </a:r>
            <a:r>
              <a:rPr lang="en-US" altLang="en-US" dirty="0"/>
              <a:t>(no listeners)</a:t>
            </a:r>
            <a:endParaRPr lang="en-US" dirty="0"/>
          </a:p>
        </p:txBody>
      </p:sp>
      <p:sp>
        <p:nvSpPr>
          <p:cNvPr id="3" name="Content Placeholder 2"/>
          <p:cNvSpPr>
            <a:spLocks noGrp="1"/>
          </p:cNvSpPr>
          <p:nvPr>
            <p:ph sz="quarter" idx="13"/>
          </p:nvPr>
        </p:nvSpPr>
        <p:spPr>
          <a:xfrm>
            <a:off x="457200" y="1600201"/>
            <a:ext cx="8232775" cy="936812"/>
          </a:xfrm>
        </p:spPr>
        <p:txBody>
          <a:bodyPr/>
          <a:lstStyle/>
          <a:p>
            <a:pPr marL="0" indent="0">
              <a:buNone/>
            </a:pPr>
            <a:r>
              <a:rPr lang="en-US" altLang="en-US" dirty="0"/>
              <a:t>Now let us consider to write a program that uses two buttons to control the size of a circle</a:t>
            </a:r>
            <a:r>
              <a:rPr lang="en-US" altLang="en-US" dirty="0" smtClean="0"/>
              <a:t>.</a:t>
            </a:r>
            <a:endParaRPr lang="en-US" dirty="0"/>
          </a:p>
        </p:txBody>
      </p:sp>
      <p:pic>
        <p:nvPicPr>
          <p:cNvPr id="4" name="Picture 3" descr="A window titled Control Circle Without Event Handling displays a small circle in the center of the window and 2 buttons: Enlarge, and Shrink out of which Enlarge button is cli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32480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hlinkClick r:id="rId3"/>
          </p:cNvPr>
          <p:cNvSpPr>
            <a:spLocks noChangeArrowheads="1"/>
          </p:cNvSpPr>
          <p:nvPr/>
        </p:nvSpPr>
        <p:spPr bwMode="auto">
          <a:xfrm>
            <a:off x="2317379" y="5432611"/>
            <a:ext cx="4114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ControlCircleWithoutEventHandling</a:t>
            </a:r>
          </a:p>
        </p:txBody>
      </p:sp>
      <p:sp>
        <p:nvSpPr>
          <p:cNvPr id="6" name="TextBox 5">
            <a:hlinkClick r:id="rId4" tooltip="http://liveexample-ppe.pearsoncmg.com/LiveRun/faces/LiveExample.xhtml"/>
          </p:cNvPr>
          <p:cNvSpPr txBox="1"/>
          <p:nvPr/>
        </p:nvSpPr>
        <p:spPr>
          <a:xfrm>
            <a:off x="6741458" y="535194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36124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Second Version for </a:t>
            </a:r>
            <a:r>
              <a:rPr lang="en-US" altLang="en-US" dirty="0" smtClean="0"/>
              <a:t>ControlCircle </a:t>
            </a:r>
            <a:r>
              <a:rPr lang="en-US" altLang="en-US" dirty="0"/>
              <a:t>(with listener for Enlarge)</a:t>
            </a:r>
            <a:endParaRPr lang="en-US" dirty="0"/>
          </a:p>
        </p:txBody>
      </p:sp>
      <p:sp>
        <p:nvSpPr>
          <p:cNvPr id="3" name="Content Placeholder 2"/>
          <p:cNvSpPr>
            <a:spLocks noGrp="1"/>
          </p:cNvSpPr>
          <p:nvPr>
            <p:ph sz="quarter" idx="13"/>
          </p:nvPr>
        </p:nvSpPr>
        <p:spPr>
          <a:xfrm>
            <a:off x="457200" y="1600200"/>
            <a:ext cx="8232775" cy="954741"/>
          </a:xfrm>
        </p:spPr>
        <p:txBody>
          <a:bodyPr/>
          <a:lstStyle/>
          <a:p>
            <a:pPr marL="0" indent="0">
              <a:buNone/>
            </a:pPr>
            <a:r>
              <a:rPr lang="en-US" altLang="en-US" dirty="0"/>
              <a:t>Now let us consider to write a program that uses two buttons to control the size of a circle</a:t>
            </a:r>
            <a:r>
              <a:rPr lang="en-US" altLang="en-US" dirty="0" smtClean="0"/>
              <a:t>.</a:t>
            </a:r>
            <a:endParaRPr lang="en-US" dirty="0"/>
          </a:p>
        </p:txBody>
      </p:sp>
      <p:pic>
        <p:nvPicPr>
          <p:cNvPr id="4" name="Picture 3" descr="A window titled Control Circle displays a circle in the center of the window and 2 buttons: Enlarge, and Shr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8" y="2877671"/>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 window titled Control Circle displays a big circle in the center of the window and 2 buttons: Enlarge, and Shr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448" y="2877671"/>
            <a:ext cx="207645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hlinkClick r:id="rId4"/>
          </p:cNvPr>
          <p:cNvSpPr>
            <a:spLocks noChangeArrowheads="1"/>
          </p:cNvSpPr>
          <p:nvPr/>
        </p:nvSpPr>
        <p:spPr bwMode="auto">
          <a:xfrm>
            <a:off x="2921747" y="5316071"/>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ControlCircle</a:t>
            </a:r>
          </a:p>
        </p:txBody>
      </p:sp>
      <p:sp>
        <p:nvSpPr>
          <p:cNvPr id="7" name="TextBox 6">
            <a:hlinkClick r:id="rId5" tooltip="http://liveexample-ppe.pearsoncmg.com/LiveRun/faces/LiveExample.xhtml"/>
          </p:cNvPr>
          <p:cNvSpPr txBox="1"/>
          <p:nvPr/>
        </p:nvSpPr>
        <p:spPr>
          <a:xfrm>
            <a:off x="5468470" y="527573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4170360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Class Listeners</a:t>
            </a:r>
            <a:endParaRPr lang="en-US" dirty="0"/>
          </a:p>
        </p:txBody>
      </p:sp>
      <p:sp>
        <p:nvSpPr>
          <p:cNvPr id="3" name="Content Placeholder 2"/>
          <p:cNvSpPr>
            <a:spLocks noGrp="1"/>
          </p:cNvSpPr>
          <p:nvPr>
            <p:ph sz="quarter" idx="13"/>
          </p:nvPr>
        </p:nvSpPr>
        <p:spPr/>
        <p:txBody>
          <a:bodyPr/>
          <a:lstStyle/>
          <a:p>
            <a:pPr marL="0" indent="0">
              <a:buNone/>
            </a:pPr>
            <a:r>
              <a:rPr lang="en-US" altLang="en-US" dirty="0"/>
              <a:t>A listener class is designed specifically to create a listener object for a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component (e.g., a button). It will not be shared by other applications. So, it is appropriate to define the listener class inside the frame class as an inner class</a:t>
            </a:r>
            <a:r>
              <a:rPr lang="en-US" altLang="en-US" dirty="0" smtClean="0"/>
              <a:t>.</a:t>
            </a:r>
            <a:endParaRPr lang="en-US" dirty="0"/>
          </a:p>
        </p:txBody>
      </p:sp>
    </p:spTree>
    <p:extLst>
      <p:ext uri="{BB962C8B-B14F-4D97-AF65-F5344CB8AC3E}">
        <p14:creationId xmlns:p14="http://schemas.microsoft.com/office/powerpoint/2010/main" val="2591899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a:xfrm>
            <a:off x="457201" y="1600200"/>
            <a:ext cx="4652682" cy="4525963"/>
          </a:xfrm>
        </p:spPr>
        <p:txBody>
          <a:bodyPr/>
          <a:lstStyle/>
          <a:p>
            <a:pPr marL="0" indent="0">
              <a:buFont typeface="Monotype Sorts" pitchFamily="2" charset="2"/>
              <a:buNone/>
            </a:pPr>
            <a:r>
              <a:rPr lang="en-US" altLang="en-US" dirty="0"/>
              <a:t>Suppose you want to write a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program that lets the user enter a loan amount, annual interest rate, and number of years and click the </a:t>
            </a:r>
            <a:r>
              <a:rPr lang="en-US" altLang="en-US" b="1" dirty="0"/>
              <a:t>Compute Payment </a:t>
            </a:r>
            <a:r>
              <a:rPr lang="en-US" altLang="en-US" dirty="0"/>
              <a:t>button to obtain the monthly payment and total payment. How do you accomplish the task? You have to use </a:t>
            </a:r>
            <a:r>
              <a:rPr lang="en-US" altLang="en-US" b="1" dirty="0"/>
              <a:t>event-driven</a:t>
            </a:r>
            <a:r>
              <a:rPr lang="en-US" altLang="en-US" i="1" dirty="0"/>
              <a:t> </a:t>
            </a:r>
            <a:r>
              <a:rPr lang="en-US" altLang="en-US" b="1" dirty="0"/>
              <a:t>programming</a:t>
            </a:r>
            <a:r>
              <a:rPr lang="en-US" altLang="en-US" dirty="0"/>
              <a:t> to write the code to respond to the button-clicking event.</a:t>
            </a:r>
          </a:p>
        </p:txBody>
      </p:sp>
      <p:pic>
        <p:nvPicPr>
          <p:cNvPr id="4" name="Picture 3" descr="An illustration displays a loan calculator window with 5 text fields and corresponding text boxes with values along with a button calculate. The text fields with corresponding text boxes are as follows: Annual interest rate is 4.5. Number of years is 4. Loan amount is 5000. Monthly payment is $114.02, and Total payment is $5472.84.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908" y="1980042"/>
            <a:ext cx="3187989" cy="221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hlinkClick r:id="rId3"/>
          </p:cNvPr>
          <p:cNvSpPr>
            <a:spLocks noChangeArrowheads="1"/>
          </p:cNvSpPr>
          <p:nvPr/>
        </p:nvSpPr>
        <p:spPr bwMode="auto">
          <a:xfrm>
            <a:off x="5651500" y="4724399"/>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LoanCalculator</a:t>
            </a:r>
          </a:p>
        </p:txBody>
      </p:sp>
      <p:sp>
        <p:nvSpPr>
          <p:cNvPr id="6" name="TextBox 5">
            <a:hlinkClick r:id="rId4" tooltip="http://liveexample-ppe.pearsoncmg.com/LiveRun/faces/LiveExample.xhtml"/>
          </p:cNvPr>
          <p:cNvSpPr txBox="1"/>
          <p:nvPr/>
        </p:nvSpPr>
        <p:spPr>
          <a:xfrm>
            <a:off x="6383666" y="5242119"/>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a:t>
            </a:r>
            <a:r>
              <a:rPr lang="en-US" altLang="en-US" dirty="0" smtClean="0"/>
              <a:t>Classes </a:t>
            </a:r>
            <a:r>
              <a:rPr lang="en-US" altLang="en-US" sz="2000" b="0" dirty="0" smtClean="0"/>
              <a:t>(1 of 4)</a:t>
            </a:r>
            <a:endParaRPr lang="en-US" sz="2000" b="0" dirty="0"/>
          </a:p>
        </p:txBody>
      </p:sp>
      <p:sp>
        <p:nvSpPr>
          <p:cNvPr id="3" name="Content Placeholder 2"/>
          <p:cNvSpPr>
            <a:spLocks noGrp="1"/>
          </p:cNvSpPr>
          <p:nvPr>
            <p:ph sz="quarter" idx="13"/>
          </p:nvPr>
        </p:nvSpPr>
        <p:spPr>
          <a:xfrm>
            <a:off x="457200" y="1600200"/>
            <a:ext cx="8232775" cy="3186953"/>
          </a:xfrm>
        </p:spPr>
        <p:txBody>
          <a:bodyPr/>
          <a:lstStyle/>
          <a:p>
            <a:pPr>
              <a:spcBef>
                <a:spcPct val="50000"/>
              </a:spcBef>
              <a:buFont typeface="Monotype Sorts"/>
              <a:buNone/>
              <a:defRPr/>
            </a:pPr>
            <a:r>
              <a:rPr lang="en-US" altLang="en-US" dirty="0"/>
              <a:t>Inner class: A class is a member of another </a:t>
            </a:r>
            <a:r>
              <a:rPr lang="en-US" altLang="en-US" dirty="0" smtClean="0"/>
              <a:t>class.</a:t>
            </a:r>
          </a:p>
          <a:p>
            <a:pPr marL="0" indent="0">
              <a:buFont typeface="Monotype Sorts"/>
              <a:buNone/>
              <a:defRPr/>
            </a:pPr>
            <a:r>
              <a:rPr lang="en-US" altLang="en-US" dirty="0" smtClean="0"/>
              <a:t>Advantages: In some applications, you can use an inner class to make programs simple.</a:t>
            </a:r>
          </a:p>
          <a:p>
            <a:pPr marL="0" indent="0">
              <a:buFont typeface="Monotype Sorts"/>
              <a:buNone/>
              <a:defRPr/>
            </a:pPr>
            <a:r>
              <a:rPr lang="en-US" altLang="en-US" dirty="0" smtClean="0"/>
              <a:t>An </a:t>
            </a:r>
            <a:r>
              <a:rPr lang="en-US" altLang="en-US" dirty="0"/>
              <a:t>inner class can reference the data and methods defined in the outer class in which it nests, so you do not need to pass the reference of the outer class to the constructor of the inner class</a:t>
            </a:r>
            <a:r>
              <a:rPr lang="en-US" altLang="en-US" dirty="0" smtClean="0"/>
              <a:t>.</a:t>
            </a:r>
            <a:endParaRPr lang="en-US" dirty="0"/>
          </a:p>
        </p:txBody>
      </p:sp>
      <p:sp>
        <p:nvSpPr>
          <p:cNvPr id="4" name="TextBox 3">
            <a:hlinkClick r:id="rId2"/>
          </p:cNvPr>
          <p:cNvSpPr>
            <a:spLocks noChangeArrowheads="1"/>
          </p:cNvSpPr>
          <p:nvPr/>
        </p:nvSpPr>
        <p:spPr bwMode="auto">
          <a:xfrm>
            <a:off x="2805951" y="5208494"/>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ShowInnerClass</a:t>
            </a:r>
          </a:p>
        </p:txBody>
      </p:sp>
    </p:spTree>
    <p:extLst>
      <p:ext uri="{BB962C8B-B14F-4D97-AF65-F5344CB8AC3E}">
        <p14:creationId xmlns:p14="http://schemas.microsoft.com/office/powerpoint/2010/main" val="3786895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Inner Classes </a:t>
            </a:r>
            <a:r>
              <a:rPr lang="en-US" altLang="en-US" sz="2000" b="0" dirty="0" smtClean="0"/>
              <a:t>(2 </a:t>
            </a:r>
            <a:r>
              <a:rPr lang="en-US" altLang="en-US" sz="2000" b="0" dirty="0"/>
              <a:t>of </a:t>
            </a:r>
            <a:r>
              <a:rPr lang="en-US" altLang="en-US" sz="2000" b="0" dirty="0" smtClean="0"/>
              <a:t>4)</a:t>
            </a:r>
            <a:endParaRPr lang="en-US" dirty="0"/>
          </a:p>
        </p:txBody>
      </p:sp>
      <p:pic>
        <p:nvPicPr>
          <p:cNvPr id="4" name="Picture 2" descr="An illustration displays computer code in 3 blocks. First block, a, has 6 lines. The lines read as follows. Line 1. public class Test left brace. Line 2. Incomplete. Line 3. right brace. Line 4. public class A left brace. Line 5. incomplete. Line 6. right brace. Second block, b, has 7 lines. The lines read as follows. Line 1. public class Test left brace. Line 2. Incomplete. Line 3, indented once. forward slash forward slash Inner class. Line 4, indented once. public class A left brace. Line 5. incomplete. Line 6, indented once. right brace. Line 7. right brace. Third block, c, has 18 lines. The lines read as follows. Line 1. forward slash forward slash Outer Class period java colon inner class demo. Line 2. public class Outer Class left brace. Line 3, indented once. private i n t data semicolon. Line 4, indented once. forward slash asterisk asterisk A method in the outer class asterisk forward slash. Line 5, indented once. public void m left parenthesis right parenthesis left brace. Line 6, indented twice. forward slash forward slash Do something. Line 7, indented once. right brace. Line 8, indented once. forward slash forward slash An inner class. Line 9, indented once. class Inner Class left brace. Line 10, indented twice. forward slash asterisk asterisk A method in the inner class asterisk forward slash. Line 11, indented twice. public void m i left parenthesis right parenthesis left brace. Line 12, indented 3 times. forward slash forward slash Directly reference data and method. Line 13, indented 3 times. forward slash forward slash defined in its outer class. Line 14, indented 3 times. data plus plus semicolon. Line 15, indented 3 times. m left parenthesis right parenthesis semicolon. Line 16, indented twice. right brace. Line 17, indented once. right brace. Line 18.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26" y="1721253"/>
            <a:ext cx="7242149" cy="4269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347125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Classes </a:t>
            </a:r>
            <a:r>
              <a:rPr lang="en-US" altLang="en-US" sz="2000" b="0" dirty="0" smtClean="0"/>
              <a:t>(3 </a:t>
            </a:r>
            <a:r>
              <a:rPr lang="en-US" altLang="en-US" sz="2000" b="0" dirty="0"/>
              <a:t>of </a:t>
            </a:r>
            <a:r>
              <a:rPr lang="en-US" altLang="en-US" sz="2000" b="0" dirty="0" smtClean="0"/>
              <a:t>4)</a:t>
            </a:r>
            <a:endParaRPr lang="en-US" dirty="0"/>
          </a:p>
        </p:txBody>
      </p:sp>
      <p:sp>
        <p:nvSpPr>
          <p:cNvPr id="3" name="Content Placeholder 2"/>
          <p:cNvSpPr>
            <a:spLocks noGrp="1"/>
          </p:cNvSpPr>
          <p:nvPr>
            <p:ph sz="quarter" idx="13"/>
          </p:nvPr>
        </p:nvSpPr>
        <p:spPr/>
        <p:txBody>
          <a:bodyPr/>
          <a:lstStyle/>
          <a:p>
            <a:pPr marL="0" indent="0">
              <a:spcBef>
                <a:spcPct val="50000"/>
              </a:spcBef>
              <a:buFont typeface="Monotype Sorts" pitchFamily="2" charset="2"/>
              <a:buNone/>
            </a:pPr>
            <a:r>
              <a:rPr lang="en-US" altLang="en-US" dirty="0">
                <a:cs typeface="Times New Roman" panose="02020603050405020304" pitchFamily="18" charset="0"/>
              </a:rPr>
              <a:t>Inner classes can make programs simple and concise. </a:t>
            </a:r>
          </a:p>
          <a:p>
            <a:pPr marL="0" indent="0">
              <a:spcBef>
                <a:spcPct val="50000"/>
              </a:spcBef>
              <a:buFont typeface="Monotype Sorts" pitchFamily="2" charset="2"/>
              <a:buNone/>
            </a:pPr>
            <a:r>
              <a:rPr lang="en-US" altLang="en-US" dirty="0">
                <a:cs typeface="Times New Roman" panose="02020603050405020304" pitchFamily="18" charset="0"/>
              </a:rPr>
              <a:t>An inner class supports the work of its containing outer class and is compiled into a class named </a:t>
            </a:r>
            <a:r>
              <a:rPr lang="en-US" altLang="en-US" b="1" dirty="0">
                <a:cs typeface="Times New Roman" panose="02020603050405020304" pitchFamily="18" charset="0"/>
              </a:rPr>
              <a:t>OuterClassName$InnerClassName</a:t>
            </a:r>
            <a:r>
              <a:rPr lang="en-US" altLang="en-US" dirty="0">
                <a:cs typeface="Times New Roman" panose="02020603050405020304" pitchFamily="18" charset="0"/>
              </a:rPr>
              <a:t>.class. For example, the inner class InnerClass in OuterClass is compiled into </a:t>
            </a:r>
            <a:r>
              <a:rPr lang="en-US" altLang="en-US" b="1" dirty="0">
                <a:cs typeface="Times New Roman" panose="02020603050405020304" pitchFamily="18" charset="0"/>
              </a:rPr>
              <a:t>OuterClass$InnerClass</a:t>
            </a:r>
            <a:r>
              <a:rPr lang="en-US" altLang="en-US" dirty="0">
                <a:cs typeface="Times New Roman" panose="02020603050405020304" pitchFamily="18" charset="0"/>
              </a:rPr>
              <a:t>.class</a:t>
            </a:r>
            <a:r>
              <a:rPr lang="en-US" altLang="en-US" dirty="0" smtClean="0">
                <a:latin typeface="Courier" charset="0"/>
                <a:cs typeface="Times New Roman" panose="02020603050405020304" pitchFamily="18" charset="0"/>
              </a:rPr>
              <a:t>.</a:t>
            </a:r>
            <a:endParaRPr lang="en-US" dirty="0"/>
          </a:p>
        </p:txBody>
      </p:sp>
    </p:spTree>
    <p:extLst>
      <p:ext uri="{BB962C8B-B14F-4D97-AF65-F5344CB8AC3E}">
        <p14:creationId xmlns:p14="http://schemas.microsoft.com/office/powerpoint/2010/main" val="2146519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Classes </a:t>
            </a:r>
            <a:r>
              <a:rPr lang="en-US" altLang="en-US" sz="2000" b="0" dirty="0" smtClean="0"/>
              <a:t>(4 </a:t>
            </a:r>
            <a:r>
              <a:rPr lang="en-US" altLang="en-US" sz="2000" b="0" dirty="0"/>
              <a:t>of </a:t>
            </a:r>
            <a:r>
              <a:rPr lang="en-US" altLang="en-US" sz="2000" b="0" dirty="0" smtClean="0"/>
              <a:t>4)</a:t>
            </a:r>
            <a:endParaRPr lang="en-US" dirty="0"/>
          </a:p>
        </p:txBody>
      </p:sp>
      <p:sp>
        <p:nvSpPr>
          <p:cNvPr id="3" name="Content Placeholder 2"/>
          <p:cNvSpPr>
            <a:spLocks noGrp="1"/>
          </p:cNvSpPr>
          <p:nvPr>
            <p:ph sz="quarter" idx="13"/>
          </p:nvPr>
        </p:nvSpPr>
        <p:spPr/>
        <p:txBody>
          <a:bodyPr/>
          <a:lstStyle/>
          <a:p>
            <a:pPr>
              <a:buFont typeface="Arial" panose="020B0604020202020204" pitchFamily="34" charset="0"/>
              <a:buChar char="•"/>
            </a:pPr>
            <a:r>
              <a:rPr lang="en-US" altLang="en-US" dirty="0">
                <a:cs typeface="Times New Roman" panose="02020603050405020304" pitchFamily="18" charset="0"/>
              </a:rPr>
              <a:t>An inner class can be declared public, protected, or private subject to the same visibility rules applied to a member of the class. </a:t>
            </a:r>
          </a:p>
          <a:p>
            <a:pPr>
              <a:buFont typeface="Arial" panose="020B0604020202020204" pitchFamily="34" charset="0"/>
              <a:buChar char="•"/>
            </a:pPr>
            <a:r>
              <a:rPr lang="en-US" altLang="en-US" dirty="0">
                <a:cs typeface="Times New Roman" panose="02020603050405020304" pitchFamily="18" charset="0"/>
              </a:rPr>
              <a:t>An inner class can be declared static. A static inner class can be accessed using the outer class name. A static inner class cannot access nonstatic members of the outer </a:t>
            </a:r>
            <a:r>
              <a:rPr lang="en-US" altLang="en-US" dirty="0" smtClean="0">
                <a:cs typeface="Times New Roman" panose="02020603050405020304" pitchFamily="18" charset="0"/>
              </a:rPr>
              <a:t>class</a:t>
            </a:r>
            <a:endParaRPr lang="en-US" dirty="0"/>
          </a:p>
        </p:txBody>
      </p:sp>
    </p:spTree>
    <p:extLst>
      <p:ext uri="{BB962C8B-B14F-4D97-AF65-F5344CB8AC3E}">
        <p14:creationId xmlns:p14="http://schemas.microsoft.com/office/powerpoint/2010/main" val="3972995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Anonymous Inner </a:t>
            </a:r>
            <a:r>
              <a:rPr lang="en-US" altLang="en-US" dirty="0" smtClean="0"/>
              <a:t>Classes </a:t>
            </a:r>
            <a:r>
              <a:rPr lang="en-US" altLang="en-US" sz="2000" b="0" dirty="0" smtClean="0"/>
              <a:t>(1 of 4)</a:t>
            </a:r>
            <a:endParaRPr lang="en-US" sz="2000" b="0" dirty="0"/>
          </a:p>
        </p:txBody>
      </p:sp>
      <p:sp>
        <p:nvSpPr>
          <p:cNvPr id="3" name="Content Placeholder 2"/>
          <p:cNvSpPr>
            <a:spLocks noGrp="1"/>
          </p:cNvSpPr>
          <p:nvPr>
            <p:ph sz="quarter" idx="13"/>
          </p:nvPr>
        </p:nvSpPr>
        <p:spPr/>
        <p:txBody>
          <a:bodyPr/>
          <a:lstStyle/>
          <a:p>
            <a:pPr>
              <a:buFont typeface="Arial" panose="020B0604020202020204" pitchFamily="34" charset="0"/>
              <a:buChar char="•"/>
            </a:pPr>
            <a:r>
              <a:rPr lang="en-US" altLang="en-US" sz="2000" dirty="0"/>
              <a:t>An anonymous inner class must always extend a superclass or implement an interface, but it cannot have an explicit extends or implements clause. </a:t>
            </a:r>
          </a:p>
          <a:p>
            <a:pPr>
              <a:buFont typeface="Arial" panose="020B0604020202020204" pitchFamily="34" charset="0"/>
              <a:buChar char="•"/>
            </a:pPr>
            <a:r>
              <a:rPr lang="en-US" altLang="en-US" sz="2000" dirty="0"/>
              <a:t>An anonymous inner class must implement all the abstract methods in the superclass or in the interface. </a:t>
            </a:r>
          </a:p>
          <a:p>
            <a:pPr>
              <a:buFont typeface="Arial" panose="020B0604020202020204" pitchFamily="34" charset="0"/>
              <a:buChar char="•"/>
            </a:pPr>
            <a:r>
              <a:rPr lang="en-US" altLang="en-US" sz="2000" dirty="0"/>
              <a:t>An anonymous inner class always uses the </a:t>
            </a:r>
            <a:r>
              <a:rPr lang="en-US" altLang="en-US" sz="2000" dirty="0" smtClean="0"/>
              <a:t>no-arg </a:t>
            </a:r>
            <a:r>
              <a:rPr lang="en-US" altLang="en-US" sz="2000" dirty="0"/>
              <a:t>constructor from its superclass to create an instance. If an anonymous inner class implements an interface, the constructor is Object().</a:t>
            </a:r>
          </a:p>
          <a:p>
            <a:pPr>
              <a:buFont typeface="Arial" panose="020B0604020202020204" pitchFamily="34" charset="0"/>
              <a:buChar char="•"/>
            </a:pPr>
            <a:r>
              <a:rPr lang="en-US" altLang="en-US" sz="2000" dirty="0"/>
              <a:t>An anonymous inner class is compiled into a class named </a:t>
            </a:r>
            <a:r>
              <a:rPr lang="en-US" altLang="en-US" sz="2000" dirty="0" smtClean="0"/>
              <a:t>OuterClassName$n.class</a:t>
            </a:r>
            <a:r>
              <a:rPr lang="en-US" altLang="en-US" sz="2000" dirty="0"/>
              <a:t>. For example, if the outer class Test has two anonymous inner classes, these two classes are compiled into Test$1.class and Test$2.class</a:t>
            </a:r>
            <a:r>
              <a:rPr lang="en-US" altLang="en-US" sz="2000" dirty="0" smtClean="0"/>
              <a:t>.</a:t>
            </a:r>
            <a:endParaRPr lang="en-US" dirty="0"/>
          </a:p>
        </p:txBody>
      </p:sp>
    </p:spTree>
    <p:extLst>
      <p:ext uri="{BB962C8B-B14F-4D97-AF65-F5344CB8AC3E}">
        <p14:creationId xmlns:p14="http://schemas.microsoft.com/office/powerpoint/2010/main" val="2482750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Anonymous Inner Classes </a:t>
            </a:r>
            <a:r>
              <a:rPr lang="en-US" altLang="en-US" sz="2000" b="0" dirty="0" smtClean="0"/>
              <a:t>(2 </a:t>
            </a:r>
            <a:r>
              <a:rPr lang="en-US" altLang="en-US" sz="2000" b="0" dirty="0"/>
              <a:t>of 4)</a:t>
            </a:r>
            <a:endParaRPr lang="en-US" dirty="0"/>
          </a:p>
        </p:txBody>
      </p:sp>
      <p:sp>
        <p:nvSpPr>
          <p:cNvPr id="3" name="Content Placeholder 2"/>
          <p:cNvSpPr>
            <a:spLocks noGrp="1"/>
          </p:cNvSpPr>
          <p:nvPr>
            <p:ph sz="quarter" idx="13"/>
          </p:nvPr>
        </p:nvSpPr>
        <p:spPr>
          <a:xfrm>
            <a:off x="457200" y="1600201"/>
            <a:ext cx="8232775" cy="1985682"/>
          </a:xfrm>
        </p:spPr>
        <p:txBody>
          <a:bodyPr/>
          <a:lstStyle/>
          <a:p>
            <a:pPr marL="0" indent="0">
              <a:buNone/>
            </a:pPr>
            <a:r>
              <a:rPr lang="en-US" altLang="en-US" dirty="0"/>
              <a:t>Inner class listeners can be shortened using anonymous inner classes. An </a:t>
            </a:r>
            <a:r>
              <a:rPr lang="en-US" altLang="en-US" b="1" dirty="0"/>
              <a:t>anonymous inner class</a:t>
            </a:r>
            <a:r>
              <a:rPr lang="en-US" altLang="en-US" dirty="0"/>
              <a:t> is an inner class without a name. It combines declaring an inner class and creating an instance of the class in one step. An anonymous inner class is declared as follows</a:t>
            </a:r>
            <a:r>
              <a:rPr lang="en-US" altLang="en-US" dirty="0" smtClean="0"/>
              <a:t>:</a:t>
            </a:r>
            <a:endParaRPr lang="en-US" dirty="0"/>
          </a:p>
        </p:txBody>
      </p:sp>
      <p:pic>
        <p:nvPicPr>
          <p:cNvPr id="5" name="Picture 3" descr="Computer code has 4 lines. The lines read as follows. Line 1. new Super Class Name forward slash Interface Name left parenthesis right parenthesis left brace. Line 2, indented once. forward slash forward slash Implement or override methods in superclass or interface. Line 3, indented once. forward slash forward slash Other methods if necessary. Line 4. right brace."/>
          <p:cNvPicPr>
            <a:picLocks noChangeAspect="1"/>
          </p:cNvPicPr>
          <p:nvPr/>
        </p:nvPicPr>
        <p:blipFill>
          <a:blip r:embed="rId2"/>
          <a:stretch>
            <a:fillRect/>
          </a:stretch>
        </p:blipFill>
        <p:spPr>
          <a:xfrm>
            <a:off x="484277" y="3767434"/>
            <a:ext cx="8175445" cy="1743607"/>
          </a:xfrm>
          <a:prstGeom prst="rect">
            <a:avLst/>
          </a:prstGeom>
        </p:spPr>
      </p:pic>
    </p:spTree>
    <p:extLst>
      <p:ext uri="{BB962C8B-B14F-4D97-AF65-F5344CB8AC3E}">
        <p14:creationId xmlns:p14="http://schemas.microsoft.com/office/powerpoint/2010/main" val="3147913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Anonymous Inner Classes </a:t>
            </a:r>
            <a:r>
              <a:rPr lang="en-US" altLang="en-US" sz="2000" b="0" dirty="0" smtClean="0"/>
              <a:t>(3 </a:t>
            </a:r>
            <a:r>
              <a:rPr lang="en-US" altLang="en-US" sz="2000" b="0" dirty="0"/>
              <a:t>of 4)</a:t>
            </a:r>
            <a:endParaRPr lang="en-US" dirty="0"/>
          </a:p>
        </p:txBody>
      </p:sp>
      <p:pic>
        <p:nvPicPr>
          <p:cNvPr id="4" name="Picture 2" descr="An illustration displays code in 2 blocks. First block, a, Inner class Enlarge Listener has 11 lines. The lines read as follows. Line 1. public void start left parenthesis Stage primary Stage right parenthesis left brace. Line 2, indented once. forward slash forward slash Omitted. Line 3, indented once. b t Enlarge period set On Action left parenthesis. Line 4, indented twice. new Enlarge Handler left parenthesis right parenthesis right parenthesis semicolon. Line 5. right brace. Line 6. class Enlarge Handler. This line is pointing to line 4. Line 7, indented twice. implements Event Handler left angle bracket Action Event right angle bracket left brace. Line 8, indented once. public void handle left parenthesis Action Event e right parenthesis left brace. Line 9, indented twice. circle Pane period enlarge left parenthesis right parenthesis semicolon. Line 10, indented once. right brace. Line 11. right brace. Second block, b, Anonymous inner class has 10 lines. The lines read as follows. Line 1. public void start left parenthesis Stage primary Stage right parenthesis left brace. Line 2, indented once. forward slash forward slash Omitted. Line 3, indented once. b t Enlarge period set On Action left parenthesis. Line 4, indented twice. new class Enlarge Handler. Line 5, indented 3 times. implements Event Handler left angle bracket Action Event right angle bracket left parenthesis right parenthesis left brace. Line 6, indented 3 times. public void handle left parenthesis Action Event e right parenthesis left brace. Line 7, indented 4 times. circle Pane period enlarge left parenthesis right parenthesis semicolon. Line 8, indented 3 times. right brace. Line 9, indented twice. right brace right parenthesis semicolon. Line 10.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75" y="1859683"/>
            <a:ext cx="7494050" cy="2343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5" name="Picture 3" descr="Anonymous handler window displaying 4 buttons: New, Open, Save, and Print, New is selec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15" y="4486835"/>
            <a:ext cx="28384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4">
            <a:hlinkClick r:id="rId4"/>
          </p:cNvPr>
          <p:cNvSpPr>
            <a:spLocks noChangeArrowheads="1"/>
          </p:cNvSpPr>
          <p:nvPr/>
        </p:nvSpPr>
        <p:spPr bwMode="auto">
          <a:xfrm>
            <a:off x="4262719" y="5549153"/>
            <a:ext cx="3001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/AnonymousHandlerDemo</a:t>
            </a:r>
          </a:p>
        </p:txBody>
      </p:sp>
      <p:sp>
        <p:nvSpPr>
          <p:cNvPr id="7" name="TextBox 5">
            <a:hlinkClick r:id="rId5" tooltip="http://liveexample-ppe.pearsoncmg.com/LiveRun/faces/LiveExample.xhtml"/>
          </p:cNvPr>
          <p:cNvSpPr txBox="1"/>
          <p:nvPr/>
        </p:nvSpPr>
        <p:spPr>
          <a:xfrm>
            <a:off x="7422554" y="546848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71623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Anonymous Inner Classes </a:t>
            </a:r>
            <a:r>
              <a:rPr lang="en-US" altLang="en-US" sz="2000" b="0" dirty="0" smtClean="0"/>
              <a:t>(4 </a:t>
            </a:r>
            <a:r>
              <a:rPr lang="en-US" altLang="en-US" sz="2000" b="0" dirty="0"/>
              <a:t>of 4)</a:t>
            </a:r>
            <a:endParaRPr lang="en-US" dirty="0"/>
          </a:p>
        </p:txBody>
      </p:sp>
      <p:sp>
        <p:nvSpPr>
          <p:cNvPr id="3" name="Content Placeholder 2"/>
          <p:cNvSpPr>
            <a:spLocks noGrp="1"/>
          </p:cNvSpPr>
          <p:nvPr>
            <p:ph sz="quarter" idx="13"/>
          </p:nvPr>
        </p:nvSpPr>
        <p:spPr>
          <a:xfrm>
            <a:off x="457200" y="1600200"/>
            <a:ext cx="8232775" cy="2066365"/>
          </a:xfrm>
        </p:spPr>
        <p:txBody>
          <a:bodyPr/>
          <a:lstStyle/>
          <a:p>
            <a:pPr marL="0" indent="0">
              <a:buNone/>
            </a:pPr>
            <a:r>
              <a:rPr lang="en-US" altLang="en-US" b="1" dirty="0"/>
              <a:t>Lambda expression </a:t>
            </a:r>
            <a:r>
              <a:rPr lang="en-US" altLang="en-US" dirty="0"/>
              <a:t>is a new feature in Java 8. Lambda expressions can be viewed as an anonymous method with a concise syntax. For example, the following code in (a) can be greatly simplified using a lambda expression in (b) in three lines</a:t>
            </a:r>
            <a:r>
              <a:rPr lang="en-US" altLang="en-US" dirty="0" smtClean="0"/>
              <a:t>.</a:t>
            </a:r>
            <a:endParaRPr lang="en-US" dirty="0"/>
          </a:p>
        </p:txBody>
      </p:sp>
      <p:pic>
        <p:nvPicPr>
          <p:cNvPr id="5" name="Picture 3" descr="An illustration displays code in 2 blocks. First block, a, Anonymous inner class event handler has 8 lines. The lines read as follows. Line 1. b t Enlarge period set On Action left parenthesis. Line 2, indented once. new Event Handler left angle bracket Action Event right angle bracket left parenthesis right parenthesis left brace. Line 3, indented twice. at sign Override. Line 4, indented twice. public void handle left parenthesis Action Event e right parenthesis left brace. Line 5, indented 3 times. forward slash forward slash Code for processing event e. Line 6, indented twice. right brace. Line 7, indented once. right brace. Line 8. right brace right parenthesis semicolon. Second block, b, Lambda expression event handler has 3 lines. The lines read as follows. Line 1. b t Enlarge period set On Action left parenthesis e hyphen right angle bracket left brace. Line 2, indented once. forward slash forward slash Code for processing event e. Line 3. right brace right parenthesis semicolon."/>
          <p:cNvPicPr>
            <a:picLocks noChangeAspect="1"/>
          </p:cNvPicPr>
          <p:nvPr/>
        </p:nvPicPr>
        <p:blipFill>
          <a:blip r:embed="rId2"/>
          <a:stretch>
            <a:fillRect/>
          </a:stretch>
        </p:blipFill>
        <p:spPr>
          <a:xfrm>
            <a:off x="779037" y="3851242"/>
            <a:ext cx="7585927" cy="2079031"/>
          </a:xfrm>
          <a:prstGeom prst="rect">
            <a:avLst/>
          </a:prstGeom>
        </p:spPr>
      </p:pic>
    </p:spTree>
    <p:extLst>
      <p:ext uri="{BB962C8B-B14F-4D97-AF65-F5344CB8AC3E}">
        <p14:creationId xmlns:p14="http://schemas.microsoft.com/office/powerpoint/2010/main" val="1556102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 Syntax for a Lambda Expression</a:t>
            </a:r>
            <a:endParaRPr lang="en-US" dirty="0"/>
          </a:p>
        </p:txBody>
      </p:sp>
      <p:sp>
        <p:nvSpPr>
          <p:cNvPr id="3" name="Content Placeholder 2"/>
          <p:cNvSpPr>
            <a:spLocks noGrp="1"/>
          </p:cNvSpPr>
          <p:nvPr>
            <p:ph sz="quarter" idx="13"/>
          </p:nvPr>
        </p:nvSpPr>
        <p:spPr>
          <a:xfrm>
            <a:off x="457200" y="1600201"/>
            <a:ext cx="8232775" cy="551328"/>
          </a:xfrm>
        </p:spPr>
        <p:txBody>
          <a:bodyPr/>
          <a:lstStyle/>
          <a:p>
            <a:pPr marL="0" indent="0">
              <a:buFont typeface="Monotype Sorts" pitchFamily="2" charset="2"/>
              <a:buNone/>
            </a:pPr>
            <a:r>
              <a:rPr lang="en-US" altLang="en-US" dirty="0"/>
              <a:t>The basic syntax for a lambda expression is </a:t>
            </a:r>
            <a:r>
              <a:rPr lang="en-US" altLang="en-US" dirty="0" smtClean="0"/>
              <a:t>either</a:t>
            </a:r>
            <a:endParaRPr lang="en-US" altLang="en-US" dirty="0"/>
          </a:p>
        </p:txBody>
      </p:sp>
      <p:pic>
        <p:nvPicPr>
          <p:cNvPr id="11" name="Picture 3" descr="Computer code has 3 lines. The lines read as follows. Line 1, indented once. left parenthesis type 1, p a r a m 1 comma type 2, p a r a m 2 comma incomplete line of code right parenthesis hyphen right angle bracket expression. Line 2. or. Line 3, indented once. left parenthesis type 1, p a r a m 1 comma type 2, p a r a m 2 comma incomplete line of code right parenthesis hyphen right angle bracket left brace statements semicolon right brace."/>
          <p:cNvPicPr>
            <a:picLocks noChangeAspect="1"/>
          </p:cNvPicPr>
          <p:nvPr/>
        </p:nvPicPr>
        <p:blipFill>
          <a:blip r:embed="rId2"/>
          <a:stretch>
            <a:fillRect/>
          </a:stretch>
        </p:blipFill>
        <p:spPr>
          <a:xfrm>
            <a:off x="467634" y="2345644"/>
            <a:ext cx="7437765" cy="1377815"/>
          </a:xfrm>
          <a:prstGeom prst="rect">
            <a:avLst/>
          </a:prstGeom>
        </p:spPr>
      </p:pic>
      <p:sp>
        <p:nvSpPr>
          <p:cNvPr id="6" name="Content Placeholder 4"/>
          <p:cNvSpPr>
            <a:spLocks noGrp="1"/>
          </p:cNvSpPr>
          <p:nvPr>
            <p:ph sz="quarter" idx="14"/>
          </p:nvPr>
        </p:nvSpPr>
        <p:spPr>
          <a:xfrm>
            <a:off x="455776" y="3828562"/>
            <a:ext cx="8232775" cy="1648872"/>
          </a:xfrm>
        </p:spPr>
        <p:txBody>
          <a:bodyPr/>
          <a:lstStyle/>
          <a:p>
            <a:pPr marL="0" indent="0">
              <a:buNone/>
            </a:pPr>
            <a:r>
              <a:rPr lang="en-US" altLang="en-US" dirty="0"/>
              <a:t>The data type for a parameter may be explicitly declared or implicitly inferred by the compiler. The parentheses can be omitted if there is only one parameter without an explicit data type. </a:t>
            </a:r>
            <a:endParaRPr lang="en-US" dirty="0"/>
          </a:p>
        </p:txBody>
      </p:sp>
    </p:spTree>
    <p:extLst>
      <p:ext uri="{BB962C8B-B14F-4D97-AF65-F5344CB8AC3E}">
        <p14:creationId xmlns:p14="http://schemas.microsoft.com/office/powerpoint/2010/main" val="1197156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Single Abstract Method Interface (</a:t>
            </a:r>
            <a:r>
              <a:rPr lang="en-US" altLang="en-US" dirty="0" smtClean="0"/>
              <a:t>S</a:t>
            </a:r>
            <a:r>
              <a:rPr lang="en-US" altLang="en-US" sz="100" dirty="0" smtClean="0"/>
              <a:t> </a:t>
            </a:r>
            <a:r>
              <a:rPr lang="en-US" altLang="en-US" dirty="0" smtClean="0"/>
              <a:t>A</a:t>
            </a:r>
            <a:r>
              <a:rPr lang="en-US" altLang="en-US" sz="100" dirty="0" smtClean="0"/>
              <a:t> </a:t>
            </a:r>
            <a:r>
              <a:rPr lang="en-US" altLang="en-US" dirty="0" smtClean="0"/>
              <a:t>M</a:t>
            </a:r>
            <a:r>
              <a:rPr lang="en-US" altLang="en-US" dirty="0"/>
              <a:t>)</a:t>
            </a:r>
            <a:endParaRPr lang="en-US" dirty="0"/>
          </a:p>
        </p:txBody>
      </p:sp>
      <p:sp>
        <p:nvSpPr>
          <p:cNvPr id="3" name="Content Placeholder 2"/>
          <p:cNvSpPr>
            <a:spLocks noGrp="1"/>
          </p:cNvSpPr>
          <p:nvPr>
            <p:ph sz="quarter" idx="13"/>
          </p:nvPr>
        </p:nvSpPr>
        <p:spPr>
          <a:xfrm>
            <a:off x="457200" y="1600201"/>
            <a:ext cx="8232775" cy="2667000"/>
          </a:xfrm>
        </p:spPr>
        <p:txBody>
          <a:bodyPr/>
          <a:lstStyle/>
          <a:p>
            <a:pPr marL="0" indent="0">
              <a:buNone/>
            </a:pPr>
            <a:r>
              <a:rPr lang="en-US" altLang="en-US" dirty="0"/>
              <a:t>The statements in the lambda expression is all for that method. If it contains multiple methods, the compiler will not be able to compile the lambda expression. So, for the compiler to understand lambda expressions, the interface must contain exactly one abstract method. Such an interface is known as a </a:t>
            </a:r>
            <a:r>
              <a:rPr lang="en-US" altLang="en-US" b="1" dirty="0"/>
              <a:t>functional interface</a:t>
            </a:r>
            <a:r>
              <a:rPr lang="en-US" altLang="en-US" dirty="0"/>
              <a:t>, or a </a:t>
            </a:r>
            <a:r>
              <a:rPr lang="en-US" altLang="en-US" b="1" dirty="0"/>
              <a:t>Single</a:t>
            </a:r>
            <a:r>
              <a:rPr lang="en-US" altLang="en-US" i="1" dirty="0"/>
              <a:t> </a:t>
            </a:r>
            <a:r>
              <a:rPr lang="en-US" altLang="en-US" b="1" dirty="0"/>
              <a:t>Abstract Method </a:t>
            </a:r>
            <a:r>
              <a:rPr lang="en-US" altLang="en-US" dirty="0"/>
              <a:t>(</a:t>
            </a:r>
            <a:r>
              <a:rPr lang="en-US" altLang="en-US" dirty="0" smtClean="0"/>
              <a:t>S</a:t>
            </a:r>
            <a:r>
              <a:rPr lang="en-US" altLang="en-US" sz="100" dirty="0" smtClean="0"/>
              <a:t> </a:t>
            </a:r>
            <a:r>
              <a:rPr lang="en-US" altLang="en-US" dirty="0" smtClean="0"/>
              <a:t>A</a:t>
            </a:r>
            <a:r>
              <a:rPr lang="en-US" altLang="en-US" sz="100" dirty="0" smtClean="0"/>
              <a:t> </a:t>
            </a:r>
            <a:r>
              <a:rPr lang="en-US" altLang="en-US" dirty="0" smtClean="0"/>
              <a:t>M</a:t>
            </a:r>
            <a:r>
              <a:rPr lang="en-US" altLang="en-US" dirty="0"/>
              <a:t>) interface</a:t>
            </a:r>
            <a:r>
              <a:rPr lang="en-US" altLang="en-US" dirty="0" smtClean="0"/>
              <a:t>.</a:t>
            </a:r>
            <a:endParaRPr lang="en-US" dirty="0"/>
          </a:p>
        </p:txBody>
      </p:sp>
      <p:sp>
        <p:nvSpPr>
          <p:cNvPr id="4" name="TextBox 3">
            <a:hlinkClick r:id="rId2"/>
          </p:cNvPr>
          <p:cNvSpPr>
            <a:spLocks noChangeArrowheads="1"/>
          </p:cNvSpPr>
          <p:nvPr/>
        </p:nvSpPr>
        <p:spPr bwMode="auto">
          <a:xfrm>
            <a:off x="3862668" y="5226422"/>
            <a:ext cx="3149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AnonymousHandlerDemo</a:t>
            </a:r>
          </a:p>
        </p:txBody>
      </p:sp>
      <p:sp>
        <p:nvSpPr>
          <p:cNvPr id="5" name="TextBox 4">
            <a:hlinkClick r:id="rId3" tooltip="http://liveexample-ppe.pearsoncmg.com/LiveRun/faces/LiveExample.xhtml"/>
          </p:cNvPr>
          <p:cNvSpPr txBox="1"/>
          <p:nvPr/>
        </p:nvSpPr>
        <p:spPr>
          <a:xfrm>
            <a:off x="7189693" y="517936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0807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smtClean="0"/>
              <a:t>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0" indent="0">
              <a:spcBef>
                <a:spcPts val="600"/>
              </a:spcBef>
              <a:buNone/>
            </a:pPr>
            <a:r>
              <a:rPr lang="en-US" altLang="en-US" b="1" dirty="0" smtClean="0">
                <a:solidFill>
                  <a:schemeClr val="tx2"/>
                </a:solidFill>
              </a:rPr>
              <a:t>15.1</a:t>
            </a:r>
            <a:r>
              <a:rPr lang="en-US" altLang="en-US" dirty="0" smtClean="0"/>
              <a:t> </a:t>
            </a:r>
            <a:r>
              <a:rPr lang="en-US" altLang="en-US" dirty="0"/>
              <a:t>To get a taste of event-driven programming (§15.1).</a:t>
            </a:r>
          </a:p>
          <a:p>
            <a:pPr marL="0" indent="0">
              <a:spcBef>
                <a:spcPts val="600"/>
              </a:spcBef>
              <a:buNone/>
            </a:pPr>
            <a:r>
              <a:rPr lang="en-US" altLang="en-US" b="1" dirty="0" smtClean="0">
                <a:solidFill>
                  <a:schemeClr val="tx2"/>
                </a:solidFill>
              </a:rPr>
              <a:t>15.2 </a:t>
            </a:r>
            <a:r>
              <a:rPr lang="en-US" altLang="en-US" dirty="0" smtClean="0"/>
              <a:t>To </a:t>
            </a:r>
            <a:r>
              <a:rPr lang="en-US" altLang="en-US" dirty="0"/>
              <a:t>describe events, event sources, and event classes (§15.2).</a:t>
            </a:r>
          </a:p>
          <a:p>
            <a:pPr marL="0" indent="0">
              <a:spcBef>
                <a:spcPts val="600"/>
              </a:spcBef>
              <a:buNone/>
            </a:pPr>
            <a:r>
              <a:rPr lang="en-US" altLang="en-US" b="1" dirty="0" smtClean="0">
                <a:solidFill>
                  <a:schemeClr val="tx2"/>
                </a:solidFill>
              </a:rPr>
              <a:t>15.3 </a:t>
            </a:r>
            <a:r>
              <a:rPr lang="en-US" altLang="en-US" dirty="0" smtClean="0"/>
              <a:t>To </a:t>
            </a:r>
            <a:r>
              <a:rPr lang="en-US" altLang="en-US" dirty="0"/>
              <a:t>define handler classes, register handler objects with the source object, and write the code to handle events (§15.3).</a:t>
            </a:r>
          </a:p>
          <a:p>
            <a:pPr marL="0" indent="0">
              <a:spcBef>
                <a:spcPts val="600"/>
              </a:spcBef>
              <a:buNone/>
            </a:pPr>
            <a:r>
              <a:rPr lang="en-US" altLang="en-US" b="1" dirty="0" smtClean="0">
                <a:solidFill>
                  <a:schemeClr val="tx2"/>
                </a:solidFill>
              </a:rPr>
              <a:t>15.4 </a:t>
            </a:r>
            <a:r>
              <a:rPr lang="en-US" altLang="en-US" dirty="0" smtClean="0"/>
              <a:t>To </a:t>
            </a:r>
            <a:r>
              <a:rPr lang="en-US" altLang="en-US" dirty="0"/>
              <a:t>define handler classes using inner classes (§15.4).</a:t>
            </a:r>
          </a:p>
          <a:p>
            <a:pPr marL="0" indent="0">
              <a:spcBef>
                <a:spcPts val="600"/>
              </a:spcBef>
              <a:buNone/>
            </a:pPr>
            <a:r>
              <a:rPr lang="en-US" altLang="en-US" b="1" dirty="0" smtClean="0">
                <a:solidFill>
                  <a:schemeClr val="tx2"/>
                </a:solidFill>
              </a:rPr>
              <a:t>15.5 </a:t>
            </a:r>
            <a:r>
              <a:rPr lang="en-US" altLang="en-US" dirty="0" smtClean="0"/>
              <a:t>To </a:t>
            </a:r>
            <a:r>
              <a:rPr lang="en-US" altLang="en-US" dirty="0"/>
              <a:t>define handler classes using anonymous inner classes (§15.5</a:t>
            </a:r>
            <a:r>
              <a:rPr lang="en-US" altLang="en-US" dirty="0" smtClean="0"/>
              <a:t>).</a:t>
            </a:r>
          </a:p>
          <a:p>
            <a:pPr marL="0" indent="0">
              <a:spcBef>
                <a:spcPts val="600"/>
              </a:spcBef>
              <a:buNone/>
            </a:pPr>
            <a:r>
              <a:rPr lang="en-US" altLang="en-US" b="1" dirty="0" smtClean="0">
                <a:solidFill>
                  <a:schemeClr val="tx2"/>
                </a:solidFill>
              </a:rPr>
              <a:t>15.6 </a:t>
            </a:r>
            <a:r>
              <a:rPr lang="en-US" altLang="en-US" dirty="0"/>
              <a:t>To simplify event handling using lambda expressions (§15.6</a:t>
            </a:r>
            <a:r>
              <a:rPr lang="en-US" altLang="en-US" dirty="0" smtClean="0"/>
              <a:t>).</a:t>
            </a:r>
            <a:endParaRPr lang="en-US" altLang="en-US" dirty="0"/>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Problem: Loan Calculator</a:t>
            </a:r>
            <a:endParaRPr lang="en-US" dirty="0"/>
          </a:p>
        </p:txBody>
      </p:sp>
      <p:sp>
        <p:nvSpPr>
          <p:cNvPr id="4" name="TextBox 2">
            <a:hlinkClick r:id="rId2"/>
          </p:cNvPr>
          <p:cNvSpPr>
            <a:spLocks noChangeArrowheads="1"/>
          </p:cNvSpPr>
          <p:nvPr/>
        </p:nvSpPr>
        <p:spPr bwMode="auto">
          <a:xfrm>
            <a:off x="3009900" y="32385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LoanCalculator</a:t>
            </a:r>
          </a:p>
        </p:txBody>
      </p:sp>
      <p:sp>
        <p:nvSpPr>
          <p:cNvPr id="5" name="TextBox 3">
            <a:hlinkClick r:id="rId3" tooltip="http://liveexample-ppe.pearsoncmg.com/LiveRun/faces/LiveExample.xhtml"/>
          </p:cNvPr>
          <p:cNvSpPr txBox="1"/>
          <p:nvPr/>
        </p:nvSpPr>
        <p:spPr>
          <a:xfrm>
            <a:off x="3723714" y="3969132"/>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822892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MouseEvent</a:t>
            </a:r>
            <a:r>
              <a:rPr lang="en-US" altLang="en-US" dirty="0"/>
              <a:t> Class</a:t>
            </a:r>
            <a:endParaRPr lang="en-US" dirty="0"/>
          </a:p>
        </p:txBody>
      </p:sp>
      <p:pic>
        <p:nvPicPr>
          <p:cNvPr id="4" name="Picture 2" descr="An illustration displays a class named java f x period scene period input period Mouse Event. There are 12 methods and all are public access modifiers denoted by +. The methods and their services are as follows: get Button left parenthesis right parenthesis colon Mouse Button, indicates which mouse button has been clicked. get Click Count left parenthesis right parenthesis colon i n t, Returns the number of mouse clicks associated with this event. get X left parenthesis right parenthesis colon double, Returns the x coordinate of the mouse point in the event source node. get Y left parenthesis right parenthesis colon double, Returns the y coordinate of the mouse point in the event source node. get Scene X left parenthesis right parenthesis colon double, Returns the x coordinate of the mouse point in the scene. get Scene Y left parenthesis right parenthesis colon double, Returns the y coordinate of the mouse point in the scene. get Screen X left parenthesis right parenthesis colon double, Returns the x coordinate of the mouse point in the screen. get Screen Y left parenthesis right parenthesis colon double, Returns the y coordinate of the mouse point in the screen. is Alt Down left parenthesis right parenthesis colon Boolean, returns true if the Alt key is pressed on this event. is Control Down left parenthesis right parenthesis colon Boolean, returns true if the Control key is pressed on this event. is Meta Down left parenthesis right parenthesis colon Boolean, returns true if the mouse Meta button is pressed on this event. is Shift Down left parenthesis right parenthesis colon Boolean, Returns true if the Shift key is pressed on this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28" y="1723159"/>
            <a:ext cx="8012545" cy="341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835712" y="56388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MouseEventDemo</a:t>
            </a:r>
          </a:p>
        </p:txBody>
      </p:sp>
      <p:sp>
        <p:nvSpPr>
          <p:cNvPr id="6" name="TextBox 4">
            <a:hlinkClick r:id="rId4" tooltip="http://liveexample-ppe.pearsoncmg.com/LiveRun/faces/LiveExample.xhtml"/>
          </p:cNvPr>
          <p:cNvSpPr txBox="1"/>
          <p:nvPr/>
        </p:nvSpPr>
        <p:spPr>
          <a:xfrm>
            <a:off x="7306235" y="560070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796410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KeyEvent</a:t>
            </a:r>
            <a:r>
              <a:rPr lang="en-US" altLang="en-US" dirty="0"/>
              <a:t> Class</a:t>
            </a:r>
            <a:endParaRPr lang="en-US" dirty="0"/>
          </a:p>
        </p:txBody>
      </p:sp>
      <p:pic>
        <p:nvPicPr>
          <p:cNvPr id="4" name="Picture 2" descr="An illustration displays a class named java f x period scene period input period Key Event. There are 7 methods and all are public access modifiers denoted by +. The methods and their services are as follows: get Character left parenthesis right parenthesis, Returns the character associated with the key in this event. get Code left parenthesis right parenthesis Key Code, Returns the key code associated with the key in this event. get Text left parenthesis right parenthesis colon String, Returns a string describing the key code. is Alt Down left parenthesis right parenthesis colon Boolean, Returns true if the Alt key is pressed on this event. is Control Down left parenthesis right parenthesis colon Boolean, Returns true if the Control key is pressed on this event. is Meta Down left parenthesis right parenthesis colon Boolean, Returns true if the mouse Meta button is pressed on this event. is Shift Down left parenthesis right parenthesis colon Boolean, Returns true if the Shift key is pressed on this e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7" y="1918651"/>
            <a:ext cx="8032750" cy="2424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419600" y="5486400"/>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KeyEventDemo</a:t>
            </a:r>
          </a:p>
        </p:txBody>
      </p:sp>
      <p:sp>
        <p:nvSpPr>
          <p:cNvPr id="6" name="TextBox 4">
            <a:hlinkClick r:id="rId4" tooltip="http://liveexample-ppe.pearsoncmg.com/LiveRun/faces/LiveExample.xhtml"/>
          </p:cNvPr>
          <p:cNvSpPr txBox="1"/>
          <p:nvPr/>
        </p:nvSpPr>
        <p:spPr>
          <a:xfrm>
            <a:off x="7028329" y="54460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11176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KeyCode</a:t>
            </a:r>
            <a:r>
              <a:rPr lang="en-US" altLang="en-US" dirty="0"/>
              <a:t> Constants</a:t>
            </a:r>
            <a:endParaRPr lang="en-US" dirty="0"/>
          </a:p>
        </p:txBody>
      </p:sp>
      <p:pic>
        <p:nvPicPr>
          <p:cNvPr id="4" name="Picture 2" descr="A table titled, Key Code Constants has 20 Rows and 2 columns. The columns have the following headings from left to right. Constant, Description. The Row entries are as follows. Row 1. Constant, HOME. Description, The Home key. Row 2. Constant, END. Description, The End key. Row 3. Constant, PAGE_UP. Description, The Page Up key. Row 4. Constant, PAGE_DOWN. Description, The Page Down key. Row 5. Constant, UP. Description, The up-arrow key. Row 6. Constant, DOWN. Description, The down-arrow key. Row 7. Constant, LEFT. Description, The left-arrow key. Row 8. Constant, RIGHT. Description, The right-arrow key. Row 9. Constant, ESCAPE. Description, The Esc key. Row 10. Constant, TAB. Description, The Tab key. Row 11. Constant, CONTROL. Description, The Control key. Row 12. Constant, SHIFT. Description, The Shift key. Row 13. Constant, BACK_SPACE. Description, The Backspace key. Row 14. Constant, CAPS. Description, The Caps Lock key. Row 15. Constant, NUM_LOCK. Description, The N u m Lock key. Row 16. Constant, ENTER. Description, The Enter key. Row 17. Constant, UNDEFINED. Description, The key Code unknown. Row 18. Constant, F1 to F12. Description, The function keys from F1 to F12. Row 19. Constant, 0 to 9. Description, The number keys from 0 to 9. Row 20. Constant, A to Z. Description, The letter keys from A to 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78" y="1697182"/>
            <a:ext cx="8076045" cy="3463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300646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Control Circle with Mouse and Key</a:t>
            </a:r>
            <a:endParaRPr lang="en-US" dirty="0"/>
          </a:p>
        </p:txBody>
      </p:sp>
      <p:sp>
        <p:nvSpPr>
          <p:cNvPr id="4" name="TextBox 2">
            <a:hlinkClick r:id="rId2"/>
          </p:cNvPr>
          <p:cNvSpPr>
            <a:spLocks noChangeArrowheads="1"/>
          </p:cNvSpPr>
          <p:nvPr/>
        </p:nvSpPr>
        <p:spPr bwMode="auto">
          <a:xfrm>
            <a:off x="2705100" y="3238500"/>
            <a:ext cx="37338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ControlCircleWithMouseAndKey</a:t>
            </a:r>
          </a:p>
        </p:txBody>
      </p:sp>
      <p:sp>
        <p:nvSpPr>
          <p:cNvPr id="5" name="TextBox 3">
            <a:hlinkClick r:id="rId3" tooltip="http://liveexample-ppe.pearsoncmg.com/LiveRun/faces/LiveExample.xhtml"/>
          </p:cNvPr>
          <p:cNvSpPr txBox="1"/>
          <p:nvPr/>
        </p:nvSpPr>
        <p:spPr>
          <a:xfrm>
            <a:off x="4123764" y="401395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517748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Listeners for Observable Objects</a:t>
            </a:r>
            <a:endParaRPr lang="en-US" dirty="0"/>
          </a:p>
        </p:txBody>
      </p:sp>
      <p:sp>
        <p:nvSpPr>
          <p:cNvPr id="3" name="Content Placeholder 2"/>
          <p:cNvSpPr>
            <a:spLocks noGrp="1"/>
          </p:cNvSpPr>
          <p:nvPr>
            <p:ph sz="quarter" idx="13"/>
          </p:nvPr>
        </p:nvSpPr>
        <p:spPr>
          <a:xfrm>
            <a:off x="457200" y="1600201"/>
            <a:ext cx="8232775" cy="3366246"/>
          </a:xfrm>
        </p:spPr>
        <p:txBody>
          <a:bodyPr/>
          <a:lstStyle/>
          <a:p>
            <a:pPr marL="0" indent="0">
              <a:buFont typeface="Monotype Sorts" pitchFamily="2" charset="2"/>
              <a:buNone/>
            </a:pPr>
            <a:r>
              <a:rPr lang="en-US" altLang="en-US" sz="2200" dirty="0"/>
              <a:t>You can add a listener to process a value change in an observable object.</a:t>
            </a:r>
          </a:p>
          <a:p>
            <a:pPr marL="0" indent="0">
              <a:buFont typeface="Monotype Sorts" pitchFamily="2" charset="2"/>
              <a:buNone/>
            </a:pPr>
            <a:r>
              <a:rPr lang="en-US" altLang="en-US" sz="2200" dirty="0"/>
              <a:t>An instance of </a:t>
            </a:r>
            <a:r>
              <a:rPr lang="en-US" altLang="en-US" sz="2200" b="1" dirty="0"/>
              <a:t>Observable</a:t>
            </a:r>
            <a:r>
              <a:rPr lang="en-US" altLang="en-US" sz="2200" dirty="0"/>
              <a:t> is known as an </a:t>
            </a:r>
            <a:r>
              <a:rPr lang="en-US" altLang="en-US" sz="2200" b="1" dirty="0"/>
              <a:t>observable object</a:t>
            </a:r>
            <a:r>
              <a:rPr lang="en-US" altLang="en-US" sz="2200" dirty="0"/>
              <a:t>, which contains the </a:t>
            </a:r>
            <a:r>
              <a:rPr lang="en-US" altLang="en-US" sz="2200" b="1" dirty="0"/>
              <a:t>addListener(InvalidationListener listener)</a:t>
            </a:r>
            <a:r>
              <a:rPr lang="en-US" altLang="en-US" sz="2200" dirty="0"/>
              <a:t> method for adding a listener. Once the value is changed in the property, a listener is notified. The listener class should implement the </a:t>
            </a:r>
            <a:r>
              <a:rPr lang="en-US" altLang="en-US" sz="2200" b="1" dirty="0"/>
              <a:t>InvalidationListener</a:t>
            </a:r>
            <a:r>
              <a:rPr lang="en-US" altLang="en-US" sz="2200" dirty="0"/>
              <a:t> interface, which uses the </a:t>
            </a:r>
            <a:r>
              <a:rPr lang="en-US" altLang="en-US" sz="2200" b="1" dirty="0"/>
              <a:t>invalidated(Observable o)</a:t>
            </a:r>
            <a:r>
              <a:rPr lang="en-US" altLang="en-US" sz="2200" dirty="0"/>
              <a:t> method to handle the property value change. Every binding property is an instance of </a:t>
            </a:r>
            <a:r>
              <a:rPr lang="en-US" altLang="en-US" sz="2200" b="1" dirty="0"/>
              <a:t>Observable</a:t>
            </a:r>
            <a:r>
              <a:rPr lang="en-US" altLang="en-US" sz="2200" dirty="0"/>
              <a:t>. </a:t>
            </a:r>
            <a:endParaRPr lang="en-US" sz="2200" dirty="0"/>
          </a:p>
        </p:txBody>
      </p:sp>
      <p:sp>
        <p:nvSpPr>
          <p:cNvPr id="4" name="TextBox 3">
            <a:hlinkClick r:id="rId2"/>
          </p:cNvPr>
          <p:cNvSpPr>
            <a:spLocks noChangeArrowheads="1"/>
          </p:cNvSpPr>
          <p:nvPr/>
        </p:nvSpPr>
        <p:spPr bwMode="auto">
          <a:xfrm>
            <a:off x="4306792" y="5154705"/>
            <a:ext cx="28432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ObservablePropertyDemo</a:t>
            </a:r>
          </a:p>
        </p:txBody>
      </p:sp>
      <p:sp>
        <p:nvSpPr>
          <p:cNvPr id="6" name="TextBox 4">
            <a:hlinkClick r:id="rId3" tooltip="http://liveexample-ppe.pearsoncmg.com/LiveRun/faces/LiveExample.xhtml"/>
          </p:cNvPr>
          <p:cNvSpPr txBox="1"/>
          <p:nvPr/>
        </p:nvSpPr>
        <p:spPr>
          <a:xfrm>
            <a:off x="7297267" y="5114372"/>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5" name="TextBox 5">
            <a:hlinkClick r:id="rId4"/>
          </p:cNvPr>
          <p:cNvSpPr>
            <a:spLocks noChangeArrowheads="1"/>
          </p:cNvSpPr>
          <p:nvPr/>
        </p:nvSpPr>
        <p:spPr bwMode="auto">
          <a:xfrm>
            <a:off x="4306792" y="5688105"/>
            <a:ext cx="28432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DisplayResizableClock</a:t>
            </a:r>
          </a:p>
        </p:txBody>
      </p:sp>
      <p:sp>
        <p:nvSpPr>
          <p:cNvPr id="7" name="TextBox 6">
            <a:hlinkClick r:id="rId3" tooltip="http://liveexample-ppe.pearsoncmg.com/LiveRun/faces/LiveExample.xhtml"/>
          </p:cNvPr>
          <p:cNvSpPr txBox="1"/>
          <p:nvPr/>
        </p:nvSpPr>
        <p:spPr>
          <a:xfrm>
            <a:off x="7297267" y="565897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7033081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Animation</a:t>
            </a:r>
            <a:endParaRPr lang="en-US" dirty="0"/>
          </a:p>
        </p:txBody>
      </p:sp>
      <p:sp>
        <p:nvSpPr>
          <p:cNvPr id="3" name="Content Placeholder 2"/>
          <p:cNvSpPr>
            <a:spLocks noGrp="1"/>
          </p:cNvSpPr>
          <p:nvPr>
            <p:ph sz="quarter" idx="13"/>
          </p:nvPr>
        </p:nvSpPr>
        <p:spPr>
          <a:xfrm>
            <a:off x="457200" y="1600201"/>
            <a:ext cx="8232775" cy="918882"/>
          </a:xfrm>
        </p:spPr>
        <p:txBody>
          <a:bodyPr/>
          <a:lstStyle/>
          <a:p>
            <a:pPr marL="0" indent="0">
              <a:buNone/>
            </a:pPr>
            <a:r>
              <a:rPr lang="en-US" altLang="en-US" dirty="0" smtClean="0"/>
              <a:t>JavaF</a:t>
            </a:r>
            <a:r>
              <a:rPr lang="en-US" altLang="en-US" sz="100" dirty="0" smtClean="0"/>
              <a:t> </a:t>
            </a:r>
            <a:r>
              <a:rPr lang="en-US" altLang="en-US" dirty="0" smtClean="0"/>
              <a:t>X </a:t>
            </a:r>
            <a:r>
              <a:rPr lang="en-US" altLang="en-US" dirty="0"/>
              <a:t>provides the </a:t>
            </a:r>
            <a:r>
              <a:rPr lang="en-US" altLang="en-US" b="1" dirty="0"/>
              <a:t>Animation</a:t>
            </a:r>
            <a:r>
              <a:rPr lang="en-US" altLang="en-US" dirty="0"/>
              <a:t> class with the core functionality for all animations</a:t>
            </a:r>
            <a:r>
              <a:rPr lang="en-US" altLang="en-US" dirty="0" smtClean="0"/>
              <a:t>.</a:t>
            </a:r>
            <a:endParaRPr lang="en-US" dirty="0"/>
          </a:p>
        </p:txBody>
      </p:sp>
      <p:pic>
        <p:nvPicPr>
          <p:cNvPr id="4" name="Picture 3" descr="An illustration displays a class named java period animation period Animation. There are 4 attributes and 3 methods in the class. The 4 attributes and the services are as follows: auto Reverse colon Boolean Property, Defines whether the animation reverses direction on alternating cycles. Cycle Count colon Integer Property, Defines the number of cycles in this animation. rate colon Double Property, Defines the speed and direction for this animation. status colon Read Only Object Property left angle bracket Animation period Status right angle bracket, Read-only property to indicate the status of the animation. The 3 methods and their services are as follows: pause left parenthesis right parenthesis colon void, Pauses the animation. play left parenthesis right parenthesis colon void, Plays the animation from the current position. stop left parenthesis right parenthesis colon void, Stops the animation and resets the animation. Note pointing to attributes read,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22" y="2716146"/>
            <a:ext cx="7536033" cy="278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37897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PathTransition</a:t>
            </a:r>
            <a:endParaRPr lang="en-US" dirty="0"/>
          </a:p>
        </p:txBody>
      </p:sp>
      <p:pic>
        <p:nvPicPr>
          <p:cNvPr id="4" name="Picture 2" descr="An illustration displays a class named java period animation period Fade Transition. There are 4 attributes and 3 methods in the class. The 4 attributes and the services are as follows: duration colon Object Property left angle bracket Duration right angle bracket, The duration of this transition. node colon Object Property left angle bracket Node right angle bracket, The target node of this transition. orientation colon Object Property left angle bracket Path Transition period Orientation Type right angle bracket, The orientation of the node along the path. path colon Object Type left angle bracket Shape right angle bracket, the shape whose outline is used as a path to animate the node move. The 3 methods and their services are as follows: Path Transition left parenthesis right parenthesis, Creates an empty Path Transition. Path Transition left parenthesis duration colon Duration, path colon Shape right parenthesis, Creates a Path Transition with the specified duration and path. Path Transition left parenthesis duration colon Duration, path colon Shape, node colon Node right parenthesis, Creates a Path Transition with the specified duration, path, and node. Note pointing to the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43" y="1666805"/>
            <a:ext cx="7583265" cy="289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TextBox 3">
            <a:hlinkClick r:id="rId3"/>
          </p:cNvPr>
          <p:cNvSpPr>
            <a:spLocks noChangeArrowheads="1"/>
          </p:cNvSpPr>
          <p:nvPr/>
        </p:nvSpPr>
        <p:spPr bwMode="auto">
          <a:xfrm>
            <a:off x="4545104" y="5061791"/>
            <a:ext cx="2565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PathTransitionDemo</a:t>
            </a:r>
          </a:p>
        </p:txBody>
      </p:sp>
      <p:sp>
        <p:nvSpPr>
          <p:cNvPr id="7" name="TextBox 4">
            <a:hlinkClick r:id="rId4" tooltip="http://liveexample-ppe.pearsoncmg.com/LiveRun/faces/LiveExample.xhtml"/>
          </p:cNvPr>
          <p:cNvSpPr txBox="1"/>
          <p:nvPr/>
        </p:nvSpPr>
        <p:spPr>
          <a:xfrm>
            <a:off x="7306233" y="498112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5" name="TextBox 5">
            <a:hlinkClick r:id="rId5"/>
          </p:cNvPr>
          <p:cNvSpPr>
            <a:spLocks noChangeArrowheads="1"/>
          </p:cNvSpPr>
          <p:nvPr/>
        </p:nvSpPr>
        <p:spPr bwMode="auto">
          <a:xfrm>
            <a:off x="4545104" y="5566616"/>
            <a:ext cx="25574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FlagRisingAnimation</a:t>
            </a:r>
          </a:p>
        </p:txBody>
      </p:sp>
      <p:sp>
        <p:nvSpPr>
          <p:cNvPr id="8" name="TextBox 6">
            <a:hlinkClick r:id="rId4" tooltip="http://liveexample-ppe.pearsoncmg.com/LiveRun/faces/LiveExample.xhtml"/>
          </p:cNvPr>
          <p:cNvSpPr txBox="1"/>
          <p:nvPr/>
        </p:nvSpPr>
        <p:spPr>
          <a:xfrm>
            <a:off x="7306232" y="556661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749866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FadeTransition</a:t>
            </a:r>
            <a:endParaRPr lang="en-US" dirty="0"/>
          </a:p>
        </p:txBody>
      </p:sp>
      <p:sp>
        <p:nvSpPr>
          <p:cNvPr id="3" name="Content Placeholder 2"/>
          <p:cNvSpPr>
            <a:spLocks noGrp="1"/>
          </p:cNvSpPr>
          <p:nvPr>
            <p:ph sz="quarter" idx="13"/>
          </p:nvPr>
        </p:nvSpPr>
        <p:spPr>
          <a:xfrm>
            <a:off x="457200" y="1600201"/>
            <a:ext cx="8232775" cy="936812"/>
          </a:xfrm>
        </p:spPr>
        <p:txBody>
          <a:bodyPr/>
          <a:lstStyle/>
          <a:p>
            <a:pPr marL="0" indent="0">
              <a:buNone/>
            </a:pPr>
            <a:r>
              <a:rPr lang="en-US" altLang="en-US" dirty="0"/>
              <a:t>The </a:t>
            </a:r>
            <a:r>
              <a:rPr lang="en-AU" altLang="en-US" b="1" dirty="0"/>
              <a:t>FadeTransition</a:t>
            </a:r>
            <a:r>
              <a:rPr lang="en-US" altLang="en-US" dirty="0"/>
              <a:t> class animates the </a:t>
            </a:r>
            <a:r>
              <a:rPr lang="en-AU" altLang="en-US" dirty="0"/>
              <a:t>change of the opacity in a node over a given time. </a:t>
            </a:r>
            <a:endParaRPr lang="en-US" dirty="0"/>
          </a:p>
        </p:txBody>
      </p:sp>
      <p:pic>
        <p:nvPicPr>
          <p:cNvPr id="4" name="Picture 3" descr="An illustration displays a class named java period animation period Fade Transition. There are 5 attributes and 3 methods in the class. The 5 attributes and the services are as follows: duration colon Object Property left angle bracket Duration right angle bracket, The duration of this transition. node colon Object Property left angle bracket Node right angle bracket, The target node of this transition. form value colon Double Property, The start opacity for this animation. to Value colon Double Property, The stop opacity for this animation. by Value colon double Property, The incremental value on the opacity for this animation. The 3 methods and their services are as follows: Fade Transition left parenthesis right parenthesis, Creates an empty Fade Transition. Fade Transition left parenthesis duration colon Duration right parenthesis, Creates a Fade Transition with the specified duration. Fade Transition left parenthesis duration colon Duration, node colon Node right parenthesis, Creates a Fade Transition with the specified duration and node. Note pointing to attributes reads, The getter and setter methods for property values and a getter for property itself are provided in the class, but omitted in the UML diagram for bre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488" y="2693878"/>
            <a:ext cx="7557025" cy="2945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4">
            <a:hlinkClick r:id="rId3"/>
          </p:cNvPr>
          <p:cNvSpPr>
            <a:spLocks noChangeArrowheads="1"/>
          </p:cNvSpPr>
          <p:nvPr/>
        </p:nvSpPr>
        <p:spPr bwMode="auto">
          <a:xfrm>
            <a:off x="4685553" y="5867400"/>
            <a:ext cx="2438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FadeTransitionDemo</a:t>
            </a:r>
          </a:p>
        </p:txBody>
      </p:sp>
      <p:sp>
        <p:nvSpPr>
          <p:cNvPr id="6" name="TextBox 5">
            <a:hlinkClick r:id="rId4" tooltip="http://liveexample-ppe.pearsoncmg.com/LiveRun/faces/LiveExample.xhtml"/>
          </p:cNvPr>
          <p:cNvSpPr txBox="1"/>
          <p:nvPr/>
        </p:nvSpPr>
        <p:spPr>
          <a:xfrm>
            <a:off x="7211995" y="58270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036107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Timeline</a:t>
            </a:r>
            <a:endParaRPr lang="en-US" dirty="0"/>
          </a:p>
        </p:txBody>
      </p:sp>
      <p:sp>
        <p:nvSpPr>
          <p:cNvPr id="3" name="Content Placeholder 2"/>
          <p:cNvSpPr>
            <a:spLocks noGrp="1"/>
          </p:cNvSpPr>
          <p:nvPr>
            <p:ph sz="quarter" idx="13"/>
          </p:nvPr>
        </p:nvSpPr>
        <p:spPr>
          <a:xfrm>
            <a:off x="457200" y="1600201"/>
            <a:ext cx="8232775" cy="2129118"/>
          </a:xfrm>
        </p:spPr>
        <p:txBody>
          <a:bodyPr/>
          <a:lstStyle/>
          <a:p>
            <a:pPr marL="0" indent="0">
              <a:buNone/>
            </a:pPr>
            <a:r>
              <a:rPr lang="en-US" altLang="en-US" b="1" dirty="0"/>
              <a:t>PathTransition</a:t>
            </a:r>
            <a:r>
              <a:rPr lang="en-US" altLang="en-US" dirty="0"/>
              <a:t> and </a:t>
            </a:r>
            <a:r>
              <a:rPr lang="en-US" altLang="en-US" b="1" dirty="0"/>
              <a:t>FadeTransition</a:t>
            </a:r>
            <a:r>
              <a:rPr lang="en-US" altLang="en-US" dirty="0"/>
              <a:t> define specialized animations. The </a:t>
            </a:r>
            <a:r>
              <a:rPr lang="en-US" altLang="en-US" b="1" dirty="0"/>
              <a:t>Timeline</a:t>
            </a:r>
            <a:r>
              <a:rPr lang="en-US" altLang="en-US" dirty="0"/>
              <a:t> class can be used to program any animation using one or more </a:t>
            </a:r>
            <a:r>
              <a:rPr lang="en-US" altLang="en-US" b="1" dirty="0"/>
              <a:t>KeyFrame</a:t>
            </a:r>
            <a:r>
              <a:rPr lang="en-US" altLang="en-US" dirty="0"/>
              <a:t>s. Each </a:t>
            </a:r>
            <a:r>
              <a:rPr lang="en-US" altLang="en-US" b="1" dirty="0"/>
              <a:t>KeyFrame</a:t>
            </a:r>
            <a:r>
              <a:rPr lang="en-US" altLang="en-US" dirty="0"/>
              <a:t> is executed sequentially at a specified time interval. </a:t>
            </a:r>
            <a:r>
              <a:rPr lang="en-US" altLang="en-US" b="1" dirty="0"/>
              <a:t>Timeline</a:t>
            </a:r>
            <a:r>
              <a:rPr lang="en-US" altLang="en-US" dirty="0"/>
              <a:t> inherits from </a:t>
            </a:r>
            <a:r>
              <a:rPr lang="en-US" altLang="en-US" b="1" dirty="0"/>
              <a:t>Animation</a:t>
            </a:r>
            <a:r>
              <a:rPr lang="en-US" altLang="en-US" dirty="0"/>
              <a:t>. </a:t>
            </a:r>
            <a:endParaRPr lang="en-US" dirty="0"/>
          </a:p>
        </p:txBody>
      </p:sp>
      <p:sp>
        <p:nvSpPr>
          <p:cNvPr id="4" name="TextBox 3">
            <a:hlinkClick r:id="rId2"/>
          </p:cNvPr>
          <p:cNvSpPr>
            <a:spLocks noChangeArrowheads="1"/>
          </p:cNvSpPr>
          <p:nvPr/>
        </p:nvSpPr>
        <p:spPr bwMode="auto">
          <a:xfrm>
            <a:off x="4717117" y="511884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TimelineDemo</a:t>
            </a:r>
          </a:p>
        </p:txBody>
      </p:sp>
      <p:sp>
        <p:nvSpPr>
          <p:cNvPr id="5" name="TextBox 4">
            <a:hlinkClick r:id="rId3" tooltip="http://liveexample-ppe.pearsoncmg.com/LiveRun/faces/LiveExample.xhtml"/>
          </p:cNvPr>
          <p:cNvSpPr txBox="1"/>
          <p:nvPr/>
        </p:nvSpPr>
        <p:spPr>
          <a:xfrm>
            <a:off x="7395882" y="503818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720587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a:t>
            </a:r>
            <a:r>
              <a:rPr lang="en-US" altLang="en-US" sz="3600" dirty="0" smtClean="0"/>
              <a:t>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p:txBody>
          <a:bodyPr/>
          <a:lstStyle/>
          <a:p>
            <a:pPr marL="0" indent="0">
              <a:spcBef>
                <a:spcPts val="600"/>
              </a:spcBef>
              <a:buNone/>
            </a:pPr>
            <a:r>
              <a:rPr lang="en-US" altLang="en-US" b="1" dirty="0" smtClean="0">
                <a:solidFill>
                  <a:schemeClr val="tx2"/>
                </a:solidFill>
              </a:rPr>
              <a:t>15.7 </a:t>
            </a:r>
            <a:r>
              <a:rPr lang="en-US" altLang="en-US" dirty="0" smtClean="0"/>
              <a:t>To </a:t>
            </a:r>
            <a:r>
              <a:rPr lang="en-US" altLang="en-US" dirty="0"/>
              <a:t>develop a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application for a loan calculator (§15.7).</a:t>
            </a:r>
          </a:p>
          <a:p>
            <a:pPr marL="0" indent="0">
              <a:spcBef>
                <a:spcPts val="600"/>
              </a:spcBef>
              <a:buNone/>
            </a:pPr>
            <a:r>
              <a:rPr lang="en-US" altLang="en-US" b="1" dirty="0" smtClean="0">
                <a:solidFill>
                  <a:schemeClr val="tx2"/>
                </a:solidFill>
              </a:rPr>
              <a:t>15.8 </a:t>
            </a:r>
            <a:r>
              <a:rPr lang="en-US" altLang="en-US" dirty="0" smtClean="0"/>
              <a:t>To </a:t>
            </a:r>
            <a:r>
              <a:rPr lang="en-US" altLang="en-US" dirty="0"/>
              <a:t>write programs to deal with </a:t>
            </a:r>
            <a:r>
              <a:rPr lang="en-US" altLang="en-US" b="1" dirty="0"/>
              <a:t>MouseEvent</a:t>
            </a:r>
            <a:r>
              <a:rPr lang="en-US" altLang="en-US" dirty="0"/>
              <a:t>s (§15.8).</a:t>
            </a:r>
          </a:p>
          <a:p>
            <a:pPr marL="0" indent="0">
              <a:spcBef>
                <a:spcPts val="600"/>
              </a:spcBef>
              <a:buNone/>
            </a:pPr>
            <a:r>
              <a:rPr lang="en-US" altLang="en-US" b="1" dirty="0" smtClean="0">
                <a:solidFill>
                  <a:schemeClr val="tx2"/>
                </a:solidFill>
              </a:rPr>
              <a:t>15.9 </a:t>
            </a:r>
            <a:r>
              <a:rPr lang="en-US" altLang="en-US" dirty="0" smtClean="0"/>
              <a:t>To </a:t>
            </a:r>
            <a:r>
              <a:rPr lang="en-US" altLang="en-US" dirty="0"/>
              <a:t>write programs to deal with </a:t>
            </a:r>
            <a:r>
              <a:rPr lang="en-US" altLang="en-US" b="1" dirty="0"/>
              <a:t>KeyEvent</a:t>
            </a:r>
            <a:r>
              <a:rPr lang="en-US" altLang="en-US" dirty="0"/>
              <a:t>s (§15.9).</a:t>
            </a:r>
          </a:p>
          <a:p>
            <a:pPr marL="0" indent="0">
              <a:spcBef>
                <a:spcPts val="600"/>
              </a:spcBef>
              <a:buNone/>
            </a:pPr>
            <a:r>
              <a:rPr lang="en-US" altLang="en-US" b="1" dirty="0" smtClean="0">
                <a:solidFill>
                  <a:schemeClr val="tx2"/>
                </a:solidFill>
              </a:rPr>
              <a:t>15.10 </a:t>
            </a:r>
            <a:r>
              <a:rPr lang="en-US" altLang="en-US" dirty="0" smtClean="0"/>
              <a:t>To </a:t>
            </a:r>
            <a:r>
              <a:rPr lang="en-US" altLang="en-US" dirty="0"/>
              <a:t>create listeners for processing a value change in an observable object (§15.10).</a:t>
            </a:r>
          </a:p>
          <a:p>
            <a:pPr marL="0" indent="0">
              <a:spcBef>
                <a:spcPts val="600"/>
              </a:spcBef>
              <a:buNone/>
            </a:pPr>
            <a:r>
              <a:rPr lang="en-US" altLang="en-US" b="1" dirty="0" smtClean="0">
                <a:solidFill>
                  <a:schemeClr val="tx2"/>
                </a:solidFill>
              </a:rPr>
              <a:t>15.11 </a:t>
            </a:r>
            <a:r>
              <a:rPr lang="en-US" altLang="en-US" dirty="0" smtClean="0"/>
              <a:t>To </a:t>
            </a:r>
            <a:r>
              <a:rPr lang="en-US" altLang="en-US" dirty="0"/>
              <a:t>use the </a:t>
            </a:r>
            <a:r>
              <a:rPr lang="en-US" altLang="en-US" b="1" dirty="0"/>
              <a:t>Animation</a:t>
            </a:r>
            <a:r>
              <a:rPr lang="en-US" altLang="en-US" dirty="0"/>
              <a:t>, </a:t>
            </a:r>
            <a:r>
              <a:rPr lang="en-US" altLang="en-US" b="1" dirty="0"/>
              <a:t>PathTransition</a:t>
            </a:r>
            <a:r>
              <a:rPr lang="en-US" altLang="en-US" dirty="0"/>
              <a:t>, </a:t>
            </a:r>
            <a:r>
              <a:rPr lang="en-US" altLang="en-US" b="1" dirty="0"/>
              <a:t>FadeTransition</a:t>
            </a:r>
            <a:r>
              <a:rPr lang="en-US" altLang="en-US" dirty="0"/>
              <a:t>, and </a:t>
            </a:r>
            <a:r>
              <a:rPr lang="en-US" altLang="en-US" b="1" dirty="0"/>
              <a:t>Timeline</a:t>
            </a:r>
            <a:r>
              <a:rPr lang="en-US" altLang="en-US" dirty="0"/>
              <a:t> classes to develop animations (§15.11).</a:t>
            </a:r>
          </a:p>
          <a:p>
            <a:pPr marL="0" indent="0">
              <a:spcBef>
                <a:spcPts val="600"/>
              </a:spcBef>
              <a:buNone/>
            </a:pPr>
            <a:r>
              <a:rPr lang="en-US" altLang="en-US" b="1" dirty="0" smtClean="0">
                <a:solidFill>
                  <a:schemeClr val="tx2"/>
                </a:solidFill>
              </a:rPr>
              <a:t>15.12 </a:t>
            </a:r>
            <a:r>
              <a:rPr lang="en-US" altLang="en-US" dirty="0" smtClean="0"/>
              <a:t>To </a:t>
            </a:r>
            <a:r>
              <a:rPr lang="en-US" altLang="en-US" dirty="0"/>
              <a:t>develop an animation for simulating a bouncing ball (§15.12</a:t>
            </a:r>
            <a:r>
              <a:rPr lang="en-US" altLang="en-US" dirty="0" smtClean="0"/>
              <a:t>).</a:t>
            </a:r>
            <a:endParaRPr lang="en-US" altLang="en-US" dirty="0"/>
          </a:p>
        </p:txBody>
      </p:sp>
    </p:spTree>
    <p:extLst>
      <p:ext uri="{BB962C8B-B14F-4D97-AF65-F5344CB8AC3E}">
        <p14:creationId xmlns:p14="http://schemas.microsoft.com/office/powerpoint/2010/main" val="3299819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495"/>
            <a:ext cx="8229600" cy="1066799"/>
          </a:xfrm>
        </p:spPr>
        <p:txBody>
          <a:bodyPr/>
          <a:lstStyle/>
          <a:p>
            <a:r>
              <a:rPr lang="en-US" altLang="en-US" dirty="0" smtClean="0"/>
              <a:t>ClockAnimation</a:t>
            </a:r>
            <a:endParaRPr lang="en-US" dirty="0"/>
          </a:p>
        </p:txBody>
      </p:sp>
      <p:pic>
        <p:nvPicPr>
          <p:cNvPr id="4" name="Picture 2" descr="A clock animation window displaying a cloc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732056"/>
            <a:ext cx="3024187"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3410744" y="5715000"/>
            <a:ext cx="23225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ClockAnimation</a:t>
            </a:r>
          </a:p>
        </p:txBody>
      </p:sp>
      <p:sp>
        <p:nvSpPr>
          <p:cNvPr id="6" name="TextBox 4">
            <a:hlinkClick r:id="rId4" tooltip="http://liveexample-ppe.pearsoncmg.com/LiveRun/faces/LiveExample.xhtml"/>
          </p:cNvPr>
          <p:cNvSpPr txBox="1"/>
          <p:nvPr/>
        </p:nvSpPr>
        <p:spPr>
          <a:xfrm>
            <a:off x="6015317" y="56746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80921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495"/>
            <a:ext cx="8229600" cy="1066799"/>
          </a:xfrm>
        </p:spPr>
        <p:txBody>
          <a:bodyPr/>
          <a:lstStyle/>
          <a:p>
            <a:r>
              <a:rPr lang="en-US" altLang="en-US" dirty="0"/>
              <a:t>Case Study: Bouncing Ball</a:t>
            </a:r>
            <a:endParaRPr lang="en-US" dirty="0"/>
          </a:p>
        </p:txBody>
      </p:sp>
      <p:pic>
        <p:nvPicPr>
          <p:cNvPr id="5" name="Picture 2" descr="A bounce ball control window displaying a ball in the right cor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00" y="1645377"/>
            <a:ext cx="1969287" cy="10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A bounce ball control window displaying a ball in the center of the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787" y="1645377"/>
            <a:ext cx="1967975" cy="10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A bounce ball control window displaying a ball in the right corner of the win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0400" y="1645377"/>
            <a:ext cx="1969287" cy="107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An illustration displays a UML diagram for class named Ball Pane with 7 attributes and 7 methods. All the public access modifiers in methods are denoted by +. It has an aggregation relationship with object, Bounce Ball Control. The Ball pane is derived from java f x period scene period layout period Pane. The object Bounce Ball Control is derived from java f x period application period Application. The 7 attributes are as follows: x colon double, y colon double, d x colon double, d y colon double, radius colon double, circle colon Circle, and animation colon Timeline. The 7 methods are as follows: Ball left parenthesis right parenthesis, play left parenthesis right parenthesis colon void, pause left parenthesis right parenthesis colon void, increase Speed left parenthesis right parenthesis colon void, decrease Speed left parenthesis right parenthesis colon void, rate Property left parenthesis right parenthesis colon Double Property, and move Bal left parenthesis right parenthesis colon void.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454" y="2903915"/>
            <a:ext cx="5145599" cy="3437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9" name="TextBox 6">
            <a:hlinkClick r:id="rId6"/>
          </p:cNvPr>
          <p:cNvSpPr>
            <a:spLocks noChangeArrowheads="1"/>
          </p:cNvSpPr>
          <p:nvPr/>
        </p:nvSpPr>
        <p:spPr bwMode="auto">
          <a:xfrm>
            <a:off x="6368302" y="3495022"/>
            <a:ext cx="1409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BallPane</a:t>
            </a:r>
          </a:p>
        </p:txBody>
      </p:sp>
      <p:sp>
        <p:nvSpPr>
          <p:cNvPr id="8" name="TextBox 7">
            <a:hlinkClick r:id="rId7"/>
          </p:cNvPr>
          <p:cNvSpPr>
            <a:spLocks noChangeArrowheads="1"/>
          </p:cNvSpPr>
          <p:nvPr/>
        </p:nvSpPr>
        <p:spPr bwMode="auto">
          <a:xfrm>
            <a:off x="5988426" y="4242454"/>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BounceBallControl</a:t>
            </a:r>
          </a:p>
        </p:txBody>
      </p:sp>
      <p:sp>
        <p:nvSpPr>
          <p:cNvPr id="10" name="TextBox 8">
            <a:hlinkClick r:id="rId8" tooltip="http://liveexample-ppe.pearsoncmg.com/LiveRun/faces/LiveExample.xhtml"/>
          </p:cNvPr>
          <p:cNvSpPr txBox="1"/>
          <p:nvPr/>
        </p:nvSpPr>
        <p:spPr>
          <a:xfrm>
            <a:off x="6624917" y="4802849"/>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583693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Procedural </a:t>
            </a:r>
            <a:r>
              <a:rPr lang="en-US" altLang="en-US" dirty="0" smtClean="0"/>
              <a:t>v</a:t>
            </a:r>
            <a:r>
              <a:rPr lang="en-US" altLang="en-US" sz="100" dirty="0" smtClean="0">
                <a:solidFill>
                  <a:schemeClr val="bg1"/>
                </a:solidFill>
              </a:rPr>
              <a:t>ersu</a:t>
            </a:r>
            <a:r>
              <a:rPr lang="en-US" altLang="en-US" dirty="0" smtClean="0"/>
              <a:t>s </a:t>
            </a:r>
            <a:r>
              <a:rPr lang="en-US" altLang="en-US" dirty="0"/>
              <a:t>Event-Driven Programming</a:t>
            </a:r>
            <a:endParaRPr lang="en-US" dirty="0"/>
          </a:p>
        </p:txBody>
      </p:sp>
      <p:sp>
        <p:nvSpPr>
          <p:cNvPr id="3" name="Content Placeholder 2"/>
          <p:cNvSpPr>
            <a:spLocks noGrp="1"/>
          </p:cNvSpPr>
          <p:nvPr>
            <p:ph sz="quarter" idx="13"/>
          </p:nvPr>
        </p:nvSpPr>
        <p:spPr/>
        <p:txBody>
          <a:bodyPr/>
          <a:lstStyle/>
          <a:p>
            <a:pPr>
              <a:buFont typeface="Arial" panose="020B0604020202020204" pitchFamily="34" charset="0"/>
              <a:buChar char="•"/>
            </a:pPr>
            <a:r>
              <a:rPr lang="en-US" altLang="en-US" b="1" dirty="0"/>
              <a:t>Procedural programming </a:t>
            </a:r>
            <a:r>
              <a:rPr lang="en-US" altLang="en-US" dirty="0"/>
              <a:t>is executed in procedural order.</a:t>
            </a:r>
          </a:p>
          <a:p>
            <a:pPr>
              <a:buFont typeface="Arial" panose="020B0604020202020204" pitchFamily="34" charset="0"/>
              <a:buChar char="•"/>
            </a:pPr>
            <a:r>
              <a:rPr lang="en-US" altLang="en-US" dirty="0"/>
              <a:t>In event-driven programming, code is executed upon activation of events</a:t>
            </a:r>
            <a:r>
              <a:rPr lang="en-US" altLang="en-US" dirty="0" smtClean="0"/>
              <a:t>.</a:t>
            </a:r>
            <a:endParaRPr lang="en-US" dirty="0"/>
          </a:p>
        </p:txBody>
      </p:sp>
    </p:spTree>
    <p:extLst>
      <p:ext uri="{BB962C8B-B14F-4D97-AF65-F5344CB8AC3E}">
        <p14:creationId xmlns:p14="http://schemas.microsoft.com/office/powerpoint/2010/main" val="1553323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Taste of Event-Driven Programming</a:t>
            </a:r>
            <a:endParaRPr lang="en-US" dirty="0"/>
          </a:p>
        </p:txBody>
      </p:sp>
      <p:sp>
        <p:nvSpPr>
          <p:cNvPr id="3" name="Content Placeholder 2"/>
          <p:cNvSpPr>
            <a:spLocks noGrp="1"/>
          </p:cNvSpPr>
          <p:nvPr>
            <p:ph sz="quarter" idx="13"/>
          </p:nvPr>
        </p:nvSpPr>
        <p:spPr>
          <a:xfrm>
            <a:off x="457200" y="1600201"/>
            <a:ext cx="8232775" cy="990600"/>
          </a:xfrm>
        </p:spPr>
        <p:txBody>
          <a:bodyPr/>
          <a:lstStyle/>
          <a:p>
            <a:pPr marL="0" indent="0">
              <a:buNone/>
            </a:pPr>
            <a:r>
              <a:rPr lang="en-US" altLang="en-US" dirty="0"/>
              <a:t>The example displays a button in the frame. A message is displayed on the console when a button is clicked</a:t>
            </a:r>
            <a:r>
              <a:rPr lang="en-US" altLang="en-US" dirty="0" smtClean="0"/>
              <a:t>.</a:t>
            </a:r>
            <a:endParaRPr lang="en-US" dirty="0"/>
          </a:p>
        </p:txBody>
      </p:sp>
      <p:pic>
        <p:nvPicPr>
          <p:cNvPr id="4" name="Picture 3" descr="A command prompt hyphen java handler event window displays 4 lines of code. The lines read as follows. Line 1. c colon forward slash book right angle bracket java Handle Event. Line 2. OK button clicked. Line 3. Cancel button clicked. Line 4. Ok button click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118" y="3137646"/>
            <a:ext cx="4343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 handle event window displays 2 buttons Ok and cancel, Ok button is click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518" y="4204446"/>
            <a:ext cx="2438400"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hlinkClick r:id="rId4"/>
          </p:cNvPr>
          <p:cNvSpPr>
            <a:spLocks noChangeArrowheads="1"/>
          </p:cNvSpPr>
          <p:nvPr/>
        </p:nvSpPr>
        <p:spPr bwMode="auto">
          <a:xfrm>
            <a:off x="584200" y="5599113"/>
            <a:ext cx="23241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HandleEvent</a:t>
            </a:r>
          </a:p>
        </p:txBody>
      </p:sp>
      <p:sp>
        <p:nvSpPr>
          <p:cNvPr id="7" name="TextBox 6">
            <a:hlinkClick r:id="rId5" tooltip="http://liveexample-ppe.pearsoncmg.com/LiveRun/faces/LiveExample.xhtml"/>
          </p:cNvPr>
          <p:cNvSpPr txBox="1"/>
          <p:nvPr/>
        </p:nvSpPr>
        <p:spPr>
          <a:xfrm>
            <a:off x="3379693" y="551844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81325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Handling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Events</a:t>
            </a:r>
            <a:endParaRPr lang="en-US" dirty="0"/>
          </a:p>
        </p:txBody>
      </p:sp>
      <p:sp>
        <p:nvSpPr>
          <p:cNvPr id="3" name="Content Placeholder 2"/>
          <p:cNvSpPr>
            <a:spLocks noGrp="1"/>
          </p:cNvSpPr>
          <p:nvPr>
            <p:ph sz="quarter" idx="13"/>
          </p:nvPr>
        </p:nvSpPr>
        <p:spPr>
          <a:xfrm>
            <a:off x="457200" y="1600201"/>
            <a:ext cx="8232775" cy="1169894"/>
          </a:xfrm>
        </p:spPr>
        <p:txBody>
          <a:bodyPr/>
          <a:lstStyle/>
          <a:p>
            <a:pPr>
              <a:buFont typeface="Monotype Sorts" pitchFamily="2" charset="2"/>
              <a:buNone/>
            </a:pPr>
            <a:r>
              <a:rPr lang="en-US" altLang="en-US" dirty="0"/>
              <a:t>Source object (e.g., button)</a:t>
            </a:r>
          </a:p>
          <a:p>
            <a:pPr>
              <a:buFont typeface="Monotype Sorts" pitchFamily="2" charset="2"/>
              <a:buNone/>
            </a:pPr>
            <a:r>
              <a:rPr lang="en-US" altLang="en-US" dirty="0"/>
              <a:t>Listener object contains a method for processing the event</a:t>
            </a:r>
            <a:r>
              <a:rPr lang="en-US" altLang="en-US" dirty="0" smtClean="0"/>
              <a:t>.</a:t>
            </a:r>
            <a:endParaRPr lang="en-US" dirty="0"/>
          </a:p>
        </p:txBody>
      </p:sp>
      <p:pic>
        <p:nvPicPr>
          <p:cNvPr id="4" name="Picture 3" descr="3 blocks illustrate method for processing the event. Even source object, button: clicking a button fires an action event. Event object, event: An event is an object. Event handler object, handler: The event handler processes the ev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64" y="3164252"/>
            <a:ext cx="7181273" cy="151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805423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a:t>
            </a:r>
            <a:r>
              <a:rPr lang="en-US" altLang="en-US" dirty="0" smtClean="0"/>
              <a:t>Execution </a:t>
            </a:r>
            <a:r>
              <a:rPr lang="en-US" altLang="en-US" sz="2000" b="0" dirty="0" smtClean="0"/>
              <a:t>(1 of 3)</a:t>
            </a:r>
            <a:endParaRPr lang="en-US" sz="2000" b="0" dirty="0"/>
          </a:p>
        </p:txBody>
      </p:sp>
      <p:pic>
        <p:nvPicPr>
          <p:cNvPr id="14" name="Picture 2" descr="An illustration displays a code and function processed by a line of code. Computer code. The code has 17 lines. The lines read as follows. Line 1. public class Handle Event extends Application left brace. Line 2. public void start left parenthesis Stage primary Stage right parenthesis left brace. Note beside this line reads 1. Start from the main method to create a window an d displays it. Line 3. incomplete. Line 4, indented once. OK Handler Class handler 1 equals new OK Handler Class left parenthesis right parenthesis semicolon. Line 5, indented once. b t OK period set On Action left parenthesis handler 1 right parenthesis semicolon. Line 6, indented once. Cancel Handler Class handler 2 equals new Cancel Handler Class left parenthesis right parenthesis semicolon. Line 7, indented once. b t Cancel period set On Action left parenthesis handler 2 right parenthesis semicolon. Line 8. incomplete. Line 9, indented once. primary Stage period show left parenthesis right parenthesis semicolon forward slash forward slash Display the stage. This line processes a handle event window with two buttons, Ok and cancel. Line 10, indented once. right brace. Line 11. right brace. Line 12. class OK Handler Class implements Event Handler left angle bracket Action Event right angle bracket left brace. Line 13, indented once. at sign Override. Line 14, indented once. public void handle left parenthesis Action Event e right parenthesis left brace. Line 15, indented once. System period out period print l n left parenthesis double quote OK button clicked double quote right parenthesis semicolon. Line 16, indented once. right brace. Line 17. right brace. "/>
          <p:cNvPicPr>
            <a:picLocks noChangeAspect="1"/>
          </p:cNvPicPr>
          <p:nvPr/>
        </p:nvPicPr>
        <p:blipFill>
          <a:blip r:embed="rId2"/>
          <a:stretch>
            <a:fillRect/>
          </a:stretch>
        </p:blipFill>
        <p:spPr>
          <a:xfrm>
            <a:off x="954391" y="1603848"/>
            <a:ext cx="7235219" cy="4726069"/>
          </a:xfrm>
          <a:prstGeom prst="rect">
            <a:avLst/>
          </a:prstGeom>
        </p:spPr>
      </p:pic>
    </p:spTree>
    <p:extLst>
      <p:ext uri="{BB962C8B-B14F-4D97-AF65-F5344CB8AC3E}">
        <p14:creationId xmlns:p14="http://schemas.microsoft.com/office/powerpoint/2010/main" val="3906799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Trace Execution </a:t>
            </a:r>
            <a:r>
              <a:rPr lang="en-US" altLang="en-US" sz="2000" b="0" dirty="0" smtClean="0"/>
              <a:t>(2 </a:t>
            </a:r>
            <a:r>
              <a:rPr lang="en-US" altLang="en-US" sz="2000" b="0" dirty="0"/>
              <a:t>of 3)</a:t>
            </a:r>
            <a:endParaRPr lang="en-US" dirty="0"/>
          </a:p>
        </p:txBody>
      </p:sp>
      <p:pic>
        <p:nvPicPr>
          <p:cNvPr id="10" name="Picture 2" descr="An illustration displays a code and a window. Computer code. The code has 17 lines. The lines read as follows. Line 1. public class Handle Event extends Application left brace. Line 2. public void start left parenthesis Stage primary Stage right parenthesis left brace. Line 3. incomplete. Line 4, indented once. OK Handler Class handler 1 equals new OK Handler Class left parenthesis right parenthesis semicolon. Line 5, indented once. b t OK period set On Action left parenthesis handler 1 right parenthesis semicolon. Line 6, indented once. Cancel Handler Class handler 2 equals new Cancel Handler Class left parenthesis right parenthesis semicolon. Line 7, indented once. b t Cancel period set On Action left parenthesis handler 2 right parenthesis semicolon. Line 8. incomplete. Line 9, indented once. primary Stage period show left parenthesis right parenthesis semicolon forward slash forward slash Display the stage. Line 10, indented once. right brace. Line 11. right brace. Line 12. class OK Handler Class implements Event Handler left angle bracket Action Event right angle bracket left brace. Line 13, indented once. at sign Override. Line 14, indented once. public void handle left parenthesis Action Event e right parenthesis left brace. Line 15, indented once. System period out period print l n left parenthesis double quote OK button clicked double quote right parenthesis semicolon. Line 16, indented once. right brace. Line 17. right brace. A handle event window with two buttons, Ok and cancel, Ok is labelled 2. Click OK."/>
          <p:cNvPicPr>
            <a:picLocks noChangeAspect="1"/>
          </p:cNvPicPr>
          <p:nvPr/>
        </p:nvPicPr>
        <p:blipFill>
          <a:blip r:embed="rId2"/>
          <a:stretch>
            <a:fillRect/>
          </a:stretch>
        </p:blipFill>
        <p:spPr>
          <a:xfrm>
            <a:off x="954391" y="1603850"/>
            <a:ext cx="7235219" cy="4726069"/>
          </a:xfrm>
          <a:prstGeom prst="rect">
            <a:avLst/>
          </a:prstGeom>
        </p:spPr>
      </p:pic>
    </p:spTree>
    <p:extLst>
      <p:ext uri="{BB962C8B-B14F-4D97-AF65-F5344CB8AC3E}">
        <p14:creationId xmlns:p14="http://schemas.microsoft.com/office/powerpoint/2010/main" val="3928726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5812</TotalTime>
  <Words>1452</Words>
  <Application>Microsoft Office PowerPoint</Application>
  <PresentationFormat>On-screen Show (4:3)</PresentationFormat>
  <Paragraphs>134</Paragraphs>
  <Slides>42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Book Antiqua</vt:lpstr>
      <vt:lpstr>Courier</vt:lpstr>
      <vt:lpstr>Courier New</vt:lpstr>
      <vt:lpstr>Monotype Sorts</vt:lpstr>
      <vt:lpstr>Noto Sans Symbols</vt:lpstr>
      <vt:lpstr>Times New Roman</vt:lpstr>
      <vt:lpstr>Verdana</vt:lpstr>
      <vt:lpstr>508 Lecture</vt:lpstr>
      <vt:lpstr>Introduction to Java Programming Comprehensive Version</vt:lpstr>
      <vt:lpstr>Motivations</vt:lpstr>
      <vt:lpstr>Learning Objectives (1 of 2)</vt:lpstr>
      <vt:lpstr>Learning Objectives (2 of 2)</vt:lpstr>
      <vt:lpstr>Procedural versus Event-Driven Programming</vt:lpstr>
      <vt:lpstr>Taste of Event-Driven Programming</vt:lpstr>
      <vt:lpstr>Handling G U I Events</vt:lpstr>
      <vt:lpstr>Trace Execution (1 of 3)</vt:lpstr>
      <vt:lpstr>Trace Execution (2 of 3)</vt:lpstr>
      <vt:lpstr>Trace Execution (3 of 3)</vt:lpstr>
      <vt:lpstr>Events</vt:lpstr>
      <vt:lpstr>Event Classes</vt:lpstr>
      <vt:lpstr>Event Information</vt:lpstr>
      <vt:lpstr>Selected User Actions and Handlers</vt:lpstr>
      <vt:lpstr>The Delegation Model</vt:lpstr>
      <vt:lpstr>The Delegation Model: Example</vt:lpstr>
      <vt:lpstr>Example: First Version for ControlCircle (no listeners)</vt:lpstr>
      <vt:lpstr>Example: Second Version for ControlCircle (with listener for Enlarge)</vt:lpstr>
      <vt:lpstr>Inner Class Listeners</vt:lpstr>
      <vt:lpstr>Inner Classes (1 of 4)</vt:lpstr>
      <vt:lpstr>Inner Classes (2 of 4)</vt:lpstr>
      <vt:lpstr>Inner Classes (3 of 4)</vt:lpstr>
      <vt:lpstr>Inner Classes (4 of 4)</vt:lpstr>
      <vt:lpstr>Anonymous Inner Classes (1 of 4)</vt:lpstr>
      <vt:lpstr>Anonymous Inner Classes (2 of 4)</vt:lpstr>
      <vt:lpstr>Anonymous Inner Classes (3 of 4)</vt:lpstr>
      <vt:lpstr>Anonymous Inner Classes (4 of 4)</vt:lpstr>
      <vt:lpstr>Basic Syntax for a Lambda Expression</vt:lpstr>
      <vt:lpstr>Single Abstract Method Interface (S A M)</vt:lpstr>
      <vt:lpstr>Problem: Loan Calculator</vt:lpstr>
      <vt:lpstr>The MouseEvent Class</vt:lpstr>
      <vt:lpstr>The KeyEvent Class</vt:lpstr>
      <vt:lpstr>The KeyCode Constants</vt:lpstr>
      <vt:lpstr>Example: Control Circle with Mouse and Key</vt:lpstr>
      <vt:lpstr>Listeners for Observable Objects</vt:lpstr>
      <vt:lpstr>Animation</vt:lpstr>
      <vt:lpstr>PathTransition</vt:lpstr>
      <vt:lpstr>FadeTransition</vt:lpstr>
      <vt:lpstr>Timeline</vt:lpstr>
      <vt:lpstr>ClockAnimation</vt:lpstr>
      <vt:lpstr>Case Study: Bouncing Ball</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192</cp:revision>
  <dcterms:modified xsi:type="dcterms:W3CDTF">2018-03-28T08:22:54Z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