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466" r:id="rId2"/>
    <p:sldId id="553" r:id="rId3"/>
    <p:sldId id="554" r:id="rId4"/>
    <p:sldId id="555" r:id="rId5"/>
    <p:sldId id="556" r:id="rId6"/>
    <p:sldId id="557" r:id="rId7"/>
    <p:sldId id="558" r:id="rId8"/>
    <p:sldId id="559" r:id="rId9"/>
    <p:sldId id="561" r:id="rId10"/>
    <p:sldId id="560"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85" r:id="rId29"/>
    <p:sldId id="579" r:id="rId30"/>
    <p:sldId id="580" r:id="rId31"/>
    <p:sldId id="581" r:id="rId32"/>
    <p:sldId id="582" r:id="rId33"/>
    <p:sldId id="583" r:id="rId34"/>
    <p:sldId id="584" r:id="rId35"/>
    <p:sldId id="51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9" d="100"/>
          <a:sy n="99" d="100"/>
        </p:scale>
        <p:origin x="828" y="78"/>
      </p:cViewPr>
      <p:guideLst>
        <p:guide orient="horz" pos="4128"/>
        <p:guide pos="288"/>
        <p:guide orient="horz" pos="4224"/>
        <p:guide orient="horz" pos="768"/>
      </p:guideLst>
    </p:cSldViewPr>
  </p:slideViewPr>
  <p:outlineViewPr>
    <p:cViewPr>
      <p:scale>
        <a:sx n="33" d="100"/>
        <a:sy n="33" d="100"/>
      </p:scale>
      <p:origin x="0" y="-3168"/>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35</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3657600" cy="464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5029200" y="1600200"/>
            <a:ext cx="3581400" cy="46482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3352800" cy="464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191000" y="3429000"/>
            <a:ext cx="1143000" cy="609600"/>
          </a:xfrm>
        </p:spPr>
        <p:txBody>
          <a:bodyPr/>
          <a:lstStyle>
            <a:lvl1pPr marL="0" indent="0">
              <a:buNone/>
              <a:defRPr/>
            </a:lvl1pPr>
          </a:lstStyle>
          <a:p>
            <a:pPr lvl="0"/>
            <a:endParaRPr lang="en-US" dirty="0"/>
          </a:p>
        </p:txBody>
      </p:sp>
      <p:sp>
        <p:nvSpPr>
          <p:cNvPr id="6" name="Content Placeholder 4"/>
          <p:cNvSpPr>
            <a:spLocks noGrp="1"/>
          </p:cNvSpPr>
          <p:nvPr>
            <p:ph sz="quarter" idx="12"/>
          </p:nvPr>
        </p:nvSpPr>
        <p:spPr>
          <a:xfrm>
            <a:off x="5486400" y="1600200"/>
            <a:ext cx="3200400" cy="4648200"/>
          </a:xfrm>
        </p:spPr>
        <p:txBody>
          <a:bodyPr/>
          <a:lstStyle>
            <a:lvl1pPr marL="0" indent="0">
              <a:buNone/>
              <a:defRPr/>
            </a:lvl1pPr>
          </a:lstStyle>
          <a:p>
            <a:pPr lvl="0"/>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0010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4088795215"/>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83" r:id="rId5"/>
    <p:sldLayoutId id="2147483678" r:id="rId6"/>
    <p:sldLayoutId id="2147483785" r:id="rId7"/>
    <p:sldLayoutId id="2147483787"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s.armstrong.edu/liang/intro11e/html/CheckBoxDemo.html" TargetMode="External"/><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s.armstrong.edu/liang/intro11e/html/RadioButtonDemo.html" TargetMode="Externa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s.armstrong.edu/liang/intro11e/html/TextFieldDemo.html" TargetMode="External"/><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TextAreaDemo.html" TargetMode="External"/><Relationship Id="rId4" Type="http://schemas.openxmlformats.org/officeDocument/2006/relationships/hyperlink" Target="http://www.cs.armstrong.edu/liang/intro11e/html/DescriptionPane.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armstrong.edu/liang/intro11e/html/ComboBoxDemo.html"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s.armstrong.edu/liang/intro11e/html/ListViewDemo.html"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cs.armstrong.edu/liang/intro11e/html/ScrollBarDemo.html"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SliderDemo.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www.cs.armstrong.edu/liang/intro11e/html/TicTacToe.html" TargetMode="External"/><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MediaDemo.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FlagAnthem.html" TargetMode="Externa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LabelWithGraphic.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s.armstrong.edu/liang/intro11e/html/ButtonDemo.html" TargetMode="External"/><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16</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err="1" smtClean="0"/>
              <a:t>JavaF</a:t>
            </a:r>
            <a:r>
              <a:rPr lang="en-US" altLang="en-US" sz="100" dirty="0" smtClean="0"/>
              <a:t> </a:t>
            </a:r>
            <a:r>
              <a:rPr lang="en-US" altLang="en-US" dirty="0" smtClean="0"/>
              <a:t>X U</a:t>
            </a:r>
            <a:r>
              <a:rPr lang="en-US" altLang="en-US" sz="100" dirty="0" smtClean="0"/>
              <a:t> </a:t>
            </a:r>
            <a:r>
              <a:rPr lang="en-US" altLang="en-US" dirty="0" smtClean="0"/>
              <a:t>I </a:t>
            </a:r>
            <a:r>
              <a:rPr lang="en-US" altLang="en-US" dirty="0"/>
              <a:t>Controls and Multimedia</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Courier New" panose="02070309020205020404" pitchFamily="49" charset="0"/>
              </a:rPr>
              <a:t>CheckBox</a:t>
            </a:r>
            <a:endParaRPr lang="en-US" dirty="0"/>
          </a:p>
        </p:txBody>
      </p:sp>
      <p:sp>
        <p:nvSpPr>
          <p:cNvPr id="3" name="Content Placeholder 2"/>
          <p:cNvSpPr>
            <a:spLocks noGrp="1"/>
          </p:cNvSpPr>
          <p:nvPr>
            <p:ph idx="1"/>
          </p:nvPr>
        </p:nvSpPr>
        <p:spPr>
          <a:xfrm>
            <a:off x="457200" y="1524000"/>
            <a:ext cx="8229600" cy="1600200"/>
          </a:xfrm>
        </p:spPr>
        <p:txBody>
          <a:bodyPr/>
          <a:lstStyle/>
          <a:p>
            <a:pPr marL="0" indent="0">
              <a:buNone/>
            </a:pPr>
            <a:r>
              <a:rPr lang="en-US" altLang="en-US" dirty="0"/>
              <a:t>A </a:t>
            </a:r>
            <a:r>
              <a:rPr lang="en-US" altLang="en-US" b="1" dirty="0"/>
              <a:t>CheckBox</a:t>
            </a:r>
            <a:r>
              <a:rPr lang="en-US" altLang="en-US" dirty="0"/>
              <a:t> is used for the user to make a selection. Like </a:t>
            </a:r>
            <a:r>
              <a:rPr lang="en-US" altLang="en-US" b="1" dirty="0"/>
              <a:t>Button</a:t>
            </a:r>
            <a:r>
              <a:rPr lang="en-US" altLang="en-US" dirty="0"/>
              <a:t>, </a:t>
            </a:r>
            <a:r>
              <a:rPr lang="en-US" altLang="en-US" b="1" dirty="0"/>
              <a:t>CheckBox</a:t>
            </a:r>
            <a:r>
              <a:rPr lang="en-US" altLang="en-US" dirty="0"/>
              <a:t> inherits all the properties such as </a:t>
            </a:r>
            <a:r>
              <a:rPr lang="en-US" altLang="en-US" b="1" dirty="0" err="1"/>
              <a:t>onAction</a:t>
            </a:r>
            <a:r>
              <a:rPr lang="en-US" altLang="en-US" dirty="0"/>
              <a:t>, </a:t>
            </a:r>
            <a:r>
              <a:rPr lang="en-US" altLang="en-US" b="1" dirty="0"/>
              <a:t>text</a:t>
            </a:r>
            <a:r>
              <a:rPr lang="en-US" altLang="en-US" dirty="0"/>
              <a:t>, </a:t>
            </a:r>
            <a:r>
              <a:rPr lang="en-US" altLang="en-US" b="1" dirty="0"/>
              <a:t>graphic</a:t>
            </a:r>
            <a:r>
              <a:rPr lang="en-US" altLang="en-US" dirty="0"/>
              <a:t>, </a:t>
            </a:r>
            <a:r>
              <a:rPr lang="en-US" altLang="en-US" b="1" dirty="0"/>
              <a:t>alignment</a:t>
            </a:r>
            <a:r>
              <a:rPr lang="en-US" altLang="en-US" dirty="0"/>
              <a:t>, </a:t>
            </a:r>
            <a:r>
              <a:rPr lang="en-US" altLang="en-US" b="1" dirty="0" err="1"/>
              <a:t>graphicTextGap</a:t>
            </a:r>
            <a:r>
              <a:rPr lang="en-US" altLang="en-US" dirty="0"/>
              <a:t>, </a:t>
            </a:r>
            <a:r>
              <a:rPr lang="en-US" altLang="en-US" b="1" dirty="0" err="1"/>
              <a:t>textFill</a:t>
            </a:r>
            <a:r>
              <a:rPr lang="en-US" altLang="en-US" dirty="0"/>
              <a:t>, </a:t>
            </a:r>
            <a:r>
              <a:rPr lang="en-US" altLang="en-US" b="1" dirty="0" err="1"/>
              <a:t>contentDisplay</a:t>
            </a:r>
            <a:r>
              <a:rPr lang="en-US" altLang="en-US" dirty="0"/>
              <a:t> from </a:t>
            </a:r>
            <a:r>
              <a:rPr lang="en-US" altLang="en-US" b="1" dirty="0" err="1"/>
              <a:t>ButtonBase</a:t>
            </a:r>
            <a:r>
              <a:rPr lang="en-US" altLang="en-US" dirty="0"/>
              <a:t> and </a:t>
            </a:r>
            <a:r>
              <a:rPr lang="en-US" altLang="en-US" b="1" dirty="0"/>
              <a:t>Labeled</a:t>
            </a:r>
            <a:r>
              <a:rPr lang="en-US" altLang="en-US" dirty="0"/>
              <a:t>. </a:t>
            </a:r>
          </a:p>
        </p:txBody>
      </p:sp>
      <p:pic>
        <p:nvPicPr>
          <p:cNvPr id="4" name="Picture 3" descr="A diagram illustrates U M L class diagram. A class java f x period scene period control period Button Base is derived from java f x period scene period control period Labeled. A class java f x period scene period control period Check Box is derived from the class java f x period scene period control period Button Base. The class java f x period scene period control period Button Base contains 1 attribute which is of private access modifier denoted by minus. The attribute and its function is as follows. Attribute, on Action colon Object Property left angle bracket Event Handler left angle bracket Action Event right angle bracket right angle bracket. Function, Defines a handler for handling a button’s action. The class java f x period scene period control period Check Box contains 1 attribute and 2 methods. The attribute in the class is of private access modifier denoted by minus and all the methods are of public access modifier denoted by plus. The attribute along with its function is as follows. Attribute, selected colon Boolean Property. Function, Indicates whether this check box is checked. The 2 methods in the class along with its result are as follows. Method, Check Box left parenthesis right parenthesis Result, Creates an empty check box. Method, Check Box left parenthesis text colon String right parenthesis. Result, Creates a check box with the specified text. A note pointing to the attribute in both the classes reads, The getter and setter methods for property values and a getter for property itself are provided in the class, but omitted in the U M 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76600"/>
            <a:ext cx="75438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83291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CheckBox</a:t>
            </a:r>
            <a:r>
              <a:rPr lang="en-US" altLang="en-US" dirty="0"/>
              <a:t> </a:t>
            </a:r>
            <a:r>
              <a:rPr lang="en-US" altLang="en-US" dirty="0" smtClean="0"/>
              <a:t>Example</a:t>
            </a:r>
            <a:endParaRPr lang="en-US" dirty="0"/>
          </a:p>
        </p:txBody>
      </p:sp>
      <p:pic>
        <p:nvPicPr>
          <p:cNvPr id="7" name="Picture 2" descr="A window titled, Button Demo displays a text Java F X Programming with the two buttons Left and Right. The right pane of the window displays two check boxes Bold and Italic. Both the check boxes are check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138" y="2543175"/>
            <a:ext cx="389572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 name="TextBox 3">
            <a:hlinkClick r:id="rId3"/>
          </p:cNvPr>
          <p:cNvSpPr>
            <a:spLocks noChangeArrowheads="1"/>
          </p:cNvSpPr>
          <p:nvPr/>
        </p:nvSpPr>
        <p:spPr bwMode="auto">
          <a:xfrm>
            <a:off x="4582048" y="5676899"/>
            <a:ext cx="2324100" cy="403459"/>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CheckBoxDemo</a:t>
            </a:r>
          </a:p>
        </p:txBody>
      </p:sp>
      <p:sp>
        <p:nvSpPr>
          <p:cNvPr id="5" name="TextBox 4">
            <a:hlinkClick r:id="rId4"/>
          </p:cNvPr>
          <p:cNvSpPr txBox="1"/>
          <p:nvPr/>
        </p:nvSpPr>
        <p:spPr>
          <a:xfrm>
            <a:off x="7086600" y="5680249"/>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166463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Courier New</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524000"/>
            <a:ext cx="8229600" cy="1600200"/>
          </a:xfrm>
        </p:spPr>
        <p:txBody>
          <a:bodyPr/>
          <a:lstStyle/>
          <a:p>
            <a:pPr marL="0" indent="0">
              <a:buNone/>
            </a:pPr>
            <a:r>
              <a:rPr lang="en-US" altLang="en-US" sz="2000" dirty="0"/>
              <a:t>Radio buttons, also known as </a:t>
            </a:r>
            <a:r>
              <a:rPr lang="en-US" altLang="en-US" sz="2000" b="1" dirty="0"/>
              <a:t>option buttons</a:t>
            </a:r>
            <a:r>
              <a:rPr lang="en-US" altLang="en-US" sz="2000" dirty="0"/>
              <a:t>, enable you to choose a single item from a group of choices. In appearance radio buttons resemble check boxes, but check boxes display a square that is either checked or blank, whereas radio buttons display a circle that is either filled (if selected) or blank (if not selected</a:t>
            </a:r>
            <a:r>
              <a:rPr lang="en-US" altLang="en-US" sz="2000" dirty="0" smtClean="0"/>
              <a:t>).</a:t>
            </a:r>
            <a:endParaRPr lang="en-US" altLang="en-US" sz="2000" dirty="0"/>
          </a:p>
        </p:txBody>
      </p:sp>
      <p:pic>
        <p:nvPicPr>
          <p:cNvPr id="4" name="Picture 3" descr="A diagram illustrates U M L class diagram. A class java f x period scene period control period Radio Button is derived from a class java f x period scene period control period Toggle Button. The class java f x period scene period control period Toggle Button contains 2 attributes and 3 methods. The attributes in the class are of private access modifier denoted by minus and the methods in the class are of public access modifier denoted by plus. The 2 attributes along with their function are as follows. Attribute, Selected colon Boolean Property. Function, Indicates whether the button is selected. Attribute, toggle Group colon Object Property left angle bracket Toggle Group right angle bracket. Function, Specifies the button group to which the button belongs. The 3 methods along with their results are as follows. Method, Toggle Button left parenthesis right parenthesis. Result, Creates an empty toggle button. Method, Toggle Button left parenthesis text colon String right parenthesis. Result, Creates a toggle button with the specified text. Method, Toggle Button left parenthesis text colon String comma graphic colon Node right parenthesis. Result, Creates a toggle button with the specified text and graphic. The class java f x period scene period control period Radio Button contains 2 methods. The methods in the class are of public access specifier denoted by plus. The methods along with their results are as follows. Method, Radio Button left parenthesis right parenthesis. Result, Creates an empty radio button. Method, Radio Button left parenthesis text colon String right parenthesis. Result, Creates a radio button with the specified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35548"/>
            <a:ext cx="7248525" cy="3011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619717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ourier New" panose="02070309020205020404" pitchFamily="49" charset="0"/>
                <a:cs typeface="Courier New" panose="02070309020205020404" pitchFamily="49" charset="0"/>
              </a:rPr>
              <a:t>RadioButton Example</a:t>
            </a:r>
            <a:endParaRPr lang="en-US" dirty="0">
              <a:latin typeface="Courier New" panose="02070309020205020404" pitchFamily="49" charset="0"/>
              <a:cs typeface="Courier New" panose="02070309020205020404" pitchFamily="49" charset="0"/>
            </a:endParaRPr>
          </a:p>
        </p:txBody>
      </p:sp>
      <p:pic>
        <p:nvPicPr>
          <p:cNvPr id="4" name="Picture 2" descr="A window titled, Button Demo displays a text Java F X Programming with the two buttons Left and Right. The left pane displays 3 radio buttons Red, Green, and Blue. The radio button Red is selected. The right pane of the window displays two check boxes Bold and Italic. Both the check boxes are checked. The Right button is a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543175"/>
            <a:ext cx="42957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724400" y="5572648"/>
            <a:ext cx="232410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RadioButtonDemo</a:t>
            </a:r>
          </a:p>
        </p:txBody>
      </p:sp>
      <p:sp>
        <p:nvSpPr>
          <p:cNvPr id="6" name="TextBox 4">
            <a:hlinkClick r:id="rId4"/>
          </p:cNvPr>
          <p:cNvSpPr txBox="1"/>
          <p:nvPr/>
        </p:nvSpPr>
        <p:spPr>
          <a:xfrm>
            <a:off x="7239000" y="5572648"/>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873805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latin typeface="Courier New" panose="02070309020205020404" pitchFamily="49" charset="0"/>
                <a:cs typeface="Courier New" panose="02070309020205020404" pitchFamily="49" charset="0"/>
              </a:rPr>
              <a:t>TextField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524000"/>
            <a:ext cx="8229600" cy="762000"/>
          </a:xfrm>
        </p:spPr>
        <p:txBody>
          <a:bodyPr/>
          <a:lstStyle/>
          <a:p>
            <a:pPr marL="0" indent="0">
              <a:buNone/>
            </a:pPr>
            <a:r>
              <a:rPr lang="en-US" altLang="en-US" dirty="0" smtClean="0"/>
              <a:t>A text field can be used to enter or display a string. </a:t>
            </a:r>
            <a:r>
              <a:rPr lang="en-US" altLang="en-US" b="1" dirty="0" err="1" smtClean="0"/>
              <a:t>TextField</a:t>
            </a:r>
            <a:r>
              <a:rPr lang="en-US" altLang="en-US" b="1" dirty="0" smtClean="0"/>
              <a:t> </a:t>
            </a:r>
            <a:r>
              <a:rPr lang="en-US" altLang="en-US" dirty="0" smtClean="0"/>
              <a:t>is a subclass of </a:t>
            </a:r>
            <a:r>
              <a:rPr lang="en-US" altLang="en-US" b="1" dirty="0" err="1" smtClean="0"/>
              <a:t>TextInputControl</a:t>
            </a:r>
            <a:r>
              <a:rPr lang="en-US" altLang="en-US" dirty="0" smtClean="0"/>
              <a:t>.</a:t>
            </a:r>
            <a:endParaRPr lang="en-US" altLang="en-US" dirty="0"/>
          </a:p>
        </p:txBody>
      </p:sp>
      <p:pic>
        <p:nvPicPr>
          <p:cNvPr id="6" name="Picture 3" descr="A diagram illustrates U M L class diagram. A class java f x period scene period control period Text Field is derived from a class java f x period scene control period Text Input Control. The class java f x period scene period control period Text Field contains two attributes. The attributes are of private access modifier denoted by minus. The attributes along with their functions are as follows. Attribute, text colon String Property. Function, The text content of this control. Attribute, editable colon Boolean Property. Function, Indicates whether the text can be edited by the user. The class java f x period scene period control Text Field contains 3 attributes and 2 methods. The attributes in the class are of private access modifier denoted by minus and the methods in the class are of public access modifier denoted by plus. The attributes along with their functions are as follows. Attribute, alignment colon Object Property left angle bracket P o s right angle bracket. Function, Specifies how the text should be aligned in the text field. Attribute, p r e f Column Count colon Integer Property. Function, Specifies the preferred number of columns in the text field. Attribute, on Action colon Object Property left angle bracket Event Handler left angle bracket Action Event right angle bracket right angle bracket. Function, Specifies the handler for processing the action event on the text field. The methods in the class along with their results are as follows. Method, Text Field left parenthesis right parenthesis. Result, Creates an empty text field. Method, Text Field left parenthesis text colon String right parenthesis. Result, Creates a text field with the specified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7086600" cy="356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43608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latin typeface="Courier New" panose="02070309020205020404" pitchFamily="49" charset="0"/>
                <a:cs typeface="Courier New" panose="02070309020205020404" pitchFamily="49" charset="0"/>
              </a:rPr>
              <a:t>TextField</a:t>
            </a:r>
            <a:r>
              <a:rPr lang="en-US" altLang="en-US" dirty="0" smtClean="0">
                <a:latin typeface="Courier New" panose="02070309020205020404" pitchFamily="49" charset="0"/>
                <a:cs typeface="Courier New" panose="02070309020205020404" pitchFamily="49" charset="0"/>
              </a:rPr>
              <a:t> Example</a:t>
            </a:r>
            <a:endParaRPr lang="en-US" dirty="0">
              <a:latin typeface="Courier New" panose="02070309020205020404" pitchFamily="49" charset="0"/>
              <a:cs typeface="Courier New" panose="02070309020205020404" pitchFamily="49" charset="0"/>
            </a:endParaRPr>
          </a:p>
        </p:txBody>
      </p:sp>
      <p:pic>
        <p:nvPicPr>
          <p:cNvPr id="6" name="Picture 2" descr="A window titled, Button Demo contains a text field to enter a new message. The content pane displays a text Programming is fun with the two buttons Left and Right. The left pane displays 3 radio buttons Red, Green, and Blue. The radio button Blue is selected. The right pane of the window displays two check boxes Bold and Italic. Both the check boxes are check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0"/>
            <a:ext cx="4206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hlinkClick r:id="rId3"/>
          </p:cNvPr>
          <p:cNvSpPr>
            <a:spLocks noChangeArrowheads="1"/>
          </p:cNvSpPr>
          <p:nvPr/>
        </p:nvSpPr>
        <p:spPr bwMode="auto">
          <a:xfrm>
            <a:off x="5257800" y="5562600"/>
            <a:ext cx="232410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TextFieldDemo</a:t>
            </a:r>
          </a:p>
        </p:txBody>
      </p:sp>
      <p:sp>
        <p:nvSpPr>
          <p:cNvPr id="5" name="TextBox 4">
            <a:hlinkClick r:id="rId4"/>
          </p:cNvPr>
          <p:cNvSpPr txBox="1"/>
          <p:nvPr/>
        </p:nvSpPr>
        <p:spPr>
          <a:xfrm>
            <a:off x="7696200" y="5562600"/>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3577262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ourier New" panose="02070309020205020404" pitchFamily="49" charset="0"/>
                <a:cs typeface="Courier New" panose="02070309020205020404" pitchFamily="49" charset="0"/>
              </a:rPr>
              <a:t>TextArea</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524000"/>
            <a:ext cx="8229600" cy="533400"/>
          </a:xfrm>
        </p:spPr>
        <p:txBody>
          <a:bodyPr/>
          <a:lstStyle/>
          <a:p>
            <a:pPr marL="0" indent="0">
              <a:buNone/>
            </a:pPr>
            <a:r>
              <a:rPr lang="en-US" altLang="en-US" dirty="0" smtClean="0"/>
              <a:t>A </a:t>
            </a:r>
            <a:r>
              <a:rPr lang="en-US" altLang="en-US" b="1" dirty="0" smtClean="0"/>
              <a:t>TextArea</a:t>
            </a:r>
            <a:r>
              <a:rPr lang="en-US" altLang="en-US" dirty="0" smtClean="0"/>
              <a:t> enables the user to enter multiple lines of text.</a:t>
            </a:r>
            <a:endParaRPr lang="en-US" altLang="en-US" dirty="0"/>
          </a:p>
        </p:txBody>
      </p:sp>
      <p:pic>
        <p:nvPicPr>
          <p:cNvPr id="6" name="Picture 3" descr="A diagram illustrates U M L class diagram. A class java f x period scene period control period Text Area is derived from java f x period scene period control period Text Input Control. The class java f x period scene period control period Text Input Control contains 2 attributes which is of private access modifier denoted by minus. The attributes and their function are as follows. Attribute, text colon String Property. Function, The text content of this control. Attribute, editable colon Boolean Property. Function, Indicates whether the text can be edited by the user. The class java f x period scene period control period Text Area contains 3 attributes and 2 methods. The attributes are of private access modifier denoted by minus and the methods are of public access specifier denoted by plus. The attributes along with their function are as follows. Attribute, p r e f Column Count colon Integer Property. Function, Specifies the preferred number of text columns. Attribute, p r e f Row Count colon Integer Property. Function, Specifies the preferred number of text rows. Attribute, wrap Text colon Boolean Property. Function, Specifies whether the text is wrapped to the next line. The methods along with their results are as follows. Method, Text Area left parenthesis right parenthesis. Result, Creates an empty text area. Method, Text Area left parenthesis text colon String right parenthesis. Function, Creates a text area with the specified text. A note pointing to the attributes in both the classes reads, The getter and setter methods for property values and a getter for property itself are provided in the class, but omitted in the U M 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1308"/>
            <a:ext cx="7391400" cy="3784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651727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ourier New" panose="02070309020205020404" pitchFamily="49" charset="0"/>
                <a:cs typeface="Courier New" panose="02070309020205020404" pitchFamily="49" charset="0"/>
              </a:rPr>
              <a:t>TextArea Example</a:t>
            </a:r>
            <a:endParaRPr lang="en-US" dirty="0">
              <a:latin typeface="Courier New" panose="02070309020205020404" pitchFamily="49" charset="0"/>
              <a:cs typeface="Courier New" panose="02070309020205020404" pitchFamily="49" charset="0"/>
            </a:endParaRPr>
          </a:p>
        </p:txBody>
      </p:sp>
      <p:pic>
        <p:nvPicPr>
          <p:cNvPr id="4" name="Picture 2" descr="A diagram illustrates U M L class diagram. A class Description Pane is derived from java f x period scene period layout period Border Pane. A class Text Demo is derived from java f x period application period Application. The composition between the class description pane and text area demo is exactly one instance. The description pane class contains 2 attributes and 2 methods. The attributes are of private access modifier denoted by minus and the methods are of public access modifier denoted by plus. The attributes are as follows. l b l Image Title colon Label and t a Description colon Text 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025" y="1543812"/>
            <a:ext cx="4679950" cy="1732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5" name="Picture 3" descr="A window titled, Text Area Demo has 2 panes. The left pane displays the flag of Canada. The right pane displays a text area with scroll bars. The text reads, The Canadian national flag ellip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588" y="3557534"/>
            <a:ext cx="5584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hlinkClick r:id="rId4"/>
          </p:cNvPr>
          <p:cNvSpPr>
            <a:spLocks noChangeArrowheads="1"/>
          </p:cNvSpPr>
          <p:nvPr/>
        </p:nvSpPr>
        <p:spPr bwMode="auto">
          <a:xfrm>
            <a:off x="2495550" y="5943600"/>
            <a:ext cx="207645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DescriptionPane</a:t>
            </a:r>
          </a:p>
        </p:txBody>
      </p:sp>
      <p:sp>
        <p:nvSpPr>
          <p:cNvPr id="6" name="TextBox 5">
            <a:hlinkClick r:id="rId5"/>
          </p:cNvPr>
          <p:cNvSpPr>
            <a:spLocks noChangeArrowheads="1"/>
          </p:cNvSpPr>
          <p:nvPr/>
        </p:nvSpPr>
        <p:spPr bwMode="auto">
          <a:xfrm>
            <a:off x="4724400" y="5943600"/>
            <a:ext cx="1882775"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TextAreaDemo</a:t>
            </a:r>
          </a:p>
        </p:txBody>
      </p:sp>
      <p:sp>
        <p:nvSpPr>
          <p:cNvPr id="8" name="TextBox 6">
            <a:hlinkClick r:id="rId6"/>
          </p:cNvPr>
          <p:cNvSpPr txBox="1"/>
          <p:nvPr/>
        </p:nvSpPr>
        <p:spPr>
          <a:xfrm>
            <a:off x="6759575" y="5943600"/>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3768867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latin typeface="Courier New" panose="02070309020205020404" pitchFamily="49" charset="0"/>
                <a:cs typeface="Courier New" panose="02070309020205020404" pitchFamily="49" charset="0"/>
              </a:rPr>
              <a:t>ComboBox</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524000"/>
            <a:ext cx="8229600" cy="838200"/>
          </a:xfrm>
        </p:spPr>
        <p:txBody>
          <a:bodyPr/>
          <a:lstStyle/>
          <a:p>
            <a:pPr marL="0" indent="0">
              <a:buNone/>
            </a:pPr>
            <a:r>
              <a:rPr lang="en-US" altLang="en-US" dirty="0" smtClean="0"/>
              <a:t>A combo box, also known as a choice list or drop-down list, contains a list of items from which the user can choose.</a:t>
            </a:r>
            <a:endParaRPr lang="en-US" altLang="en-US" dirty="0"/>
          </a:p>
        </p:txBody>
      </p:sp>
      <p:pic>
        <p:nvPicPr>
          <p:cNvPr id="6" name="Picture 3" descr="A diagram illustrates U M L class diagram. A class java f x period scene period control period Combo Box left angle bracket T right angle bracket is derived from a class java f x period scene period control period Combo Box Base left angle bracket T right angle bracket. The class java f x period scene period control period Combo Box left angle bracket T right angle bracket contains 3 attributes which is of private access modifier denoted by minus. The attributes along with their functions are as follows. Attribute, value colon Object Property left angle bracket T right angle bracket. Function, The value selected in the combo box. Attribute, editable colon Boolean Property. Function, Specifies whether the combo box allows user input. Attribute, on Action colon Object Property left angle bracket Event Handler left angle bracket Action Event right angle bracket right angle bracket. Function, Specifies the handler for processing the action event. The class java f x period scene period control period Combo Box Base left angle bracket T right angle bracket contains 2 attributes and 2 methods. The attributes in the class are of private access modifier denoted by minus and the methods in the class are of public access modifier denoted by plus. The attributes and their functions are as follows. Attribute, items colon Object Property left angle bracket Observable List left angle bracket T right angle bracket right angle bracket. Function, The items in the combo box popup. Attribute, visible Row Count colon Integer Property. Function, The maximum number of visible rows of the items in the combo box popup. The methods in the class along with their results are as follows. Method, Combo Box left parenthesis right parenthesis. Result, Creates an empty combo box. Method, Combo Box left parenthesis items colon Observable List left angle bracket T right angle bracket right parenthesis. Result, Creates a combo box with the specified items. A note pointing to the attributes in both the classes reads, The getter and setter methods for property values and a getter for property itself are provided in the class, but omitted in the U M 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7521575" cy="3584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15120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latin typeface="Courier New" panose="02070309020205020404" pitchFamily="49" charset="0"/>
                <a:cs typeface="Courier New" panose="02070309020205020404" pitchFamily="49" charset="0"/>
              </a:rPr>
              <a:t>ComboBox</a:t>
            </a:r>
            <a:r>
              <a:rPr lang="en-US" altLang="en-US" dirty="0" smtClean="0">
                <a:latin typeface="Courier New" panose="02070309020205020404" pitchFamily="49" charset="0"/>
                <a:cs typeface="Courier New" panose="02070309020205020404" pitchFamily="49" charset="0"/>
              </a:rPr>
              <a:t> Example</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524000"/>
            <a:ext cx="8229600" cy="914400"/>
          </a:xfrm>
        </p:spPr>
        <p:txBody>
          <a:bodyPr/>
          <a:lstStyle/>
          <a:p>
            <a:pPr marL="0" indent="0">
              <a:buNone/>
            </a:pPr>
            <a:r>
              <a:rPr lang="en-US" altLang="en-US" dirty="0" smtClean="0"/>
              <a:t>This example lets users view an image and a description of a country’s flag by selecting the country from a combo box.</a:t>
            </a:r>
            <a:endParaRPr lang="en-US" dirty="0"/>
          </a:p>
        </p:txBody>
      </p:sp>
      <p:pic>
        <p:nvPicPr>
          <p:cNvPr id="6" name="Picture 3" descr="A window titled, Combo Box Demo has 2 panes. Canada is selected from Select a country drop down box. The left pane displays the flag of Canada. The right pane displays a text area with scroll bars. The text reads, The Canadian national flag ellip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763" y="2895600"/>
            <a:ext cx="483076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hlinkClick r:id="rId3"/>
          </p:cNvPr>
          <p:cNvSpPr>
            <a:spLocks noChangeArrowheads="1"/>
          </p:cNvSpPr>
          <p:nvPr/>
        </p:nvSpPr>
        <p:spPr bwMode="auto">
          <a:xfrm>
            <a:off x="5189278" y="5727557"/>
            <a:ext cx="232410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ComboBoxDemo</a:t>
            </a:r>
            <a:endParaRPr lang="en-US" altLang="en-US" sz="2000" dirty="0">
              <a:latin typeface="+mn-lt"/>
            </a:endParaRPr>
          </a:p>
        </p:txBody>
      </p:sp>
      <p:sp>
        <p:nvSpPr>
          <p:cNvPr id="7" name="TextBox 5">
            <a:hlinkClick r:id="rId4"/>
          </p:cNvPr>
          <p:cNvSpPr txBox="1"/>
          <p:nvPr/>
        </p:nvSpPr>
        <p:spPr>
          <a:xfrm>
            <a:off x="7629525" y="5727557"/>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73909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Motivations</a:t>
            </a:r>
            <a:endParaRPr lang="en-US" dirty="0"/>
          </a:p>
        </p:txBody>
      </p:sp>
      <p:sp>
        <p:nvSpPr>
          <p:cNvPr id="5" name="Content Placeholder 2"/>
          <p:cNvSpPr>
            <a:spLocks noGrp="1"/>
          </p:cNvSpPr>
          <p:nvPr>
            <p:ph idx="1"/>
          </p:nvPr>
        </p:nvSpPr>
        <p:spPr/>
        <p:txBody>
          <a:bodyPr/>
          <a:lstStyle/>
          <a:p>
            <a:r>
              <a:rPr lang="en-US" altLang="en-US" dirty="0"/>
              <a:t>A graphical user interface (</a:t>
            </a: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a:t>
            </a:r>
            <a:r>
              <a:rPr lang="en-US" altLang="en-US" dirty="0"/>
              <a:t>) makes a system user-friendly and easy to use. Creating a G</a:t>
            </a:r>
            <a:r>
              <a:rPr lang="en-US" altLang="en-US" sz="100" dirty="0"/>
              <a:t> </a:t>
            </a:r>
            <a:r>
              <a:rPr lang="en-US" altLang="en-US" dirty="0"/>
              <a:t>U</a:t>
            </a:r>
            <a:r>
              <a:rPr lang="en-US" altLang="en-US" sz="100" dirty="0"/>
              <a:t> </a:t>
            </a:r>
            <a:r>
              <a:rPr lang="en-US" altLang="en-US" dirty="0"/>
              <a:t>I requires creativity and knowledge of how G</a:t>
            </a:r>
            <a:r>
              <a:rPr lang="en-US" altLang="en-US" sz="100" dirty="0"/>
              <a:t> </a:t>
            </a:r>
            <a:r>
              <a:rPr lang="en-US" altLang="en-US" dirty="0"/>
              <a:t>U</a:t>
            </a:r>
            <a:r>
              <a:rPr lang="en-US" altLang="en-US" sz="100" dirty="0"/>
              <a:t> </a:t>
            </a:r>
            <a:r>
              <a:rPr lang="en-US" altLang="en-US" dirty="0"/>
              <a:t>I components work. Since the G</a:t>
            </a:r>
            <a:r>
              <a:rPr lang="en-US" altLang="en-US" sz="100" dirty="0"/>
              <a:t> </a:t>
            </a:r>
            <a:r>
              <a:rPr lang="en-US" altLang="en-US" dirty="0"/>
              <a:t>U</a:t>
            </a:r>
            <a:r>
              <a:rPr lang="en-US" altLang="en-US" sz="100" dirty="0"/>
              <a:t> </a:t>
            </a:r>
            <a:r>
              <a:rPr lang="en-US" altLang="en-US" dirty="0"/>
              <a:t>I components in Java are very flexible and versatile, you can create a wide assortment of useful user interfaces.</a:t>
            </a:r>
          </a:p>
          <a:p>
            <a:r>
              <a:rPr lang="en-US" altLang="en-US" dirty="0" smtClean="0"/>
              <a:t>Previous </a:t>
            </a:r>
            <a:r>
              <a:rPr lang="en-US" altLang="en-US" dirty="0"/>
              <a:t>chapters briefly introduced several G</a:t>
            </a:r>
            <a:r>
              <a:rPr lang="en-US" altLang="en-US" sz="100" dirty="0"/>
              <a:t> </a:t>
            </a:r>
            <a:r>
              <a:rPr lang="en-US" altLang="en-US" dirty="0"/>
              <a:t>U</a:t>
            </a:r>
            <a:r>
              <a:rPr lang="en-US" altLang="en-US" sz="100" dirty="0"/>
              <a:t> </a:t>
            </a:r>
            <a:r>
              <a:rPr lang="en-US" altLang="en-US" dirty="0"/>
              <a:t>I components. This chapter introduces the frequently used G</a:t>
            </a:r>
            <a:r>
              <a:rPr lang="en-US" altLang="en-US" sz="100" dirty="0"/>
              <a:t> </a:t>
            </a:r>
            <a:r>
              <a:rPr lang="en-US" altLang="en-US" dirty="0"/>
              <a:t>U</a:t>
            </a:r>
            <a:r>
              <a:rPr lang="en-US" altLang="en-US" sz="100" dirty="0"/>
              <a:t> </a:t>
            </a:r>
            <a:r>
              <a:rPr lang="en-US" altLang="en-US" dirty="0"/>
              <a:t>I components in detail</a:t>
            </a:r>
            <a:r>
              <a:rPr lang="en-US" altLang="en-US" dirty="0" smtClean="0"/>
              <a:t>.</a:t>
            </a:r>
            <a:endParaRPr lang="en-US" altLang="en-US" sz="3600" dirty="0"/>
          </a:p>
        </p:txBody>
      </p:sp>
    </p:spTree>
    <p:extLst>
      <p:ext uri="{BB962C8B-B14F-4D97-AF65-F5344CB8AC3E}">
        <p14:creationId xmlns:p14="http://schemas.microsoft.com/office/powerpoint/2010/main" val="77194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err="1">
                <a:latin typeface="Courier New" panose="02070309020205020404" pitchFamily="49" charset="0"/>
                <a:cs typeface="Courier New" panose="02070309020205020404" pitchFamily="49" charset="0"/>
              </a:rPr>
              <a:t>ListView</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524000"/>
            <a:ext cx="8229600" cy="1295400"/>
          </a:xfrm>
        </p:spPr>
        <p:txBody>
          <a:bodyPr/>
          <a:lstStyle/>
          <a:p>
            <a:pPr marL="0" indent="0">
              <a:buNone/>
            </a:pPr>
            <a:r>
              <a:rPr lang="en-US" altLang="en-US" dirty="0"/>
              <a:t>A </a:t>
            </a:r>
            <a:r>
              <a:rPr lang="en-US" altLang="en-US" b="1" dirty="0"/>
              <a:t>list view</a:t>
            </a:r>
            <a:r>
              <a:rPr lang="en-US" altLang="en-US" dirty="0"/>
              <a:t> is a component that performs basically the same function as a combo box, but it enables the user to choose a single value or multiple values.</a:t>
            </a:r>
            <a:r>
              <a:rPr lang="en-US" altLang="en-US" sz="2800" dirty="0">
                <a:latin typeface="Book Antiqua" panose="02040602050305030304" pitchFamily="18" charset="0"/>
              </a:rPr>
              <a:t> </a:t>
            </a:r>
          </a:p>
        </p:txBody>
      </p:sp>
      <p:pic>
        <p:nvPicPr>
          <p:cNvPr id="4" name="Picture 3" descr="A diagram illustrates U M L class diagram for the class name java f x period scene period control period List View left angle bracket T right angle bracket. The class contains 3 attributes and 2 methods. The attributes in the class are of private access modifier denoted by minus and the methods are of public access modifier denoted by plus. The attributes along with their functions are as follows. Attribute, items colon Object Property left angle bracket Observable List left angle bracket T right angle bracket right angle bracket. Function, The items in the list view. Attribute, orientation colon Boolean Property. Function, Indicates whether the items are displayed horizontally or vertically in the list view. Attribute, selection Model colon Object Property left angle bracket Multiple Selection Model left angle bracket T right angle bracket right angle bracket. Function, Specifies how items are selected. The Selection Model is also used to obtain the selected items. The methods in the class along with their results are as follows. Method, List View left parenthesis right parenthesis. Result, Creates an empty list view. Method, List View left parenthesis items colon Observable List left angle bracket T right angle bracket right parenthesis. Result, Creates a list view with the specified items. A note pointing to the attributes in the class reads, The getter and setter methods for property values and a getter for property itself are provided in the class, but omitted in the U M 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7153275" cy="2767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42912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Using </a:t>
            </a:r>
            <a:r>
              <a:rPr lang="en-US" altLang="en-US" dirty="0" err="1" smtClean="0"/>
              <a:t>ListView</a:t>
            </a:r>
            <a:endParaRPr lang="en-US" dirty="0"/>
          </a:p>
        </p:txBody>
      </p:sp>
      <p:sp>
        <p:nvSpPr>
          <p:cNvPr id="3" name="Content Placeholder 2"/>
          <p:cNvSpPr>
            <a:spLocks noGrp="1"/>
          </p:cNvSpPr>
          <p:nvPr>
            <p:ph idx="1"/>
          </p:nvPr>
        </p:nvSpPr>
        <p:spPr/>
        <p:txBody>
          <a:bodyPr/>
          <a:lstStyle/>
          <a:p>
            <a:pPr marL="0" indent="0">
              <a:buNone/>
            </a:pPr>
            <a:r>
              <a:rPr lang="en-US" altLang="en-US" dirty="0">
                <a:cs typeface="Times New Roman" panose="02020603050405020304" pitchFamily="18" charset="0"/>
              </a:rPr>
              <a:t>This example gives a program that lets users select countries in a list and display the flags of the selected countries in the labels</a:t>
            </a:r>
            <a:r>
              <a:rPr lang="en-US" altLang="en-US" dirty="0" smtClean="0"/>
              <a:t>.</a:t>
            </a:r>
            <a:endParaRPr lang="en-US" altLang="en-US" dirty="0">
              <a:latin typeface="Book Antiqua" panose="02040602050305030304" pitchFamily="18" charset="0"/>
            </a:endParaRPr>
          </a:p>
        </p:txBody>
      </p:sp>
      <p:pic>
        <p:nvPicPr>
          <p:cNvPr id="4" name="Picture 3" descr="A window titled, List View Demo has 2 panes. The left pane displays a list of countries out of which China and Germany are selected. The right pane displays the flags of the selected countries. Canada is selected from Select a country drop down box. The left pane displays the flag of Canada. The right pane displays a text area with scroll bars. The text reads, The Canadian national flag ellip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048000"/>
            <a:ext cx="51673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hlinkClick r:id="rId3"/>
          </p:cNvPr>
          <p:cNvSpPr>
            <a:spLocks noChangeArrowheads="1"/>
          </p:cNvSpPr>
          <p:nvPr/>
        </p:nvSpPr>
        <p:spPr bwMode="auto">
          <a:xfrm>
            <a:off x="4953000" y="5840099"/>
            <a:ext cx="2324100" cy="41449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ListViewDemo</a:t>
            </a:r>
          </a:p>
        </p:txBody>
      </p:sp>
      <p:sp>
        <p:nvSpPr>
          <p:cNvPr id="6" name="TextBox 5">
            <a:hlinkClick r:id="rId4"/>
          </p:cNvPr>
          <p:cNvSpPr txBox="1"/>
          <p:nvPr/>
        </p:nvSpPr>
        <p:spPr>
          <a:xfrm>
            <a:off x="7467600" y="5854485"/>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51565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latin typeface="Courier New" panose="02070309020205020404" pitchFamily="49" charset="0"/>
                <a:cs typeface="Courier New" panose="02070309020205020404" pitchFamily="49" charset="0"/>
              </a:rPr>
              <a:t>ScrollBar</a:t>
            </a:r>
            <a:endParaRPr lang="en-US" dirty="0">
              <a:latin typeface="Courier New" panose="02070309020205020404" pitchFamily="49" charset="0"/>
              <a:cs typeface="Courier New" panose="02070309020205020404" pitchFamily="49" charset="0"/>
            </a:endParaRPr>
          </a:p>
        </p:txBody>
      </p:sp>
      <p:sp>
        <p:nvSpPr>
          <p:cNvPr id="5" name="Content Placeholder 2"/>
          <p:cNvSpPr>
            <a:spLocks noGrp="1"/>
          </p:cNvSpPr>
          <p:nvPr>
            <p:ph idx="1"/>
          </p:nvPr>
        </p:nvSpPr>
        <p:spPr>
          <a:xfrm>
            <a:off x="457200" y="1524000"/>
            <a:ext cx="8229600" cy="1219200"/>
          </a:xfrm>
        </p:spPr>
        <p:txBody>
          <a:bodyPr/>
          <a:lstStyle/>
          <a:p>
            <a:pPr marL="0" indent="0">
              <a:buNone/>
            </a:pPr>
            <a:r>
              <a:rPr lang="en-US" altLang="en-US" dirty="0"/>
              <a:t>A </a:t>
            </a:r>
            <a:r>
              <a:rPr lang="en-US" altLang="en-US" b="1" dirty="0"/>
              <a:t>scroll bar</a:t>
            </a:r>
            <a:r>
              <a:rPr lang="en-US" altLang="en-US" dirty="0"/>
              <a:t> is a control that enables the user to select from a range of values. The scrollbar appears in two styles: </a:t>
            </a:r>
            <a:r>
              <a:rPr lang="en-US" altLang="en-US" b="1" dirty="0"/>
              <a:t>horizontal</a:t>
            </a:r>
            <a:r>
              <a:rPr lang="en-US" altLang="en-US" dirty="0"/>
              <a:t> and </a:t>
            </a:r>
            <a:r>
              <a:rPr lang="en-US" altLang="en-US" b="1" dirty="0"/>
              <a:t>vertical</a:t>
            </a:r>
            <a:r>
              <a:rPr lang="en-US" altLang="en-US" dirty="0" smtClean="0"/>
              <a:t>.</a:t>
            </a:r>
            <a:endParaRPr lang="en-US" altLang="en-US" dirty="0"/>
          </a:p>
        </p:txBody>
      </p:sp>
      <p:pic>
        <p:nvPicPr>
          <p:cNvPr id="6" name="Picture 3" descr="A diagram illustrates U M L class diagram for the class name java f x period scene period control period Scroll Bar. The class contains 7 attributes and 3 functions. The attributes in the class are of private access modifier denoted by minus and the methods are of public access modifier denoted by plus. The attributes along with their function are as follows. Attribute, block Increment colon Double Property. Function, The amount to adjust the scroll bar if the track of the bar is clicked left parenthesis default: 10 right parenthesis. Attribute, max colon Double Property. Function, The maximum value represented by this scroll bar left parenthesis default: 100 right parenthesis. Attribute, min colon Double Property. Function, The minimum value represented by this scroll bar left parenthesis default: 0 right parenthesis. Attribute, unit Increment colon. Function, The amount to adjust the scroll bar when the increment left parenthesis right parenthesis and decrement left parenthesis right parenthesis methods are called left parenthesis default: 1 right parenthesis. Attribute, value colon Double Property. Function, Current value of the scroll bar left parenthesis default: 0 right parenthesis. Attribute, visible Amount colon Double Property. Function, The width of the scroll bar left parenthesis default: 15 right parenthesis. Attribute, orientation colon Object Property left angle bracket Orientation right angle bracket. Function, Specifies the orientation of the scroll bar left parenthesis default: HORIZONTAL right parenthesis. A note pointing to the attributes in the class reads, The getter and setter methods for property values and a getter for property itself are provided in the class, but omitted in the U M L diagram for brevity. The methods in the class along with their results are as follows. Method, Scroll Bar left parenthesis right parenthesis. Result, Creates a default horizontal scroll bar. Method, increment left parenthesis right parenthesis. Result, Increments the value of the scroll bar by unit Increment. Method, decrement left parenthesis right parenthesis. Result, Decrements the value of the scroll bar by unit Incr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24200"/>
            <a:ext cx="75438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3747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Scroll Bar Properties</a:t>
            </a:r>
            <a:endParaRPr lang="en-US" dirty="0"/>
          </a:p>
        </p:txBody>
      </p:sp>
      <p:pic>
        <p:nvPicPr>
          <p:cNvPr id="7" name="Picture 2" descr="A diagram illustrates the graphical representation of a scroll bar. The scroll bar is a horizontal track with two buttons on either side. The left button is represented by a left arrow to reach the minimal value. The right button is represented by a right arrow to reach the maximal value. A thumb is located at the center of the track to move on the sides by using a m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14600"/>
            <a:ext cx="5886450" cy="2602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55247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Using Scrollbars</a:t>
            </a:r>
            <a:endParaRPr lang="en-US" dirty="0"/>
          </a:p>
        </p:txBody>
      </p:sp>
      <p:sp>
        <p:nvSpPr>
          <p:cNvPr id="3" name="Content Placeholder 2"/>
          <p:cNvSpPr>
            <a:spLocks noGrp="1"/>
          </p:cNvSpPr>
          <p:nvPr>
            <p:ph idx="1"/>
          </p:nvPr>
        </p:nvSpPr>
        <p:spPr>
          <a:xfrm>
            <a:off x="457200" y="1524000"/>
            <a:ext cx="4038600" cy="4800600"/>
          </a:xfrm>
        </p:spPr>
        <p:txBody>
          <a:bodyPr/>
          <a:lstStyle/>
          <a:p>
            <a:pPr marL="0" indent="0">
              <a:buNone/>
            </a:pPr>
            <a:r>
              <a:rPr lang="en-US" altLang="en-US" dirty="0">
                <a:cs typeface="Times New Roman" panose="02020603050405020304" pitchFamily="18" charset="0"/>
              </a:rPr>
              <a:t>This example uses horizontal and vertical scrollbars to control a message displayed on a panel. The horizontal scrollbar is used to move the message to the left or the right, and the vertical scrollbar to move it up and down</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pic>
        <p:nvPicPr>
          <p:cNvPr id="4" name="Picture 3" descr="A window titled, Scroll Bar Demo displays a text area with horizontal and vertical scroll b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62200"/>
            <a:ext cx="3352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hlinkClick r:id="rId3"/>
          </p:cNvPr>
          <p:cNvSpPr>
            <a:spLocks noChangeArrowheads="1"/>
          </p:cNvSpPr>
          <p:nvPr/>
        </p:nvSpPr>
        <p:spPr bwMode="auto">
          <a:xfrm>
            <a:off x="4975609" y="5638800"/>
            <a:ext cx="232410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ScrollBarDemo</a:t>
            </a:r>
          </a:p>
        </p:txBody>
      </p:sp>
      <p:sp>
        <p:nvSpPr>
          <p:cNvPr id="6" name="TextBox 5">
            <a:hlinkClick r:id="rId4"/>
          </p:cNvPr>
          <p:cNvSpPr txBox="1"/>
          <p:nvPr/>
        </p:nvSpPr>
        <p:spPr>
          <a:xfrm>
            <a:off x="7436618" y="5638800"/>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79687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ourier New" panose="02070309020205020404" pitchFamily="49" charset="0"/>
                <a:cs typeface="Courier New" panose="02070309020205020404" pitchFamily="49" charset="0"/>
              </a:rPr>
              <a:t>Slider</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524000"/>
            <a:ext cx="8229600" cy="1066800"/>
          </a:xfrm>
        </p:spPr>
        <p:txBody>
          <a:bodyPr/>
          <a:lstStyle/>
          <a:p>
            <a:pPr marL="0" indent="0">
              <a:buNone/>
            </a:pPr>
            <a:r>
              <a:rPr lang="en-US" altLang="en-US" dirty="0" smtClean="0"/>
              <a:t>Slider is similar to </a:t>
            </a:r>
            <a:r>
              <a:rPr lang="en-US" altLang="en-US" dirty="0" err="1" smtClean="0"/>
              <a:t>ScrollBar</a:t>
            </a:r>
            <a:r>
              <a:rPr lang="en-US" altLang="en-US" dirty="0" smtClean="0"/>
              <a:t>, but Slider has more properties and can appear in many forms. </a:t>
            </a:r>
            <a:endParaRPr lang="en-US" altLang="en-US" dirty="0"/>
          </a:p>
        </p:txBody>
      </p:sp>
      <p:pic>
        <p:nvPicPr>
          <p:cNvPr id="6" name="Picture 3" descr="A diagram illustrates U M L class diagram for the class name java f x period scene period control period Slider. The class contains 9 attributes and 2 methods. The attributes in the class are of private access modifier denoted by minus and the methods in the class are of public access modifier denoted by plus. The attributes along with their function are as follows. Attribute, block Increment colon Double Property. Function, The amount to adjust the slider if the track of the bar is clicked left parenthesis default: 10 right parenthesis. Attribute, max colon Double Property. Function, The maximum value represented by this slider left parenthesis default: 100 right parenthesis. Attribute, min colon Double Property. Function, The minimum value represented by this slider left parenthesis default: 0 right parenthesis. Attribute, value colon Double Property. Function, Current value of the slider left parenthesis default: 0 right parenthesis. Attribute, orientation colon Object Property left angle bracket Orientation right angle bracket. Function, Specifies the orientation of the slider left parenthesis default: HORIZONTAL right parenthesis. Attribute, major Tick Unit colon Double Property. Function, The unit distance between major tick marks. Attribute, minor Tick Count colon Integer Property. Function, The number of minor ticks to place between two major ticks. Attribute, show Tick Labels colon Boolean Property. Function, Specifies whether the labels for tick marks are shows. Attribute, show Tick Marks colon Boolean Property. Function, Specifies whether the tick marks are shown. A note pointing to the attributes in the class reads, The getter and setter methods for property values and a getter for property itself are provided in the class, but omitted in the U M L diagram for brevity. The methods in the class along with their results are as follows. Method, Slider left parenthesis right parenthesis. Result, Creates a default horizontal slider. Method, Slider left parenthesis min colon double comma max colon double comma value colon double right parenthesis. Result, Creates a slider with the specified min, max, and va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5600"/>
            <a:ext cx="6743700" cy="276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3134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Using Sliders</a:t>
            </a:r>
            <a:endParaRPr lang="en-US" dirty="0"/>
          </a:p>
        </p:txBody>
      </p:sp>
      <p:sp>
        <p:nvSpPr>
          <p:cNvPr id="3" name="Content Placeholder 2"/>
          <p:cNvSpPr>
            <a:spLocks noGrp="1"/>
          </p:cNvSpPr>
          <p:nvPr>
            <p:ph idx="1"/>
          </p:nvPr>
        </p:nvSpPr>
        <p:spPr>
          <a:xfrm>
            <a:off x="457200" y="1524000"/>
            <a:ext cx="8229600" cy="1143000"/>
          </a:xfrm>
        </p:spPr>
        <p:txBody>
          <a:bodyPr/>
          <a:lstStyle/>
          <a:p>
            <a:pPr marL="0" indent="0">
              <a:buNone/>
            </a:pPr>
            <a:r>
              <a:rPr lang="en-US" altLang="en-US" dirty="0">
                <a:cs typeface="Times New Roman" panose="02020603050405020304" pitchFamily="18" charset="0"/>
              </a:rPr>
              <a:t>Rewrite the preceding program using the sliders to control a message displayed on a panel instead of using scroll bars</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pic>
        <p:nvPicPr>
          <p:cNvPr id="4" name="Picture 3" descr="A window titled, Slider Demo displays a text area with horizontal and vertical sli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478948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458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Bounce </a:t>
            </a:r>
            <a:r>
              <a:rPr lang="en-US" altLang="en-US" dirty="0" smtClean="0"/>
              <a:t>Ball</a:t>
            </a:r>
            <a:endParaRPr lang="en-US" dirty="0"/>
          </a:p>
        </p:txBody>
      </p:sp>
      <p:sp>
        <p:nvSpPr>
          <p:cNvPr id="3" name="Content Placeholder 2"/>
          <p:cNvSpPr>
            <a:spLocks noGrp="1"/>
          </p:cNvSpPr>
          <p:nvPr>
            <p:ph idx="1"/>
          </p:nvPr>
        </p:nvSpPr>
        <p:spPr>
          <a:xfrm>
            <a:off x="457200" y="1524000"/>
            <a:ext cx="8229600" cy="1219200"/>
          </a:xfrm>
        </p:spPr>
        <p:txBody>
          <a:bodyPr/>
          <a:lstStyle/>
          <a:p>
            <a:pPr marL="0" indent="0">
              <a:buFont typeface="Monotype Sorts"/>
              <a:buNone/>
            </a:pPr>
            <a:r>
              <a:rPr lang="en-US" altLang="en-US" dirty="0"/>
              <a:t>Listing 15.17 gives a program that displays a bouncing ball. You can add a slider to control the speed of the ball movement</a:t>
            </a:r>
            <a:r>
              <a:rPr lang="en-US" altLang="en-US" dirty="0" smtClean="0"/>
              <a:t>.</a:t>
            </a:r>
            <a:endParaRPr lang="en-US" altLang="en-US" sz="2800" dirty="0"/>
          </a:p>
        </p:txBody>
      </p:sp>
      <p:pic>
        <p:nvPicPr>
          <p:cNvPr id="4" name="Picture 3" descr="A window titled, Bounce Ball Slider displays a ball at the left end of the window with a horizontal slider below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30591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window titled, Bounce Ball Slider displays a ball at the center of the window with a horizontal slider below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29000"/>
            <a:ext cx="30686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hlinkClick r:id="rId4"/>
          </p:cNvPr>
          <p:cNvSpPr>
            <a:spLocks noChangeArrowheads="1"/>
          </p:cNvSpPr>
          <p:nvPr/>
        </p:nvSpPr>
        <p:spPr bwMode="auto">
          <a:xfrm>
            <a:off x="5638800" y="5676900"/>
            <a:ext cx="1574800" cy="404446"/>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SliderDemo</a:t>
            </a:r>
          </a:p>
        </p:txBody>
      </p:sp>
      <p:sp>
        <p:nvSpPr>
          <p:cNvPr id="7" name="TextBox 6">
            <a:hlinkClick r:id="rId5"/>
          </p:cNvPr>
          <p:cNvSpPr txBox="1"/>
          <p:nvPr/>
        </p:nvSpPr>
        <p:spPr>
          <a:xfrm>
            <a:off x="7391400" y="5681236"/>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3093997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Case Study: TicTacToe </a:t>
            </a:r>
            <a:r>
              <a:rPr lang="en-US" altLang="en-US" sz="2000" b="0" dirty="0" smtClean="0"/>
              <a:t>(1 of 2)</a:t>
            </a:r>
            <a:endParaRPr lang="en-US" sz="2000" b="0" dirty="0"/>
          </a:p>
        </p:txBody>
      </p:sp>
      <p:pic>
        <p:nvPicPr>
          <p:cNvPr id="10" name="Picture 2" descr="An illustration depicts a U M L class diagram and a window. A class Cell is derived from java f x period scene period layout period Pane. The class contains 1 attribute and 3 methods. The first 2 methods in the class are of public access modifier denoted by plus. The attribute and the third method is of private access modifier denoted by minus. The attribute is token colon c h a r, Token used in the cell left parenthesis default: ' ' right parenthesis. The methods along with their results are as follows. Method, get Token left parenthesis right parenthesis colon c h a r. Result, Returns the toke in the cell. Method, set Token left parenthesis token colon c h a r right parenthesis colon void. Result, sets a new token in the cell. Method, handle Mouse Click left parenthesis right parenthesis colon void. Result, handles a mouse click event. A window titled Tic Tac Toe displays a 3 by 3 grid. A text below the grid reads, X won! The game is over."/>
          <p:cNvPicPr>
            <a:picLocks noChangeAspect="1"/>
          </p:cNvPicPr>
          <p:nvPr/>
        </p:nvPicPr>
        <p:blipFill>
          <a:blip r:embed="rId2"/>
          <a:stretch>
            <a:fillRect/>
          </a:stretch>
        </p:blipFill>
        <p:spPr>
          <a:xfrm>
            <a:off x="914400" y="2057400"/>
            <a:ext cx="4648200" cy="3860242"/>
          </a:xfrm>
          <a:prstGeom prst="rect">
            <a:avLst/>
          </a:prstGeom>
        </p:spPr>
      </p:pic>
      <p:pic>
        <p:nvPicPr>
          <p:cNvPr id="11" name="Picture 3" descr="A window titled Tic Tac Toe displays a 3 by 3 grid. A text below the grid reads, Draw! The game is 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057400"/>
            <a:ext cx="26241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2707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z="3600" dirty="0"/>
              <a:t>Case Study: TicTacToe </a:t>
            </a:r>
            <a:r>
              <a:rPr lang="en-US" altLang="en-US" sz="2000" b="0" dirty="0" smtClean="0"/>
              <a:t>(2 </a:t>
            </a:r>
            <a:r>
              <a:rPr lang="en-US" altLang="en-US" sz="2000" b="0" dirty="0"/>
              <a:t>of 2)</a:t>
            </a:r>
            <a:endParaRPr lang="en-US" sz="2000" dirty="0"/>
          </a:p>
        </p:txBody>
      </p:sp>
      <p:pic>
        <p:nvPicPr>
          <p:cNvPr id="5" name="Picture 2" descr="A diagram illustrates U M L class diagram for the class name Tic Tac Toe which is derived from java f x period application period Application. The composition between a class Cell and the Tic Tac Toe class is 9 to 1.The class Tic Tac Toe contains 3 attributes and 3 methods. The attributes in the class are of private access modifier denoted by minus and the methods in the class are of public access modifier denoted by plus. The attributes along with their functions are as follows. Attribute, whose Turn colon c h a r. Method, Indicates which player has the turn, initially X. Attribute, cell colon Cell left bracket right bracket left bracket right bracket. Function, A 3 by 3, two-dimensional array for cells. Attribute, l b l Status colon Label. Function, A label to display game status. The methods in the class along with their results are as follows. Method, Tic Tac Toe left parenthesis right parenthesis. Result, Constructs the Tic Tac Toe user interface. Method, is Full left parenthesis right parenthesis colon boolean. Result, true if all cells are filled. Method, is Won left parenthesis token colon c h a r right parenthesis colon boolean. Result, Returns true if a player with the specified token has w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7321550" cy="2545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TextBox 3">
            <a:hlinkClick r:id="rId3"/>
          </p:cNvPr>
          <p:cNvSpPr>
            <a:spLocks noChangeArrowheads="1"/>
          </p:cNvSpPr>
          <p:nvPr/>
        </p:nvSpPr>
        <p:spPr bwMode="auto">
          <a:xfrm>
            <a:off x="4876800" y="5736032"/>
            <a:ext cx="2324100" cy="436168"/>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TicTacToe</a:t>
            </a:r>
          </a:p>
        </p:txBody>
      </p:sp>
      <p:sp>
        <p:nvSpPr>
          <p:cNvPr id="7" name="TextBox 4">
            <a:hlinkClick r:id="rId4"/>
          </p:cNvPr>
          <p:cNvSpPr txBox="1"/>
          <p:nvPr/>
        </p:nvSpPr>
        <p:spPr>
          <a:xfrm>
            <a:off x="7415335" y="5736032"/>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3089835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Objectives </a:t>
            </a:r>
            <a:r>
              <a:rPr lang="en-US" alt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defRPr/>
            </a:pPr>
            <a:r>
              <a:rPr lang="en-US" sz="2000" dirty="0"/>
              <a:t>To create graphical user interfaces with various user-interface controls (§§16.2–16.11).</a:t>
            </a:r>
          </a:p>
          <a:p>
            <a:pPr marL="256032" indent="-256032">
              <a:buFont typeface="Arial" panose="020B0604020202020204" pitchFamily="34" charset="0"/>
              <a:buChar char="•"/>
              <a:defRPr/>
            </a:pPr>
            <a:r>
              <a:rPr lang="en-US" sz="2000" dirty="0"/>
              <a:t>To create a label with text and graphic using the </a:t>
            </a:r>
            <a:r>
              <a:rPr lang="en-US" sz="2000" b="1" dirty="0"/>
              <a:t>Label</a:t>
            </a:r>
            <a:r>
              <a:rPr lang="en-US" sz="2000" dirty="0"/>
              <a:t> class and explore properties in the abstract </a:t>
            </a:r>
            <a:r>
              <a:rPr lang="en-US" sz="2000" b="1" dirty="0"/>
              <a:t>Labeled</a:t>
            </a:r>
            <a:r>
              <a:rPr lang="en-US" sz="2000" dirty="0"/>
              <a:t> class (§16.2).</a:t>
            </a:r>
          </a:p>
          <a:p>
            <a:pPr marL="256032" indent="-256032">
              <a:buFont typeface="Arial" panose="020B0604020202020204" pitchFamily="34" charset="0"/>
              <a:buChar char="•"/>
              <a:defRPr/>
            </a:pPr>
            <a:r>
              <a:rPr lang="en-US" sz="2000" dirty="0"/>
              <a:t>To create a button with text and graphic using the </a:t>
            </a:r>
            <a:r>
              <a:rPr lang="en-US" sz="2000" b="1" dirty="0"/>
              <a:t>Button</a:t>
            </a:r>
            <a:r>
              <a:rPr lang="en-US" sz="2000" dirty="0"/>
              <a:t> class and set a handler using the </a:t>
            </a:r>
            <a:r>
              <a:rPr lang="en-US" sz="2000" b="1" dirty="0" err="1"/>
              <a:t>setOnAction</a:t>
            </a:r>
            <a:r>
              <a:rPr lang="en-US" sz="2000" dirty="0"/>
              <a:t> method in the abstract </a:t>
            </a:r>
            <a:r>
              <a:rPr lang="en-US" sz="2000" b="1" dirty="0" err="1"/>
              <a:t>ButtonBase</a:t>
            </a:r>
            <a:r>
              <a:rPr lang="en-US" sz="2000" dirty="0"/>
              <a:t> class (§16.3).</a:t>
            </a:r>
          </a:p>
          <a:p>
            <a:pPr marL="256032" indent="-256032">
              <a:buFont typeface="Arial" panose="020B0604020202020204" pitchFamily="34" charset="0"/>
              <a:buChar char="•"/>
              <a:defRPr/>
            </a:pPr>
            <a:r>
              <a:rPr lang="en-US" sz="2000" dirty="0"/>
              <a:t>To create a check box using the </a:t>
            </a:r>
            <a:r>
              <a:rPr lang="en-US" sz="2000" b="1" dirty="0"/>
              <a:t>CheckBox</a:t>
            </a:r>
            <a:r>
              <a:rPr lang="en-US" sz="2000" dirty="0"/>
              <a:t> class (§16.4).</a:t>
            </a:r>
          </a:p>
          <a:p>
            <a:pPr marL="256032" indent="-256032">
              <a:buFont typeface="Arial" panose="020B0604020202020204" pitchFamily="34" charset="0"/>
              <a:buChar char="•"/>
              <a:defRPr/>
            </a:pPr>
            <a:r>
              <a:rPr lang="en-US" sz="2000" dirty="0"/>
              <a:t>To create a radio button using the </a:t>
            </a:r>
            <a:r>
              <a:rPr lang="en-US" sz="2000" b="1" dirty="0"/>
              <a:t>RadioButton</a:t>
            </a:r>
            <a:r>
              <a:rPr lang="en-US" sz="2000" dirty="0"/>
              <a:t> class and group radio buttons using a </a:t>
            </a:r>
            <a:r>
              <a:rPr lang="en-US" sz="2000" b="1" dirty="0" err="1"/>
              <a:t>ToggleGroup</a:t>
            </a:r>
            <a:r>
              <a:rPr lang="en-US" sz="2000" dirty="0"/>
              <a:t> (§16.5</a:t>
            </a:r>
            <a:r>
              <a:rPr lang="en-US" sz="2000" dirty="0" smtClean="0"/>
              <a:t>).</a:t>
            </a:r>
          </a:p>
          <a:p>
            <a:pPr marL="256032" indent="-256032">
              <a:buFont typeface="Arial" panose="020B0604020202020204" pitchFamily="34" charset="0"/>
              <a:buChar char="•"/>
              <a:defRPr/>
            </a:pPr>
            <a:r>
              <a:rPr lang="en-US" sz="2000" dirty="0"/>
              <a:t>To enter data using the </a:t>
            </a:r>
            <a:r>
              <a:rPr lang="en-US" sz="2000" b="1" dirty="0" err="1"/>
              <a:t>TextField</a:t>
            </a:r>
            <a:r>
              <a:rPr lang="en-US" sz="2000" dirty="0"/>
              <a:t> class and password using the </a:t>
            </a:r>
            <a:r>
              <a:rPr lang="en-US" sz="2000" b="1" dirty="0" err="1"/>
              <a:t>PasswordField</a:t>
            </a:r>
            <a:r>
              <a:rPr lang="en-US" sz="2000" dirty="0"/>
              <a:t> class (§16.6</a:t>
            </a:r>
            <a:r>
              <a:rPr lang="en-US" sz="2000" dirty="0" smtClean="0"/>
              <a:t>).</a:t>
            </a:r>
            <a:endParaRPr lang="en-US" sz="2000" dirty="0"/>
          </a:p>
        </p:txBody>
      </p:sp>
    </p:spTree>
    <p:extLst>
      <p:ext uri="{BB962C8B-B14F-4D97-AF65-F5344CB8AC3E}">
        <p14:creationId xmlns:p14="http://schemas.microsoft.com/office/powerpoint/2010/main" val="2033122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ourier New" panose="02070309020205020404" pitchFamily="49" charset="0"/>
                <a:cs typeface="Courier New" panose="02070309020205020404" pitchFamily="49" charset="0"/>
              </a:rPr>
              <a:t>Media</a:t>
            </a:r>
            <a:endParaRPr lang="en-US" dirty="0">
              <a:latin typeface="Courier New" panose="02070309020205020404" pitchFamily="49" charset="0"/>
              <a:cs typeface="Courier New" panose="02070309020205020404" pitchFamily="49" charset="0"/>
            </a:endParaRPr>
          </a:p>
        </p:txBody>
      </p:sp>
      <p:sp>
        <p:nvSpPr>
          <p:cNvPr id="5" name="Content Placeholder 2"/>
          <p:cNvSpPr>
            <a:spLocks noGrp="1"/>
          </p:cNvSpPr>
          <p:nvPr>
            <p:ph idx="1"/>
          </p:nvPr>
        </p:nvSpPr>
        <p:spPr>
          <a:xfrm>
            <a:off x="457200" y="1524000"/>
            <a:ext cx="8229600" cy="1219200"/>
          </a:xfrm>
        </p:spPr>
        <p:txBody>
          <a:bodyPr/>
          <a:lstStyle/>
          <a:p>
            <a:pPr marL="0" indent="0">
              <a:buNone/>
            </a:pPr>
            <a:r>
              <a:rPr lang="en-US" altLang="en-US" dirty="0"/>
              <a:t>You can use the </a:t>
            </a:r>
            <a:r>
              <a:rPr lang="en-US" altLang="en-US" b="1" dirty="0"/>
              <a:t>Media</a:t>
            </a:r>
            <a:r>
              <a:rPr lang="en-US" altLang="en-US" dirty="0"/>
              <a:t> class to obtain the source of the media, the </a:t>
            </a:r>
            <a:r>
              <a:rPr lang="en-US" altLang="en-US" b="1" dirty="0" err="1"/>
              <a:t>MediaPlayer</a:t>
            </a:r>
            <a:r>
              <a:rPr lang="en-US" altLang="en-US" dirty="0"/>
              <a:t> class to play and control the media, and the </a:t>
            </a:r>
            <a:r>
              <a:rPr lang="en-US" altLang="en-US" b="1" dirty="0"/>
              <a:t>MediaView</a:t>
            </a:r>
            <a:r>
              <a:rPr lang="en-US" altLang="en-US" dirty="0"/>
              <a:t> class to display the video</a:t>
            </a:r>
            <a:r>
              <a:rPr lang="en-US" altLang="en-US" dirty="0" smtClean="0"/>
              <a:t>.</a:t>
            </a:r>
            <a:endParaRPr lang="en-US" altLang="en-US" dirty="0"/>
          </a:p>
        </p:txBody>
      </p:sp>
      <p:pic>
        <p:nvPicPr>
          <p:cNvPr id="6" name="Picture 3" descr="A diagram illustrates U M L class diagram for the class name java f x period scene period media period Media. The class contains 3 attributes which is private access specifier denoted by minus and 1 method which is of public access specifier denoted by plus. The attributes along with their functions are as follows. Attribute, duration colon Read Only Object Property left angle bracket Duration right angle bracket. Function, The duration in seconds of the source media. Attribute, width colon Read Only Integer Property. Function, The width in pixels of the source video. Attribute, height colon Read Only Integer Property. Function, The height in pixels of the source video. A note pointing to the attributes in the class reads, The getter and setter methods for property values and a getter for property itself are provided in the class, but omitted in the U M L diagram for brevity. The method in the class along with its result is Media left parenthesis source colon String right parenthesis, Creates a Media from a U R L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800"/>
            <a:ext cx="7369175" cy="2036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9281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latin typeface="Courier New" panose="02070309020205020404" pitchFamily="49" charset="0"/>
                <a:cs typeface="Courier New" panose="02070309020205020404" pitchFamily="49" charset="0"/>
              </a:rPr>
              <a:t>MediaPlayer</a:t>
            </a:r>
            <a:endParaRPr lang="en-US" dirty="0">
              <a:latin typeface="Courier New" panose="02070309020205020404" pitchFamily="49" charset="0"/>
              <a:cs typeface="Courier New" panose="02070309020205020404" pitchFamily="49" charset="0"/>
            </a:endParaRPr>
          </a:p>
        </p:txBody>
      </p:sp>
      <p:sp>
        <p:nvSpPr>
          <p:cNvPr id="5" name="Content Placeholder 2"/>
          <p:cNvSpPr>
            <a:spLocks noGrp="1"/>
          </p:cNvSpPr>
          <p:nvPr>
            <p:ph idx="1"/>
          </p:nvPr>
        </p:nvSpPr>
        <p:spPr>
          <a:xfrm>
            <a:off x="457200" y="1524000"/>
            <a:ext cx="8229600" cy="1295400"/>
          </a:xfrm>
        </p:spPr>
        <p:txBody>
          <a:bodyPr/>
          <a:lstStyle/>
          <a:p>
            <a:r>
              <a:rPr lang="en-US" altLang="en-US" dirty="0"/>
              <a:t>The </a:t>
            </a:r>
            <a:r>
              <a:rPr lang="en-US" altLang="en-US" b="1" dirty="0" err="1"/>
              <a:t>MediaPlayer</a:t>
            </a:r>
            <a:r>
              <a:rPr lang="en-US" altLang="en-US" dirty="0"/>
              <a:t> class </a:t>
            </a:r>
            <a:r>
              <a:rPr lang="en-US" altLang="en-US" dirty="0" err="1"/>
              <a:t>playes</a:t>
            </a:r>
            <a:r>
              <a:rPr lang="en-US" altLang="en-US" dirty="0"/>
              <a:t> and controls the media with properties such as </a:t>
            </a:r>
            <a:r>
              <a:rPr lang="en-US" altLang="en-US" b="1" dirty="0" err="1"/>
              <a:t>autoPlay</a:t>
            </a:r>
            <a:r>
              <a:rPr lang="en-US" altLang="en-US" dirty="0"/>
              <a:t>, </a:t>
            </a:r>
            <a:r>
              <a:rPr lang="en-US" altLang="en-US" b="1" dirty="0" err="1"/>
              <a:t>currentCount</a:t>
            </a:r>
            <a:r>
              <a:rPr lang="en-US" altLang="en-US" dirty="0"/>
              <a:t>,  </a:t>
            </a:r>
            <a:r>
              <a:rPr lang="en-US" altLang="en-US" b="1" dirty="0" err="1"/>
              <a:t>cycleCount</a:t>
            </a:r>
            <a:r>
              <a:rPr lang="en-US" altLang="en-US" dirty="0"/>
              <a:t>, </a:t>
            </a:r>
            <a:r>
              <a:rPr lang="en-US" altLang="en-US" b="1" dirty="0"/>
              <a:t>mute</a:t>
            </a:r>
            <a:r>
              <a:rPr lang="en-US" altLang="en-US" dirty="0"/>
              <a:t>, </a:t>
            </a:r>
            <a:r>
              <a:rPr lang="en-US" altLang="en-US" b="1" dirty="0"/>
              <a:t>volume</a:t>
            </a:r>
            <a:r>
              <a:rPr lang="en-US" altLang="en-US" dirty="0"/>
              <a:t>, and </a:t>
            </a:r>
            <a:r>
              <a:rPr lang="en-US" altLang="en-US" b="1" dirty="0" err="1"/>
              <a:t>totalDuration</a:t>
            </a:r>
            <a:r>
              <a:rPr lang="en-US" altLang="en-US" dirty="0" smtClean="0"/>
              <a:t>.</a:t>
            </a:r>
            <a:endParaRPr lang="en-US" altLang="en-US" dirty="0"/>
          </a:p>
        </p:txBody>
      </p:sp>
      <p:pic>
        <p:nvPicPr>
          <p:cNvPr id="6" name="Picture 3" descr="A diagram illustrates U M L class diagram for the class name java f x period scene period media period Media Player. The class contains 6 attributes which is private access specifier denoted by minus and 4 methods which is of public access specifier denoted by plus. The attributes along with their functions are as follows. Attribute, auto Play colon Boolean Property. Function, Specifies whether the playing should start automatically. Attribute, current Count colon Read Only Integer Property. Function, The number of completed playback cycles. Attribute, cycle Count colon Integer Property. Function, Specifies the number of time the media will be played. Attribute, mute colon Boolean Property. Function, Specifies whether the audio is muted. Attribute, volume colon Double Property. Function, The volume for the audio. Function, The volume for the audio. Attribute, total Duration colon Read Only Object Property left angle bracket Duration right angle bracket. Result, The amount of time to play the media from start to finish. A note pointing to the attributes in the class reads, The getter and setter methods for property values and a getter for property itself are provided in the class, but omitted in the U M L diagram for brevity. The methods in the class along with their results are as follows. Method, Media Player left parenthesis media colon Media right parenthesis. Result, Creates a player for a specified media. Method, play left parenthesis right parenthesis colon void. Result, Plays the media. Method, pause left parenthesis right parenthesis colon void. Result, Pauses the media. Method, seek left parenthesis right parenthesis colon void. Result, Seeks the player to a new playback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3152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2269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MediaView</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524000"/>
            <a:ext cx="8229600" cy="1524000"/>
          </a:xfrm>
        </p:spPr>
        <p:txBody>
          <a:bodyPr/>
          <a:lstStyle/>
          <a:p>
            <a:r>
              <a:rPr lang="en-US" altLang="en-US" dirty="0"/>
              <a:t>The </a:t>
            </a:r>
            <a:r>
              <a:rPr lang="en-US" altLang="en-US" b="1" dirty="0"/>
              <a:t>MediaView</a:t>
            </a:r>
            <a:r>
              <a:rPr lang="en-US" altLang="en-US" dirty="0"/>
              <a:t> class is a subclass of </a:t>
            </a:r>
            <a:r>
              <a:rPr lang="en-US" altLang="en-US" b="1" dirty="0"/>
              <a:t>Node</a:t>
            </a:r>
            <a:r>
              <a:rPr lang="en-US" altLang="en-US" dirty="0"/>
              <a:t> that provides a view of the </a:t>
            </a:r>
            <a:r>
              <a:rPr lang="en-US" altLang="en-US" b="1" dirty="0"/>
              <a:t>Media</a:t>
            </a:r>
            <a:r>
              <a:rPr lang="en-US" altLang="en-US" dirty="0"/>
              <a:t> being played by a </a:t>
            </a:r>
            <a:r>
              <a:rPr lang="en-US" altLang="en-US" b="1" dirty="0" err="1"/>
              <a:t>MediaPlayer</a:t>
            </a:r>
            <a:r>
              <a:rPr lang="en-US" altLang="en-US" dirty="0"/>
              <a:t>. The  </a:t>
            </a:r>
            <a:r>
              <a:rPr lang="en-US" altLang="en-US" b="1" dirty="0"/>
              <a:t>MediaView</a:t>
            </a:r>
            <a:r>
              <a:rPr lang="en-US" altLang="en-US" dirty="0"/>
              <a:t> class provides the properties for viewing the media</a:t>
            </a:r>
            <a:r>
              <a:rPr lang="en-US" altLang="en-US" dirty="0" smtClean="0"/>
              <a:t>.</a:t>
            </a:r>
            <a:endParaRPr lang="en-US" altLang="en-US" dirty="0"/>
          </a:p>
        </p:txBody>
      </p:sp>
      <p:pic>
        <p:nvPicPr>
          <p:cNvPr id="4" name="Picture 3" descr="A diagram illustrates U M L class diagram for the class name java f x period scene period media period Media View. The class contains 5 attributes and 2 methods. The attributes in the class are of private access modifier denoted by minus and the methods are of public access modifier denoted by plus. The attributes along with their functions are as follows. Attribute, x colon Double Property. Function, Specified the current x-coordinate of the media view. Attribute, y colon Double Property. Function, Specifies the current y coordinate of the media view. Attribute, media Player colon Object Property left angle bracket Media Player right angle bracket. Function, Specifies a media player for the media view. Attribute, fit Width colon Double Property. Function, Specifies the width of the view for the media to fit. Attribute, fit Height colon Double Property. Function, Specifies the height of the view for the media to fit. The methods along with their results are as follows. Method, Media View left parenthesis right parenthesis. Function, Creates an empty media view. Method, Media View left parenthesis media Player colon Media Player. Function, Creates a media view with the specified media p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6354762" cy="2647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83963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Using Media</a:t>
            </a:r>
            <a:endParaRPr lang="en-US" dirty="0"/>
          </a:p>
        </p:txBody>
      </p:sp>
      <p:sp>
        <p:nvSpPr>
          <p:cNvPr id="3" name="Content Placeholder 2"/>
          <p:cNvSpPr>
            <a:spLocks noGrp="1"/>
          </p:cNvSpPr>
          <p:nvPr>
            <p:ph idx="1"/>
          </p:nvPr>
        </p:nvSpPr>
        <p:spPr>
          <a:xfrm>
            <a:off x="457200" y="1524000"/>
            <a:ext cx="4343400" cy="2971800"/>
          </a:xfrm>
        </p:spPr>
        <p:txBody>
          <a:bodyPr/>
          <a:lstStyle/>
          <a:p>
            <a:r>
              <a:rPr lang="en-US" altLang="en-US" dirty="0"/>
              <a:t>This example displays a video in a view. You can use the play/pause button to play or pause the video and use the rewind button to restart the video, and use the slider to control the volume of the audio</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pic>
        <p:nvPicPr>
          <p:cNvPr id="4" name="Picture 3" descr="A window titled, Media Demo displays a girl playing a piano. A play or pause button, rewind button, and a slider to control Volume are at the bott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545771"/>
            <a:ext cx="29114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diagram illustrates relationship notation of the media class. A class media colon Media has media Player colon Media Player using shared aggregation. The media Player colon Media Player has a class media View colon Media View using shared aggr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010272"/>
            <a:ext cx="7823200" cy="40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TextBox 5">
            <a:hlinkClick r:id="rId4"/>
          </p:cNvPr>
          <p:cNvSpPr>
            <a:spLocks noChangeArrowheads="1"/>
          </p:cNvSpPr>
          <p:nvPr/>
        </p:nvSpPr>
        <p:spPr bwMode="auto">
          <a:xfrm>
            <a:off x="5334000" y="5740644"/>
            <a:ext cx="1752600" cy="403564"/>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MediaDemo</a:t>
            </a:r>
          </a:p>
        </p:txBody>
      </p:sp>
      <p:sp>
        <p:nvSpPr>
          <p:cNvPr id="7" name="TextBox 6">
            <a:hlinkClick r:id="rId5"/>
          </p:cNvPr>
          <p:cNvSpPr txBox="1"/>
          <p:nvPr/>
        </p:nvSpPr>
        <p:spPr>
          <a:xfrm>
            <a:off x="7239000" y="5744098"/>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243753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Case Study: National Flags and Anthems</a:t>
            </a:r>
            <a:endParaRPr lang="en-US" dirty="0"/>
          </a:p>
        </p:txBody>
      </p:sp>
      <p:sp>
        <p:nvSpPr>
          <p:cNvPr id="3" name="Content Placeholder 2"/>
          <p:cNvSpPr>
            <a:spLocks noGrp="1"/>
          </p:cNvSpPr>
          <p:nvPr>
            <p:ph idx="1"/>
          </p:nvPr>
        </p:nvSpPr>
        <p:spPr>
          <a:xfrm>
            <a:off x="457200" y="1524000"/>
            <a:ext cx="8229600" cy="838200"/>
          </a:xfrm>
        </p:spPr>
        <p:txBody>
          <a:bodyPr/>
          <a:lstStyle/>
          <a:p>
            <a:r>
              <a:rPr lang="en-US" altLang="en-US" dirty="0"/>
              <a:t>This case study presents a program that displays a nation’s flag and plays its anthem</a:t>
            </a:r>
            <a:r>
              <a:rPr lang="en-US" altLang="en-US" dirty="0" smtClean="0"/>
              <a:t>.</a:t>
            </a:r>
            <a:endParaRPr lang="en-US" altLang="en-US" dirty="0"/>
          </a:p>
        </p:txBody>
      </p:sp>
      <p:pic>
        <p:nvPicPr>
          <p:cNvPr id="4" name="Picture 3" descr="A window titles Flag Anthem displays the flag of Denmark. A play or pause button and Select a nation drop box is at the bottom. Denmark is selected from the drop down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2301875"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window titles Flag Anthem displays the flag of U K. A play or pause button and Select a nation drop box is at the bottom. U K is selected from the drop down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955890"/>
            <a:ext cx="2303463"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 window titles Flag Anthem displays the flag of U S. A play or pause button and Select a nation drop box is at the bottom. U S is selected from the drop down 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951077"/>
            <a:ext cx="2413000"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hlinkClick r:id="rId5"/>
          </p:cNvPr>
          <p:cNvSpPr>
            <a:spLocks noChangeArrowheads="1"/>
          </p:cNvSpPr>
          <p:nvPr/>
        </p:nvSpPr>
        <p:spPr bwMode="auto">
          <a:xfrm>
            <a:off x="5105400" y="5638800"/>
            <a:ext cx="2324100"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FlagAnthem</a:t>
            </a:r>
          </a:p>
        </p:txBody>
      </p:sp>
      <p:sp>
        <p:nvSpPr>
          <p:cNvPr id="8" name="TextBox 7">
            <a:hlinkClick r:id="rId6"/>
          </p:cNvPr>
          <p:cNvSpPr txBox="1"/>
          <p:nvPr/>
        </p:nvSpPr>
        <p:spPr>
          <a:xfrm>
            <a:off x="7543800" y="5638800"/>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2731973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defRPr/>
            </a:pPr>
            <a:r>
              <a:rPr lang="en-US" sz="2000" dirty="0" smtClean="0"/>
              <a:t>To </a:t>
            </a:r>
            <a:r>
              <a:rPr lang="en-US" sz="2000" dirty="0"/>
              <a:t>enter data in multiple lines using the </a:t>
            </a:r>
            <a:r>
              <a:rPr lang="en-US" sz="2000" b="1" dirty="0"/>
              <a:t>TextArea</a:t>
            </a:r>
            <a:r>
              <a:rPr lang="en-US" sz="2000" dirty="0"/>
              <a:t> class (§16.7).</a:t>
            </a:r>
          </a:p>
          <a:p>
            <a:pPr marL="256032" indent="-256032">
              <a:buFont typeface="Arial" panose="020B0604020202020204" pitchFamily="34" charset="0"/>
              <a:buChar char="•"/>
              <a:defRPr/>
            </a:pPr>
            <a:r>
              <a:rPr lang="en-US" sz="2000" dirty="0"/>
              <a:t>To select a single item using </a:t>
            </a:r>
            <a:r>
              <a:rPr lang="en-US" sz="2000" b="1" dirty="0" err="1"/>
              <a:t>ComboBox</a:t>
            </a:r>
            <a:r>
              <a:rPr lang="en-US" sz="2000" dirty="0"/>
              <a:t> (§16.8).</a:t>
            </a:r>
          </a:p>
          <a:p>
            <a:pPr marL="256032" indent="-256032">
              <a:buFont typeface="Arial" panose="020B0604020202020204" pitchFamily="34" charset="0"/>
              <a:buChar char="•"/>
              <a:defRPr/>
            </a:pPr>
            <a:r>
              <a:rPr lang="en-US" sz="2000" dirty="0"/>
              <a:t>To select a single or multiple items using </a:t>
            </a:r>
            <a:r>
              <a:rPr lang="en-US" sz="2000" b="1" dirty="0" err="1"/>
              <a:t>ListView</a:t>
            </a:r>
            <a:r>
              <a:rPr lang="en-US" sz="2000" dirty="0"/>
              <a:t> (§16.9).</a:t>
            </a:r>
          </a:p>
          <a:p>
            <a:pPr marL="256032" indent="-256032">
              <a:buFont typeface="Arial" panose="020B0604020202020204" pitchFamily="34" charset="0"/>
              <a:buChar char="•"/>
              <a:defRPr/>
            </a:pPr>
            <a:r>
              <a:rPr lang="en-US" sz="2000" dirty="0"/>
              <a:t>To select a range of values using </a:t>
            </a:r>
            <a:r>
              <a:rPr lang="en-US" sz="2000" b="1" dirty="0" err="1"/>
              <a:t>ScrollBar</a:t>
            </a:r>
            <a:r>
              <a:rPr lang="en-US" sz="2000" dirty="0"/>
              <a:t> (§16.10).</a:t>
            </a:r>
          </a:p>
          <a:p>
            <a:pPr marL="256032" indent="-256032">
              <a:buFont typeface="Arial" panose="020B0604020202020204" pitchFamily="34" charset="0"/>
              <a:buChar char="•"/>
              <a:defRPr/>
            </a:pPr>
            <a:r>
              <a:rPr lang="en-US" sz="2000" dirty="0"/>
              <a:t>To select a range of values using </a:t>
            </a:r>
            <a:r>
              <a:rPr lang="en-US" sz="2000" b="1" dirty="0"/>
              <a:t>Slider</a:t>
            </a:r>
            <a:r>
              <a:rPr lang="en-US" sz="2000" dirty="0"/>
              <a:t> and explore differences between </a:t>
            </a:r>
            <a:r>
              <a:rPr lang="en-US" sz="2000" b="1" dirty="0" err="1"/>
              <a:t>ScrollBar</a:t>
            </a:r>
            <a:r>
              <a:rPr lang="en-US" sz="2000" dirty="0"/>
              <a:t> and </a:t>
            </a:r>
            <a:r>
              <a:rPr lang="en-US" sz="2000" b="1" dirty="0"/>
              <a:t>Slider</a:t>
            </a:r>
            <a:r>
              <a:rPr lang="en-US" sz="2000" dirty="0"/>
              <a:t> (§16.11).</a:t>
            </a:r>
          </a:p>
          <a:p>
            <a:pPr marL="256032" indent="-256032">
              <a:buFont typeface="Arial" panose="020B0604020202020204" pitchFamily="34" charset="0"/>
              <a:buChar char="•"/>
              <a:defRPr/>
            </a:pPr>
            <a:r>
              <a:rPr lang="en-US" sz="2000" dirty="0"/>
              <a:t>To develop a tic-tac-toe game (§16.12).</a:t>
            </a:r>
          </a:p>
          <a:p>
            <a:pPr marL="256032" indent="-256032">
              <a:buFont typeface="Arial" panose="020B0604020202020204" pitchFamily="34" charset="0"/>
              <a:buChar char="•"/>
              <a:defRPr/>
            </a:pPr>
            <a:r>
              <a:rPr lang="en-US" sz="2000" dirty="0"/>
              <a:t>To view and play video and audio using the </a:t>
            </a:r>
            <a:r>
              <a:rPr lang="en-US" sz="2000" b="1" dirty="0"/>
              <a:t>Media</a:t>
            </a:r>
            <a:r>
              <a:rPr lang="en-US" sz="2000" dirty="0"/>
              <a:t>, </a:t>
            </a:r>
            <a:r>
              <a:rPr lang="en-US" sz="2000" b="1" dirty="0" err="1"/>
              <a:t>MediaPlayer</a:t>
            </a:r>
            <a:r>
              <a:rPr lang="en-US" sz="2000" dirty="0"/>
              <a:t>, and </a:t>
            </a:r>
            <a:r>
              <a:rPr lang="en-US" sz="2000" b="1" dirty="0"/>
              <a:t>MediaView</a:t>
            </a:r>
            <a:r>
              <a:rPr lang="en-US" sz="2000" dirty="0"/>
              <a:t> (§16.13).</a:t>
            </a:r>
          </a:p>
          <a:p>
            <a:pPr marL="256032" indent="-256032">
              <a:buFont typeface="Arial" panose="020B0604020202020204" pitchFamily="34" charset="0"/>
              <a:buChar char="•"/>
              <a:defRPr/>
            </a:pPr>
            <a:r>
              <a:rPr lang="en-US" sz="2000" dirty="0"/>
              <a:t>To develop a case study for showing the national flag and play anthem (§16.14</a:t>
            </a:r>
            <a:r>
              <a:rPr lang="en-US" sz="2000" dirty="0" smtClean="0"/>
              <a:t>).</a:t>
            </a:r>
            <a:endParaRPr lang="en-US" sz="2000" dirty="0"/>
          </a:p>
        </p:txBody>
      </p:sp>
    </p:spTree>
    <p:extLst>
      <p:ext uri="{BB962C8B-B14F-4D97-AF65-F5344CB8AC3E}">
        <p14:creationId xmlns:p14="http://schemas.microsoft.com/office/powerpoint/2010/main" val="381794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Frequently Used UI Controls</a:t>
            </a:r>
            <a:endParaRPr lang="en-US" dirty="0"/>
          </a:p>
        </p:txBody>
      </p:sp>
      <p:sp>
        <p:nvSpPr>
          <p:cNvPr id="3" name="Content Placeholder 2"/>
          <p:cNvSpPr>
            <a:spLocks noGrp="1"/>
          </p:cNvSpPr>
          <p:nvPr>
            <p:ph idx="1"/>
          </p:nvPr>
        </p:nvSpPr>
        <p:spPr>
          <a:xfrm>
            <a:off x="457200" y="1524000"/>
            <a:ext cx="8229600" cy="2133600"/>
          </a:xfrm>
        </p:spPr>
        <p:txBody>
          <a:bodyPr/>
          <a:lstStyle/>
          <a:p>
            <a:pPr marL="0" indent="0">
              <a:buNone/>
            </a:pPr>
            <a:r>
              <a:rPr lang="en-US" altLang="en-US" dirty="0"/>
              <a:t>Throughout this book, the prefixes </a:t>
            </a:r>
            <a:r>
              <a:rPr lang="en-US" altLang="en-US" b="1" dirty="0" err="1"/>
              <a:t>lbl</a:t>
            </a:r>
            <a:r>
              <a:rPr lang="en-US" altLang="en-US" dirty="0"/>
              <a:t>, </a:t>
            </a:r>
            <a:r>
              <a:rPr lang="en-US" altLang="en-US" b="1" dirty="0" err="1"/>
              <a:t>bt</a:t>
            </a:r>
            <a:r>
              <a:rPr lang="en-US" altLang="en-US" dirty="0"/>
              <a:t>, </a:t>
            </a:r>
            <a:r>
              <a:rPr lang="en-US" altLang="en-US" b="1" dirty="0" err="1"/>
              <a:t>chk</a:t>
            </a:r>
            <a:r>
              <a:rPr lang="en-US" altLang="en-US" dirty="0"/>
              <a:t>, </a:t>
            </a:r>
            <a:r>
              <a:rPr lang="en-US" altLang="en-US" b="1" dirty="0" err="1"/>
              <a:t>rb</a:t>
            </a:r>
            <a:r>
              <a:rPr lang="en-US" altLang="en-US" dirty="0"/>
              <a:t>, </a:t>
            </a:r>
            <a:r>
              <a:rPr lang="en-US" altLang="en-US" b="1" dirty="0" err="1"/>
              <a:t>tf</a:t>
            </a:r>
            <a:r>
              <a:rPr lang="en-US" altLang="en-US" dirty="0"/>
              <a:t>, </a:t>
            </a:r>
            <a:r>
              <a:rPr lang="en-US" altLang="en-US" b="1" dirty="0"/>
              <a:t>pf</a:t>
            </a:r>
            <a:r>
              <a:rPr lang="en-US" altLang="en-US" dirty="0"/>
              <a:t>, </a:t>
            </a:r>
            <a:r>
              <a:rPr lang="en-US" altLang="en-US" b="1" dirty="0"/>
              <a:t>ta</a:t>
            </a:r>
            <a:r>
              <a:rPr lang="en-US" altLang="en-US" dirty="0"/>
              <a:t>, </a:t>
            </a:r>
            <a:r>
              <a:rPr lang="en-US" altLang="en-US" b="1" dirty="0" err="1"/>
              <a:t>cbo</a:t>
            </a:r>
            <a:r>
              <a:rPr lang="en-US" altLang="en-US" dirty="0"/>
              <a:t>, </a:t>
            </a:r>
            <a:r>
              <a:rPr lang="en-US" altLang="en-US" b="1" dirty="0" smtClean="0"/>
              <a:t>lv</a:t>
            </a:r>
            <a:r>
              <a:rPr lang="en-US" altLang="en-US" dirty="0"/>
              <a:t>, </a:t>
            </a:r>
            <a:r>
              <a:rPr lang="en-US" altLang="en-US" b="1" dirty="0" err="1" smtClean="0"/>
              <a:t>scb</a:t>
            </a:r>
            <a:r>
              <a:rPr lang="en-US" altLang="en-US" dirty="0"/>
              <a:t>, </a:t>
            </a:r>
            <a:r>
              <a:rPr lang="en-US" altLang="en-US" b="1" dirty="0" err="1" smtClean="0"/>
              <a:t>sld</a:t>
            </a:r>
            <a:r>
              <a:rPr lang="en-US" altLang="en-US" dirty="0"/>
              <a:t>, and </a:t>
            </a:r>
            <a:r>
              <a:rPr lang="en-US" altLang="en-US" b="1" dirty="0" err="1" smtClean="0"/>
              <a:t>mp</a:t>
            </a:r>
            <a:r>
              <a:rPr lang="en-US" altLang="en-US" dirty="0" smtClean="0"/>
              <a:t> </a:t>
            </a:r>
            <a:r>
              <a:rPr lang="en-US" altLang="en-US" dirty="0"/>
              <a:t>are used to name reference variables for </a:t>
            </a:r>
            <a:r>
              <a:rPr lang="en-US" altLang="en-US" b="1" dirty="0"/>
              <a:t>Label</a:t>
            </a:r>
            <a:r>
              <a:rPr lang="en-US" altLang="en-US" dirty="0"/>
              <a:t>, </a:t>
            </a:r>
            <a:r>
              <a:rPr lang="en-US" altLang="en-US" b="1" dirty="0"/>
              <a:t>Button</a:t>
            </a:r>
            <a:r>
              <a:rPr lang="en-US" altLang="en-US" dirty="0"/>
              <a:t>, </a:t>
            </a:r>
            <a:r>
              <a:rPr lang="en-US" altLang="en-US" b="1" dirty="0"/>
              <a:t>CheckBox</a:t>
            </a:r>
            <a:r>
              <a:rPr lang="en-US" altLang="en-US" dirty="0"/>
              <a:t>, </a:t>
            </a:r>
            <a:r>
              <a:rPr lang="en-US" altLang="en-US" b="1" dirty="0"/>
              <a:t>RadioButton</a:t>
            </a:r>
            <a:r>
              <a:rPr lang="en-US" altLang="en-US" dirty="0"/>
              <a:t>, </a:t>
            </a:r>
            <a:r>
              <a:rPr lang="en-US" altLang="en-US" b="1" dirty="0" err="1"/>
              <a:t>TextField</a:t>
            </a:r>
            <a:r>
              <a:rPr lang="en-US" altLang="en-US" dirty="0"/>
              <a:t>, </a:t>
            </a:r>
            <a:r>
              <a:rPr lang="en-US" altLang="en-US" b="1" dirty="0" err="1"/>
              <a:t>PasswordField</a:t>
            </a:r>
            <a:r>
              <a:rPr lang="en-US" altLang="en-US" dirty="0"/>
              <a:t>, </a:t>
            </a:r>
            <a:r>
              <a:rPr lang="en-US" altLang="en-US" b="1" dirty="0"/>
              <a:t>TextArea</a:t>
            </a:r>
            <a:r>
              <a:rPr lang="en-US" altLang="en-US" dirty="0"/>
              <a:t>, </a:t>
            </a:r>
            <a:r>
              <a:rPr lang="en-US" altLang="en-US" b="1" dirty="0" err="1"/>
              <a:t>ComboBox</a:t>
            </a:r>
            <a:r>
              <a:rPr lang="en-US" altLang="en-US" dirty="0"/>
              <a:t>, </a:t>
            </a:r>
            <a:r>
              <a:rPr lang="en-US" altLang="en-US" b="1" dirty="0" err="1"/>
              <a:t>ListView</a:t>
            </a:r>
            <a:r>
              <a:rPr lang="en-US" altLang="en-US" dirty="0"/>
              <a:t>, </a:t>
            </a:r>
            <a:r>
              <a:rPr lang="en-US" altLang="en-US" b="1" dirty="0" err="1"/>
              <a:t>ScrollBar</a:t>
            </a:r>
            <a:r>
              <a:rPr lang="en-US" altLang="en-US" dirty="0"/>
              <a:t>, </a:t>
            </a:r>
            <a:r>
              <a:rPr lang="en-US" altLang="en-US" b="1" dirty="0"/>
              <a:t>Slider</a:t>
            </a:r>
            <a:r>
              <a:rPr lang="en-US" altLang="en-US" dirty="0"/>
              <a:t>, and </a:t>
            </a:r>
            <a:r>
              <a:rPr lang="en-US" altLang="en-US" b="1" dirty="0" err="1"/>
              <a:t>MediaPlayer</a:t>
            </a:r>
            <a:r>
              <a:rPr lang="en-US" altLang="en-US" dirty="0" smtClean="0"/>
              <a:t>.</a:t>
            </a:r>
            <a:endParaRPr lang="en-US" altLang="en-US" dirty="0"/>
          </a:p>
        </p:txBody>
      </p:sp>
      <p:pic>
        <p:nvPicPr>
          <p:cNvPr id="4" name="Picture 3" descr="A diagram illustrates U I controls to create user interface. Parent, Image View, and Media View, inherits from Node. Control inherits from Parent. Labeled, Scroll Bar, Slider, Text Input Control, List View, and Combo Box Base, inherits from Control. Button Base and Label inherits from Labeled. Button, Check Box, and Toggle Button inherits from Button Base. Radio Button inherits from Toggle Button. Text Area and Text Field inherits from Text Input Control. Password Field inherits from Text Field. Combo Box inherits from Combo Box 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68948"/>
            <a:ext cx="7391400" cy="2303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39045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ourier New" panose="02070309020205020404" pitchFamily="49" charset="0"/>
                <a:cs typeface="Courier New" panose="02070309020205020404" pitchFamily="49" charset="0"/>
              </a:rPr>
              <a:t>Labeled</a:t>
            </a:r>
            <a:endParaRPr lang="en-US" dirty="0">
              <a:latin typeface="Courier New" panose="02070309020205020404" pitchFamily="49" charset="0"/>
              <a:cs typeface="Courier New" panose="02070309020205020404" pitchFamily="49" charset="0"/>
            </a:endParaRPr>
          </a:p>
        </p:txBody>
      </p:sp>
      <p:sp>
        <p:nvSpPr>
          <p:cNvPr id="5" name="Content Placeholder 2"/>
          <p:cNvSpPr>
            <a:spLocks noGrp="1"/>
          </p:cNvSpPr>
          <p:nvPr>
            <p:ph idx="1"/>
          </p:nvPr>
        </p:nvSpPr>
        <p:spPr>
          <a:xfrm>
            <a:off x="457200" y="1524000"/>
            <a:ext cx="8229600" cy="1752600"/>
          </a:xfrm>
        </p:spPr>
        <p:txBody>
          <a:bodyPr/>
          <a:lstStyle/>
          <a:p>
            <a:pPr marL="0" indent="0">
              <a:buNone/>
            </a:pPr>
            <a:r>
              <a:rPr lang="en-US" altLang="en-US" dirty="0"/>
              <a:t>A</a:t>
            </a:r>
            <a:r>
              <a:rPr lang="en-US" altLang="en-US" i="1" dirty="0"/>
              <a:t> </a:t>
            </a:r>
            <a:r>
              <a:rPr lang="en-US" altLang="en-US" b="1" dirty="0"/>
              <a:t>label </a:t>
            </a:r>
            <a:r>
              <a:rPr lang="en-US" altLang="en-US" dirty="0"/>
              <a:t>is a display area for a short text, a node, or both. It is often used to label other controls (usually text fields). Labels and buttons share many common properties. These common properties are defined in the </a:t>
            </a:r>
            <a:r>
              <a:rPr lang="en-US" altLang="en-US" b="1" dirty="0"/>
              <a:t>Labeled</a:t>
            </a:r>
            <a:r>
              <a:rPr lang="en-US" altLang="en-US" dirty="0"/>
              <a:t> class</a:t>
            </a:r>
            <a:r>
              <a:rPr lang="en-US" altLang="en-US" dirty="0" smtClean="0"/>
              <a:t>.</a:t>
            </a:r>
            <a:endParaRPr lang="en-US" altLang="en-US" dirty="0"/>
          </a:p>
        </p:txBody>
      </p:sp>
      <p:pic>
        <p:nvPicPr>
          <p:cNvPr id="6" name="Picture 3" descr="A diagram illustrates U M L class diagram for the class java f x period scene period control period Labeled with 8 attributes. All the attributes in the class are of private access modifier denoted by minus. The 8 attributes along with their functions are as follows. Attribute, alignment colon Object Property left angle bracket P o s right angle bracket. Function, Specifies the alignment of the text and node in the labeled. Attribute, content Display colon Object Property left angle bracket Content Display right angle bracket. Function, Specifies the position of the node relative to the text using the constants TOP, BOTTOM, LEFT, and RIGHT defined in Content Display. Attribute, graphic colon Object Property left angle bracket Node right angle bracket. Function, A graphic for the labeled. Attribute, graphic Text Gap colon Double Property. Function, The gap between the graphic and the text. Attribute, text Fill colon Object Property left angle bracket Paint right angle bracket. Function, The paint used to fill the text. Attribute, text colon String Property. Function, A text for the labeled. Attribute, underline colon Boolean Property. Function, Whether text should be underlined. Attribute, wrap Text colon Boolean Property. Function, Whether text should be wrapped if the text exceeds the width. A note points to the attribute, alignment colon Object Property left angle bracket P o s right angle bracket reads,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87948"/>
            <a:ext cx="7533167"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94752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Courier New" panose="02070309020205020404" pitchFamily="49" charset="0"/>
                <a:cs typeface="Courier New" panose="02070309020205020404" pitchFamily="49" charset="0"/>
              </a:rPr>
              <a:t>Label</a:t>
            </a:r>
            <a:endParaRPr lang="en-US" dirty="0">
              <a:latin typeface="Courier New" panose="02070309020205020404" pitchFamily="49" charset="0"/>
              <a:cs typeface="Courier New" panose="02070309020205020404" pitchFamily="49" charset="0"/>
            </a:endParaRPr>
          </a:p>
        </p:txBody>
      </p:sp>
      <p:sp>
        <p:nvSpPr>
          <p:cNvPr id="5" name="Content Placeholder 2"/>
          <p:cNvSpPr>
            <a:spLocks noGrp="1"/>
          </p:cNvSpPr>
          <p:nvPr>
            <p:ph idx="1"/>
          </p:nvPr>
        </p:nvSpPr>
        <p:spPr>
          <a:xfrm>
            <a:off x="457200" y="1524000"/>
            <a:ext cx="8229600" cy="609600"/>
          </a:xfrm>
        </p:spPr>
        <p:txBody>
          <a:bodyPr/>
          <a:lstStyle/>
          <a:p>
            <a:pPr marL="0" indent="0">
              <a:buNone/>
            </a:pPr>
            <a:r>
              <a:rPr lang="en-US" altLang="en-US" dirty="0"/>
              <a:t>The Label class defines labels</a:t>
            </a:r>
            <a:r>
              <a:rPr lang="en-US" altLang="en-US" dirty="0" smtClean="0"/>
              <a:t>.</a:t>
            </a:r>
            <a:endParaRPr lang="en-US" altLang="en-US" dirty="0"/>
          </a:p>
        </p:txBody>
      </p:sp>
      <p:pic>
        <p:nvPicPr>
          <p:cNvPr id="6" name="Picture 3" descr="A window titled, Label With Graphic displays the output of a code. The contents of the window are as follows. U S 50 States, Circle, Rectangle, Ellipse, and a pane inside a label. Each content has its corresponding imag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15" y="2212312"/>
            <a:ext cx="66579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7" name="Picture 4" descr="A diagram illustrates U M L class diagram. A class java f x period scene period control period Label is derived from java f x period scene period control period Labeled. The class java f x period scene period control period Label contains 3 methods. All the methods in the class are of public access modifier denoted by plus. The 3 methods along with their results are as follows. Method, Label left parenthesis right parenthesis. Result, Creates an empty label. Method, Label left parenthesis text colon String right parenthesis. Result, Creates a label with the specified text period. Method, Label left parenthesis text colon String comma graphic colon Node right parenthesis. Result, Creates a label with the specified text and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99" y="3886201"/>
            <a:ext cx="7606602"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 name="TextBox 5">
            <a:hlinkClick r:id="rId4"/>
          </p:cNvPr>
          <p:cNvSpPr txBox="1"/>
          <p:nvPr/>
        </p:nvSpPr>
        <p:spPr>
          <a:xfrm>
            <a:off x="4008402" y="5971366"/>
            <a:ext cx="2667000" cy="400110"/>
          </a:xfrm>
          <a:prstGeom prst="rect">
            <a:avLst/>
          </a:prstGeom>
          <a:solidFill>
            <a:srgbClr val="92D050"/>
          </a:solidFill>
        </p:spPr>
        <p:txBody>
          <a:bodyPr wrap="square" rtlCol="0">
            <a:spAutoFit/>
          </a:bodyPr>
          <a:lstStyle/>
          <a:p>
            <a:pPr algn="ctr">
              <a:spcBef>
                <a:spcPct val="0"/>
              </a:spcBef>
              <a:buClrTx/>
              <a:buSzTx/>
              <a:buFontTx/>
              <a:buNone/>
            </a:pPr>
            <a:r>
              <a:rPr lang="en-US" altLang="en-US" sz="2000" dirty="0" smtClean="0"/>
              <a:t>labelWithGraphic</a:t>
            </a:r>
            <a:endParaRPr lang="en-US" altLang="en-US" sz="2000" dirty="0"/>
          </a:p>
        </p:txBody>
      </p:sp>
      <p:sp>
        <p:nvSpPr>
          <p:cNvPr id="8" name="TextBox 6">
            <a:hlinkClick r:id="rId5"/>
          </p:cNvPr>
          <p:cNvSpPr txBox="1"/>
          <p:nvPr/>
        </p:nvSpPr>
        <p:spPr>
          <a:xfrm>
            <a:off x="6934200" y="5971366"/>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404016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latin typeface="Courier New" panose="02070309020205020404" pitchFamily="49" charset="0"/>
                <a:cs typeface="Courier New" panose="02070309020205020404" pitchFamily="49" charset="0"/>
              </a:rPr>
              <a:t>ButtonBase</a:t>
            </a:r>
            <a:r>
              <a:rPr lang="en-US" altLang="en-US" dirty="0" smtClean="0">
                <a:latin typeface="Courier New" panose="02070309020205020404" pitchFamily="49" charset="0"/>
                <a:cs typeface="Courier New" panose="02070309020205020404" pitchFamily="49" charset="0"/>
              </a:rPr>
              <a:t> and Button</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524000"/>
            <a:ext cx="8229600" cy="1905000"/>
          </a:xfrm>
        </p:spPr>
        <p:txBody>
          <a:bodyPr/>
          <a:lstStyle/>
          <a:p>
            <a:pPr marL="0" indent="0">
              <a:buNone/>
            </a:pPr>
            <a:r>
              <a:rPr lang="en-US" altLang="en-US" dirty="0" smtClean="0"/>
              <a:t>A button is a control that triggers an action event when clicked. Java</a:t>
            </a:r>
            <a:r>
              <a:rPr lang="en-US" altLang="en-US" sz="100" dirty="0" smtClean="0"/>
              <a:t> </a:t>
            </a:r>
            <a:r>
              <a:rPr lang="en-US" altLang="en-US" dirty="0" smtClean="0"/>
              <a:t>F</a:t>
            </a:r>
            <a:r>
              <a:rPr lang="en-US" altLang="en-US" sz="100" dirty="0" smtClean="0"/>
              <a:t> </a:t>
            </a:r>
            <a:r>
              <a:rPr lang="en-US" altLang="en-US" dirty="0" smtClean="0"/>
              <a:t>X provides regular buttons, toggle buttons, check box buttons, and radio buttons. The common features of these buttons are defined in </a:t>
            </a:r>
            <a:r>
              <a:rPr lang="en-US" altLang="en-US" dirty="0" err="1" smtClean="0"/>
              <a:t>ButtonBase</a:t>
            </a:r>
            <a:r>
              <a:rPr lang="en-US" altLang="en-US" dirty="0" smtClean="0"/>
              <a:t> and Labeled classes.</a:t>
            </a:r>
            <a:endParaRPr lang="en-US" altLang="en-US" dirty="0"/>
          </a:p>
        </p:txBody>
      </p:sp>
      <p:pic>
        <p:nvPicPr>
          <p:cNvPr id="4" name="Picture 3" descr="A diagram illustrates U M L class diagram. A class java f x period scene period control period Button Base is derived from java f x period scene period control period Labeled. A class java f x period scene period control period Button is derived from the class java f x period scene period control period Button Base. The class java f x period scene period control period Button Base contains 1 attribute which is of private access modifier denoted by minus. The attribute and its function is as follows. Attribute, on Action colon Object Property left angle bracket Event Handler left angle bracket Action Event right angle bracket right angle bracket. Function, Defines a handler for handling a button’s action. A note pointing to the attribute reads, The getter and setter methods for property values and a getter for property itself are provided in the class, but omitted in the U M L diagram for brevity. The class java f x period scene period control period Button contains 3 methods. All the methods are of public access modifier denoted by plus. The 3 methods along with their results are as follows. Method, Button left parenthesis right parenthesis. Result, Creates an empty button. Method, Button left parenthesis text colon String right parenthesis. Result, Creates a button with the specified text. Method, Button left parenthesis text colon String comma graphic colon Node right parenthesis. Result, Creates a button with the specified text and graph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7311502"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68438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latin typeface="Courier New" panose="02070309020205020404" pitchFamily="49" charset="0"/>
                <a:cs typeface="Courier New" panose="02070309020205020404" pitchFamily="49" charset="0"/>
              </a:rPr>
              <a:t>Button Example</a:t>
            </a:r>
            <a:endParaRPr lang="en-US" dirty="0">
              <a:latin typeface="Courier New" panose="02070309020205020404" pitchFamily="49" charset="0"/>
              <a:cs typeface="Courier New" panose="02070309020205020404" pitchFamily="49" charset="0"/>
            </a:endParaRPr>
          </a:p>
        </p:txBody>
      </p:sp>
      <p:pic>
        <p:nvPicPr>
          <p:cNvPr id="6" name="Picture 2" descr="A window titled, Button Demo displays a text Java F X Programming with the two buttons Left and Right. The Right button is sel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2562225"/>
            <a:ext cx="39433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419600" y="57912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ButtonDemo</a:t>
            </a:r>
          </a:p>
        </p:txBody>
      </p:sp>
      <p:sp>
        <p:nvSpPr>
          <p:cNvPr id="7" name="TextBox 4">
            <a:hlinkClick r:id="rId4"/>
          </p:cNvPr>
          <p:cNvSpPr txBox="1"/>
          <p:nvPr/>
        </p:nvSpPr>
        <p:spPr>
          <a:xfrm>
            <a:off x="6934200" y="5791200"/>
            <a:ext cx="685800" cy="400110"/>
          </a:xfrm>
          <a:prstGeom prst="rect">
            <a:avLst/>
          </a:prstGeom>
          <a:solidFill>
            <a:srgbClr val="38A1BA"/>
          </a:solidFill>
        </p:spPr>
        <p:txBody>
          <a:bodyPr wrap="square" rtlCol="0">
            <a:spAutoFit/>
          </a:bodyPr>
          <a:lstStyle/>
          <a:p>
            <a:r>
              <a:rPr lang="en-US" sz="2000" dirty="0" smtClean="0"/>
              <a:t>Run</a:t>
            </a:r>
          </a:p>
        </p:txBody>
      </p:sp>
    </p:spTree>
    <p:extLst>
      <p:ext uri="{BB962C8B-B14F-4D97-AF65-F5344CB8AC3E}">
        <p14:creationId xmlns:p14="http://schemas.microsoft.com/office/powerpoint/2010/main" val="3437737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11436</TotalTime>
  <Words>1180</Words>
  <Application>Microsoft Office PowerPoint</Application>
  <PresentationFormat>On-screen Show (4:3)</PresentationFormat>
  <Paragraphs>110</Paragraphs>
  <Slides>35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Book Antiqua</vt:lpstr>
      <vt:lpstr>Courier New</vt:lpstr>
      <vt:lpstr>Monotype Sorts</vt:lpstr>
      <vt:lpstr>Tahoma</vt:lpstr>
      <vt:lpstr>Times New Roman</vt:lpstr>
      <vt:lpstr>Verdana</vt:lpstr>
      <vt:lpstr>Wingdings</vt:lpstr>
      <vt:lpstr>508 Lecture</vt:lpstr>
      <vt:lpstr>Introduction to Java Programming</vt:lpstr>
      <vt:lpstr>Motivations</vt:lpstr>
      <vt:lpstr>Objectives (1 of 2)</vt:lpstr>
      <vt:lpstr>Objectives (2 of 2)</vt:lpstr>
      <vt:lpstr>Frequently Used UI Controls</vt:lpstr>
      <vt:lpstr>Labeled</vt:lpstr>
      <vt:lpstr>Label</vt:lpstr>
      <vt:lpstr>ButtonBase and Button</vt:lpstr>
      <vt:lpstr>Button Example</vt:lpstr>
      <vt:lpstr>CheckBox</vt:lpstr>
      <vt:lpstr>CheckBox Example</vt:lpstr>
      <vt:lpstr>Courier New</vt:lpstr>
      <vt:lpstr>RadioButton Example</vt:lpstr>
      <vt:lpstr>TextField</vt:lpstr>
      <vt:lpstr>TextField Example</vt:lpstr>
      <vt:lpstr>TextArea</vt:lpstr>
      <vt:lpstr>TextArea Example</vt:lpstr>
      <vt:lpstr>ComboBox</vt:lpstr>
      <vt:lpstr>ComboBox Example</vt:lpstr>
      <vt:lpstr>ListView</vt:lpstr>
      <vt:lpstr>Example: Using ListView</vt:lpstr>
      <vt:lpstr>ScrollBar</vt:lpstr>
      <vt:lpstr>Scroll Bar Properties</vt:lpstr>
      <vt:lpstr>Example: Using Scrollbars</vt:lpstr>
      <vt:lpstr>Slider</vt:lpstr>
      <vt:lpstr>Example: Using Sliders</vt:lpstr>
      <vt:lpstr>Case Study: Bounce Ball</vt:lpstr>
      <vt:lpstr>Case Study: TicTacToe (1 of 2)</vt:lpstr>
      <vt:lpstr>Case Study: TicTacToe (2 of 2)</vt:lpstr>
      <vt:lpstr>Media</vt:lpstr>
      <vt:lpstr>MediaPlayer</vt:lpstr>
      <vt:lpstr>MediaView</vt:lpstr>
      <vt:lpstr>Example: Using Media</vt:lpstr>
      <vt:lpstr>Case Study: National Flags and Anthems</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5426</cp:revision>
  <dcterms:created xsi:type="dcterms:W3CDTF">2016-09-22T21:34:04Z</dcterms:created>
  <dcterms:modified xsi:type="dcterms:W3CDTF">2018-03-22T07:07:00Z</dcterms:modified>
</cp:coreProperties>
</file>