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handoutMasterIdLst>
    <p:handoutMasterId r:id="rId48"/>
  </p:handoutMasterIdLst>
  <p:sldIdLst>
    <p:sldId id="466" r:id="rId2"/>
    <p:sldId id="562" r:id="rId3"/>
    <p:sldId id="563" r:id="rId4"/>
    <p:sldId id="564" r:id="rId5"/>
    <p:sldId id="565" r:id="rId6"/>
    <p:sldId id="566" r:id="rId7"/>
    <p:sldId id="567" r:id="rId8"/>
    <p:sldId id="568" r:id="rId9"/>
    <p:sldId id="592" r:id="rId10"/>
    <p:sldId id="593" r:id="rId11"/>
    <p:sldId id="594" r:id="rId12"/>
    <p:sldId id="569" r:id="rId13"/>
    <p:sldId id="595" r:id="rId14"/>
    <p:sldId id="596" r:id="rId15"/>
    <p:sldId id="597" r:id="rId16"/>
    <p:sldId id="570" r:id="rId17"/>
    <p:sldId id="571" r:id="rId18"/>
    <p:sldId id="572" r:id="rId19"/>
    <p:sldId id="573" r:id="rId20"/>
    <p:sldId id="574" r:id="rId21"/>
    <p:sldId id="575" r:id="rId22"/>
    <p:sldId id="576" r:id="rId23"/>
    <p:sldId id="598" r:id="rId24"/>
    <p:sldId id="577" r:id="rId25"/>
    <p:sldId id="578" r:id="rId26"/>
    <p:sldId id="599" r:id="rId27"/>
    <p:sldId id="600" r:id="rId28"/>
    <p:sldId id="601" r:id="rId29"/>
    <p:sldId id="602" r:id="rId30"/>
    <p:sldId id="579" r:id="rId31"/>
    <p:sldId id="580" r:id="rId32"/>
    <p:sldId id="581" r:id="rId33"/>
    <p:sldId id="582" r:id="rId34"/>
    <p:sldId id="583" r:id="rId35"/>
    <p:sldId id="584" r:id="rId36"/>
    <p:sldId id="585" r:id="rId37"/>
    <p:sldId id="586" r:id="rId38"/>
    <p:sldId id="587" r:id="rId39"/>
    <p:sldId id="603" r:id="rId40"/>
    <p:sldId id="588" r:id="rId41"/>
    <p:sldId id="558" r:id="rId42"/>
    <p:sldId id="589" r:id="rId43"/>
    <p:sldId id="590" r:id="rId44"/>
    <p:sldId id="591" r:id="rId45"/>
    <p:sldId id="519"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28" userDrawn="1">
          <p15:clr>
            <a:srgbClr val="A4A3A4"/>
          </p15:clr>
        </p15:guide>
        <p15:guide id="2" pos="288" userDrawn="1">
          <p15:clr>
            <a:srgbClr val="A4A3A4"/>
          </p15:clr>
        </p15:guide>
        <p15:guide id="3" orient="horz" pos="4224" userDrawn="1">
          <p15:clr>
            <a:srgbClr val="A4A3A4"/>
          </p15:clr>
        </p15:guide>
        <p15:guide id="4" orient="horz" pos="76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eryl Keenan" initials="CK" lastIdx="1" clrIdx="1"/>
  <p:cmAuthor id="1" name="user" initials="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746" autoAdjust="0"/>
    <p:restoredTop sz="85814" autoAdjust="0"/>
  </p:normalViewPr>
  <p:slideViewPr>
    <p:cSldViewPr>
      <p:cViewPr varScale="1">
        <p:scale>
          <a:sx n="99" d="100"/>
          <a:sy n="99" d="100"/>
        </p:scale>
        <p:origin x="276" y="78"/>
      </p:cViewPr>
      <p:guideLst>
        <p:guide orient="horz" pos="4128"/>
        <p:guide pos="288"/>
        <p:guide orient="horz" pos="4224"/>
        <p:guide orient="horz" pos="768"/>
      </p:guideLst>
    </p:cSldViewPr>
  </p:slideViewPr>
  <p:outlineViewPr>
    <p:cViewPr>
      <p:scale>
        <a:sx n="33" d="100"/>
        <a:sy n="33" d="100"/>
      </p:scale>
      <p:origin x="0" y="-9198"/>
    </p:cViewPr>
  </p:outlineViewPr>
  <p:notesTextViewPr>
    <p:cViewPr>
      <p:scale>
        <a:sx n="1" d="1"/>
        <a:sy n="1" d="1"/>
      </p:scale>
      <p:origin x="0" y="0"/>
    </p:cViewPr>
  </p:notesTextViewPr>
  <p:sorterViewPr>
    <p:cViewPr>
      <p:scale>
        <a:sx n="148" d="100"/>
        <a:sy n="148" d="100"/>
      </p:scale>
      <p:origin x="0" y="0"/>
    </p:cViewPr>
  </p:sorterViewPr>
  <p:notesViewPr>
    <p:cSldViewPr>
      <p:cViewPr varScale="1">
        <p:scale>
          <a:sx n="85" d="100"/>
          <a:sy n="85" d="100"/>
        </p:scale>
        <p:origin x="277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4/5/2018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4/5/2018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this PowerPoint presentation contains mathematical equations, you may need to check that your computer has the following installed:</a:t>
            </a:r>
          </a:p>
          <a:p>
            <a:r>
              <a:rPr lang="en-US" sz="1200" kern="1200" dirty="0" smtClean="0">
                <a:solidFill>
                  <a:schemeClr val="tx1"/>
                </a:solidFill>
                <a:effectLst/>
                <a:latin typeface="+mn-lt"/>
                <a:ea typeface="+mn-ea"/>
                <a:cs typeface="+mn-cs"/>
              </a:rPr>
              <a:t>1) MathType Plugin</a:t>
            </a:r>
          </a:p>
          <a:p>
            <a:r>
              <a:rPr lang="en-US" sz="1200" kern="1200" dirty="0" smtClean="0">
                <a:solidFill>
                  <a:schemeClr val="tx1"/>
                </a:solidFill>
                <a:effectLst/>
                <a:latin typeface="+mn-lt"/>
                <a:ea typeface="+mn-ea"/>
                <a:cs typeface="+mn-cs"/>
              </a:rPr>
              <a:t>2) Math Player (free versions available)</a:t>
            </a:r>
          </a:p>
          <a:p>
            <a:r>
              <a:rPr lang="en-US" sz="1200" kern="1200" dirty="0" smtClean="0">
                <a:solidFill>
                  <a:schemeClr val="tx1"/>
                </a:solidFill>
                <a:effectLst/>
                <a:latin typeface="+mn-lt"/>
                <a:ea typeface="+mn-ea"/>
                <a:cs typeface="+mn-cs"/>
              </a:rPr>
              <a:t>3) NVDA Reader (free versions available)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4014117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45</a:t>
            </a:fld>
            <a:endParaRPr lang="en-US" dirty="0"/>
          </a:p>
        </p:txBody>
      </p:sp>
    </p:spTree>
    <p:extLst>
      <p:ext uri="{BB962C8B-B14F-4D97-AF65-F5344CB8AC3E}">
        <p14:creationId xmlns:p14="http://schemas.microsoft.com/office/powerpoint/2010/main" val="13915225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740691"/>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1071326"/>
            <a:ext cx="8229600" cy="435427"/>
          </a:xfrm>
        </p:spPr>
        <p:txBody>
          <a:bodyPr>
            <a:noAutofit/>
          </a:bodyPr>
          <a:lstStyle>
            <a:lvl1pPr marL="0" indent="0">
              <a:spcBef>
                <a:spcPts val="0"/>
              </a:spcBef>
              <a:buNone/>
              <a:defRPr sz="18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853261"/>
            <a:ext cx="3657600" cy="134713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76601"/>
            <a:ext cx="3657600" cy="1066800"/>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pic>
        <p:nvPicPr>
          <p:cNvPr id="17" name="Picture 1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1200" y="6477000"/>
            <a:ext cx="918000" cy="279915"/>
          </a:xfrm>
          <a:prstGeom prst="rect">
            <a:avLst/>
          </a:prstGeom>
        </p:spPr>
      </p:pic>
      <p:sp>
        <p:nvSpPr>
          <p:cNvPr id="13" name="TextBox 12"/>
          <p:cNvSpPr txBox="1"/>
          <p:nvPr userDrawn="1"/>
        </p:nvSpPr>
        <p:spPr>
          <a:xfrm>
            <a:off x="1905000" y="6477000"/>
            <a:ext cx="7162800" cy="276999"/>
          </a:xfrm>
          <a:prstGeom prst="rect">
            <a:avLst/>
          </a:prstGeom>
          <a:noFill/>
        </p:spPr>
        <p:txBody>
          <a:bodyPr wrap="square" rtlCol="0">
            <a:spAutoFit/>
          </a:bodyPr>
          <a:lstStyle/>
          <a:p>
            <a:pPr algn="r">
              <a:defRPr/>
            </a:pPr>
            <a:r>
              <a:rPr lang="en-US" altLang="en-US" sz="1200" dirty="0">
                <a:latin typeface="Verdana"/>
                <a:ea typeface="Verdana" panose="020B0604030504040204" pitchFamily="34" charset="0"/>
                <a:cs typeface="Verdana"/>
              </a:rPr>
              <a:t>Copyright © 2017, 2007, 2003 Pearson Education, Inc. All Rights Reserved.</a:t>
            </a:r>
          </a:p>
        </p:txBody>
      </p:sp>
      <p:sp>
        <p:nvSpPr>
          <p:cNvPr id="2" name="Rectangle 1"/>
          <p:cNvSpPr/>
          <p:nvPr userDrawn="1"/>
        </p:nvSpPr>
        <p:spPr>
          <a:xfrm>
            <a:off x="1905000" y="6477000"/>
            <a:ext cx="7239000" cy="279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p>
        </p:txBody>
      </p:sp>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lgn="l" defTabSz="914400" rtl="0" eaLnBrk="1" latinLnBrk="0" hangingPunct="1">
              <a:lnSpc>
                <a:spcPct val="100000"/>
              </a:lnSpc>
              <a:spcBef>
                <a:spcPct val="0"/>
              </a:spcBef>
              <a:buNone/>
              <a:defRPr lang="en-US" sz="3400" b="1" kern="1200" dirty="0">
                <a:solidFill>
                  <a:srgbClr val="007FA3"/>
                </a:solidFill>
                <a:latin typeface="Times New Roman" panose="02020603050405020304" pitchFamily="18" charset="0"/>
                <a:ea typeface="Tahoma" panose="020B0604030504040204" pitchFamily="34"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524000"/>
            <a:ext cx="8229600" cy="4800600"/>
          </a:xfrm>
        </p:spPr>
        <p:txBody>
          <a:bodyPr/>
          <a:lstStyle>
            <a:lvl1pPr marL="0" indent="0">
              <a:buClr>
                <a:srgbClr val="007FA3"/>
              </a:buClr>
              <a:buSzPct val="100000"/>
              <a:buNone/>
              <a:defRPr sz="2400"/>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_Title_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2"/>
          <p:cNvSpPr>
            <a:spLocks noGrp="1"/>
          </p:cNvSpPr>
          <p:nvPr>
            <p:ph sz="quarter" idx="10"/>
          </p:nvPr>
        </p:nvSpPr>
        <p:spPr>
          <a:xfrm>
            <a:off x="457200" y="1600200"/>
            <a:ext cx="8229600" cy="1676400"/>
          </a:xfrm>
        </p:spPr>
        <p:txBody>
          <a:bodyPr/>
          <a:lstStyle>
            <a:lvl1pPr marL="0" indent="0">
              <a:buFont typeface="Arial" panose="020B0604020202020204" pitchFamily="34" charset="0"/>
              <a:buNone/>
              <a:defRPr/>
            </a:lvl1pPr>
          </a:lstStyle>
          <a:p>
            <a:pPr lvl="0"/>
            <a:endParaRPr lang="en-US" dirty="0" smtClean="0"/>
          </a:p>
          <a:p>
            <a:pPr lvl="0"/>
            <a:endParaRPr lang="en-US" dirty="0"/>
          </a:p>
        </p:txBody>
      </p:sp>
      <p:sp>
        <p:nvSpPr>
          <p:cNvPr id="5" name="Content Placeholder 3"/>
          <p:cNvSpPr>
            <a:spLocks noGrp="1"/>
          </p:cNvSpPr>
          <p:nvPr>
            <p:ph sz="quarter" idx="11"/>
          </p:nvPr>
        </p:nvSpPr>
        <p:spPr>
          <a:xfrm>
            <a:off x="457200" y="3657600"/>
            <a:ext cx="8229600" cy="2590800"/>
          </a:xfrm>
        </p:spPr>
        <p:txBody>
          <a:bodyPr/>
          <a:lstStyle>
            <a:lvl1pPr marL="0" indent="0">
              <a:buNone/>
              <a:defRPr/>
            </a:lvl1pPr>
          </a:lstStyle>
          <a:p>
            <a:pPr lvl="0"/>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Tree>
    <p:extLst>
      <p:ext uri="{BB962C8B-B14F-4D97-AF65-F5344CB8AC3E}">
        <p14:creationId xmlns:p14="http://schemas.microsoft.com/office/powerpoint/2010/main" val="359916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Number_Title_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2"/>
          <p:cNvSpPr>
            <a:spLocks noGrp="1"/>
          </p:cNvSpPr>
          <p:nvPr>
            <p:ph sz="quarter" idx="10"/>
          </p:nvPr>
        </p:nvSpPr>
        <p:spPr>
          <a:xfrm>
            <a:off x="457200" y="1600200"/>
            <a:ext cx="8305800" cy="838200"/>
          </a:xfrm>
        </p:spPr>
        <p:txBody>
          <a:bodyPr/>
          <a:lstStyle>
            <a:lvl1pPr marL="0" indent="0">
              <a:buFont typeface="Arial" panose="020B0604020202020204" pitchFamily="34" charset="0"/>
              <a:buNone/>
              <a:defRPr/>
            </a:lvl1pPr>
          </a:lstStyle>
          <a:p>
            <a:pPr lvl="0"/>
            <a:endParaRPr lang="en-US" dirty="0" smtClean="0"/>
          </a:p>
          <a:p>
            <a:pPr lvl="0"/>
            <a:endParaRPr lang="en-US" dirty="0"/>
          </a:p>
        </p:txBody>
      </p:sp>
      <p:sp>
        <p:nvSpPr>
          <p:cNvPr id="5" name="Content Placeholder 3"/>
          <p:cNvSpPr>
            <a:spLocks noGrp="1"/>
          </p:cNvSpPr>
          <p:nvPr>
            <p:ph sz="quarter" idx="11"/>
          </p:nvPr>
        </p:nvSpPr>
        <p:spPr>
          <a:xfrm>
            <a:off x="457200" y="2725948"/>
            <a:ext cx="8305800" cy="609600"/>
          </a:xfrm>
        </p:spPr>
        <p:txBody>
          <a:bodyPr/>
          <a:lstStyle>
            <a:lvl1pPr marL="0" indent="0">
              <a:buNone/>
              <a:defRPr b="0"/>
            </a:lvl1pPr>
          </a:lstStyle>
          <a:p>
            <a:pPr lvl="0"/>
            <a:endParaRPr lang="en-US" dirty="0"/>
          </a:p>
        </p:txBody>
      </p:sp>
      <p:sp>
        <p:nvSpPr>
          <p:cNvPr id="6" name="Content Placeholder 4"/>
          <p:cNvSpPr>
            <a:spLocks noGrp="1"/>
          </p:cNvSpPr>
          <p:nvPr>
            <p:ph sz="quarter" idx="12"/>
          </p:nvPr>
        </p:nvSpPr>
        <p:spPr>
          <a:xfrm>
            <a:off x="457200" y="3810000"/>
            <a:ext cx="8229600" cy="762000"/>
          </a:xfrm>
        </p:spPr>
        <p:txBody>
          <a:bodyPr/>
          <a:lstStyle>
            <a:lvl1pPr marL="0" indent="0">
              <a:buNone/>
              <a:defRPr/>
            </a:lvl1pPr>
          </a:lstStyle>
          <a:p>
            <a:pPr lvl="0"/>
            <a:endParaRPr lang="en-US" dirty="0"/>
          </a:p>
        </p:txBody>
      </p:sp>
      <p:sp>
        <p:nvSpPr>
          <p:cNvPr id="7" name="Content Placeholder 6"/>
          <p:cNvSpPr>
            <a:spLocks noGrp="1"/>
          </p:cNvSpPr>
          <p:nvPr>
            <p:ph sz="quarter" idx="13"/>
          </p:nvPr>
        </p:nvSpPr>
        <p:spPr>
          <a:xfrm>
            <a:off x="457200" y="4953000"/>
            <a:ext cx="8229600" cy="1143000"/>
          </a:xfrm>
        </p:spPr>
        <p:txBody>
          <a:bodyPr/>
          <a:lstStyle>
            <a:lvl1pPr marL="0" indent="0">
              <a:buNone/>
              <a:defRPr/>
            </a:lvl1pPr>
          </a:lstStyle>
          <a:p>
            <a:pPr lvl="0"/>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Tree>
    <p:extLst>
      <p:ext uri="{BB962C8B-B14F-4D97-AF65-F5344CB8AC3E}">
        <p14:creationId xmlns:p14="http://schemas.microsoft.com/office/powerpoint/2010/main" val="2598235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userDrawn="1"/>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6"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Tree>
    <p:extLst>
      <p:ext uri="{BB962C8B-B14F-4D97-AF65-F5344CB8AC3E}">
        <p14:creationId xmlns:p14="http://schemas.microsoft.com/office/powerpoint/2010/main" val="187624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ig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1080028"/>
          </a:xfrm>
        </p:spPr>
        <p:txBody>
          <a:bodyPr/>
          <a:lstStyle/>
          <a:p>
            <a:r>
              <a:rPr lang="en-US" dirty="0" smtClean="0"/>
              <a:t>Click to edit Master title style</a:t>
            </a:r>
            <a:endParaRPr lang="en-US" dirty="0"/>
          </a:p>
        </p:txBody>
      </p:sp>
      <p:sp>
        <p:nvSpPr>
          <p:cNvPr id="3" name="Content Placeholder 2"/>
          <p:cNvSpPr txBox="1">
            <a:spLocks/>
          </p:cNvSpPr>
          <p:nvPr userDrawn="1"/>
        </p:nvSpPr>
        <p:spPr>
          <a:xfrm>
            <a:off x="457200" y="5486400"/>
            <a:ext cx="8229600" cy="685800"/>
          </a:xfrm>
          <a:prstGeom prst="rect">
            <a:avLst/>
          </a:prstGeom>
        </p:spPr>
        <p:txBody>
          <a:bodyPr vert="horz" lIns="0" tIns="0" rIns="0" bIns="0" rtlCol="0" anchor="b" anchorCtr="0">
            <a:noAutofit/>
          </a:bodyPr>
          <a:lstStyle>
            <a:lvl1pPr algn="l" defTabSz="914400" rtl="0" eaLnBrk="1" latinLnBrk="0" hangingPunct="1">
              <a:lnSpc>
                <a:spcPct val="100000"/>
              </a:lnSpc>
              <a:spcBef>
                <a:spcPct val="0"/>
              </a:spcBef>
              <a:buNone/>
              <a:defRPr sz="1600" b="0" kern="1200">
                <a:solidFill>
                  <a:srgbClr val="000000"/>
                </a:solidFill>
                <a:latin typeface="+mn-lt"/>
                <a:ea typeface="+mj-ea"/>
                <a:cs typeface="Arial"/>
              </a:defRPr>
            </a:lvl1pPr>
          </a:lstStyle>
          <a:p>
            <a:endParaRPr lang="en-US" dirty="0"/>
          </a:p>
        </p:txBody>
      </p:sp>
      <p:sp>
        <p:nvSpPr>
          <p:cNvPr id="5" name="Text Placeholder 4"/>
          <p:cNvSpPr>
            <a:spLocks noGrp="1"/>
          </p:cNvSpPr>
          <p:nvPr>
            <p:ph type="body" sz="quarter" idx="10"/>
          </p:nvPr>
        </p:nvSpPr>
        <p:spPr>
          <a:xfrm>
            <a:off x="457200" y="5257800"/>
            <a:ext cx="8229600" cy="1066800"/>
          </a:xfrm>
        </p:spPr>
        <p:txBody>
          <a:bodyPr anchor="b"/>
          <a:lstStyle>
            <a:lvl1pPr marL="0" indent="0">
              <a:buNone/>
              <a:defRPr/>
            </a:lvl1pPr>
          </a:lstStyle>
          <a:p>
            <a:pPr lvl="0"/>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Tree>
    <p:extLst>
      <p:ext uri="{BB962C8B-B14F-4D97-AF65-F5344CB8AC3E}">
        <p14:creationId xmlns:p14="http://schemas.microsoft.com/office/powerpoint/2010/main" val="3898207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a:noFill/>
          <a:ln>
            <a:noFill/>
          </a:ln>
        </p:spPr>
        <p:txBody>
          <a:bodyPr/>
          <a:lstStyle>
            <a:lvl1pPr algn="l">
              <a:defRPr sz="1100">
                <a:solidFill>
                  <a:srgbClr val="000000"/>
                </a:solidFill>
                <a:effectLst/>
              </a:defRPr>
            </a:lvl1pPr>
          </a:lstStyle>
          <a:p>
            <a:r>
              <a:rPr lang="en-US" smtClean="0"/>
              <a:t>Click to edit Master title style</a:t>
            </a:r>
            <a:endParaRPr lang="en-US"/>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Tree>
    <p:extLst>
      <p:ext uri="{BB962C8B-B14F-4D97-AF65-F5344CB8AC3E}">
        <p14:creationId xmlns:p14="http://schemas.microsoft.com/office/powerpoint/2010/main" val="2203818372"/>
      </p:ext>
    </p:extLst>
  </p:cSld>
  <p:clrMapOvr>
    <a:masterClrMapping/>
  </p:clrMapOvr>
  <p:transition spd="slow" advTm="0"/>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066925"/>
            <a:ext cx="7772400" cy="1362075"/>
          </a:xfrm>
          <a:noFill/>
          <a:ln>
            <a:noFill/>
          </a:ln>
        </p:spPr>
        <p:txBody>
          <a:bodyPr anchorCtr="1"/>
          <a:lstStyle>
            <a:lvl1pPr algn="ctr">
              <a:defRPr sz="3600" b="0" cap="none">
                <a:solidFill>
                  <a:srgbClr val="1191D0"/>
                </a:solidFill>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722313" y="3452813"/>
            <a:ext cx="7772400" cy="1500187"/>
          </a:xfrm>
        </p:spPr>
        <p:txBody>
          <a:bodyPr anchor="b"/>
          <a:lstStyle>
            <a:lvl1pPr marL="0" indent="0" algn="ctr">
              <a:buNone/>
              <a:defRPr sz="28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Tree>
    <p:extLst>
      <p:ext uri="{BB962C8B-B14F-4D97-AF65-F5344CB8AC3E}">
        <p14:creationId xmlns:p14="http://schemas.microsoft.com/office/powerpoint/2010/main" val="4088795215"/>
      </p:ext>
    </p:extLst>
  </p:cSld>
  <p:clrMapOvr>
    <a:masterClrMapping/>
  </p:clrMapOvr>
  <p:transition spd="slow" advTm="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pic>
        <p:nvPicPr>
          <p:cNvPr id="9" name="Picture 8" descr="Pearson Logo"/>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301200" y="6477000"/>
            <a:ext cx="918000" cy="279915"/>
          </a:xfrm>
          <a:prstGeom prst="rect">
            <a:avLst/>
          </a:prstGeom>
        </p:spPr>
      </p:pic>
      <p:sp>
        <p:nvSpPr>
          <p:cNvPr id="6" name="Text Placeholder 5"/>
          <p:cNvSpPr txBox="1">
            <a:spLocks/>
          </p:cNvSpPr>
          <p:nvPr userDrawn="1"/>
        </p:nvSpPr>
        <p:spPr>
          <a:xfrm>
            <a:off x="2384268" y="6477000"/>
            <a:ext cx="6324600" cy="279400"/>
          </a:xfrm>
          <a:prstGeom prst="rect">
            <a:avLst/>
          </a:prstGeom>
        </p:spPr>
        <p:txBody>
          <a:bodyPr/>
          <a:lstStyle>
            <a:lvl1pPr marL="256032" indent="-256032" algn="l" defTabSz="914400" rtl="0" eaLnBrk="1" latinLnBrk="0" hangingPunct="1">
              <a:spcBef>
                <a:spcPts val="1500"/>
              </a:spcBef>
              <a:buClr>
                <a:srgbClr val="007FA3"/>
              </a:buClr>
              <a:buFont typeface="Arial" panose="020B0604020202020204" pitchFamily="34" charset="0"/>
              <a:buChar char="•"/>
              <a:defRPr sz="20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0" algn="r">
              <a:buNone/>
              <a:defRPr/>
            </a:pPr>
            <a:r>
              <a:rPr lang="en-US" altLang="en-US" sz="1200" dirty="0" smtClean="0">
                <a:latin typeface="Verdana"/>
                <a:ea typeface="Verdana" panose="020B0604030504040204" pitchFamily="34" charset="0"/>
                <a:cs typeface="Verdana"/>
              </a:rPr>
              <a:t>Copyright © 2015</a:t>
            </a:r>
            <a:r>
              <a:rPr lang="en-US" altLang="en-US" sz="1200" baseline="0" dirty="0" smtClean="0">
                <a:latin typeface="Verdana"/>
                <a:ea typeface="Verdana" panose="020B0604030504040204" pitchFamily="34" charset="0"/>
                <a:cs typeface="Verdana"/>
              </a:rPr>
              <a:t> </a:t>
            </a:r>
            <a:r>
              <a:rPr lang="en-US" altLang="en-US" sz="1200" dirty="0" smtClean="0">
                <a:latin typeface="Verdana"/>
                <a:ea typeface="Verdana" panose="020B0604030504040204" pitchFamily="34" charset="0"/>
                <a:cs typeface="Verdana"/>
              </a:rPr>
              <a:t>Pearson Education, Inc. All Rights Reserved</a:t>
            </a:r>
            <a:endParaRPr lang="en-US" altLang="en-US" sz="1200" dirty="0">
              <a:latin typeface="Verdana"/>
              <a:ea typeface="Verdana" panose="020B0604030504040204" pitchFamily="34" charset="0"/>
              <a:cs typeface="Verdana"/>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57" r:id="rId1"/>
    <p:sldLayoutId id="2147483650" r:id="rId2"/>
    <p:sldLayoutId id="2147483788" r:id="rId3"/>
    <p:sldLayoutId id="2147483793" r:id="rId4"/>
    <p:sldLayoutId id="2147483783" r:id="rId5"/>
    <p:sldLayoutId id="2147483678" r:id="rId6"/>
    <p:sldLayoutId id="2147483785" r:id="rId7"/>
    <p:sldLayoutId id="2147483787" r:id="rId8"/>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www.cs.armstrong.edu/liang/intro11e/html/TestFileStream.html" TargetMode="Externa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hyperlink" Target="http://liveexample-ppe.pearsoncmg.com/LiveRun/faces/LiveExample.xhtml?"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5" Type="http://schemas.openxmlformats.org/officeDocument/2006/relationships/hyperlink" Target="http://liveexample-ppe.pearsoncmg.com/LiveRun/faces/LiveExample.xhtml?" TargetMode="External"/><Relationship Id="rId4" Type="http://schemas.openxmlformats.org/officeDocument/2006/relationships/hyperlink" Target="http://www.cs.armstrong.edu/liang/intro11e/html/TestDataStream.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20.wmf"/><Relationship Id="rId5" Type="http://schemas.openxmlformats.org/officeDocument/2006/relationships/oleObject" Target="../embeddings/oleObject2.bin"/><Relationship Id="rId4" Type="http://schemas.openxmlformats.org/officeDocument/2006/relationships/image" Target="../media/image19.wmf"/></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www.cs.armstrong.edu/liang/intro11e/html/Copy.html" TargetMode="External"/><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hyperlink" Target="http://liveexample-ppe.pearsoncmg.com/LiveRun/faces/LiveExample.xhtml?"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hyperlink" Target="http://www.cs.armstrong.edu/liang/intro11e/html/TestObjectOutputStream.html" TargetMode="External"/><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hyperlink" Target="http://www.cs.armstrong.edu/liang/intro11e/html/TestObjectInputStream.html" TargetMode="External"/><Relationship Id="rId4" Type="http://schemas.openxmlformats.org/officeDocument/2006/relationships/hyperlink" Target="http://liveexample-ppe.pearsoncmg.com/LiveRun/faces/LiveExample.x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liveexample-ppe.pearsoncmg.com/LiveRun/faces/LiveExample.xhtml?" TargetMode="External"/><Relationship Id="rId2" Type="http://schemas.openxmlformats.org/officeDocument/2006/relationships/hyperlink" Target="http://www.cs.armstrong.edu/liang/intro11e/html/TestObjectStreamForArray.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32.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34.wmf"/><Relationship Id="rId5" Type="http://schemas.openxmlformats.org/officeDocument/2006/relationships/oleObject" Target="../embeddings/oleObject5.bin"/><Relationship Id="rId4" Type="http://schemas.openxmlformats.org/officeDocument/2006/relationships/image" Target="../media/image33.wmf"/></Relationships>
</file>

<file path=ppt/slides/_rels/slide39.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image" Target="../media/image36.wmf"/><Relationship Id="rId5" Type="http://schemas.openxmlformats.org/officeDocument/2006/relationships/oleObject" Target="../embeddings/oleObject7.bin"/><Relationship Id="rId4" Type="http://schemas.openxmlformats.org/officeDocument/2006/relationships/image" Target="../media/image3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hyperlink" Target="http://liveexample-ppe.pearsoncmg.com/LiveRun/faces/LiveExample.xhtml?" TargetMode="External"/><Relationship Id="rId2" Type="http://schemas.openxmlformats.org/officeDocument/2006/relationships/hyperlink" Target="http://www.cs.armstrong.edu/liang/intro11e/html/TestRandomAccessFile.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www.cs.armstrong.edu/liang/intro11e/html/FixedLengthStringIO.html" TargetMode="External"/><Relationship Id="rId2" Type="http://schemas.openxmlformats.org/officeDocument/2006/relationships/image" Target="../media/image40.emf"/><Relationship Id="rId1" Type="http://schemas.openxmlformats.org/officeDocument/2006/relationships/slideLayout" Target="../slideLayouts/slideLayout2.xml"/><Relationship Id="rId4" Type="http://schemas.openxmlformats.org/officeDocument/2006/relationships/hyperlink" Target="http://liveexample-ppe.pearsoncmg.com/LiveRun/faces/LiveExample.xhtml?"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liveexample-ppe.pearsoncmg.com/LiveRun/faces/LiveExample.xhtml?" TargetMode="External"/><Relationship Id="rId2" Type="http://schemas.openxmlformats.org/officeDocument/2006/relationships/hyperlink" Target="http://www.cs.armstrong.edu/liang/intro11e/html/AddressBook.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969290"/>
          </a:xfrm>
        </p:spPr>
        <p:txBody>
          <a:bodyPr anchor="b"/>
          <a:lstStyle/>
          <a:p>
            <a:pPr>
              <a:lnSpc>
                <a:spcPct val="90000"/>
              </a:lnSpc>
              <a:spcBef>
                <a:spcPts val="600"/>
              </a:spcBef>
              <a:spcAft>
                <a:spcPts val="125"/>
              </a:spcAft>
            </a:pPr>
            <a:r>
              <a:rPr lang="en-US" altLang="en-US" dirty="0"/>
              <a:t>Introduction to Java Programming</a:t>
            </a:r>
            <a:endParaRPr lang="en-US" altLang="en-US" dirty="0">
              <a:solidFill>
                <a:schemeClr val="bg2"/>
              </a:solidFill>
            </a:endParaRPr>
          </a:p>
        </p:txBody>
      </p:sp>
      <p:sp>
        <p:nvSpPr>
          <p:cNvPr id="4" name="Text Placeholder  2"/>
          <p:cNvSpPr>
            <a:spLocks noGrp="1"/>
          </p:cNvSpPr>
          <p:nvPr>
            <p:ph type="body" sz="quarter" idx="13"/>
          </p:nvPr>
        </p:nvSpPr>
        <p:spPr>
          <a:xfrm>
            <a:off x="457200" y="1353625"/>
            <a:ext cx="8229600" cy="318779"/>
          </a:xfrm>
        </p:spPr>
        <p:txBody>
          <a:bodyPr anchor="b"/>
          <a:lstStyle/>
          <a:p>
            <a:r>
              <a:rPr lang="en-US" sz="2000" dirty="0" smtClean="0"/>
              <a:t>Tenth Edition</a:t>
            </a:r>
            <a:endParaRPr lang="en-US" sz="2000" dirty="0"/>
          </a:p>
        </p:txBody>
      </p:sp>
      <p:sp>
        <p:nvSpPr>
          <p:cNvPr id="5" name="Text Placeholder 3"/>
          <p:cNvSpPr>
            <a:spLocks noGrp="1"/>
          </p:cNvSpPr>
          <p:nvPr>
            <p:ph type="body" sz="quarter" idx="14"/>
          </p:nvPr>
        </p:nvSpPr>
        <p:spPr/>
        <p:txBody>
          <a:bodyPr/>
          <a:lstStyle/>
          <a:p>
            <a:pPr algn="ctr"/>
            <a:r>
              <a:rPr lang="en-US" b="1" dirty="0">
                <a:cs typeface="Arial" panose="020B0604020202020204" pitchFamily="34" charset="0"/>
              </a:rPr>
              <a:t>Chapter </a:t>
            </a:r>
            <a:r>
              <a:rPr lang="en-US" b="1" dirty="0" smtClean="0">
                <a:cs typeface="Arial" panose="020B0604020202020204" pitchFamily="34" charset="0"/>
              </a:rPr>
              <a:t>17</a:t>
            </a:r>
            <a:endParaRPr lang="en-US" b="1" dirty="0">
              <a:cs typeface="Arial" panose="020B0604020202020204" pitchFamily="34" charset="0"/>
            </a:endParaRPr>
          </a:p>
        </p:txBody>
      </p:sp>
      <p:sp>
        <p:nvSpPr>
          <p:cNvPr id="3" name="Text Placeholder 4"/>
          <p:cNvSpPr>
            <a:spLocks noGrp="1"/>
          </p:cNvSpPr>
          <p:nvPr>
            <p:ph type="body" sz="quarter" idx="15"/>
          </p:nvPr>
        </p:nvSpPr>
        <p:spPr>
          <a:xfrm>
            <a:off x="5029200" y="3428999"/>
            <a:ext cx="3657600" cy="2133601"/>
          </a:xfrm>
        </p:spPr>
        <p:txBody>
          <a:bodyPr/>
          <a:lstStyle/>
          <a:p>
            <a:pPr algn="ctr"/>
            <a:r>
              <a:rPr lang="en-US" altLang="en-US" dirty="0"/>
              <a:t>Binary I/O</a:t>
            </a:r>
            <a:endParaRPr lang="en-US" altLang="en-US" dirty="0">
              <a:solidFill>
                <a:srgbClr val="000000"/>
              </a:solidFill>
            </a:endParaRPr>
          </a:p>
        </p:txBody>
      </p:sp>
      <p:pic>
        <p:nvPicPr>
          <p:cNvPr id="7" name="Picture 5" descr="Front Cover: Introduction to Java Programming Comprehensive Version Tenth Edition by Lia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985" y="2143512"/>
            <a:ext cx="3597966" cy="4052788"/>
          </a:xfrm>
          <a:prstGeom prst="rect">
            <a:avLst/>
          </a:prstGeom>
          <a:ln w="9525">
            <a:noFill/>
          </a:ln>
        </p:spPr>
      </p:pic>
      <p:sp>
        <p:nvSpPr>
          <p:cNvPr id="11" name="Text Placeholder 6"/>
          <p:cNvSpPr txBox="1">
            <a:spLocks noGrp="1"/>
          </p:cNvSpPr>
          <p:nvPr>
            <p:ph type="body" sz="quarter" idx="4294967295"/>
          </p:nvPr>
        </p:nvSpPr>
        <p:spPr>
          <a:xfrm>
            <a:off x="1911631" y="6521450"/>
            <a:ext cx="6705600" cy="184150"/>
          </a:xfrm>
          <a:prstGeom prst="rect">
            <a:avLst/>
          </a:prstGeom>
          <a:noFill/>
        </p:spPr>
        <p:txBody>
          <a:bodyPr wrap="square" rtlCol="0">
            <a:spAutoFit/>
          </a:bodyPr>
          <a:lstStyle/>
          <a:p>
            <a:pPr marL="0" indent="0" algn="r">
              <a:buNone/>
              <a:defRPr/>
            </a:pPr>
            <a:r>
              <a:rPr lang="en-US" altLang="en-US" sz="1200" dirty="0">
                <a:latin typeface="Verdana"/>
                <a:ea typeface="Verdana" panose="020B0604030504040204" pitchFamily="34" charset="0"/>
                <a:cs typeface="Verdana"/>
              </a:rPr>
              <a:t>Copyright © </a:t>
            </a:r>
            <a:r>
              <a:rPr lang="en-US" altLang="en-US" sz="1200" dirty="0" smtClean="0">
                <a:latin typeface="Verdana"/>
                <a:ea typeface="Verdana" panose="020B0604030504040204" pitchFamily="34" charset="0"/>
                <a:cs typeface="Verdana"/>
              </a:rPr>
              <a:t>2015 Pearson </a:t>
            </a:r>
            <a:r>
              <a:rPr lang="en-US" altLang="en-US" sz="1200" dirty="0">
                <a:latin typeface="Verdana"/>
                <a:ea typeface="Verdana" panose="020B0604030504040204" pitchFamily="34" charset="0"/>
                <a:cs typeface="Verdana"/>
              </a:rPr>
              <a:t>Education, Inc. All Rights Reserved</a:t>
            </a:r>
          </a:p>
        </p:txBody>
      </p:sp>
    </p:spTree>
    <p:extLst>
      <p:ext uri="{BB962C8B-B14F-4D97-AF65-F5344CB8AC3E}">
        <p14:creationId xmlns:p14="http://schemas.microsoft.com/office/powerpoint/2010/main" val="2912036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OutputStream</a:t>
            </a:r>
            <a:endParaRPr lang="en-US" dirty="0"/>
          </a:p>
        </p:txBody>
      </p:sp>
      <p:pic>
        <p:nvPicPr>
          <p:cNvPr id="4" name="Picture 2" descr="A U M L class diagram illustrates class name Java period i o period Input Stream. All the methods in the class are of public access modifier denoted by plus. The class Java period i o period Input Stream contains 9 methods. The 9 methods in the class along with their result are as follows. Method, write left parenthesis i n t b right parenthesis colon void. Result, writes the specified byte to this output stream period The parameter b is an i n t value period left parenthesis byte right parenthesis b is written to the output stream period. Method, write left parenthesis b colon byte left bracket right bracket, off colon i n t, l e n colon i n t right parenthesis colon void. Result, writes b left bracket off right bracket, b left bracket off plus 1 right bracket, ellipsis, b left bracket off plus l e n hyphen 1 right bracket into the output stream period. Method, write left parenthesis b colon byte left bracket right bracket right parenthesis colon void. Result, writes all the bytes in array b to the output stream period. Method, close left parenthesis right parenthesis colon void. Result, closes this output stream and releases any system resources occupied by it period. Method, flush left parenthesis right parenthesis colon void. Result, flushes this output stream and forces any buffered output bytes to be written out period."/>
          <p:cNvPicPr>
            <a:picLocks noChangeAspect="1"/>
          </p:cNvPicPr>
          <p:nvPr/>
        </p:nvPicPr>
        <p:blipFill>
          <a:blip r:embed="rId2"/>
          <a:stretch>
            <a:fillRect/>
          </a:stretch>
        </p:blipFill>
        <p:spPr>
          <a:xfrm>
            <a:off x="609600" y="1994443"/>
            <a:ext cx="7696597" cy="3263357"/>
          </a:xfrm>
          <a:prstGeom prst="rect">
            <a:avLst/>
          </a:prstGeom>
        </p:spPr>
      </p:pic>
    </p:spTree>
    <p:extLst>
      <p:ext uri="{BB962C8B-B14F-4D97-AF65-F5344CB8AC3E}">
        <p14:creationId xmlns:p14="http://schemas.microsoft.com/office/powerpoint/2010/main" val="2928794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err="1"/>
              <a:t>FileInputStream</a:t>
            </a:r>
            <a:r>
              <a:rPr lang="en-US" altLang="en-US" dirty="0"/>
              <a:t>/</a:t>
            </a:r>
            <a:r>
              <a:rPr lang="en-US" altLang="en-US" dirty="0" err="1"/>
              <a:t>FileOutputStream</a:t>
            </a:r>
            <a:endParaRPr lang="en-US" dirty="0"/>
          </a:p>
        </p:txBody>
      </p:sp>
      <p:pic>
        <p:nvPicPr>
          <p:cNvPr id="6" name="Picture 2" descr="A diagram illustrates input output classes. Class Input stream and class output stream is inherited from superclass object. File Input stream, filter input stream, and object input stream are derived from class input stream. File output stream, filter output stream, and object output stream are derived from output stream. Data input stream and buffered input stream are derived from filter input stream. Data output stream, buffered output stream, and print stream are derived from filter output stream. File input stream and file output stream are highlighted and labeled, file input stream or file output stream associates a binary input and output stream with an external file. All methods in file input stream and file output stream are inherited from its superclass."/>
          <p:cNvPicPr>
            <a:picLocks noChangeAspect="1"/>
          </p:cNvPicPr>
          <p:nvPr/>
        </p:nvPicPr>
        <p:blipFill>
          <a:blip r:embed="rId2"/>
          <a:stretch>
            <a:fillRect/>
          </a:stretch>
        </p:blipFill>
        <p:spPr>
          <a:xfrm>
            <a:off x="1267780" y="1786027"/>
            <a:ext cx="6608439" cy="4021920"/>
          </a:xfrm>
          <a:prstGeom prst="rect">
            <a:avLst/>
          </a:prstGeom>
        </p:spPr>
      </p:pic>
    </p:spTree>
    <p:extLst>
      <p:ext uri="{BB962C8B-B14F-4D97-AF65-F5344CB8AC3E}">
        <p14:creationId xmlns:p14="http://schemas.microsoft.com/office/powerpoint/2010/main" val="21977853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FileInputStream</a:t>
            </a:r>
            <a:endParaRPr lang="en-US" dirty="0"/>
          </a:p>
        </p:txBody>
      </p:sp>
      <p:sp>
        <p:nvSpPr>
          <p:cNvPr id="4" name="Content Placeholder 2"/>
          <p:cNvSpPr>
            <a:spLocks noGrp="1"/>
          </p:cNvSpPr>
          <p:nvPr>
            <p:ph sz="quarter" idx="10"/>
          </p:nvPr>
        </p:nvSpPr>
        <p:spPr>
          <a:xfrm>
            <a:off x="457200" y="1600200"/>
            <a:ext cx="8077200" cy="762000"/>
          </a:xfrm>
        </p:spPr>
        <p:txBody>
          <a:bodyPr/>
          <a:lstStyle/>
          <a:p>
            <a:r>
              <a:rPr lang="en-US" altLang="en-US" dirty="0">
                <a:cs typeface="Courier New" panose="02070309020205020404" pitchFamily="49" charset="0"/>
              </a:rPr>
              <a:t>To construct a </a:t>
            </a:r>
            <a:r>
              <a:rPr lang="en-US" altLang="en-US" dirty="0" err="1">
                <a:cs typeface="Courier New" panose="02070309020205020404" pitchFamily="49" charset="0"/>
              </a:rPr>
              <a:t>FileInputStream</a:t>
            </a:r>
            <a:r>
              <a:rPr lang="en-US" altLang="en-US" dirty="0">
                <a:cs typeface="Courier New" panose="02070309020205020404" pitchFamily="49" charset="0"/>
              </a:rPr>
              <a:t>, use the following constructors</a:t>
            </a:r>
            <a:r>
              <a:rPr lang="en-US" altLang="en-US" dirty="0" smtClean="0">
                <a:cs typeface="Courier New" panose="02070309020205020404" pitchFamily="49" charset="0"/>
              </a:rPr>
              <a:t>:</a:t>
            </a:r>
            <a:endParaRPr lang="en-US" altLang="en-US" dirty="0">
              <a:cs typeface="Times New Roman" panose="02020603050405020304" pitchFamily="18" charset="0"/>
            </a:endParaRPr>
          </a:p>
        </p:txBody>
      </p:sp>
      <p:pic>
        <p:nvPicPr>
          <p:cNvPr id="8" name="Picture 3" descr="Computer code has 2 lines. The lines read as follows. Line 1. public File Input Stream left parenthesis String file name right parenthesis. Line 2. public File Input Stream left parenthesis File file right parenthesis."/>
          <p:cNvPicPr>
            <a:picLocks noChangeAspect="1"/>
          </p:cNvPicPr>
          <p:nvPr/>
        </p:nvPicPr>
        <p:blipFill>
          <a:blip r:embed="rId2"/>
          <a:stretch>
            <a:fillRect/>
          </a:stretch>
        </p:blipFill>
        <p:spPr>
          <a:xfrm>
            <a:off x="1219200" y="2743200"/>
            <a:ext cx="5645385" cy="1079086"/>
          </a:xfrm>
          <a:prstGeom prst="rect">
            <a:avLst/>
          </a:prstGeom>
        </p:spPr>
      </p:pic>
      <p:sp>
        <p:nvSpPr>
          <p:cNvPr id="7" name="Content Placeholder 4"/>
          <p:cNvSpPr>
            <a:spLocks noGrp="1"/>
          </p:cNvSpPr>
          <p:nvPr>
            <p:ph sz="quarter" idx="11"/>
          </p:nvPr>
        </p:nvSpPr>
        <p:spPr>
          <a:xfrm>
            <a:off x="457200" y="4038600"/>
            <a:ext cx="8153400" cy="2209800"/>
          </a:xfrm>
        </p:spPr>
        <p:txBody>
          <a:bodyPr/>
          <a:lstStyle/>
          <a:p>
            <a:r>
              <a:rPr lang="en-US" altLang="en-US" dirty="0">
                <a:cs typeface="Courier New" panose="02070309020205020404" pitchFamily="49" charset="0"/>
              </a:rPr>
              <a:t>A </a:t>
            </a:r>
            <a:r>
              <a:rPr lang="en-US" altLang="en-US" b="1" dirty="0" err="1">
                <a:cs typeface="Courier New" panose="02070309020205020404" pitchFamily="49" charset="0"/>
              </a:rPr>
              <a:t>java.io.FileNotFoundException</a:t>
            </a:r>
            <a:r>
              <a:rPr lang="en-US" altLang="en-US" dirty="0">
                <a:cs typeface="Courier New" panose="02070309020205020404" pitchFamily="49" charset="0"/>
              </a:rPr>
              <a:t> would occur if you attempt to create a </a:t>
            </a:r>
            <a:r>
              <a:rPr lang="en-US" altLang="en-US" b="1" dirty="0" err="1">
                <a:cs typeface="Courier New" panose="02070309020205020404" pitchFamily="49" charset="0"/>
              </a:rPr>
              <a:t>FileInputStream</a:t>
            </a:r>
            <a:r>
              <a:rPr lang="en-US" altLang="en-US" dirty="0">
                <a:cs typeface="Courier New" panose="02070309020205020404" pitchFamily="49" charset="0"/>
              </a:rPr>
              <a:t> with a nonexistent file</a:t>
            </a:r>
            <a:r>
              <a:rPr lang="en-US" altLang="en-US" dirty="0" smtClean="0">
                <a:cs typeface="Courier New" panose="02070309020205020404" pitchFamily="49" charset="0"/>
              </a:rPr>
              <a:t>.</a:t>
            </a:r>
            <a:endParaRPr lang="en-US" altLang="en-US" dirty="0">
              <a:cs typeface="Courier New" panose="02070309020205020404" pitchFamily="49" charset="0"/>
            </a:endParaRPr>
          </a:p>
        </p:txBody>
      </p:sp>
    </p:spTree>
    <p:extLst>
      <p:ext uri="{BB962C8B-B14F-4D97-AF65-F5344CB8AC3E}">
        <p14:creationId xmlns:p14="http://schemas.microsoft.com/office/powerpoint/2010/main" val="504650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FileOutputStream</a:t>
            </a:r>
            <a:endParaRPr lang="en-US" dirty="0"/>
          </a:p>
        </p:txBody>
      </p:sp>
      <p:sp>
        <p:nvSpPr>
          <p:cNvPr id="6" name="Content Placeholder 2"/>
          <p:cNvSpPr>
            <a:spLocks noGrp="1"/>
          </p:cNvSpPr>
          <p:nvPr>
            <p:ph idx="1"/>
          </p:nvPr>
        </p:nvSpPr>
        <p:spPr>
          <a:xfrm>
            <a:off x="457200" y="1524000"/>
            <a:ext cx="8229600" cy="838200"/>
          </a:xfrm>
        </p:spPr>
        <p:txBody>
          <a:bodyPr/>
          <a:lstStyle/>
          <a:p>
            <a:r>
              <a:rPr lang="en-US" altLang="en-US" dirty="0">
                <a:cs typeface="Courier New" panose="02070309020205020404" pitchFamily="49" charset="0"/>
              </a:rPr>
              <a:t>To construct a FileOutputStream, use the following constructors</a:t>
            </a:r>
            <a:r>
              <a:rPr lang="en-US" altLang="en-US" dirty="0" smtClean="0">
                <a:cs typeface="Courier New" panose="02070309020205020404" pitchFamily="49" charset="0"/>
              </a:rPr>
              <a:t>:</a:t>
            </a:r>
            <a:endParaRPr lang="en-US" altLang="en-US" dirty="0">
              <a:cs typeface="Courier New" panose="02070309020205020404" pitchFamily="49" charset="0"/>
            </a:endParaRPr>
          </a:p>
        </p:txBody>
      </p:sp>
      <p:pic>
        <p:nvPicPr>
          <p:cNvPr id="7" name="Picture 3" descr="To construct a File Output Stream, use the following constructors colon. Computer code has 4 lines. The lines read as follows. Line 1. public File Output Stream left parenthesis String filename right parenthesis. Line 2. public File Output Stream left parenthesis File file right parenthesis. Line 3. public File Output Stream left parenthesis String filename, boolean append right parenthesis. Line 4. public File Output Stream left parenthesis File file, boolean append right parenthesis. If the file does not exist, a new file would be crated. If the file already exists, the first two constructors would delete the current contents in the file. To retain the current content and append new data into the file, use the last two constructors by passing true to the append parameter."/>
          <p:cNvPicPr>
            <a:picLocks noChangeAspect="1"/>
          </p:cNvPicPr>
          <p:nvPr/>
        </p:nvPicPr>
        <p:blipFill>
          <a:blip r:embed="rId2"/>
          <a:stretch>
            <a:fillRect/>
          </a:stretch>
        </p:blipFill>
        <p:spPr>
          <a:xfrm>
            <a:off x="762000" y="2438400"/>
            <a:ext cx="7315200" cy="3447501"/>
          </a:xfrm>
          <a:prstGeom prst="rect">
            <a:avLst/>
          </a:prstGeom>
        </p:spPr>
      </p:pic>
      <p:sp>
        <p:nvSpPr>
          <p:cNvPr id="8" name="TextBox 4">
            <a:hlinkClick r:id="rId3"/>
          </p:cNvPr>
          <p:cNvSpPr>
            <a:spLocks noChangeArrowheads="1"/>
          </p:cNvSpPr>
          <p:nvPr/>
        </p:nvSpPr>
        <p:spPr bwMode="auto">
          <a:xfrm>
            <a:off x="4495800" y="5993921"/>
            <a:ext cx="2324100" cy="40011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latin typeface="+mn-lt"/>
              </a:rPr>
              <a:t>TestFileStream</a:t>
            </a:r>
          </a:p>
        </p:txBody>
      </p:sp>
      <p:sp>
        <p:nvSpPr>
          <p:cNvPr id="9" name="TextBox 5">
            <a:hlinkClick r:id="rId4"/>
          </p:cNvPr>
          <p:cNvSpPr txBox="1"/>
          <p:nvPr/>
        </p:nvSpPr>
        <p:spPr>
          <a:xfrm>
            <a:off x="7010400" y="5993921"/>
            <a:ext cx="685800" cy="400110"/>
          </a:xfrm>
          <a:prstGeom prst="rect">
            <a:avLst/>
          </a:prstGeom>
          <a:solidFill>
            <a:srgbClr val="38A1BA"/>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t>Run</a:t>
            </a:r>
          </a:p>
        </p:txBody>
      </p:sp>
    </p:spTree>
    <p:extLst>
      <p:ext uri="{BB962C8B-B14F-4D97-AF65-F5344CB8AC3E}">
        <p14:creationId xmlns:p14="http://schemas.microsoft.com/office/powerpoint/2010/main" val="1785391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FilterInputStream/</a:t>
            </a:r>
            <a:r>
              <a:rPr lang="en-US" altLang="en-US" dirty="0" err="1"/>
              <a:t>FilterOutputStream</a:t>
            </a:r>
            <a:endParaRPr lang="en-US" dirty="0"/>
          </a:p>
        </p:txBody>
      </p:sp>
      <p:pic>
        <p:nvPicPr>
          <p:cNvPr id="6" name="Picture 2" descr="A diagram illustrates input output classes. Class Input stream and class output stream is inherited from superclass object. File Input stream, filter input stream, and object input stream are derived from class input stream. File output stream, filter output stream, and object output stream are derived from output stream. Data input stream and buffered input stream are derived from filter input stream. Data output stream, buffered output stream, and print stream are derived from filter output stream. Filter Input Stream and Filter Output Stream are labeled, file streams are streams that filter bytes for some purpose. The basic byte input stream provides a read method that can only be used for reading bytes. IF you want to read integers, doubles, or strings, you need a filter class to wrap the byte input stream. Using a filter class enables you to read integers, doubles and strings instead of bytes and characters. Filter input stream are the base classes for filtering data. When you need to process primitive numeric types, use Data Input Stream and Data Output Stream to filter bytes"/>
          <p:cNvPicPr>
            <a:picLocks noChangeAspect="1"/>
          </p:cNvPicPr>
          <p:nvPr/>
        </p:nvPicPr>
        <p:blipFill>
          <a:blip r:embed="rId2"/>
          <a:stretch>
            <a:fillRect/>
          </a:stretch>
        </p:blipFill>
        <p:spPr>
          <a:xfrm>
            <a:off x="897449" y="1524000"/>
            <a:ext cx="7349101" cy="4675872"/>
          </a:xfrm>
          <a:prstGeom prst="rect">
            <a:avLst/>
          </a:prstGeom>
        </p:spPr>
      </p:pic>
    </p:spTree>
    <p:extLst>
      <p:ext uri="{BB962C8B-B14F-4D97-AF65-F5344CB8AC3E}">
        <p14:creationId xmlns:p14="http://schemas.microsoft.com/office/powerpoint/2010/main" val="4502632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DataInputStream</a:t>
            </a:r>
            <a:r>
              <a:rPr lang="en-US" altLang="en-US" dirty="0"/>
              <a:t>/</a:t>
            </a:r>
            <a:r>
              <a:rPr lang="en-US" altLang="en-US" dirty="0" err="1"/>
              <a:t>DataOutputStream</a:t>
            </a:r>
            <a:endParaRPr lang="en-US" dirty="0"/>
          </a:p>
        </p:txBody>
      </p:sp>
      <p:pic>
        <p:nvPicPr>
          <p:cNvPr id="4" name="Picture 2" descr="A diagram illustrates input output classes. Class Input stream and class output stream is inherited from superclass object. File Input stream, filter input stream, and object input stream are derived from class input stream. File output stream, filter output stream, and object output stream is derived from output stream. Data input stream and buffered input stream is derived from filter input stream. Data output stream and buffered output stream is derived from filter output stream. Data output Stream is labeled, Data Input Stream reads byte from the stream and convert them into appropriate primitive type value or strings. Data output stream converts primitive type values or strings into bytes and output the bytes to the streams."/>
          <p:cNvPicPr>
            <a:picLocks noChangeAspect="1"/>
          </p:cNvPicPr>
          <p:nvPr/>
        </p:nvPicPr>
        <p:blipFill>
          <a:blip r:embed="rId2"/>
          <a:stretch>
            <a:fillRect/>
          </a:stretch>
        </p:blipFill>
        <p:spPr>
          <a:xfrm>
            <a:off x="1447800" y="1597338"/>
            <a:ext cx="6422508" cy="4222332"/>
          </a:xfrm>
          <a:prstGeom prst="rect">
            <a:avLst/>
          </a:prstGeom>
        </p:spPr>
      </p:pic>
    </p:spTree>
    <p:extLst>
      <p:ext uri="{BB962C8B-B14F-4D97-AF65-F5344CB8AC3E}">
        <p14:creationId xmlns:p14="http://schemas.microsoft.com/office/powerpoint/2010/main" val="17717896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DataInputStream</a:t>
            </a:r>
            <a:endParaRPr lang="en-US" dirty="0"/>
          </a:p>
        </p:txBody>
      </p:sp>
      <p:sp>
        <p:nvSpPr>
          <p:cNvPr id="3" name="Content Placeholder 2"/>
          <p:cNvSpPr>
            <a:spLocks noGrp="1"/>
          </p:cNvSpPr>
          <p:nvPr>
            <p:ph idx="1"/>
          </p:nvPr>
        </p:nvSpPr>
        <p:spPr>
          <a:xfrm>
            <a:off x="457200" y="1524000"/>
            <a:ext cx="8229600" cy="990600"/>
          </a:xfrm>
        </p:spPr>
        <p:txBody>
          <a:bodyPr/>
          <a:lstStyle/>
          <a:p>
            <a:r>
              <a:rPr lang="en-US" altLang="en-US" dirty="0">
                <a:cs typeface="Courier New" panose="02070309020205020404" pitchFamily="49" charset="0"/>
              </a:rPr>
              <a:t>DataInputStream extends FilterInputStream and implements the </a:t>
            </a:r>
            <a:r>
              <a:rPr lang="en-US" altLang="en-US" dirty="0" err="1">
                <a:cs typeface="Courier New" panose="02070309020205020404" pitchFamily="49" charset="0"/>
              </a:rPr>
              <a:t>DataInput</a:t>
            </a:r>
            <a:r>
              <a:rPr lang="en-US" altLang="en-US" dirty="0">
                <a:cs typeface="Courier New" panose="02070309020205020404" pitchFamily="49" charset="0"/>
              </a:rPr>
              <a:t> interface</a:t>
            </a:r>
            <a:r>
              <a:rPr lang="en-US" altLang="en-US" dirty="0" smtClean="0">
                <a:cs typeface="Courier New" panose="02070309020205020404" pitchFamily="49" charset="0"/>
              </a:rPr>
              <a:t>.</a:t>
            </a:r>
            <a:endParaRPr lang="en-US" altLang="en-US" dirty="0">
              <a:cs typeface="Courier New" panose="02070309020205020404" pitchFamily="49" charset="0"/>
            </a:endParaRPr>
          </a:p>
        </p:txBody>
      </p:sp>
      <p:pic>
        <p:nvPicPr>
          <p:cNvPr id="4" name="Picture 3" descr="A diagram illustrates U M L class diagram. A base class filter Input Stream is derived from Input Stream. A class Data Input Stream is derived from the base class Filter Input Stream. The class Data Input Stream contains 1 method, Data Input Stream left parenthesis in colon Input Stream right parenthesis which is of public access modifier denoted by plus. The class Data Input stream implements the interface java period i o period Data Input which contains 10 methods. All the methods are of public access modifier denoted by plus. The 10 methods along with their results are as follows. Method, read Boolean left parenthesis right parenthesis colon boolean. Result, reads a Boolean from the input stream. Method, read Byte left parenthesis right parenthesis colon byte. Result, reads a byte from the input stream. Method, read C h a r left parenthesis right parenthesis colon c h a r. Result, reads a character from the input stream. Method, read Float left parenthesis right parenthesis colon float. Result, reads a float from the input stream. Method, read Double left parenthesis right parenthesis colon double. Result, reads a double from the input stream. Method, read I n t left parenthesis right parenthesis colon i n t. Result, reads a i n t from the input stream. Method, read Long left parenthesis right parenthesis colon long. Result, reads a long from the input stream. Method, read Short left parenthesis right parenthesis colon short. Result, reads a short from the input stream. Method, read left parenthesis right parenthesis colon String. Result, reads a line of characters from the input stream. Method, read U T F left parenthesis right parenthesis colon String. Result, reads a string from the input stream."/>
          <p:cNvPicPr>
            <a:picLocks noChangeAspect="1"/>
          </p:cNvPicPr>
          <p:nvPr/>
        </p:nvPicPr>
        <p:blipFill>
          <a:blip r:embed="rId2"/>
          <a:stretch>
            <a:fillRect/>
          </a:stretch>
        </p:blipFill>
        <p:spPr>
          <a:xfrm>
            <a:off x="990289" y="3048000"/>
            <a:ext cx="7163421" cy="2591025"/>
          </a:xfrm>
          <a:prstGeom prst="rect">
            <a:avLst/>
          </a:prstGeom>
        </p:spPr>
      </p:pic>
    </p:spTree>
    <p:extLst>
      <p:ext uri="{BB962C8B-B14F-4D97-AF65-F5344CB8AC3E}">
        <p14:creationId xmlns:p14="http://schemas.microsoft.com/office/powerpoint/2010/main" val="1235747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DataOutputStream</a:t>
            </a:r>
            <a:endParaRPr lang="en-US" dirty="0"/>
          </a:p>
        </p:txBody>
      </p:sp>
      <p:sp>
        <p:nvSpPr>
          <p:cNvPr id="3" name="Content Placeholder 2"/>
          <p:cNvSpPr>
            <a:spLocks noGrp="1"/>
          </p:cNvSpPr>
          <p:nvPr>
            <p:ph idx="1"/>
          </p:nvPr>
        </p:nvSpPr>
        <p:spPr>
          <a:xfrm>
            <a:off x="457200" y="1524000"/>
            <a:ext cx="8229600" cy="914400"/>
          </a:xfrm>
        </p:spPr>
        <p:txBody>
          <a:bodyPr/>
          <a:lstStyle/>
          <a:p>
            <a:r>
              <a:rPr lang="en-US" altLang="en-US" dirty="0">
                <a:cs typeface="Courier New" panose="02070309020205020404" pitchFamily="49" charset="0"/>
              </a:rPr>
              <a:t>DataOutputStream extends FilterOutputStream and implements the </a:t>
            </a:r>
            <a:r>
              <a:rPr lang="en-US" altLang="en-US" dirty="0" err="1">
                <a:cs typeface="Courier New" panose="02070309020205020404" pitchFamily="49" charset="0"/>
              </a:rPr>
              <a:t>DataOutput</a:t>
            </a:r>
            <a:r>
              <a:rPr lang="en-US" altLang="en-US" dirty="0">
                <a:cs typeface="Courier New" panose="02070309020205020404" pitchFamily="49" charset="0"/>
              </a:rPr>
              <a:t> interface</a:t>
            </a:r>
            <a:r>
              <a:rPr lang="en-US" altLang="en-US" dirty="0" smtClean="0">
                <a:cs typeface="Courier New" panose="02070309020205020404" pitchFamily="49" charset="0"/>
              </a:rPr>
              <a:t>.</a:t>
            </a:r>
            <a:endParaRPr lang="en-US" altLang="en-US" dirty="0">
              <a:cs typeface="Courier New" panose="02070309020205020404" pitchFamily="49" charset="0"/>
            </a:endParaRPr>
          </a:p>
        </p:txBody>
      </p:sp>
      <p:pic>
        <p:nvPicPr>
          <p:cNvPr id="4" name="Picture 3" descr="A diagram illustrates U M L class diagram. A base class Filter Output Stream is derived from Output Stream. A class Data Output Stream is derived from the base class Filter Output Stream. The class Data Output Stream contains 1 method, Data Output Stream left parenthesis out colon Output Stream right parenthesis which is of public access modifier denoted by plus. The class Data Output stream implements the interface java period i o period Data Output which contains 11 methods. All the methods are of public access modifier denoted by plus. The 11 methods along with their results are as follows. Method, write Boolean left parenthesis b colon boolean right parenthesis colon void. Result, writes a Boolean to the output stream period. Method, write Byte left parenthesis v colon i n t right parenthesis colon void. Result, writes the eight low order bits of the argument v to the output stream period. Method, write Bytes left parenthesis s colon String right parenthesis colon void. Result, writes the lower byte of the characters in a string to the output stream period. Method, write C h a r left parenthesis c colon c h a r right parenthesis colon void. Result, writes a character left parenthesis composed of 2 bytes right parenthesis to the output stream period. Method, write C h a r s left parenthesis s colon String right parenthesis colon void. Result, writes every character in the string s to the output stream, in order, 2 bytes per character period. Method, write Float left parenthesis v colon float right parenthesis colon void. Result, writes a float value to the output stream period. Method, write Double left parenthesis v colon double right parenthesis colon void. Result, writes a double value to the output stream period. Method, write I n t left parenthesis v colon i n t right parenthesis colon void. Result, writes an i n t value to the output stream period. Method, write Long left parenthesis v colon long right parenthesis colon void. Result, writes a long value to the output stream period. Method, write Short left parenthesis v colon short right parenthesis colon void. Result, writes a short value to the output stream period. Method, write U T F left parenthesis s colon String right parenthesis colon void. Result, writes s string in UTF format perio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971800"/>
            <a:ext cx="7361237" cy="3147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817949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Characters and Strings in Binary I/O</a:t>
            </a:r>
            <a:endParaRPr lang="en-US" dirty="0"/>
          </a:p>
        </p:txBody>
      </p:sp>
      <p:sp>
        <p:nvSpPr>
          <p:cNvPr id="5" name="Content Placeholder 2"/>
          <p:cNvSpPr>
            <a:spLocks noGrp="1"/>
          </p:cNvSpPr>
          <p:nvPr>
            <p:ph idx="1"/>
          </p:nvPr>
        </p:nvSpPr>
        <p:spPr/>
        <p:txBody>
          <a:bodyPr/>
          <a:lstStyle/>
          <a:p>
            <a:r>
              <a:rPr lang="en-US" altLang="en-US" sz="2000" dirty="0">
                <a:cs typeface="Times New Roman" panose="02020603050405020304" pitchFamily="18" charset="0"/>
              </a:rPr>
              <a:t>A Unicode consists of two bytes. The </a:t>
            </a:r>
            <a:r>
              <a:rPr lang="en-US" altLang="en-US" sz="2000" dirty="0" err="1">
                <a:cs typeface="Times New Roman" panose="02020603050405020304" pitchFamily="18" charset="0"/>
              </a:rPr>
              <a:t>writeChar</a:t>
            </a:r>
            <a:r>
              <a:rPr lang="en-US" altLang="en-US" sz="2000" dirty="0">
                <a:cs typeface="Times New Roman" panose="02020603050405020304" pitchFamily="18" charset="0"/>
              </a:rPr>
              <a:t>(char c) method writes the Unicode of character c to the output. The </a:t>
            </a:r>
            <a:r>
              <a:rPr lang="en-US" altLang="en-US" sz="2000" dirty="0" err="1">
                <a:cs typeface="Times New Roman" panose="02020603050405020304" pitchFamily="18" charset="0"/>
              </a:rPr>
              <a:t>writeChars</a:t>
            </a:r>
            <a:r>
              <a:rPr lang="en-US" altLang="en-US" sz="2000" dirty="0">
                <a:cs typeface="Times New Roman" panose="02020603050405020304" pitchFamily="18" charset="0"/>
              </a:rPr>
              <a:t>(String s) method writes the Unicode for each character in the string s to the output.</a:t>
            </a:r>
          </a:p>
          <a:p>
            <a:pPr>
              <a:lnSpc>
                <a:spcPct val="90000"/>
              </a:lnSpc>
            </a:pPr>
            <a:r>
              <a:rPr lang="en-US" altLang="en-US" sz="2000" b="1" dirty="0">
                <a:cs typeface="Times New Roman" panose="02020603050405020304" pitchFamily="18" charset="0"/>
              </a:rPr>
              <a:t>Why </a:t>
            </a:r>
            <a:r>
              <a:rPr lang="en-US" altLang="en-US" sz="2000" b="1" dirty="0" smtClean="0">
                <a:cs typeface="Times New Roman" panose="02020603050405020304" pitchFamily="18" charset="0"/>
              </a:rPr>
              <a:t>U</a:t>
            </a:r>
            <a:r>
              <a:rPr lang="en-US" altLang="en-US" sz="100" b="1" dirty="0" smtClean="0">
                <a:cs typeface="Times New Roman" panose="02020603050405020304" pitchFamily="18" charset="0"/>
              </a:rPr>
              <a:t> </a:t>
            </a:r>
            <a:r>
              <a:rPr lang="en-US" altLang="en-US" sz="2000" b="1" dirty="0" smtClean="0">
                <a:cs typeface="Times New Roman" panose="02020603050405020304" pitchFamily="18" charset="0"/>
              </a:rPr>
              <a:t>T</a:t>
            </a:r>
            <a:r>
              <a:rPr lang="en-US" altLang="en-US" sz="100" b="1" dirty="0" smtClean="0">
                <a:cs typeface="Times New Roman" panose="02020603050405020304" pitchFamily="18" charset="0"/>
              </a:rPr>
              <a:t> </a:t>
            </a:r>
            <a:r>
              <a:rPr lang="en-US" altLang="en-US" sz="2000" b="1" dirty="0" smtClean="0">
                <a:cs typeface="Times New Roman" panose="02020603050405020304" pitchFamily="18" charset="0"/>
              </a:rPr>
              <a:t>F-8</a:t>
            </a:r>
            <a:r>
              <a:rPr lang="en-US" altLang="en-US" sz="2000" b="1" dirty="0">
                <a:cs typeface="Times New Roman" panose="02020603050405020304" pitchFamily="18" charset="0"/>
              </a:rPr>
              <a:t>? What is U</a:t>
            </a:r>
            <a:r>
              <a:rPr lang="en-US" altLang="en-US" sz="100" b="1" dirty="0">
                <a:cs typeface="Times New Roman" panose="02020603050405020304" pitchFamily="18" charset="0"/>
              </a:rPr>
              <a:t> </a:t>
            </a:r>
            <a:r>
              <a:rPr lang="en-US" altLang="en-US" sz="2000" b="1" dirty="0">
                <a:cs typeface="Times New Roman" panose="02020603050405020304" pitchFamily="18" charset="0"/>
              </a:rPr>
              <a:t>T</a:t>
            </a:r>
            <a:r>
              <a:rPr lang="en-US" altLang="en-US" sz="100" b="1" dirty="0">
                <a:cs typeface="Times New Roman" panose="02020603050405020304" pitchFamily="18" charset="0"/>
              </a:rPr>
              <a:t> </a:t>
            </a:r>
            <a:r>
              <a:rPr lang="en-US" altLang="en-US" sz="2000" b="1" dirty="0">
                <a:cs typeface="Times New Roman" panose="02020603050405020304" pitchFamily="18" charset="0"/>
              </a:rPr>
              <a:t>F</a:t>
            </a:r>
            <a:r>
              <a:rPr lang="en-US" altLang="en-US" sz="2000" b="1" dirty="0" smtClean="0">
                <a:cs typeface="Times New Roman" panose="02020603050405020304" pitchFamily="18" charset="0"/>
              </a:rPr>
              <a:t>-8?</a:t>
            </a:r>
            <a:endParaRPr lang="en-US" altLang="en-US" sz="2000" b="1" dirty="0">
              <a:cs typeface="Times New Roman" panose="02020603050405020304" pitchFamily="18" charset="0"/>
            </a:endParaRPr>
          </a:p>
          <a:p>
            <a:pPr>
              <a:lnSpc>
                <a:spcPct val="90000"/>
              </a:lnSpc>
            </a:pPr>
            <a:r>
              <a:rPr lang="en-US" altLang="en-US" sz="2000" dirty="0">
                <a:cs typeface="Times New Roman" panose="02020603050405020304" pitchFamily="18" charset="0"/>
              </a:rPr>
              <a:t>U</a:t>
            </a:r>
            <a:r>
              <a:rPr lang="en-US" altLang="en-US" sz="100" dirty="0">
                <a:cs typeface="Times New Roman" panose="02020603050405020304" pitchFamily="18" charset="0"/>
              </a:rPr>
              <a:t> </a:t>
            </a:r>
            <a:r>
              <a:rPr lang="en-US" altLang="en-US" sz="2000" dirty="0">
                <a:cs typeface="Times New Roman" panose="02020603050405020304" pitchFamily="18" charset="0"/>
              </a:rPr>
              <a:t>T</a:t>
            </a:r>
            <a:r>
              <a:rPr lang="en-US" altLang="en-US" sz="100" dirty="0">
                <a:cs typeface="Times New Roman" panose="02020603050405020304" pitchFamily="18" charset="0"/>
              </a:rPr>
              <a:t> </a:t>
            </a:r>
            <a:r>
              <a:rPr lang="en-US" altLang="en-US" sz="2000" dirty="0">
                <a:cs typeface="Times New Roman" panose="02020603050405020304" pitchFamily="18" charset="0"/>
              </a:rPr>
              <a:t>F</a:t>
            </a:r>
            <a:r>
              <a:rPr lang="en-US" altLang="en-US" sz="2000" dirty="0" smtClean="0">
                <a:cs typeface="Courier New" panose="02070309020205020404" pitchFamily="49" charset="0"/>
              </a:rPr>
              <a:t>-8 </a:t>
            </a:r>
            <a:r>
              <a:rPr lang="en-US" altLang="en-US" sz="2000" dirty="0">
                <a:cs typeface="Courier New" panose="02070309020205020404" pitchFamily="49" charset="0"/>
              </a:rPr>
              <a:t>is a coding scheme that allows systems to operate with both ASCII and Unicode efficiently. Most operating systems use </a:t>
            </a:r>
            <a:r>
              <a:rPr lang="en-US" altLang="en-US" sz="2000" dirty="0" smtClean="0">
                <a:cs typeface="Courier New" panose="02070309020205020404" pitchFamily="49" charset="0"/>
              </a:rPr>
              <a:t>A</a:t>
            </a:r>
            <a:r>
              <a:rPr lang="en-US" altLang="en-US" sz="100" dirty="0" smtClean="0">
                <a:cs typeface="Courier New" panose="02070309020205020404" pitchFamily="49" charset="0"/>
              </a:rPr>
              <a:t> </a:t>
            </a:r>
            <a:r>
              <a:rPr lang="en-US" altLang="en-US" sz="2000" dirty="0" smtClean="0">
                <a:cs typeface="Courier New" panose="02070309020205020404" pitchFamily="49" charset="0"/>
              </a:rPr>
              <a:t>S</a:t>
            </a:r>
            <a:r>
              <a:rPr lang="en-US" altLang="en-US" sz="100" dirty="0" smtClean="0">
                <a:cs typeface="Courier New" panose="02070309020205020404" pitchFamily="49" charset="0"/>
              </a:rPr>
              <a:t> </a:t>
            </a:r>
            <a:r>
              <a:rPr lang="en-US" altLang="en-US" sz="2000" dirty="0" smtClean="0">
                <a:cs typeface="Courier New" panose="02070309020205020404" pitchFamily="49" charset="0"/>
              </a:rPr>
              <a:t>C</a:t>
            </a:r>
            <a:r>
              <a:rPr lang="en-US" altLang="en-US" sz="100" dirty="0" smtClean="0">
                <a:cs typeface="Courier New" panose="02070309020205020404" pitchFamily="49" charset="0"/>
              </a:rPr>
              <a:t> </a:t>
            </a:r>
            <a:r>
              <a:rPr lang="en-US" altLang="en-US" sz="2000" dirty="0" smtClean="0">
                <a:cs typeface="Courier New" panose="02070309020205020404" pitchFamily="49" charset="0"/>
              </a:rPr>
              <a:t>II</a:t>
            </a:r>
            <a:r>
              <a:rPr lang="en-US" altLang="en-US" sz="2000" dirty="0">
                <a:cs typeface="Courier New" panose="02070309020205020404" pitchFamily="49" charset="0"/>
              </a:rPr>
              <a:t>. Java uses Unicode. The ASCII character set is a subset of the Unicode character set. Since most applications need only the A</a:t>
            </a:r>
            <a:r>
              <a:rPr lang="en-US" altLang="en-US" sz="100" dirty="0">
                <a:cs typeface="Courier New" panose="02070309020205020404" pitchFamily="49" charset="0"/>
              </a:rPr>
              <a:t> </a:t>
            </a:r>
            <a:r>
              <a:rPr lang="en-US" altLang="en-US" sz="2000" dirty="0">
                <a:cs typeface="Courier New" panose="02070309020205020404" pitchFamily="49" charset="0"/>
              </a:rPr>
              <a:t>S</a:t>
            </a:r>
            <a:r>
              <a:rPr lang="en-US" altLang="en-US" sz="100" dirty="0">
                <a:cs typeface="Courier New" panose="02070309020205020404" pitchFamily="49" charset="0"/>
              </a:rPr>
              <a:t> </a:t>
            </a:r>
            <a:r>
              <a:rPr lang="en-US" altLang="en-US" sz="2000" dirty="0">
                <a:cs typeface="Courier New" panose="02070309020205020404" pitchFamily="49" charset="0"/>
              </a:rPr>
              <a:t>C</a:t>
            </a:r>
            <a:r>
              <a:rPr lang="en-US" altLang="en-US" sz="100" dirty="0">
                <a:cs typeface="Courier New" panose="02070309020205020404" pitchFamily="49" charset="0"/>
              </a:rPr>
              <a:t> </a:t>
            </a:r>
            <a:r>
              <a:rPr lang="en-US" altLang="en-US" sz="2000" dirty="0">
                <a:cs typeface="Courier New" panose="02070309020205020404" pitchFamily="49" charset="0"/>
              </a:rPr>
              <a:t>II</a:t>
            </a:r>
            <a:r>
              <a:rPr lang="en-US" altLang="en-US" sz="2000" dirty="0" smtClean="0">
                <a:cs typeface="Courier New" panose="02070309020205020404" pitchFamily="49" charset="0"/>
              </a:rPr>
              <a:t> </a:t>
            </a:r>
            <a:r>
              <a:rPr lang="en-US" altLang="en-US" sz="2000" dirty="0">
                <a:cs typeface="Courier New" panose="02070309020205020404" pitchFamily="49" charset="0"/>
              </a:rPr>
              <a:t>character set, it is a waste to represent an 8-bit ASCII character as a 16-bit Unicode character. The </a:t>
            </a:r>
            <a:r>
              <a:rPr lang="en-US" altLang="en-US" sz="2000" dirty="0">
                <a:cs typeface="Times New Roman" panose="02020603050405020304" pitchFamily="18" charset="0"/>
              </a:rPr>
              <a:t>U</a:t>
            </a:r>
            <a:r>
              <a:rPr lang="en-US" altLang="en-US" sz="100" dirty="0">
                <a:cs typeface="Times New Roman" panose="02020603050405020304" pitchFamily="18" charset="0"/>
              </a:rPr>
              <a:t> </a:t>
            </a:r>
            <a:r>
              <a:rPr lang="en-US" altLang="en-US" sz="2000" dirty="0">
                <a:cs typeface="Times New Roman" panose="02020603050405020304" pitchFamily="18" charset="0"/>
              </a:rPr>
              <a:t>T</a:t>
            </a:r>
            <a:r>
              <a:rPr lang="en-US" altLang="en-US" sz="100" dirty="0">
                <a:cs typeface="Times New Roman" panose="02020603050405020304" pitchFamily="18" charset="0"/>
              </a:rPr>
              <a:t> </a:t>
            </a:r>
            <a:r>
              <a:rPr lang="en-US" altLang="en-US" sz="2000" dirty="0">
                <a:cs typeface="Times New Roman" panose="02020603050405020304" pitchFamily="18" charset="0"/>
              </a:rPr>
              <a:t>F</a:t>
            </a:r>
            <a:r>
              <a:rPr lang="en-US" altLang="en-US" sz="2000" dirty="0">
                <a:cs typeface="Courier New" panose="02070309020205020404" pitchFamily="49" charset="0"/>
              </a:rPr>
              <a:t>-8</a:t>
            </a:r>
            <a:r>
              <a:rPr lang="en-US" altLang="en-US" sz="2000" dirty="0" smtClean="0">
                <a:cs typeface="Courier New" panose="02070309020205020404" pitchFamily="49" charset="0"/>
              </a:rPr>
              <a:t> </a:t>
            </a:r>
            <a:r>
              <a:rPr lang="en-US" altLang="en-US" sz="2000" dirty="0">
                <a:cs typeface="Courier New" panose="02070309020205020404" pitchFamily="49" charset="0"/>
              </a:rPr>
              <a:t>is an alternative scheme that stores a character using 1, 2, or 3 bytes. A</a:t>
            </a:r>
            <a:r>
              <a:rPr lang="en-US" altLang="en-US" sz="100" dirty="0">
                <a:cs typeface="Courier New" panose="02070309020205020404" pitchFamily="49" charset="0"/>
              </a:rPr>
              <a:t> </a:t>
            </a:r>
            <a:r>
              <a:rPr lang="en-US" altLang="en-US" sz="2000" dirty="0">
                <a:cs typeface="Courier New" panose="02070309020205020404" pitchFamily="49" charset="0"/>
              </a:rPr>
              <a:t>S</a:t>
            </a:r>
            <a:r>
              <a:rPr lang="en-US" altLang="en-US" sz="100" dirty="0">
                <a:cs typeface="Courier New" panose="02070309020205020404" pitchFamily="49" charset="0"/>
              </a:rPr>
              <a:t> </a:t>
            </a:r>
            <a:r>
              <a:rPr lang="en-US" altLang="en-US" sz="2000" dirty="0">
                <a:cs typeface="Courier New" panose="02070309020205020404" pitchFamily="49" charset="0"/>
              </a:rPr>
              <a:t>C</a:t>
            </a:r>
            <a:r>
              <a:rPr lang="en-US" altLang="en-US" sz="100" dirty="0">
                <a:cs typeface="Courier New" panose="02070309020205020404" pitchFamily="49" charset="0"/>
              </a:rPr>
              <a:t> </a:t>
            </a:r>
            <a:r>
              <a:rPr lang="en-US" altLang="en-US" sz="2000" dirty="0">
                <a:cs typeface="Courier New" panose="02070309020205020404" pitchFamily="49" charset="0"/>
              </a:rPr>
              <a:t>II</a:t>
            </a:r>
            <a:r>
              <a:rPr lang="en-US" altLang="en-US" sz="2000" dirty="0" smtClean="0">
                <a:cs typeface="Courier New" panose="02070309020205020404" pitchFamily="49" charset="0"/>
              </a:rPr>
              <a:t> </a:t>
            </a:r>
            <a:r>
              <a:rPr lang="en-US" altLang="en-US" sz="2000" dirty="0">
                <a:cs typeface="Courier New" panose="02070309020205020404" pitchFamily="49" charset="0"/>
              </a:rPr>
              <a:t>values (less than 0x7F) are coded in one byte. Unicode values less than 0x7FF are coded in two bytes. Other Unicode values are coded in three bytes</a:t>
            </a:r>
            <a:r>
              <a:rPr lang="en-US" altLang="en-US" sz="2000" dirty="0" smtClean="0">
                <a:cs typeface="Courier New" panose="02070309020205020404" pitchFamily="49" charset="0"/>
              </a:rPr>
              <a:t>.</a:t>
            </a:r>
            <a:endParaRPr lang="en-US" sz="2000" dirty="0"/>
          </a:p>
        </p:txBody>
      </p:sp>
    </p:spTree>
    <p:extLst>
      <p:ext uri="{BB962C8B-B14F-4D97-AF65-F5344CB8AC3E}">
        <p14:creationId xmlns:p14="http://schemas.microsoft.com/office/powerpoint/2010/main" val="3607207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sz="3200" dirty="0">
                <a:cs typeface="Courier New" panose="02070309020205020404" pitchFamily="49" charset="0"/>
              </a:rPr>
              <a:t>Using </a:t>
            </a:r>
            <a:r>
              <a:rPr lang="en-US" altLang="en-US" sz="3200" dirty="0" err="1">
                <a:cs typeface="Courier New" panose="02070309020205020404" pitchFamily="49" charset="0"/>
              </a:rPr>
              <a:t>DataInputStream</a:t>
            </a:r>
            <a:r>
              <a:rPr lang="en-US" altLang="en-US" sz="3200" dirty="0">
                <a:cs typeface="Courier New" panose="02070309020205020404" pitchFamily="49" charset="0"/>
              </a:rPr>
              <a:t>/</a:t>
            </a:r>
            <a:r>
              <a:rPr lang="en-US" altLang="en-US" sz="3200" dirty="0" err="1">
                <a:cs typeface="Courier New" panose="02070309020205020404" pitchFamily="49" charset="0"/>
              </a:rPr>
              <a:t>DataOutputStream</a:t>
            </a:r>
            <a:r>
              <a:rPr lang="en-US" altLang="en-US" sz="3200" dirty="0">
                <a:cs typeface="Courier New" panose="02070309020205020404" pitchFamily="49" charset="0"/>
              </a:rPr>
              <a:t> </a:t>
            </a:r>
            <a:endParaRPr lang="en-US" dirty="0"/>
          </a:p>
        </p:txBody>
      </p:sp>
      <p:sp>
        <p:nvSpPr>
          <p:cNvPr id="5" name="Content Placeholder 2"/>
          <p:cNvSpPr>
            <a:spLocks noGrp="1"/>
          </p:cNvSpPr>
          <p:nvPr>
            <p:ph sz="quarter" idx="10"/>
          </p:nvPr>
        </p:nvSpPr>
        <p:spPr>
          <a:xfrm>
            <a:off x="457200" y="1600200"/>
            <a:ext cx="8077200" cy="914400"/>
          </a:xfrm>
        </p:spPr>
        <p:txBody>
          <a:bodyPr/>
          <a:lstStyle/>
          <a:p>
            <a:r>
              <a:rPr lang="en-US" altLang="en-US" sz="2000" dirty="0">
                <a:cs typeface="Courier New" panose="02070309020205020404" pitchFamily="49" charset="0"/>
              </a:rPr>
              <a:t>Data streams are used as wrappers on existing input and output streams to filter data in the original stream. They are created using the following constructors</a:t>
            </a:r>
            <a:r>
              <a:rPr lang="en-US" altLang="en-US" sz="2000" dirty="0" smtClean="0">
                <a:cs typeface="Courier New" panose="02070309020205020404" pitchFamily="49" charset="0"/>
              </a:rPr>
              <a:t>:</a:t>
            </a:r>
            <a:endParaRPr lang="en-US" altLang="en-US" sz="2000" dirty="0">
              <a:cs typeface="Times New Roman" panose="02020603050405020304" pitchFamily="18" charset="0"/>
            </a:endParaRPr>
          </a:p>
        </p:txBody>
      </p:sp>
      <p:pic>
        <p:nvPicPr>
          <p:cNvPr id="7" name="Picture 3" descr="Computer code has 2 lines. The lines read as follows. Line 1. public Data Input Stream left parenthesis Input Stream instream right parenthesis. Line 2. public Data Output Stream left parenthesis Output Stream out stream right parenthesis."/>
          <p:cNvPicPr>
            <a:picLocks noChangeAspect="1"/>
          </p:cNvPicPr>
          <p:nvPr/>
        </p:nvPicPr>
        <p:blipFill>
          <a:blip r:embed="rId2"/>
          <a:stretch>
            <a:fillRect/>
          </a:stretch>
        </p:blipFill>
        <p:spPr>
          <a:xfrm>
            <a:off x="1295400" y="2667000"/>
            <a:ext cx="6108721" cy="883997"/>
          </a:xfrm>
          <a:prstGeom prst="rect">
            <a:avLst/>
          </a:prstGeom>
        </p:spPr>
      </p:pic>
      <p:sp>
        <p:nvSpPr>
          <p:cNvPr id="6" name="Content Placeholder 4"/>
          <p:cNvSpPr>
            <a:spLocks noGrp="1"/>
          </p:cNvSpPr>
          <p:nvPr>
            <p:ph sz="quarter" idx="11"/>
          </p:nvPr>
        </p:nvSpPr>
        <p:spPr>
          <a:xfrm>
            <a:off x="457200" y="3657600"/>
            <a:ext cx="8153400" cy="990600"/>
          </a:xfrm>
        </p:spPr>
        <p:txBody>
          <a:bodyPr/>
          <a:lstStyle/>
          <a:p>
            <a:r>
              <a:rPr lang="en-US" altLang="en-US" sz="2000" dirty="0">
                <a:cs typeface="Courier New" panose="02070309020205020404" pitchFamily="49" charset="0"/>
              </a:rPr>
              <a:t>The statements given below create data streams. The first statement creates an input stream for file </a:t>
            </a:r>
            <a:r>
              <a:rPr lang="en-US" altLang="en-US" sz="2000" b="1" dirty="0">
                <a:cs typeface="Courier New" panose="02070309020205020404" pitchFamily="49" charset="0"/>
              </a:rPr>
              <a:t>in.dat</a:t>
            </a:r>
            <a:r>
              <a:rPr lang="en-US" altLang="en-US" sz="2000" dirty="0">
                <a:cs typeface="Courier New" panose="02070309020205020404" pitchFamily="49" charset="0"/>
              </a:rPr>
              <a:t>; the second statement creates an output stream for file </a:t>
            </a:r>
            <a:r>
              <a:rPr lang="en-US" altLang="en-US" sz="2000" b="1" dirty="0">
                <a:cs typeface="Courier New" panose="02070309020205020404" pitchFamily="49" charset="0"/>
              </a:rPr>
              <a:t>out.dat</a:t>
            </a:r>
            <a:r>
              <a:rPr lang="en-US" altLang="en-US" sz="2000" dirty="0" smtClean="0">
                <a:cs typeface="Courier New" panose="02070309020205020404" pitchFamily="49" charset="0"/>
              </a:rPr>
              <a:t>.</a:t>
            </a:r>
            <a:endParaRPr lang="en-US" altLang="en-US" sz="2000" dirty="0">
              <a:cs typeface="Times New Roman" panose="02020603050405020304" pitchFamily="18" charset="0"/>
            </a:endParaRPr>
          </a:p>
        </p:txBody>
      </p:sp>
      <p:pic>
        <p:nvPicPr>
          <p:cNvPr id="8" name="Picture 5" descr="Computer code has 4 lines. The lines read as follows. Line 1. Data Input Stream input equals. Line 2, indented once. new Data Input Stream left parenthesis new File Input Stream left parenthesis double quote in period d a t double quote right parenthesis right parenthesis semicolon. Line 3. Data Output Stream output equals. Line 4, indented once. new Data Output Stream left parenthesis new File Output Stream left parenthesis double quote out period d a t double quote right parenthesis right parenthesis semicolon."/>
          <p:cNvPicPr>
            <a:picLocks noChangeAspect="1"/>
          </p:cNvPicPr>
          <p:nvPr/>
        </p:nvPicPr>
        <p:blipFill>
          <a:blip r:embed="rId3"/>
          <a:stretch>
            <a:fillRect/>
          </a:stretch>
        </p:blipFill>
        <p:spPr>
          <a:xfrm>
            <a:off x="838200" y="4800311"/>
            <a:ext cx="7004911" cy="1067089"/>
          </a:xfrm>
          <a:prstGeom prst="rect">
            <a:avLst/>
          </a:prstGeom>
        </p:spPr>
      </p:pic>
      <p:sp>
        <p:nvSpPr>
          <p:cNvPr id="9" name="TextBox 6">
            <a:hlinkClick r:id="rId4"/>
          </p:cNvPr>
          <p:cNvSpPr>
            <a:spLocks noChangeArrowheads="1"/>
          </p:cNvSpPr>
          <p:nvPr/>
        </p:nvSpPr>
        <p:spPr bwMode="auto">
          <a:xfrm>
            <a:off x="4724400" y="6008624"/>
            <a:ext cx="2324100" cy="390555"/>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latin typeface="+mn-lt"/>
              </a:rPr>
              <a:t>TestDataStream</a:t>
            </a:r>
          </a:p>
        </p:txBody>
      </p:sp>
      <p:sp>
        <p:nvSpPr>
          <p:cNvPr id="10" name="TextBox 7">
            <a:hlinkClick r:id="rId5"/>
          </p:cNvPr>
          <p:cNvSpPr txBox="1"/>
          <p:nvPr/>
        </p:nvSpPr>
        <p:spPr>
          <a:xfrm>
            <a:off x="7167359" y="5999070"/>
            <a:ext cx="685800" cy="400110"/>
          </a:xfrm>
          <a:prstGeom prst="rect">
            <a:avLst/>
          </a:prstGeom>
          <a:solidFill>
            <a:srgbClr val="38A1BA"/>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t>Run</a:t>
            </a:r>
          </a:p>
        </p:txBody>
      </p:sp>
    </p:spTree>
    <p:extLst>
      <p:ext uri="{BB962C8B-B14F-4D97-AF65-F5344CB8AC3E}">
        <p14:creationId xmlns:p14="http://schemas.microsoft.com/office/powerpoint/2010/main" val="1404391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Motivations</a:t>
            </a:r>
            <a:endParaRPr lang="en-US" dirty="0"/>
          </a:p>
        </p:txBody>
      </p:sp>
      <p:sp>
        <p:nvSpPr>
          <p:cNvPr id="3" name="Content Placeholder 2"/>
          <p:cNvSpPr>
            <a:spLocks noGrp="1"/>
          </p:cNvSpPr>
          <p:nvPr>
            <p:ph idx="1"/>
          </p:nvPr>
        </p:nvSpPr>
        <p:spPr/>
        <p:txBody>
          <a:bodyPr/>
          <a:lstStyle/>
          <a:p>
            <a:r>
              <a:rPr lang="en-US" altLang="en-US" dirty="0"/>
              <a:t>Data stored in a text file is represented in human-readable form. Data stored in a binary file is represented in binary form. You cannot read binary files. They are designed to be read by programs. For example, Java source programs are stored in text files and can be read by a text editor, but Java classes are stored in binary files and are read by the JVM. The advantage of binary files is that they are more efficient to process than text files</a:t>
            </a:r>
            <a:r>
              <a:rPr lang="en-US" altLang="en-US" dirty="0" smtClean="0"/>
              <a:t>.</a:t>
            </a:r>
            <a:endParaRPr lang="en-US" altLang="en-US" dirty="0"/>
          </a:p>
        </p:txBody>
      </p:sp>
    </p:spTree>
    <p:extLst>
      <p:ext uri="{BB962C8B-B14F-4D97-AF65-F5344CB8AC3E}">
        <p14:creationId xmlns:p14="http://schemas.microsoft.com/office/powerpoint/2010/main" val="3315743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smtClean="0"/>
              <a:t>Concept of Pipe Line</a:t>
            </a:r>
            <a:endParaRPr lang="en-US" dirty="0"/>
          </a:p>
        </p:txBody>
      </p:sp>
      <p:pic>
        <p:nvPicPr>
          <p:cNvPr id="8" name="Picture 2" descr="A diagram illustrates the flow of data through pipeline. External file provides data which flows through file Input Stream as binary numbers and through data Input Stream in form of i n t, double, string, ellipsis. Data in form of i n t, double, string, ellipsis, flows through Data Output stream to File Output Stream and provided to external file."/>
          <p:cNvPicPr>
            <a:picLocks noChangeAspect="1"/>
          </p:cNvPicPr>
          <p:nvPr/>
        </p:nvPicPr>
        <p:blipFill>
          <a:blip r:embed="rId2"/>
          <a:stretch>
            <a:fillRect/>
          </a:stretch>
        </p:blipFill>
        <p:spPr>
          <a:xfrm>
            <a:off x="755699" y="2438400"/>
            <a:ext cx="7632601" cy="2759334"/>
          </a:xfrm>
          <a:prstGeom prst="rect">
            <a:avLst/>
          </a:prstGeom>
        </p:spPr>
      </p:pic>
    </p:spTree>
    <p:extLst>
      <p:ext uri="{BB962C8B-B14F-4D97-AF65-F5344CB8AC3E}">
        <p14:creationId xmlns:p14="http://schemas.microsoft.com/office/powerpoint/2010/main" val="429779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Order and Format</a:t>
            </a:r>
            <a:endParaRPr lang="en-US" dirty="0"/>
          </a:p>
        </p:txBody>
      </p:sp>
      <p:sp>
        <p:nvSpPr>
          <p:cNvPr id="6" name="Content Placeholder 2"/>
          <p:cNvSpPr>
            <a:spLocks noGrp="1"/>
          </p:cNvSpPr>
          <p:nvPr>
            <p:ph idx="1"/>
          </p:nvPr>
        </p:nvSpPr>
        <p:spPr/>
        <p:txBody>
          <a:bodyPr/>
          <a:lstStyle/>
          <a:p>
            <a:r>
              <a:rPr lang="en-US" altLang="en-US" dirty="0">
                <a:cs typeface="Courier New" panose="02070309020205020404" pitchFamily="49" charset="0"/>
              </a:rPr>
              <a:t>CAUTION: You have to read the data in the same order and same format in which they are stored. For example, since names are written in </a:t>
            </a:r>
            <a:r>
              <a:rPr lang="en-US" altLang="en-US" dirty="0" smtClean="0">
                <a:cs typeface="Courier New" panose="02070309020205020404" pitchFamily="49" charset="0"/>
              </a:rPr>
              <a:t>U</a:t>
            </a:r>
            <a:r>
              <a:rPr lang="en-US" altLang="en-US" sz="100" dirty="0" smtClean="0">
                <a:cs typeface="Courier New" panose="02070309020205020404" pitchFamily="49" charset="0"/>
              </a:rPr>
              <a:t> </a:t>
            </a:r>
            <a:r>
              <a:rPr lang="en-US" altLang="en-US" dirty="0" smtClean="0">
                <a:cs typeface="Courier New" panose="02070309020205020404" pitchFamily="49" charset="0"/>
              </a:rPr>
              <a:t>T</a:t>
            </a:r>
            <a:r>
              <a:rPr lang="en-US" altLang="en-US" sz="100" dirty="0" smtClean="0">
                <a:cs typeface="Courier New" panose="02070309020205020404" pitchFamily="49" charset="0"/>
              </a:rPr>
              <a:t> </a:t>
            </a:r>
            <a:r>
              <a:rPr lang="en-US" altLang="en-US" dirty="0" smtClean="0">
                <a:cs typeface="Courier New" panose="02070309020205020404" pitchFamily="49" charset="0"/>
              </a:rPr>
              <a:t>F-8 </a:t>
            </a:r>
            <a:r>
              <a:rPr lang="en-US" altLang="en-US" dirty="0">
                <a:cs typeface="Courier New" panose="02070309020205020404" pitchFamily="49" charset="0"/>
              </a:rPr>
              <a:t>using </a:t>
            </a:r>
            <a:r>
              <a:rPr lang="en-US" altLang="en-US" b="1" dirty="0" smtClean="0">
                <a:cs typeface="Courier New" panose="02070309020205020404" pitchFamily="49" charset="0"/>
              </a:rPr>
              <a:t>writeU</a:t>
            </a:r>
            <a:r>
              <a:rPr lang="en-US" altLang="en-US" sz="100" b="1" dirty="0" smtClean="0">
                <a:cs typeface="Courier New" panose="02070309020205020404" pitchFamily="49" charset="0"/>
              </a:rPr>
              <a:t> </a:t>
            </a:r>
            <a:r>
              <a:rPr lang="en-US" altLang="en-US" b="1" dirty="0" smtClean="0">
                <a:cs typeface="Courier New" panose="02070309020205020404" pitchFamily="49" charset="0"/>
              </a:rPr>
              <a:t>T</a:t>
            </a:r>
            <a:r>
              <a:rPr lang="en-US" altLang="en-US" sz="100" b="1" dirty="0" smtClean="0">
                <a:cs typeface="Courier New" panose="02070309020205020404" pitchFamily="49" charset="0"/>
              </a:rPr>
              <a:t> </a:t>
            </a:r>
            <a:r>
              <a:rPr lang="en-US" altLang="en-US" b="1" dirty="0" smtClean="0">
                <a:cs typeface="Courier New" panose="02070309020205020404" pitchFamily="49" charset="0"/>
              </a:rPr>
              <a:t>F</a:t>
            </a:r>
            <a:r>
              <a:rPr lang="en-US" altLang="en-US" dirty="0">
                <a:cs typeface="Courier New" panose="02070309020205020404" pitchFamily="49" charset="0"/>
              </a:rPr>
              <a:t>, you must read names using </a:t>
            </a:r>
            <a:r>
              <a:rPr lang="en-US" altLang="en-US" b="1" dirty="0" smtClean="0">
                <a:cs typeface="Courier New" panose="02070309020205020404" pitchFamily="49" charset="0"/>
              </a:rPr>
              <a:t>readU</a:t>
            </a:r>
            <a:r>
              <a:rPr lang="en-US" altLang="en-US" sz="100" b="1" dirty="0" smtClean="0">
                <a:cs typeface="Courier New" panose="02070309020205020404" pitchFamily="49" charset="0"/>
              </a:rPr>
              <a:t> </a:t>
            </a:r>
            <a:r>
              <a:rPr lang="en-US" altLang="en-US" b="1" dirty="0" smtClean="0">
                <a:cs typeface="Courier New" panose="02070309020205020404" pitchFamily="49" charset="0"/>
              </a:rPr>
              <a:t>T</a:t>
            </a:r>
            <a:r>
              <a:rPr lang="en-US" altLang="en-US" sz="100" b="1" dirty="0" smtClean="0">
                <a:cs typeface="Courier New" panose="02070309020205020404" pitchFamily="49" charset="0"/>
              </a:rPr>
              <a:t> </a:t>
            </a:r>
            <a:r>
              <a:rPr lang="en-US" altLang="en-US" b="1" dirty="0" smtClean="0">
                <a:cs typeface="Courier New" panose="02070309020205020404" pitchFamily="49" charset="0"/>
              </a:rPr>
              <a:t>F</a:t>
            </a:r>
            <a:r>
              <a:rPr lang="en-US" altLang="en-US" dirty="0">
                <a:cs typeface="Courier New" panose="02070309020205020404" pitchFamily="49" charset="0"/>
              </a:rPr>
              <a:t>. </a:t>
            </a:r>
          </a:p>
        </p:txBody>
      </p:sp>
    </p:spTree>
    <p:extLst>
      <p:ext uri="{BB962C8B-B14F-4D97-AF65-F5344CB8AC3E}">
        <p14:creationId xmlns:p14="http://schemas.microsoft.com/office/powerpoint/2010/main" val="3006372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Courier New" panose="02070309020205020404" pitchFamily="49" charset="0"/>
              </a:rPr>
              <a:t>Checking End of File</a:t>
            </a:r>
            <a:endParaRPr lang="en-US" dirty="0"/>
          </a:p>
        </p:txBody>
      </p:sp>
      <p:sp>
        <p:nvSpPr>
          <p:cNvPr id="9" name="Content Placeholder 2"/>
          <p:cNvSpPr>
            <a:spLocks noGrp="1"/>
          </p:cNvSpPr>
          <p:nvPr>
            <p:ph sz="quarter" idx="10"/>
          </p:nvPr>
        </p:nvSpPr>
        <p:spPr>
          <a:xfrm>
            <a:off x="457200" y="1600200"/>
            <a:ext cx="8305800" cy="744748"/>
          </a:xfrm>
        </p:spPr>
        <p:txBody>
          <a:bodyPr/>
          <a:lstStyle/>
          <a:p>
            <a:r>
              <a:rPr lang="en-US" altLang="en-US" dirty="0">
                <a:cs typeface="Courier New" panose="02070309020205020404" pitchFamily="49" charset="0"/>
              </a:rPr>
              <a:t>TIP: If you keep reading data at the end of a stream, an </a:t>
            </a:r>
            <a:r>
              <a:rPr lang="en-US" altLang="en-US" b="1" dirty="0" smtClean="0">
                <a:cs typeface="Courier New" panose="02070309020205020404" pitchFamily="49" charset="0"/>
              </a:rPr>
              <a:t>E</a:t>
            </a:r>
            <a:r>
              <a:rPr lang="en-US" altLang="en-US" sz="100" b="1" dirty="0" smtClean="0">
                <a:cs typeface="Courier New" panose="02070309020205020404" pitchFamily="49" charset="0"/>
              </a:rPr>
              <a:t> </a:t>
            </a:r>
            <a:r>
              <a:rPr lang="en-US" altLang="en-US" b="1" dirty="0" smtClean="0">
                <a:cs typeface="Courier New" panose="02070309020205020404" pitchFamily="49" charset="0"/>
              </a:rPr>
              <a:t>O</a:t>
            </a:r>
            <a:r>
              <a:rPr lang="en-US" altLang="en-US" sz="100" b="1" dirty="0" smtClean="0">
                <a:cs typeface="Courier New" panose="02070309020205020404" pitchFamily="49" charset="0"/>
              </a:rPr>
              <a:t> </a:t>
            </a:r>
            <a:r>
              <a:rPr lang="en-US" altLang="en-US" b="1" dirty="0" err="1" smtClean="0">
                <a:cs typeface="Courier New" panose="02070309020205020404" pitchFamily="49" charset="0"/>
              </a:rPr>
              <a:t>FException</a:t>
            </a:r>
            <a:r>
              <a:rPr lang="en-US" altLang="en-US" dirty="0" smtClean="0">
                <a:cs typeface="Courier New" panose="02070309020205020404" pitchFamily="49" charset="0"/>
              </a:rPr>
              <a:t> </a:t>
            </a:r>
            <a:r>
              <a:rPr lang="en-US" altLang="en-US" dirty="0">
                <a:cs typeface="Courier New" panose="02070309020205020404" pitchFamily="49" charset="0"/>
              </a:rPr>
              <a:t>would occur. So how do you check the end of </a:t>
            </a:r>
            <a:r>
              <a:rPr lang="en-US" altLang="en-US" dirty="0" smtClean="0">
                <a:cs typeface="Courier New" panose="02070309020205020404" pitchFamily="49" charset="0"/>
              </a:rPr>
              <a:t>a</a:t>
            </a:r>
            <a:endParaRPr lang="en-US" dirty="0"/>
          </a:p>
        </p:txBody>
      </p:sp>
      <p:sp>
        <p:nvSpPr>
          <p:cNvPr id="10" name="Content Placeholder 3"/>
          <p:cNvSpPr>
            <a:spLocks noGrp="1"/>
          </p:cNvSpPr>
          <p:nvPr>
            <p:ph sz="quarter" idx="11"/>
          </p:nvPr>
        </p:nvSpPr>
        <p:spPr>
          <a:xfrm>
            <a:off x="457200" y="2725948"/>
            <a:ext cx="2667000" cy="398252"/>
          </a:xfrm>
        </p:spPr>
        <p:txBody>
          <a:bodyPr/>
          <a:lstStyle/>
          <a:p>
            <a:r>
              <a:rPr lang="en-US" altLang="en-US" dirty="0">
                <a:cs typeface="Courier New" panose="02070309020205020404" pitchFamily="49" charset="0"/>
              </a:rPr>
              <a:t>file? You can </a:t>
            </a:r>
            <a:r>
              <a:rPr lang="en-US" altLang="en-US" dirty="0" smtClean="0">
                <a:cs typeface="Courier New" panose="02070309020205020404" pitchFamily="49" charset="0"/>
              </a:rPr>
              <a:t>use</a:t>
            </a:r>
            <a:endParaRPr lang="en-US" dirty="0"/>
          </a:p>
        </p:txBody>
      </p:sp>
      <p:graphicFrame>
        <p:nvGraphicFramePr>
          <p:cNvPr id="13" name="Object 4" descr="Computer code reads, input period available left parenthesis."/>
          <p:cNvGraphicFramePr>
            <a:graphicFrameLocks noChangeAspect="1"/>
          </p:cNvGraphicFramePr>
          <p:nvPr>
            <p:extLst>
              <p:ext uri="{D42A27DB-BD31-4B8C-83A1-F6EECF244321}">
                <p14:modId xmlns:p14="http://schemas.microsoft.com/office/powerpoint/2010/main" val="1351291818"/>
              </p:ext>
            </p:extLst>
          </p:nvPr>
        </p:nvGraphicFramePr>
        <p:xfrm>
          <a:off x="3259014" y="2725948"/>
          <a:ext cx="3294185" cy="398252"/>
        </p:xfrm>
        <a:graphic>
          <a:graphicData uri="http://schemas.openxmlformats.org/presentationml/2006/ole">
            <mc:AlternateContent xmlns:mc="http://schemas.openxmlformats.org/markup-compatibility/2006">
              <mc:Choice xmlns:v="urn:schemas-microsoft-com:vml" Requires="v">
                <p:oleObj spid="_x0000_s15714" name="Equation" r:id="rId3" imgW="1041120" imgH="203040" progId="Equation.DSMT4">
                  <p:embed/>
                </p:oleObj>
              </mc:Choice>
              <mc:Fallback>
                <p:oleObj name="Equation" r:id="rId3" imgW="1041120" imgH="203040" progId="Equation.DSMT4">
                  <p:embed/>
                  <p:pic>
                    <p:nvPicPr>
                      <p:cNvPr id="0" name=""/>
                      <p:cNvPicPr/>
                      <p:nvPr/>
                    </p:nvPicPr>
                    <p:blipFill>
                      <a:blip r:embed="rId4"/>
                      <a:stretch>
                        <a:fillRect/>
                      </a:stretch>
                    </p:blipFill>
                    <p:spPr>
                      <a:xfrm>
                        <a:off x="3259014" y="2725948"/>
                        <a:ext cx="3294185" cy="398252"/>
                      </a:xfrm>
                      <a:prstGeom prst="rect">
                        <a:avLst/>
                      </a:prstGeom>
                    </p:spPr>
                  </p:pic>
                </p:oleObj>
              </mc:Fallback>
            </mc:AlternateContent>
          </a:graphicData>
        </a:graphic>
      </p:graphicFrame>
      <p:sp>
        <p:nvSpPr>
          <p:cNvPr id="11" name="Content Placeholder 5"/>
          <p:cNvSpPr>
            <a:spLocks noGrp="1"/>
          </p:cNvSpPr>
          <p:nvPr>
            <p:ph sz="quarter" idx="12"/>
          </p:nvPr>
        </p:nvSpPr>
        <p:spPr>
          <a:xfrm>
            <a:off x="457200" y="3429000"/>
            <a:ext cx="1447800" cy="398252"/>
          </a:xfrm>
        </p:spPr>
        <p:txBody>
          <a:bodyPr/>
          <a:lstStyle/>
          <a:p>
            <a:r>
              <a:rPr lang="en-US" altLang="en-US" dirty="0">
                <a:cs typeface="Courier New" panose="02070309020205020404" pitchFamily="49" charset="0"/>
              </a:rPr>
              <a:t>to check it</a:t>
            </a:r>
            <a:endParaRPr lang="en-US" dirty="0"/>
          </a:p>
        </p:txBody>
      </p:sp>
      <p:graphicFrame>
        <p:nvGraphicFramePr>
          <p:cNvPr id="14" name="Object 6" descr="Computer code reads, input period available left parenthesis right parenthesis equals equals 0."/>
          <p:cNvGraphicFramePr>
            <a:graphicFrameLocks noChangeAspect="1"/>
          </p:cNvGraphicFramePr>
          <p:nvPr>
            <p:extLst>
              <p:ext uri="{D42A27DB-BD31-4B8C-83A1-F6EECF244321}">
                <p14:modId xmlns:p14="http://schemas.microsoft.com/office/powerpoint/2010/main" val="3422819680"/>
              </p:ext>
            </p:extLst>
          </p:nvPr>
        </p:nvGraphicFramePr>
        <p:xfrm>
          <a:off x="2438400" y="3431006"/>
          <a:ext cx="4343400" cy="398463"/>
        </p:xfrm>
        <a:graphic>
          <a:graphicData uri="http://schemas.openxmlformats.org/presentationml/2006/ole">
            <mc:AlternateContent xmlns:mc="http://schemas.openxmlformats.org/markup-compatibility/2006">
              <mc:Choice xmlns:v="urn:schemas-microsoft-com:vml" Requires="v">
                <p:oleObj spid="_x0000_s15715" name="Equation" r:id="rId5" imgW="1346040" imgH="203040" progId="Equation.DSMT4">
                  <p:embed/>
                </p:oleObj>
              </mc:Choice>
              <mc:Fallback>
                <p:oleObj name="Equation" r:id="rId5" imgW="1346040" imgH="203040" progId="Equation.DSMT4">
                  <p:embed/>
                  <p:pic>
                    <p:nvPicPr>
                      <p:cNvPr id="13" name="Object 12"/>
                      <p:cNvPicPr/>
                      <p:nvPr/>
                    </p:nvPicPr>
                    <p:blipFill>
                      <a:blip r:embed="rId6"/>
                      <a:stretch>
                        <a:fillRect/>
                      </a:stretch>
                    </p:blipFill>
                    <p:spPr>
                      <a:xfrm>
                        <a:off x="2438400" y="3431006"/>
                        <a:ext cx="4343400" cy="398463"/>
                      </a:xfrm>
                      <a:prstGeom prst="rect">
                        <a:avLst/>
                      </a:prstGeom>
                    </p:spPr>
                  </p:pic>
                </p:oleObj>
              </mc:Fallback>
            </mc:AlternateContent>
          </a:graphicData>
        </a:graphic>
      </p:graphicFrame>
      <p:sp>
        <p:nvSpPr>
          <p:cNvPr id="12" name="Content Placeholder 7"/>
          <p:cNvSpPr>
            <a:spLocks noGrp="1"/>
          </p:cNvSpPr>
          <p:nvPr>
            <p:ph sz="quarter" idx="13"/>
          </p:nvPr>
        </p:nvSpPr>
        <p:spPr>
          <a:xfrm>
            <a:off x="439615" y="4285414"/>
            <a:ext cx="8229600" cy="685800"/>
          </a:xfrm>
        </p:spPr>
        <p:txBody>
          <a:bodyPr/>
          <a:lstStyle/>
          <a:p>
            <a:r>
              <a:rPr lang="en-US" altLang="en-US" dirty="0">
                <a:cs typeface="Courier New" panose="02070309020205020404" pitchFamily="49" charset="0"/>
              </a:rPr>
              <a:t>indicates that it is the end of a file</a:t>
            </a:r>
            <a:r>
              <a:rPr lang="en-US" altLang="en-US" dirty="0" smtClean="0">
                <a:cs typeface="Courier New" panose="02070309020205020404" pitchFamily="49" charset="0"/>
              </a:rPr>
              <a:t>.</a:t>
            </a:r>
            <a:endParaRPr lang="en-US" altLang="en-US" dirty="0">
              <a:cs typeface="Courier New" panose="02070309020205020404" pitchFamily="49" charset="0"/>
            </a:endParaRPr>
          </a:p>
        </p:txBody>
      </p:sp>
    </p:spTree>
    <p:extLst>
      <p:ext uri="{BB962C8B-B14F-4D97-AF65-F5344CB8AC3E}">
        <p14:creationId xmlns:p14="http://schemas.microsoft.com/office/powerpoint/2010/main" val="12814083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err="1" smtClean="0"/>
              <a:t>BufferedInputStream</a:t>
            </a:r>
            <a:r>
              <a:rPr lang="en-US" altLang="en-US" dirty="0" smtClean="0"/>
              <a:t> / </a:t>
            </a:r>
            <a:r>
              <a:rPr lang="en-US" altLang="en-US" dirty="0" err="1" smtClean="0"/>
              <a:t>BufferedOutputStream</a:t>
            </a:r>
            <a:endParaRPr lang="en-US" dirty="0"/>
          </a:p>
        </p:txBody>
      </p:sp>
      <p:pic>
        <p:nvPicPr>
          <p:cNvPr id="3" name="Picture 2" descr="A diagram illustrates input output classes. Class Input stream and class output stream is inherited from superclass object. File Input stream, filter input stream, and object input stream are derived from class input stream. File output stream, filter output stream, and object output stream is derived from output stream. Data input stream and buffered input stream is derived from filter input stream. Data output stream and buffered output stream is derived from filter output stream. Buffered Input Stream and Buffered Output Stream are labeled, using buffers to speed up input and output. Buffered Input Stream and Buffered Output Stream does not contain new methods. All the methods in Buffered Input Stream and Buffered Output Stream are inherited from the Input Stream and Output Stream classes."/>
          <p:cNvPicPr>
            <a:picLocks noChangeAspect="1"/>
          </p:cNvPicPr>
          <p:nvPr/>
        </p:nvPicPr>
        <p:blipFill>
          <a:blip r:embed="rId2"/>
          <a:stretch>
            <a:fillRect/>
          </a:stretch>
        </p:blipFill>
        <p:spPr>
          <a:xfrm>
            <a:off x="914400" y="1828800"/>
            <a:ext cx="7010770" cy="3244985"/>
          </a:xfrm>
          <a:prstGeom prst="rect">
            <a:avLst/>
          </a:prstGeom>
        </p:spPr>
      </p:pic>
      <p:sp>
        <p:nvSpPr>
          <p:cNvPr id="2" name="Text Placeholder 3"/>
          <p:cNvSpPr>
            <a:spLocks noGrp="1"/>
          </p:cNvSpPr>
          <p:nvPr>
            <p:ph type="body" sz="quarter" idx="10"/>
          </p:nvPr>
        </p:nvSpPr>
        <p:spPr/>
        <p:txBody>
          <a:bodyPr/>
          <a:lstStyle/>
          <a:p>
            <a:r>
              <a:rPr lang="en-US" altLang="en-US" sz="1600" b="1" dirty="0" err="1">
                <a:cs typeface="Courier New" panose="02070309020205020404" pitchFamily="49" charset="0"/>
              </a:rPr>
              <a:t>BufferedInputStream</a:t>
            </a:r>
            <a:r>
              <a:rPr lang="en-US" altLang="en-US" sz="1600" b="1" dirty="0">
                <a:cs typeface="Courier New" panose="02070309020205020404" pitchFamily="49" charset="0"/>
              </a:rPr>
              <a:t>/</a:t>
            </a:r>
            <a:r>
              <a:rPr lang="en-US" altLang="en-US" sz="1600" b="1" dirty="0" err="1">
                <a:cs typeface="Courier New" panose="02070309020205020404" pitchFamily="49" charset="0"/>
              </a:rPr>
              <a:t>BufferedOutputStream</a:t>
            </a:r>
            <a:r>
              <a:rPr lang="en-US" altLang="en-US" sz="1600" dirty="0">
                <a:cs typeface="Courier New" panose="02070309020205020404" pitchFamily="49" charset="0"/>
              </a:rPr>
              <a:t> does not contain new methods. All the methods </a:t>
            </a:r>
            <a:r>
              <a:rPr lang="en-US" altLang="en-US" sz="1600" b="1" dirty="0" err="1">
                <a:cs typeface="Courier New" panose="02070309020205020404" pitchFamily="49" charset="0"/>
              </a:rPr>
              <a:t>BufferedInputStream</a:t>
            </a:r>
            <a:r>
              <a:rPr lang="en-US" altLang="en-US" sz="1600" b="1" dirty="0">
                <a:cs typeface="Courier New" panose="02070309020205020404" pitchFamily="49" charset="0"/>
              </a:rPr>
              <a:t>/</a:t>
            </a:r>
            <a:r>
              <a:rPr lang="en-US" altLang="en-US" sz="1600" b="1" dirty="0" err="1">
                <a:cs typeface="Courier New" panose="02070309020205020404" pitchFamily="49" charset="0"/>
              </a:rPr>
              <a:t>BufferedOutputStream</a:t>
            </a:r>
            <a:r>
              <a:rPr lang="en-US" altLang="en-US" sz="1600" dirty="0">
                <a:cs typeface="Courier New" panose="02070309020205020404" pitchFamily="49" charset="0"/>
              </a:rPr>
              <a:t> are inherited from the </a:t>
            </a:r>
            <a:r>
              <a:rPr lang="en-US" altLang="en-US" sz="1600" b="1" dirty="0" err="1">
                <a:cs typeface="Courier New" panose="02070309020205020404" pitchFamily="49" charset="0"/>
              </a:rPr>
              <a:t>InputStream</a:t>
            </a:r>
            <a:r>
              <a:rPr lang="en-US" altLang="en-US" sz="1600" b="1" dirty="0">
                <a:cs typeface="Courier New" panose="02070309020205020404" pitchFamily="49" charset="0"/>
              </a:rPr>
              <a:t>/</a:t>
            </a:r>
            <a:r>
              <a:rPr lang="en-US" altLang="en-US" sz="1600" b="1" dirty="0" err="1">
                <a:cs typeface="Courier New" panose="02070309020205020404" pitchFamily="49" charset="0"/>
              </a:rPr>
              <a:t>OutputStream</a:t>
            </a:r>
            <a:r>
              <a:rPr lang="en-US" altLang="en-US" sz="1600" dirty="0">
                <a:cs typeface="Courier New" panose="02070309020205020404" pitchFamily="49" charset="0"/>
              </a:rPr>
              <a:t> classes. </a:t>
            </a:r>
          </a:p>
        </p:txBody>
      </p:sp>
    </p:spTree>
    <p:extLst>
      <p:ext uri="{BB962C8B-B14F-4D97-AF65-F5344CB8AC3E}">
        <p14:creationId xmlns:p14="http://schemas.microsoft.com/office/powerpoint/2010/main" val="4536465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Constructing </a:t>
            </a:r>
            <a:r>
              <a:rPr lang="en-US" altLang="en-US" dirty="0" err="1" smtClean="0"/>
              <a:t>BufferedInputStream</a:t>
            </a:r>
            <a:r>
              <a:rPr lang="en-US" altLang="en-US" dirty="0" smtClean="0"/>
              <a:t> / </a:t>
            </a:r>
            <a:r>
              <a:rPr lang="en-US" altLang="en-US" dirty="0" err="1" smtClean="0"/>
              <a:t>BufferedOutputStream</a:t>
            </a:r>
            <a:r>
              <a:rPr lang="en-US" altLang="en-US" dirty="0" smtClean="0"/>
              <a:t> </a:t>
            </a:r>
            <a:endParaRPr lang="en-US" dirty="0"/>
          </a:p>
        </p:txBody>
      </p:sp>
      <p:pic>
        <p:nvPicPr>
          <p:cNvPr id="7" name="Picture 2" descr="Computer code has 6 lines. The lines read as follows. Line 1. forward slash forward slash Create a Buffered Input Stream. Line 2. public Buffered Input Stream left parenthesis Input Stream in right parenthesis. Line 3. public Buffered Input Stream left parenthesis Input Stream in, i n t buffer Size right parenthesis. Line 5. forward slash forward slash Create a Buffered Output Stream. Line 6. public Buffered Output Stream left parenthesis Output Stream in right parenthesis. Line 7. public Buffered Output Stream left parenthesis Output Stream in, i n t buffer Size right parenthesis."/>
          <p:cNvPicPr>
            <a:picLocks noChangeAspect="1"/>
          </p:cNvPicPr>
          <p:nvPr/>
        </p:nvPicPr>
        <p:blipFill>
          <a:blip r:embed="rId2"/>
          <a:stretch>
            <a:fillRect/>
          </a:stretch>
        </p:blipFill>
        <p:spPr>
          <a:xfrm>
            <a:off x="609600" y="1600200"/>
            <a:ext cx="6781800" cy="2865262"/>
          </a:xfrm>
          <a:prstGeom prst="rect">
            <a:avLst/>
          </a:prstGeom>
        </p:spPr>
      </p:pic>
      <p:pic>
        <p:nvPicPr>
          <p:cNvPr id="8" name="Picture 3" descr="Two diagrams a and b illustrate buffering of input and output. In diagram a, a block of data provides input, buffered input stream buffers the data and a program reads individual data. In diagram b, a program writes individual data as output, which is buffered and stored in the block of da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953000"/>
            <a:ext cx="7043895" cy="11415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390752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cs typeface="Courier New" panose="02070309020205020404" pitchFamily="49" charset="0"/>
              </a:rPr>
              <a:t>Case Studies: Copy File </a:t>
            </a:r>
            <a:endParaRPr lang="en-US" dirty="0"/>
          </a:p>
        </p:txBody>
      </p:sp>
      <p:sp>
        <p:nvSpPr>
          <p:cNvPr id="6" name="Content Placeholder 2"/>
          <p:cNvSpPr>
            <a:spLocks noGrp="1"/>
          </p:cNvSpPr>
          <p:nvPr>
            <p:ph sz="quarter" idx="10"/>
          </p:nvPr>
        </p:nvSpPr>
        <p:spPr>
          <a:xfrm>
            <a:off x="457200" y="1600200"/>
            <a:ext cx="8077200" cy="1084018"/>
          </a:xfrm>
        </p:spPr>
        <p:txBody>
          <a:bodyPr/>
          <a:lstStyle/>
          <a:p>
            <a:r>
              <a:rPr lang="en-US" altLang="en-US" sz="2000" dirty="0">
                <a:cs typeface="Courier New" panose="02070309020205020404" pitchFamily="49" charset="0"/>
              </a:rPr>
              <a:t>This case study develops a program that copies files. The user needs to provide a source file and a target file as command-line arguments using the following command</a:t>
            </a:r>
            <a:r>
              <a:rPr lang="en-US" altLang="en-US" sz="2000" dirty="0" smtClean="0">
                <a:cs typeface="Courier New" panose="02070309020205020404" pitchFamily="49" charset="0"/>
              </a:rPr>
              <a:t>:</a:t>
            </a:r>
            <a:endParaRPr lang="en-US" altLang="en-US" sz="2000" dirty="0">
              <a:cs typeface="Courier New" panose="02070309020205020404" pitchFamily="49" charset="0"/>
            </a:endParaRPr>
          </a:p>
        </p:txBody>
      </p:sp>
      <p:pic>
        <p:nvPicPr>
          <p:cNvPr id="10" name="Picture 3" descr="Computer code reads, java Copy source target. A command prompt window titled, administrator, displays a code. The code has 8 lines. The lines read as follows. Line 1. c colon back slash book right angle bracket java Copy Welcome period java period T e m p period java. Line 2. Target file T e m p period java already exits. Line 3. c colon back slash book right angle bracket d e l, T e m p period java. Line 4. c colon back slash book right angle bracket java Copy Welcome period java T e m p period java. Line 5. 176 bytes copied. Line 6. c colon back slash book right angle bracket java Copy T T T period java T e m p period java. Line 7. Source file T T T period java does not exist. Line 8. c colon back slash book right angle bracket."/>
          <p:cNvPicPr>
            <a:picLocks noChangeAspect="1"/>
          </p:cNvPicPr>
          <p:nvPr/>
        </p:nvPicPr>
        <p:blipFill>
          <a:blip r:embed="rId2"/>
          <a:stretch>
            <a:fillRect/>
          </a:stretch>
        </p:blipFill>
        <p:spPr>
          <a:xfrm>
            <a:off x="685800" y="2848925"/>
            <a:ext cx="7230483" cy="1617418"/>
          </a:xfrm>
          <a:prstGeom prst="rect">
            <a:avLst/>
          </a:prstGeom>
        </p:spPr>
      </p:pic>
      <p:sp>
        <p:nvSpPr>
          <p:cNvPr id="7" name="Content Placeholder 4"/>
          <p:cNvSpPr>
            <a:spLocks noGrp="1"/>
          </p:cNvSpPr>
          <p:nvPr>
            <p:ph sz="quarter" idx="11"/>
          </p:nvPr>
        </p:nvSpPr>
        <p:spPr>
          <a:xfrm>
            <a:off x="457200" y="4876800"/>
            <a:ext cx="8153400" cy="914400"/>
          </a:xfrm>
        </p:spPr>
        <p:txBody>
          <a:bodyPr/>
          <a:lstStyle/>
          <a:p>
            <a:r>
              <a:rPr lang="en-US" altLang="en-US" sz="2000" dirty="0">
                <a:cs typeface="Courier New" panose="02070309020205020404" pitchFamily="49" charset="0"/>
              </a:rPr>
              <a:t>The program copies a source file to a target file and displays the number of bytes in the file. If the source does not exist, tell the user the file is not found. If the target file already exists, tell the user the file already exists. </a:t>
            </a:r>
          </a:p>
        </p:txBody>
      </p:sp>
      <p:sp>
        <p:nvSpPr>
          <p:cNvPr id="8" name="TextBox 5">
            <a:hlinkClick r:id="rId3"/>
          </p:cNvPr>
          <p:cNvSpPr>
            <a:spLocks noChangeArrowheads="1"/>
          </p:cNvSpPr>
          <p:nvPr/>
        </p:nvSpPr>
        <p:spPr bwMode="auto">
          <a:xfrm>
            <a:off x="5486400" y="5914752"/>
            <a:ext cx="1308100" cy="400109"/>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latin typeface="+mn-lt"/>
              </a:rPr>
              <a:t>Copy</a:t>
            </a:r>
          </a:p>
        </p:txBody>
      </p:sp>
      <p:sp>
        <p:nvSpPr>
          <p:cNvPr id="9" name="TextBox 6">
            <a:hlinkClick r:id="rId4"/>
          </p:cNvPr>
          <p:cNvSpPr txBox="1"/>
          <p:nvPr/>
        </p:nvSpPr>
        <p:spPr>
          <a:xfrm>
            <a:off x="7010400" y="5914752"/>
            <a:ext cx="685800" cy="400110"/>
          </a:xfrm>
          <a:prstGeom prst="rect">
            <a:avLst/>
          </a:prstGeom>
          <a:solidFill>
            <a:srgbClr val="38A1BA"/>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t>Run</a:t>
            </a:r>
          </a:p>
        </p:txBody>
      </p:sp>
    </p:spTree>
    <p:extLst>
      <p:ext uri="{BB962C8B-B14F-4D97-AF65-F5344CB8AC3E}">
        <p14:creationId xmlns:p14="http://schemas.microsoft.com/office/powerpoint/2010/main" val="12496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Object I/O</a:t>
            </a:r>
            <a:endParaRPr lang="en-US" dirty="0"/>
          </a:p>
        </p:txBody>
      </p:sp>
      <p:pic>
        <p:nvPicPr>
          <p:cNvPr id="4" name="Picture 2" descr="A diagram illustrates input output classes. Class Input stream and class output stream is inherited from superclass object. File Input stream, filter input stream, and object input stream are derived from class input stream. File output stream, filter output stream, and object output stream is derived from output stream. Data input stream and buffered input stream is derived from filter input stream. Data output stream and buffered output stream is derived from filter output stream. Data Input Stream and Data Output Stream enables you to perform input and output for primitive type values and strings. Object Input Stream and Object Output Stream enables you to perform input and output for objects in addition to primitive type values and strings."/>
          <p:cNvPicPr>
            <a:picLocks noChangeAspect="1"/>
          </p:cNvPicPr>
          <p:nvPr/>
        </p:nvPicPr>
        <p:blipFill>
          <a:blip r:embed="rId2"/>
          <a:stretch>
            <a:fillRect/>
          </a:stretch>
        </p:blipFill>
        <p:spPr>
          <a:xfrm>
            <a:off x="838200" y="2057400"/>
            <a:ext cx="6544432" cy="3575966"/>
          </a:xfrm>
          <a:prstGeom prst="rect">
            <a:avLst/>
          </a:prstGeom>
        </p:spPr>
      </p:pic>
    </p:spTree>
    <p:extLst>
      <p:ext uri="{BB962C8B-B14F-4D97-AF65-F5344CB8AC3E}">
        <p14:creationId xmlns:p14="http://schemas.microsoft.com/office/powerpoint/2010/main" val="2418563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ObjectInputStream</a:t>
            </a:r>
            <a:endParaRPr lang="en-US" dirty="0"/>
          </a:p>
        </p:txBody>
      </p:sp>
      <p:pic>
        <p:nvPicPr>
          <p:cNvPr id="4" name="Picture 2" descr="Object Input Stream extends Input Stream and implements Object input and Object stream constants. A class java period i o period Object Input Stream is derived from java period i o period Input Stream. A U M L class diagram illustrates object input stream. The class java period i o period Object Input Stream contains 1 method, Object Input Stream left parenthesis in colon Input Stream right parenthesis which is of public access modifier denoted by plus. The class java period i o period Object Input Stream implements Object Stream Constants and java period i o period Object Input. java period i o period Object Input implements java period i o period Data Input. The class java period i o period Object Input contains 1 method and 1 result. Method, read Object left parenthesis right parenthesis colon Object. Results, read an object. The method is of public access modifier denoted by plus."/>
          <p:cNvPicPr>
            <a:picLocks noChangeAspect="1"/>
          </p:cNvPicPr>
          <p:nvPr/>
        </p:nvPicPr>
        <p:blipFill>
          <a:blip r:embed="rId2"/>
          <a:stretch>
            <a:fillRect/>
          </a:stretch>
        </p:blipFill>
        <p:spPr>
          <a:xfrm>
            <a:off x="838200" y="1981200"/>
            <a:ext cx="7321680" cy="3559990"/>
          </a:xfrm>
          <a:prstGeom prst="rect">
            <a:avLst/>
          </a:prstGeom>
        </p:spPr>
      </p:pic>
    </p:spTree>
    <p:extLst>
      <p:ext uri="{BB962C8B-B14F-4D97-AF65-F5344CB8AC3E}">
        <p14:creationId xmlns:p14="http://schemas.microsoft.com/office/powerpoint/2010/main" val="772711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ObjectOutputStream</a:t>
            </a:r>
            <a:endParaRPr lang="en-US" dirty="0"/>
          </a:p>
        </p:txBody>
      </p:sp>
      <p:pic>
        <p:nvPicPr>
          <p:cNvPr id="4" name="Picture 2" descr="Object Output Stream extends Output Stream and implements Object Output and Object stream constants. A U M L class diagram illustrates object Output stream. A class java period i o period Object Output Stream is derived from java period i o period Output Stream. The class java period i o period Object Output Stream contains 1 method, Object Output Stream left parenthesis out colon Output Stream right parenthesis which is of public access modifier denoted by plus. The class java period i o period Object Output Stream implements Object Stream Constants and java period i o period Object Output. Java period i o period Object Output implements java period i o period Data Output. The class java period i o period Object Output contains 1 method and 1 result. Method, write Object left parenthesis o colon Object right parenthesis colon void. Results, writes an object. The method is of public access modifier denoted by plus."/>
          <p:cNvPicPr>
            <a:picLocks noChangeAspect="1"/>
          </p:cNvPicPr>
          <p:nvPr/>
        </p:nvPicPr>
        <p:blipFill>
          <a:blip r:embed="rId2"/>
          <a:stretch>
            <a:fillRect/>
          </a:stretch>
        </p:blipFill>
        <p:spPr>
          <a:xfrm>
            <a:off x="914400" y="1981200"/>
            <a:ext cx="7196701" cy="3437687"/>
          </a:xfrm>
          <a:prstGeom prst="rect">
            <a:avLst/>
          </a:prstGeom>
        </p:spPr>
      </p:pic>
    </p:spTree>
    <p:extLst>
      <p:ext uri="{BB962C8B-B14F-4D97-AF65-F5344CB8AC3E}">
        <p14:creationId xmlns:p14="http://schemas.microsoft.com/office/powerpoint/2010/main" val="1932054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t>Using Object Streams</a:t>
            </a:r>
            <a:endParaRPr lang="en-US" dirty="0"/>
          </a:p>
        </p:txBody>
      </p:sp>
      <p:sp>
        <p:nvSpPr>
          <p:cNvPr id="3" name="Content Placeholder 2"/>
          <p:cNvSpPr>
            <a:spLocks noGrp="1"/>
          </p:cNvSpPr>
          <p:nvPr>
            <p:ph idx="1"/>
          </p:nvPr>
        </p:nvSpPr>
        <p:spPr>
          <a:xfrm>
            <a:off x="457200" y="1524000"/>
            <a:ext cx="8229600" cy="1219200"/>
          </a:xfrm>
        </p:spPr>
        <p:txBody>
          <a:bodyPr/>
          <a:lstStyle/>
          <a:p>
            <a:r>
              <a:rPr lang="en-US" altLang="en-US" dirty="0">
                <a:cs typeface="Courier New" panose="02070309020205020404" pitchFamily="49" charset="0"/>
              </a:rPr>
              <a:t>You may wrap an </a:t>
            </a:r>
            <a:r>
              <a:rPr lang="en-US" altLang="en-US" dirty="0" err="1">
                <a:cs typeface="Courier New" panose="02070309020205020404" pitchFamily="49" charset="0"/>
              </a:rPr>
              <a:t>ObjectInputStream</a:t>
            </a:r>
            <a:r>
              <a:rPr lang="en-US" altLang="en-US" dirty="0">
                <a:cs typeface="Courier New" panose="02070309020205020404" pitchFamily="49" charset="0"/>
              </a:rPr>
              <a:t>/</a:t>
            </a:r>
            <a:r>
              <a:rPr lang="en-US" altLang="en-US" dirty="0" err="1">
                <a:cs typeface="Courier New" panose="02070309020205020404" pitchFamily="49" charset="0"/>
              </a:rPr>
              <a:t>ObjectOutputStream</a:t>
            </a:r>
            <a:r>
              <a:rPr lang="en-US" altLang="en-US" dirty="0">
                <a:cs typeface="Courier New" panose="02070309020205020404" pitchFamily="49" charset="0"/>
              </a:rPr>
              <a:t> on any </a:t>
            </a:r>
            <a:r>
              <a:rPr lang="en-US" altLang="en-US" dirty="0" err="1">
                <a:cs typeface="Courier New" panose="02070309020205020404" pitchFamily="49" charset="0"/>
              </a:rPr>
              <a:t>InputStream</a:t>
            </a:r>
            <a:r>
              <a:rPr lang="en-US" altLang="en-US" dirty="0">
                <a:cs typeface="Courier New" panose="02070309020205020404" pitchFamily="49" charset="0"/>
              </a:rPr>
              <a:t>/</a:t>
            </a:r>
            <a:r>
              <a:rPr lang="en-US" altLang="en-US" dirty="0" err="1">
                <a:cs typeface="Courier New" panose="02070309020205020404" pitchFamily="49" charset="0"/>
              </a:rPr>
              <a:t>OutputStream</a:t>
            </a:r>
            <a:r>
              <a:rPr lang="en-US" altLang="en-US" dirty="0">
                <a:cs typeface="Courier New" panose="02070309020205020404" pitchFamily="49" charset="0"/>
              </a:rPr>
              <a:t> using the following constructors</a:t>
            </a:r>
            <a:r>
              <a:rPr lang="en-US" altLang="en-US" dirty="0" smtClean="0">
                <a:cs typeface="Courier New" panose="02070309020205020404" pitchFamily="49" charset="0"/>
              </a:rPr>
              <a:t>:</a:t>
            </a:r>
            <a:endParaRPr lang="en-US" altLang="en-US" dirty="0">
              <a:cs typeface="Courier New" panose="02070309020205020404" pitchFamily="49" charset="0"/>
            </a:endParaRPr>
          </a:p>
        </p:txBody>
      </p:sp>
      <p:pic>
        <p:nvPicPr>
          <p:cNvPr id="5" name="Picture 3" descr="Computer code has 4 lines. The lines read as follows. Line 1. forward slash forward slash Create an Object Input Stream. Line 2. public Object Input Stream left parenthesis Input Stream in right parenthesis. Line 3. forward slash forward slash Create an Object Output Stream. Line 4. public Object Output Stream left parenthesis Output Stream out right parenthesis."/>
          <p:cNvPicPr>
            <a:picLocks noChangeAspect="1"/>
          </p:cNvPicPr>
          <p:nvPr/>
        </p:nvPicPr>
        <p:blipFill>
          <a:blip r:embed="rId2"/>
          <a:stretch>
            <a:fillRect/>
          </a:stretch>
        </p:blipFill>
        <p:spPr>
          <a:xfrm>
            <a:off x="685800" y="2954548"/>
            <a:ext cx="5590517" cy="2060627"/>
          </a:xfrm>
          <a:prstGeom prst="rect">
            <a:avLst/>
          </a:prstGeom>
        </p:spPr>
      </p:pic>
      <p:sp>
        <p:nvSpPr>
          <p:cNvPr id="8" name="TextBox 4">
            <a:hlinkClick r:id="rId3"/>
          </p:cNvPr>
          <p:cNvSpPr>
            <a:spLocks noChangeArrowheads="1"/>
          </p:cNvSpPr>
          <p:nvPr/>
        </p:nvSpPr>
        <p:spPr bwMode="auto">
          <a:xfrm>
            <a:off x="4495800" y="5375031"/>
            <a:ext cx="2993572" cy="40011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latin typeface="+mn-lt"/>
              </a:rPr>
              <a:t>TestObjectOutputStream</a:t>
            </a:r>
          </a:p>
        </p:txBody>
      </p:sp>
      <p:sp>
        <p:nvSpPr>
          <p:cNvPr id="7" name="TextBox 5">
            <a:hlinkClick r:id="rId4"/>
          </p:cNvPr>
          <p:cNvSpPr txBox="1"/>
          <p:nvPr/>
        </p:nvSpPr>
        <p:spPr>
          <a:xfrm>
            <a:off x="7676941" y="5375031"/>
            <a:ext cx="685800" cy="400110"/>
          </a:xfrm>
          <a:prstGeom prst="rect">
            <a:avLst/>
          </a:prstGeom>
          <a:solidFill>
            <a:srgbClr val="38A1BA"/>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t>Run</a:t>
            </a:r>
          </a:p>
        </p:txBody>
      </p:sp>
      <p:sp>
        <p:nvSpPr>
          <p:cNvPr id="6" name="TextBox 6">
            <a:hlinkClick r:id="rId5"/>
          </p:cNvPr>
          <p:cNvSpPr>
            <a:spLocks noChangeArrowheads="1"/>
          </p:cNvSpPr>
          <p:nvPr/>
        </p:nvSpPr>
        <p:spPr bwMode="auto">
          <a:xfrm>
            <a:off x="4495800" y="5908431"/>
            <a:ext cx="2993572" cy="41267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latin typeface="+mn-lt"/>
              </a:rPr>
              <a:t>TestObjectInputStream</a:t>
            </a:r>
          </a:p>
        </p:txBody>
      </p:sp>
      <p:sp>
        <p:nvSpPr>
          <p:cNvPr id="9" name="TextBox 7">
            <a:hlinkClick r:id="rId4"/>
          </p:cNvPr>
          <p:cNvSpPr txBox="1"/>
          <p:nvPr/>
        </p:nvSpPr>
        <p:spPr>
          <a:xfrm>
            <a:off x="7696200" y="5920991"/>
            <a:ext cx="685800" cy="400110"/>
          </a:xfrm>
          <a:prstGeom prst="rect">
            <a:avLst/>
          </a:prstGeom>
          <a:solidFill>
            <a:srgbClr val="38A1BA"/>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t>Run</a:t>
            </a:r>
          </a:p>
        </p:txBody>
      </p:sp>
    </p:spTree>
    <p:extLst>
      <p:ext uri="{BB962C8B-B14F-4D97-AF65-F5344CB8AC3E}">
        <p14:creationId xmlns:p14="http://schemas.microsoft.com/office/powerpoint/2010/main" val="3433512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Objectives </a:t>
            </a:r>
            <a:r>
              <a:rPr lang="en-US" altLang="en-US" sz="2000" b="0" dirty="0" smtClean="0"/>
              <a:t>(1 of 2)</a:t>
            </a:r>
            <a:endParaRPr lang="en-US" sz="2000" b="0" dirty="0"/>
          </a:p>
        </p:txBody>
      </p:sp>
      <p:sp>
        <p:nvSpPr>
          <p:cNvPr id="3" name="Content Placeholder 2"/>
          <p:cNvSpPr>
            <a:spLocks noGrp="1"/>
          </p:cNvSpPr>
          <p:nvPr>
            <p:ph idx="1"/>
          </p:nvPr>
        </p:nvSpPr>
        <p:spPr/>
        <p:txBody>
          <a:bodyPr/>
          <a:lstStyle/>
          <a:p>
            <a:pPr marL="342900" indent="-342900">
              <a:lnSpc>
                <a:spcPct val="90000"/>
              </a:lnSpc>
              <a:buFont typeface="Arial" panose="020B0604020202020204" pitchFamily="34" charset="0"/>
              <a:buChar char="•"/>
            </a:pPr>
            <a:r>
              <a:rPr lang="en-US" altLang="en-US" dirty="0"/>
              <a:t>To discover how I/O is processed in Java (§17.2).</a:t>
            </a:r>
          </a:p>
          <a:p>
            <a:pPr marL="342900" indent="-342900">
              <a:lnSpc>
                <a:spcPct val="90000"/>
              </a:lnSpc>
              <a:buFont typeface="Arial" panose="020B0604020202020204" pitchFamily="34" charset="0"/>
              <a:buChar char="•"/>
            </a:pPr>
            <a:r>
              <a:rPr lang="en-US" altLang="en-US" dirty="0"/>
              <a:t>To distinguish between text I/O and binary I/O (§17.3).</a:t>
            </a:r>
          </a:p>
          <a:p>
            <a:pPr marL="342900" indent="-342900">
              <a:lnSpc>
                <a:spcPct val="90000"/>
              </a:lnSpc>
              <a:buFont typeface="Arial" panose="020B0604020202020204" pitchFamily="34" charset="0"/>
              <a:buChar char="•"/>
            </a:pPr>
            <a:r>
              <a:rPr lang="en-US" altLang="en-US" dirty="0"/>
              <a:t>To read and write bytes using </a:t>
            </a:r>
            <a:r>
              <a:rPr lang="en-US" altLang="en-US" dirty="0" err="1"/>
              <a:t>FileInputStream</a:t>
            </a:r>
            <a:r>
              <a:rPr lang="en-US" altLang="en-US" dirty="0"/>
              <a:t> and FileOutputStream (§17.4.1).</a:t>
            </a:r>
          </a:p>
          <a:p>
            <a:pPr marL="342900" indent="-342900">
              <a:lnSpc>
                <a:spcPct val="90000"/>
              </a:lnSpc>
              <a:buFont typeface="Arial" panose="020B0604020202020204" pitchFamily="34" charset="0"/>
              <a:buChar char="•"/>
            </a:pPr>
            <a:r>
              <a:rPr lang="en-US" altLang="en-US" dirty="0"/>
              <a:t>To read and write primitive values and strings using </a:t>
            </a:r>
            <a:r>
              <a:rPr lang="en-US" altLang="en-US" dirty="0" err="1"/>
              <a:t>DataInputStream</a:t>
            </a:r>
            <a:r>
              <a:rPr lang="en-US" altLang="en-US" dirty="0"/>
              <a:t>/</a:t>
            </a:r>
            <a:r>
              <a:rPr lang="en-US" altLang="en-US" dirty="0" err="1"/>
              <a:t>DataOutputStream</a:t>
            </a:r>
            <a:r>
              <a:rPr lang="en-US" altLang="en-US" dirty="0"/>
              <a:t> (§17.4.3).</a:t>
            </a:r>
          </a:p>
          <a:p>
            <a:pPr marL="342900" indent="-342900">
              <a:lnSpc>
                <a:spcPct val="90000"/>
              </a:lnSpc>
              <a:buFont typeface="Arial" panose="020B0604020202020204" pitchFamily="34" charset="0"/>
              <a:buChar char="•"/>
            </a:pPr>
            <a:r>
              <a:rPr lang="en-US" altLang="en-US" dirty="0"/>
              <a:t>To store and restore objects using </a:t>
            </a:r>
            <a:r>
              <a:rPr lang="en-US" altLang="en-US" dirty="0" err="1"/>
              <a:t>ObjectOutputStream</a:t>
            </a:r>
            <a:r>
              <a:rPr lang="en-US" altLang="en-US" dirty="0"/>
              <a:t> and </a:t>
            </a:r>
            <a:r>
              <a:rPr lang="en-US" altLang="en-US" dirty="0" err="1"/>
              <a:t>ObjectInputStream</a:t>
            </a:r>
            <a:r>
              <a:rPr lang="en-US" altLang="en-US" dirty="0"/>
              <a:t>, and to understand how objects are serialized and what kind of objects can be serialized (§17.6</a:t>
            </a:r>
            <a:r>
              <a:rPr lang="en-US" altLang="en-US" dirty="0" smtClean="0"/>
              <a:t>).</a:t>
            </a:r>
            <a:endParaRPr lang="en-US" altLang="en-US" dirty="0"/>
          </a:p>
        </p:txBody>
      </p:sp>
    </p:spTree>
    <p:extLst>
      <p:ext uri="{BB962C8B-B14F-4D97-AF65-F5344CB8AC3E}">
        <p14:creationId xmlns:p14="http://schemas.microsoft.com/office/powerpoint/2010/main" val="10383048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The Serializable Interface</a:t>
            </a:r>
            <a:endParaRPr lang="en-US" dirty="0"/>
          </a:p>
        </p:txBody>
      </p:sp>
      <p:sp>
        <p:nvSpPr>
          <p:cNvPr id="5" name="Content Placeholder 2"/>
          <p:cNvSpPr>
            <a:spLocks noGrp="1"/>
          </p:cNvSpPr>
          <p:nvPr>
            <p:ph idx="1"/>
          </p:nvPr>
        </p:nvSpPr>
        <p:spPr/>
        <p:txBody>
          <a:bodyPr/>
          <a:lstStyle/>
          <a:p>
            <a:r>
              <a:rPr lang="en-US" altLang="en-US" dirty="0">
                <a:cs typeface="Courier New" panose="02070309020205020404" pitchFamily="49" charset="0"/>
              </a:rPr>
              <a:t>Not all objects can be written to an output stream. Objects that can be written to an object stream is said to be </a:t>
            </a:r>
            <a:r>
              <a:rPr lang="en-US" altLang="en-US" b="1" dirty="0">
                <a:cs typeface="Courier New" panose="02070309020205020404" pitchFamily="49" charset="0"/>
              </a:rPr>
              <a:t>serializable</a:t>
            </a:r>
            <a:r>
              <a:rPr lang="en-US" altLang="en-US" dirty="0">
                <a:cs typeface="Courier New" panose="02070309020205020404" pitchFamily="49" charset="0"/>
              </a:rPr>
              <a:t>. A serializable object is an instance of the </a:t>
            </a:r>
            <a:r>
              <a:rPr lang="en-US" altLang="en-US" dirty="0" err="1">
                <a:cs typeface="Courier New" panose="02070309020205020404" pitchFamily="49" charset="0"/>
              </a:rPr>
              <a:t>java.io.Serializable</a:t>
            </a:r>
            <a:r>
              <a:rPr lang="en-US" altLang="en-US" dirty="0">
                <a:cs typeface="Courier New" panose="02070309020205020404" pitchFamily="49" charset="0"/>
              </a:rPr>
              <a:t> interface. So the class of a serializable object must implement Serializable. </a:t>
            </a:r>
          </a:p>
          <a:p>
            <a:r>
              <a:rPr lang="en-US" altLang="en-US" dirty="0" smtClean="0"/>
              <a:t>The </a:t>
            </a:r>
            <a:r>
              <a:rPr lang="en-US" altLang="en-US" dirty="0"/>
              <a:t>Serializable interface is a marker interface. It has no methods, so you </a:t>
            </a:r>
            <a:r>
              <a:rPr lang="en-US" altLang="en-US" dirty="0" smtClean="0"/>
              <a:t>don’t </a:t>
            </a:r>
            <a:r>
              <a:rPr lang="en-US" altLang="en-US" dirty="0"/>
              <a:t>need to add additional code in your class that implements Serializable.</a:t>
            </a:r>
          </a:p>
          <a:p>
            <a:r>
              <a:rPr lang="en-US" altLang="en-US" dirty="0" smtClean="0"/>
              <a:t>Implementing </a:t>
            </a:r>
            <a:r>
              <a:rPr lang="en-US" altLang="en-US" dirty="0"/>
              <a:t>this interface enables the Java serialization mechanism to automate the process of storing the objects and arrays</a:t>
            </a:r>
            <a:r>
              <a:rPr lang="en-US" altLang="en-US" dirty="0" smtClean="0"/>
              <a:t>.</a:t>
            </a:r>
            <a:endParaRPr lang="en-US" altLang="en-US" dirty="0"/>
          </a:p>
        </p:txBody>
      </p:sp>
    </p:spTree>
    <p:extLst>
      <p:ext uri="{BB962C8B-B14F-4D97-AF65-F5344CB8AC3E}">
        <p14:creationId xmlns:p14="http://schemas.microsoft.com/office/powerpoint/2010/main" val="1773383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transient </a:t>
            </a:r>
            <a:r>
              <a:rPr lang="en-US" altLang="en-US" dirty="0" smtClean="0"/>
              <a:t>Keyword </a:t>
            </a:r>
            <a:r>
              <a:rPr lang="en-US" altLang="en-US" sz="2000" b="0" dirty="0" smtClean="0"/>
              <a:t>(1 of 2)</a:t>
            </a:r>
            <a:endParaRPr lang="en-US" sz="2000" b="0" dirty="0"/>
          </a:p>
        </p:txBody>
      </p:sp>
      <p:sp>
        <p:nvSpPr>
          <p:cNvPr id="3" name="Content Placeholder 2"/>
          <p:cNvSpPr>
            <a:spLocks noGrp="1"/>
          </p:cNvSpPr>
          <p:nvPr>
            <p:ph idx="1"/>
          </p:nvPr>
        </p:nvSpPr>
        <p:spPr/>
        <p:txBody>
          <a:bodyPr/>
          <a:lstStyle/>
          <a:p>
            <a:r>
              <a:rPr lang="en-US" altLang="en-US" dirty="0">
                <a:cs typeface="Courier New" panose="02070309020205020404" pitchFamily="49" charset="0"/>
              </a:rPr>
              <a:t>If an object is an instance of Serializable, but it contains non-serializable instance data fields, can the object be serialized? The answer is no. To enable the object to be serialized, you can use the transient keyword to mark these data fields to tell the </a:t>
            </a:r>
            <a:r>
              <a:rPr lang="en-US" altLang="en-US" dirty="0" smtClean="0">
                <a:cs typeface="Courier New" panose="02070309020205020404" pitchFamily="49" charset="0"/>
              </a:rPr>
              <a:t>J</a:t>
            </a:r>
            <a:r>
              <a:rPr lang="en-US" altLang="en-US" sz="100" dirty="0" smtClean="0">
                <a:cs typeface="Courier New" panose="02070309020205020404" pitchFamily="49" charset="0"/>
              </a:rPr>
              <a:t> </a:t>
            </a:r>
            <a:r>
              <a:rPr lang="en-US" altLang="en-US" dirty="0" smtClean="0">
                <a:cs typeface="Courier New" panose="02070309020205020404" pitchFamily="49" charset="0"/>
              </a:rPr>
              <a:t>V</a:t>
            </a:r>
            <a:r>
              <a:rPr lang="en-US" altLang="en-US" sz="100" dirty="0" smtClean="0">
                <a:cs typeface="Courier New" panose="02070309020205020404" pitchFamily="49" charset="0"/>
              </a:rPr>
              <a:t> </a:t>
            </a:r>
            <a:r>
              <a:rPr lang="en-US" altLang="en-US" dirty="0" smtClean="0">
                <a:cs typeface="Courier New" panose="02070309020205020404" pitchFamily="49" charset="0"/>
              </a:rPr>
              <a:t>M </a:t>
            </a:r>
            <a:r>
              <a:rPr lang="en-US" altLang="en-US" dirty="0">
                <a:cs typeface="Courier New" panose="02070309020205020404" pitchFamily="49" charset="0"/>
              </a:rPr>
              <a:t>to ignore these fields when writing the object to an object stream. </a:t>
            </a:r>
          </a:p>
        </p:txBody>
      </p:sp>
    </p:spTree>
    <p:extLst>
      <p:ext uri="{BB962C8B-B14F-4D97-AF65-F5344CB8AC3E}">
        <p14:creationId xmlns:p14="http://schemas.microsoft.com/office/powerpoint/2010/main" val="2621056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The transient Keyword </a:t>
            </a:r>
            <a:r>
              <a:rPr lang="en-US" altLang="en-US" sz="2000" b="0" dirty="0" smtClean="0"/>
              <a:t>(2 </a:t>
            </a:r>
            <a:r>
              <a:rPr lang="en-US" altLang="en-US" sz="2000" b="0" dirty="0"/>
              <a:t>of 2)</a:t>
            </a:r>
            <a:endParaRPr lang="en-US" dirty="0"/>
          </a:p>
        </p:txBody>
      </p:sp>
      <p:sp>
        <p:nvSpPr>
          <p:cNvPr id="5" name="Content Placeholder 2"/>
          <p:cNvSpPr>
            <a:spLocks noGrp="1"/>
          </p:cNvSpPr>
          <p:nvPr>
            <p:ph sz="quarter" idx="10"/>
          </p:nvPr>
        </p:nvSpPr>
        <p:spPr>
          <a:xfrm>
            <a:off x="457200" y="1600200"/>
            <a:ext cx="8229600" cy="609600"/>
          </a:xfrm>
        </p:spPr>
        <p:txBody>
          <a:bodyPr/>
          <a:lstStyle/>
          <a:p>
            <a:r>
              <a:rPr lang="en-US" altLang="en-US" dirty="0">
                <a:cs typeface="Courier New" panose="02070309020205020404" pitchFamily="49" charset="0"/>
              </a:rPr>
              <a:t>Consider the following class</a:t>
            </a:r>
            <a:r>
              <a:rPr lang="en-US" altLang="en-US" dirty="0" smtClean="0">
                <a:cs typeface="Courier New" panose="02070309020205020404" pitchFamily="49" charset="0"/>
              </a:rPr>
              <a:t>:</a:t>
            </a:r>
            <a:endParaRPr lang="en-US" altLang="en-US" dirty="0">
              <a:cs typeface="Times New Roman" panose="02020603050405020304" pitchFamily="18" charset="0"/>
            </a:endParaRPr>
          </a:p>
        </p:txBody>
      </p:sp>
      <p:pic>
        <p:nvPicPr>
          <p:cNvPr id="7" name="Picture 3" descr="Computer code has 6 lines. The lines read as follows. Line 1. public class Foo implements java period i o period Serializable left brace. Line 2. private i n t, v 1 semicolon. Line 3. private static double v 2 semicolon. Line 4. private transient A, v 3 equals new A left parenthesis right parenthesis semicolon. Line 5. right brace. Line 6. class A left brace right brace forward slash forward slash A is not serializable."/>
          <p:cNvPicPr>
            <a:picLocks noChangeAspect="1"/>
          </p:cNvPicPr>
          <p:nvPr/>
        </p:nvPicPr>
        <p:blipFill>
          <a:blip r:embed="rId2"/>
          <a:stretch>
            <a:fillRect/>
          </a:stretch>
        </p:blipFill>
        <p:spPr>
          <a:xfrm>
            <a:off x="685800" y="2286000"/>
            <a:ext cx="6477357" cy="1905000"/>
          </a:xfrm>
          <a:prstGeom prst="rect">
            <a:avLst/>
          </a:prstGeom>
        </p:spPr>
      </p:pic>
      <p:sp>
        <p:nvSpPr>
          <p:cNvPr id="6" name="Content Placeholder 4"/>
          <p:cNvSpPr>
            <a:spLocks noGrp="1"/>
          </p:cNvSpPr>
          <p:nvPr>
            <p:ph sz="quarter" idx="11"/>
          </p:nvPr>
        </p:nvSpPr>
        <p:spPr>
          <a:xfrm>
            <a:off x="457200" y="4648200"/>
            <a:ext cx="8229600" cy="1600200"/>
          </a:xfrm>
        </p:spPr>
        <p:txBody>
          <a:bodyPr/>
          <a:lstStyle/>
          <a:p>
            <a:r>
              <a:rPr lang="en-US" altLang="en-US" sz="2000" dirty="0">
                <a:cs typeface="Courier New" panose="02070309020205020404" pitchFamily="49" charset="0"/>
              </a:rPr>
              <a:t>When an object of the Foo class is serialized, only variable v1 is serialized. Variable v2 is not serialized because it is a static variable, and variable v3 is not serialized because it is marked transient. If v3 were not marked transient, a </a:t>
            </a:r>
            <a:r>
              <a:rPr lang="en-US" altLang="en-US" sz="2000" dirty="0" err="1">
                <a:cs typeface="Courier New" panose="02070309020205020404" pitchFamily="49" charset="0"/>
              </a:rPr>
              <a:t>java.io.NotSerializableException</a:t>
            </a:r>
            <a:r>
              <a:rPr lang="en-US" altLang="en-US" sz="2000" dirty="0">
                <a:cs typeface="Courier New" panose="02070309020205020404" pitchFamily="49" charset="0"/>
              </a:rPr>
              <a:t> would occur</a:t>
            </a:r>
            <a:r>
              <a:rPr lang="en-US" altLang="en-US" sz="2000" dirty="0" smtClean="0">
                <a:cs typeface="Courier New" panose="02070309020205020404" pitchFamily="49" charset="0"/>
              </a:rPr>
              <a:t>.</a:t>
            </a:r>
            <a:endParaRPr lang="en-US" altLang="en-US" sz="2000" dirty="0">
              <a:cs typeface="Courier New" panose="02070309020205020404" pitchFamily="49" charset="0"/>
            </a:endParaRPr>
          </a:p>
        </p:txBody>
      </p:sp>
    </p:spTree>
    <p:extLst>
      <p:ext uri="{BB962C8B-B14F-4D97-AF65-F5344CB8AC3E}">
        <p14:creationId xmlns:p14="http://schemas.microsoft.com/office/powerpoint/2010/main" val="3397829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smtClean="0"/>
              <a:t>Serializing Arrays</a:t>
            </a:r>
            <a:endParaRPr lang="en-US" dirty="0"/>
          </a:p>
        </p:txBody>
      </p:sp>
      <p:sp>
        <p:nvSpPr>
          <p:cNvPr id="8" name="Content Placeholder 2"/>
          <p:cNvSpPr>
            <a:spLocks noGrp="1"/>
          </p:cNvSpPr>
          <p:nvPr>
            <p:ph idx="1"/>
          </p:nvPr>
        </p:nvSpPr>
        <p:spPr/>
        <p:txBody>
          <a:bodyPr/>
          <a:lstStyle/>
          <a:p>
            <a:r>
              <a:rPr lang="en-US" altLang="en-US" dirty="0">
                <a:cs typeface="Courier New" panose="02070309020205020404" pitchFamily="49" charset="0"/>
              </a:rPr>
              <a:t>An array is serializable if all its elements are serializable. So an entire array can be saved using </a:t>
            </a:r>
            <a:r>
              <a:rPr lang="en-US" altLang="en-US" dirty="0" err="1">
                <a:cs typeface="Courier New" panose="02070309020205020404" pitchFamily="49" charset="0"/>
              </a:rPr>
              <a:t>writeObject</a:t>
            </a:r>
            <a:r>
              <a:rPr lang="en-US" altLang="en-US" dirty="0">
                <a:cs typeface="Courier New" panose="02070309020205020404" pitchFamily="49" charset="0"/>
              </a:rPr>
              <a:t> into a file and later restored using </a:t>
            </a:r>
            <a:r>
              <a:rPr lang="en-US" altLang="en-US" dirty="0" err="1">
                <a:cs typeface="Courier New" panose="02070309020205020404" pitchFamily="49" charset="0"/>
              </a:rPr>
              <a:t>readObject</a:t>
            </a:r>
            <a:r>
              <a:rPr lang="en-US" altLang="en-US" dirty="0">
                <a:cs typeface="Courier New" panose="02070309020205020404" pitchFamily="49" charset="0"/>
              </a:rPr>
              <a:t>. Here is an example that stores an array of five </a:t>
            </a:r>
            <a:r>
              <a:rPr lang="en-US" altLang="en-US" dirty="0" err="1">
                <a:cs typeface="Courier New" panose="02070309020205020404" pitchFamily="49" charset="0"/>
              </a:rPr>
              <a:t>int</a:t>
            </a:r>
            <a:r>
              <a:rPr lang="en-US" altLang="en-US" dirty="0">
                <a:cs typeface="Courier New" panose="02070309020205020404" pitchFamily="49" charset="0"/>
              </a:rPr>
              <a:t> values and an array of three strings, and reads them back to display on the console</a:t>
            </a:r>
            <a:r>
              <a:rPr lang="en-US" altLang="en-US" dirty="0" smtClean="0">
                <a:cs typeface="Courier New" panose="02070309020205020404" pitchFamily="49" charset="0"/>
              </a:rPr>
              <a:t>.</a:t>
            </a:r>
            <a:endParaRPr lang="en-US" altLang="en-US" dirty="0">
              <a:cs typeface="Courier New" panose="02070309020205020404" pitchFamily="49" charset="0"/>
            </a:endParaRPr>
          </a:p>
        </p:txBody>
      </p:sp>
      <p:sp>
        <p:nvSpPr>
          <p:cNvPr id="4" name="TextBox 3">
            <a:hlinkClick r:id="rId2"/>
          </p:cNvPr>
          <p:cNvSpPr>
            <a:spLocks noChangeArrowheads="1"/>
          </p:cNvSpPr>
          <p:nvPr/>
        </p:nvSpPr>
        <p:spPr bwMode="auto">
          <a:xfrm>
            <a:off x="4038600" y="5867400"/>
            <a:ext cx="3403600" cy="422868"/>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latin typeface="+mn-lt"/>
              </a:rPr>
              <a:t>TestObjectStreamForArray</a:t>
            </a:r>
          </a:p>
        </p:txBody>
      </p:sp>
      <p:sp>
        <p:nvSpPr>
          <p:cNvPr id="6" name="TextBox 4">
            <a:hlinkClick r:id="rId3"/>
          </p:cNvPr>
          <p:cNvSpPr txBox="1"/>
          <p:nvPr/>
        </p:nvSpPr>
        <p:spPr>
          <a:xfrm>
            <a:off x="7620000" y="5867400"/>
            <a:ext cx="685800" cy="400110"/>
          </a:xfrm>
          <a:prstGeom prst="rect">
            <a:avLst/>
          </a:prstGeom>
          <a:solidFill>
            <a:srgbClr val="38A1BA"/>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t>Run</a:t>
            </a:r>
          </a:p>
        </p:txBody>
      </p:sp>
    </p:spTree>
    <p:extLst>
      <p:ext uri="{BB962C8B-B14F-4D97-AF65-F5344CB8AC3E}">
        <p14:creationId xmlns:p14="http://schemas.microsoft.com/office/powerpoint/2010/main" val="3642252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Random Access Files</a:t>
            </a:r>
            <a:endParaRPr lang="en-US" dirty="0"/>
          </a:p>
        </p:txBody>
      </p:sp>
      <p:sp>
        <p:nvSpPr>
          <p:cNvPr id="3" name="Content Placeholder 2"/>
          <p:cNvSpPr>
            <a:spLocks noGrp="1"/>
          </p:cNvSpPr>
          <p:nvPr>
            <p:ph idx="1"/>
          </p:nvPr>
        </p:nvSpPr>
        <p:spPr/>
        <p:txBody>
          <a:bodyPr/>
          <a:lstStyle/>
          <a:p>
            <a:r>
              <a:rPr lang="en-US" altLang="en-US" dirty="0">
                <a:cs typeface="Courier New" panose="02070309020205020404" pitchFamily="49" charset="0"/>
              </a:rPr>
              <a:t>All of the streams you have used so far are known as </a:t>
            </a:r>
            <a:r>
              <a:rPr lang="en-US" altLang="en-US" b="1" dirty="0">
                <a:cs typeface="Courier New" panose="02070309020205020404" pitchFamily="49" charset="0"/>
              </a:rPr>
              <a:t>read-only or write-only </a:t>
            </a:r>
            <a:r>
              <a:rPr lang="en-US" altLang="en-US" dirty="0">
                <a:cs typeface="Courier New" panose="02070309020205020404" pitchFamily="49" charset="0"/>
              </a:rPr>
              <a:t>streams. The external files of these streams are </a:t>
            </a:r>
            <a:r>
              <a:rPr lang="en-US" altLang="en-US" b="1" dirty="0">
                <a:cs typeface="Courier New" panose="02070309020205020404" pitchFamily="49" charset="0"/>
              </a:rPr>
              <a:t>sequential </a:t>
            </a:r>
            <a:r>
              <a:rPr lang="en-US" altLang="en-US" dirty="0">
                <a:cs typeface="Courier New" panose="02070309020205020404" pitchFamily="49" charset="0"/>
              </a:rPr>
              <a:t>files that cannot be updated without creating a new file. It is often necessary to modify files or to insert new records into files. Java provides the RandomAccessFile class to allow a file to be read from and write to at random locations</a:t>
            </a:r>
            <a:r>
              <a:rPr lang="en-US" altLang="en-US" dirty="0" smtClean="0">
                <a:cs typeface="Courier New" panose="02070309020205020404" pitchFamily="49" charset="0"/>
              </a:rPr>
              <a:t>.</a:t>
            </a:r>
            <a:endParaRPr lang="en-US" altLang="en-US" dirty="0">
              <a:cs typeface="Courier New" panose="02070309020205020404" pitchFamily="49" charset="0"/>
            </a:endParaRPr>
          </a:p>
        </p:txBody>
      </p:sp>
    </p:spTree>
    <p:extLst>
      <p:ext uri="{BB962C8B-B14F-4D97-AF65-F5344CB8AC3E}">
        <p14:creationId xmlns:p14="http://schemas.microsoft.com/office/powerpoint/2010/main" val="938666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RandomAccessFile</a:t>
            </a:r>
            <a:endParaRPr lang="en-US" dirty="0"/>
          </a:p>
        </p:txBody>
      </p:sp>
      <p:pic>
        <p:nvPicPr>
          <p:cNvPr id="6" name="Picture 2" descr="A U M L class diagram illustrates Random Access File. A class java period i o Random Access File implements interface java period i o period Data Input and interface java period i o Data Input. The class java period i o Random Access File contains 13 methods. All the methods are of public access modifier denoted by plus. The 13 methods along with their results are as follows. Method, Random Access File left parenthesis file colon File, mode colon String right parenthesis. Result, creates a Random Access File stream with the specified File object and mode period. Method, Random Access File left parenthesis name colon String, mode colon String right parenthesis. Result, creates a Random Access File stream with the specified file name string and mode period. Method, close left parenthesis right parenthesis colon void. Result, closes the stream and releases the resource associated with it period. Method, get File Pointer left parenthesis right parenthesis colon long. Result, returns the offset, in bytes, from the beginning of the file to where the next read or write occurs period. Method, length left parenthesis right parenthesis colon long. Result, returns the number of bytes in this file period. Method, read left parenthesis right parenthesis colon i n t. Result, reads a byte of data from this file and returns negative 1 at the end of stream period. Method, read left parenthesis b colon byte left bracket right bracket right parenthesis colon i n t. Result, reads up to b period length bytes of data from this file into an array of bytes period. Method, read left parenthesis b colon byte left bracket right bracket, off colon i n t, l e n colon i n t right parenthesis colon i n t. Result, reads up to l e n bytes of data from this file into an array of bytes period. Method, seek left parenthesis p o s colon long right parenthesis colon void. Result, sets the offset left parenthesis in bytes specified in p o s right parenthesis from the beginning of the stream to where the next read or write occurs period. Method, set Length left parenthesis new Length colon long right parenthesis colon void. Result, Sets a new length for this file period. Method, skip Bytes left parenthesis i n t, n right parenthesis colon i n t. Result, skips over n bytes of input period. Method, write left parenthesis b colon byte left bracket right bracket right parenthesis colon void. Result, writes b period length bytes from the specified byte array to this file, starting at the current file pointer period. Method, write left parenthesis b colon byte left bracket right bracket, off colon i n t, l e n colon i n t right parenthesis colon void. Result, writes l e n bytes from the specified byte array, starting at offset off, to this file period."/>
          <p:cNvPicPr>
            <a:picLocks noChangeAspect="1"/>
          </p:cNvPicPr>
          <p:nvPr/>
        </p:nvPicPr>
        <p:blipFill>
          <a:blip r:embed="rId2"/>
          <a:stretch>
            <a:fillRect/>
          </a:stretch>
        </p:blipFill>
        <p:spPr>
          <a:xfrm>
            <a:off x="952500" y="2057400"/>
            <a:ext cx="7239000" cy="3671513"/>
          </a:xfrm>
          <a:prstGeom prst="rect">
            <a:avLst/>
          </a:prstGeom>
        </p:spPr>
      </p:pic>
    </p:spTree>
    <p:extLst>
      <p:ext uri="{BB962C8B-B14F-4D97-AF65-F5344CB8AC3E}">
        <p14:creationId xmlns:p14="http://schemas.microsoft.com/office/powerpoint/2010/main" val="3238105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File Pointer</a:t>
            </a:r>
            <a:endParaRPr lang="en-US" dirty="0"/>
          </a:p>
        </p:txBody>
      </p:sp>
      <p:sp>
        <p:nvSpPr>
          <p:cNvPr id="3" name="Content Placeholder 2"/>
          <p:cNvSpPr>
            <a:spLocks noGrp="1"/>
          </p:cNvSpPr>
          <p:nvPr>
            <p:ph idx="1"/>
          </p:nvPr>
        </p:nvSpPr>
        <p:spPr>
          <a:xfrm>
            <a:off x="457200" y="1524000"/>
            <a:ext cx="8229600" cy="2667000"/>
          </a:xfrm>
        </p:spPr>
        <p:txBody>
          <a:bodyPr/>
          <a:lstStyle/>
          <a:p>
            <a:r>
              <a:rPr lang="en-US" altLang="en-US" sz="2000" dirty="0" smtClean="0">
                <a:cs typeface="Courier New" panose="02070309020205020404" pitchFamily="49" charset="0"/>
              </a:rPr>
              <a:t>A random access file consists of a sequence of bytes. There is a special marker called </a:t>
            </a:r>
            <a:r>
              <a:rPr lang="en-US" altLang="en-US" sz="2000" b="1" dirty="0" smtClean="0">
                <a:cs typeface="Courier New" panose="02070309020205020404" pitchFamily="49" charset="0"/>
              </a:rPr>
              <a:t>file pointer </a:t>
            </a:r>
            <a:r>
              <a:rPr lang="en-US" altLang="en-US" sz="2000" dirty="0" smtClean="0">
                <a:cs typeface="Courier New" panose="02070309020205020404" pitchFamily="49" charset="0"/>
              </a:rPr>
              <a:t>that is positioned at one of these bytes. A read or write operation takes place at the location of the file pointer. When a file is opened, the file pointer sets at the beginning of the file. When you read or write data to the file, the file pointer moves forward to the next data. For example, if you read an </a:t>
            </a:r>
            <a:r>
              <a:rPr lang="en-US" altLang="en-US" sz="2000" dirty="0" err="1" smtClean="0">
                <a:cs typeface="Courier New" panose="02070309020205020404" pitchFamily="49" charset="0"/>
              </a:rPr>
              <a:t>int</a:t>
            </a:r>
            <a:r>
              <a:rPr lang="en-US" altLang="en-US" sz="2000" dirty="0" smtClean="0">
                <a:cs typeface="Courier New" panose="02070309020205020404" pitchFamily="49" charset="0"/>
              </a:rPr>
              <a:t> value using </a:t>
            </a:r>
            <a:r>
              <a:rPr lang="en-US" altLang="en-US" sz="2000" dirty="0" err="1" smtClean="0">
                <a:cs typeface="Courier New" panose="02070309020205020404" pitchFamily="49" charset="0"/>
              </a:rPr>
              <a:t>readInt</a:t>
            </a:r>
            <a:r>
              <a:rPr lang="en-US" altLang="en-US" sz="2000" dirty="0" smtClean="0">
                <a:cs typeface="Courier New" panose="02070309020205020404" pitchFamily="49" charset="0"/>
              </a:rPr>
              <a:t>(), the J</a:t>
            </a:r>
            <a:r>
              <a:rPr lang="en-US" altLang="en-US" sz="100" dirty="0" smtClean="0">
                <a:cs typeface="Courier New" panose="02070309020205020404" pitchFamily="49" charset="0"/>
              </a:rPr>
              <a:t> </a:t>
            </a:r>
            <a:r>
              <a:rPr lang="en-US" altLang="en-US" sz="2000" dirty="0" smtClean="0">
                <a:cs typeface="Courier New" panose="02070309020205020404" pitchFamily="49" charset="0"/>
              </a:rPr>
              <a:t>V</a:t>
            </a:r>
            <a:r>
              <a:rPr lang="en-US" altLang="en-US" sz="100" dirty="0" smtClean="0">
                <a:cs typeface="Courier New" panose="02070309020205020404" pitchFamily="49" charset="0"/>
              </a:rPr>
              <a:t> </a:t>
            </a:r>
            <a:r>
              <a:rPr lang="en-US" altLang="en-US" sz="2000" dirty="0" smtClean="0">
                <a:cs typeface="Courier New" panose="02070309020205020404" pitchFamily="49" charset="0"/>
              </a:rPr>
              <a:t>M reads four bytes from the file pointer and now the file pointer is four bytes ahead of the previous location.</a:t>
            </a:r>
            <a:endParaRPr lang="en-US" altLang="en-US" sz="2000" dirty="0">
              <a:cs typeface="Courier New" panose="02070309020205020404" pitchFamily="49" charset="0"/>
            </a:endParaRPr>
          </a:p>
        </p:txBody>
      </p:sp>
      <p:pic>
        <p:nvPicPr>
          <p:cNvPr id="4" name="Picture 3" descr="An illustration depicts file made of sequence of bytes. Before, read I n t left parenthesis right parenthesis, is executed a file pointer points a byte and after, read I n t left parenthesis right parenthesis, is executed the file pointer points to a different byte."/>
          <p:cNvPicPr>
            <a:picLocks noChangeAspect="1"/>
          </p:cNvPicPr>
          <p:nvPr/>
        </p:nvPicPr>
        <p:blipFill>
          <a:blip r:embed="rId2"/>
          <a:stretch>
            <a:fillRect/>
          </a:stretch>
        </p:blipFill>
        <p:spPr>
          <a:xfrm>
            <a:off x="838200" y="4495800"/>
            <a:ext cx="7086600" cy="1454081"/>
          </a:xfrm>
          <a:prstGeom prst="rect">
            <a:avLst/>
          </a:prstGeom>
        </p:spPr>
      </p:pic>
    </p:spTree>
    <p:extLst>
      <p:ext uri="{BB962C8B-B14F-4D97-AF65-F5344CB8AC3E}">
        <p14:creationId xmlns:p14="http://schemas.microsoft.com/office/powerpoint/2010/main" val="1971564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RandomAccessFile </a:t>
            </a:r>
            <a:r>
              <a:rPr lang="en-US" altLang="en-US" dirty="0" smtClean="0"/>
              <a:t>Methods </a:t>
            </a:r>
            <a:r>
              <a:rPr lang="en-US" altLang="en-US" sz="2000" b="0" dirty="0" smtClean="0"/>
              <a:t>(1 of 3)</a:t>
            </a:r>
            <a:endParaRPr lang="en-US" sz="2000" b="0" dirty="0"/>
          </a:p>
        </p:txBody>
      </p:sp>
      <p:sp>
        <p:nvSpPr>
          <p:cNvPr id="4" name="Content Placeholder 2"/>
          <p:cNvSpPr>
            <a:spLocks noGrp="1"/>
          </p:cNvSpPr>
          <p:nvPr>
            <p:ph sz="quarter" idx="10"/>
          </p:nvPr>
        </p:nvSpPr>
        <p:spPr>
          <a:xfrm>
            <a:off x="457200" y="1600200"/>
            <a:ext cx="8229600" cy="990600"/>
          </a:xfrm>
        </p:spPr>
        <p:txBody>
          <a:bodyPr/>
          <a:lstStyle/>
          <a:p>
            <a:r>
              <a:rPr lang="en-US" altLang="en-US" dirty="0"/>
              <a:t>Many methods in </a:t>
            </a:r>
            <a:r>
              <a:rPr lang="en-US" altLang="en-US" dirty="0">
                <a:latin typeface="Courier New" panose="02070309020205020404" pitchFamily="49" charset="0"/>
              </a:rPr>
              <a:t>RandomAccessFile</a:t>
            </a:r>
            <a:r>
              <a:rPr lang="en-US" altLang="en-US" dirty="0"/>
              <a:t> are the same as those in </a:t>
            </a:r>
            <a:r>
              <a:rPr lang="en-US" altLang="en-US" dirty="0">
                <a:latin typeface="Courier New" panose="02070309020205020404" pitchFamily="49" charset="0"/>
              </a:rPr>
              <a:t>DataInputStream</a:t>
            </a:r>
            <a:r>
              <a:rPr lang="en-US" altLang="en-US" dirty="0"/>
              <a:t> and </a:t>
            </a:r>
            <a:r>
              <a:rPr lang="en-US" altLang="en-US" dirty="0">
                <a:latin typeface="Courier New" panose="02070309020205020404" pitchFamily="49" charset="0"/>
              </a:rPr>
              <a:t>DataOutputStream</a:t>
            </a:r>
            <a:r>
              <a:rPr lang="en-US" altLang="en-US" dirty="0" smtClean="0"/>
              <a:t>.</a:t>
            </a:r>
            <a:endParaRPr lang="en-US" dirty="0"/>
          </a:p>
        </p:txBody>
      </p:sp>
      <p:graphicFrame>
        <p:nvGraphicFramePr>
          <p:cNvPr id="6" name="Object 3" descr="For example, read I n t left parenthesis right parenthesis, read Long left parenthesis right parenthesis, write Double left parenthesis right parenthesis, read Line left parenthesis right parenthesis, write I n t left parenthesis right parenthesis, and write Long left parenthesis right parenthesis."/>
          <p:cNvGraphicFramePr>
            <a:graphicFrameLocks noChangeAspect="1"/>
          </p:cNvGraphicFramePr>
          <p:nvPr>
            <p:extLst>
              <p:ext uri="{D42A27DB-BD31-4B8C-83A1-F6EECF244321}">
                <p14:modId xmlns:p14="http://schemas.microsoft.com/office/powerpoint/2010/main" val="3036900237"/>
              </p:ext>
            </p:extLst>
          </p:nvPr>
        </p:nvGraphicFramePr>
        <p:xfrm>
          <a:off x="457200" y="2967826"/>
          <a:ext cx="8153400" cy="265875"/>
        </p:xfrm>
        <a:graphic>
          <a:graphicData uri="http://schemas.openxmlformats.org/presentationml/2006/ole">
            <mc:AlternateContent xmlns:mc="http://schemas.openxmlformats.org/markup-compatibility/2006">
              <mc:Choice xmlns:v="urn:schemas-microsoft-com:vml" Requires="v">
                <p:oleObj spid="_x0000_s16518" name="Equation" r:id="rId3" imgW="10540800" imgH="342720" progId="Equation.DSMT4">
                  <p:embed/>
                </p:oleObj>
              </mc:Choice>
              <mc:Fallback>
                <p:oleObj name="Equation" r:id="rId3" imgW="10540800" imgH="342720" progId="Equation.DSMT4">
                  <p:embed/>
                  <p:pic>
                    <p:nvPicPr>
                      <p:cNvPr id="0" name=""/>
                      <p:cNvPicPr/>
                      <p:nvPr/>
                    </p:nvPicPr>
                    <p:blipFill>
                      <a:blip r:embed="rId4"/>
                      <a:stretch>
                        <a:fillRect/>
                      </a:stretch>
                    </p:blipFill>
                    <p:spPr>
                      <a:xfrm>
                        <a:off x="457200" y="2967826"/>
                        <a:ext cx="8153400" cy="265875"/>
                      </a:xfrm>
                      <a:prstGeom prst="rect">
                        <a:avLst/>
                      </a:prstGeom>
                    </p:spPr>
                  </p:pic>
                </p:oleObj>
              </mc:Fallback>
            </mc:AlternateContent>
          </a:graphicData>
        </a:graphic>
      </p:graphicFrame>
      <p:sp>
        <p:nvSpPr>
          <p:cNvPr id="5" name="Content Placeholder 4"/>
          <p:cNvSpPr>
            <a:spLocks noGrp="1"/>
          </p:cNvSpPr>
          <p:nvPr>
            <p:ph sz="quarter" idx="11"/>
          </p:nvPr>
        </p:nvSpPr>
        <p:spPr/>
        <p:txBody>
          <a:bodyPr/>
          <a:lstStyle/>
          <a:p>
            <a:r>
              <a:rPr lang="en-US" altLang="en-US" dirty="0"/>
              <a:t>can be used in data input stream or data output stream as well as in </a:t>
            </a:r>
            <a:r>
              <a:rPr lang="en-US" altLang="en-US" dirty="0">
                <a:latin typeface="Courier New" panose="02070309020205020404" pitchFamily="49" charset="0"/>
              </a:rPr>
              <a:t>RandomAccessFile</a:t>
            </a:r>
            <a:r>
              <a:rPr lang="en-US" altLang="en-US" dirty="0"/>
              <a:t> streams</a:t>
            </a:r>
            <a:r>
              <a:rPr lang="en-US" altLang="en-US" dirty="0" smtClean="0"/>
              <a:t>.</a:t>
            </a:r>
            <a:endParaRPr lang="en-US" altLang="en-US" dirty="0"/>
          </a:p>
        </p:txBody>
      </p:sp>
    </p:spTree>
    <p:extLst>
      <p:ext uri="{BB962C8B-B14F-4D97-AF65-F5344CB8AC3E}">
        <p14:creationId xmlns:p14="http://schemas.microsoft.com/office/powerpoint/2010/main" val="2283452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RandomAccessFile Methods </a:t>
            </a:r>
            <a:r>
              <a:rPr lang="en-US" altLang="en-US" sz="2000" b="0" dirty="0" smtClean="0"/>
              <a:t>(2 </a:t>
            </a:r>
            <a:r>
              <a:rPr lang="en-US" altLang="en-US" sz="2000" b="0" dirty="0"/>
              <a:t>of </a:t>
            </a:r>
            <a:r>
              <a:rPr lang="en-US" altLang="en-US" sz="2000" b="0" dirty="0" smtClean="0"/>
              <a:t>3)</a:t>
            </a:r>
            <a:endParaRPr lang="en-US" dirty="0"/>
          </a:p>
        </p:txBody>
      </p:sp>
      <p:graphicFrame>
        <p:nvGraphicFramePr>
          <p:cNvPr id="5" name="Object 2" descr="Computer code reads, void seek left parenthesis long p o s right parenthesis throws I O Exception semicolon."/>
          <p:cNvGraphicFramePr>
            <a:graphicFrameLocks noChangeAspect="1"/>
          </p:cNvGraphicFramePr>
          <p:nvPr>
            <p:extLst>
              <p:ext uri="{D42A27DB-BD31-4B8C-83A1-F6EECF244321}">
                <p14:modId xmlns:p14="http://schemas.microsoft.com/office/powerpoint/2010/main" val="1329133293"/>
              </p:ext>
            </p:extLst>
          </p:nvPr>
        </p:nvGraphicFramePr>
        <p:xfrm>
          <a:off x="457200" y="1658804"/>
          <a:ext cx="7772400" cy="402470"/>
        </p:xfrm>
        <a:graphic>
          <a:graphicData uri="http://schemas.openxmlformats.org/presentationml/2006/ole">
            <mc:AlternateContent xmlns:mc="http://schemas.openxmlformats.org/markup-compatibility/2006">
              <mc:Choice xmlns:v="urn:schemas-microsoft-com:vml" Requires="v">
                <p:oleObj spid="_x0000_s17667" name="Equation" r:id="rId3" imgW="5194080" imgH="342720" progId="Equation.DSMT4">
                  <p:embed/>
                </p:oleObj>
              </mc:Choice>
              <mc:Fallback>
                <p:oleObj name="Equation" r:id="rId3" imgW="5194080" imgH="342720" progId="Equation.DSMT4">
                  <p:embed/>
                  <p:pic>
                    <p:nvPicPr>
                      <p:cNvPr id="6" name="Object 3"/>
                      <p:cNvPicPr/>
                      <p:nvPr/>
                    </p:nvPicPr>
                    <p:blipFill>
                      <a:blip r:embed="rId4"/>
                      <a:stretch>
                        <a:fillRect/>
                      </a:stretch>
                    </p:blipFill>
                    <p:spPr>
                      <a:xfrm>
                        <a:off x="457200" y="1658804"/>
                        <a:ext cx="7772400" cy="402470"/>
                      </a:xfrm>
                      <a:prstGeom prst="rect">
                        <a:avLst/>
                      </a:prstGeom>
                    </p:spPr>
                  </p:pic>
                </p:oleObj>
              </mc:Fallback>
            </mc:AlternateContent>
          </a:graphicData>
        </a:graphic>
      </p:graphicFrame>
      <p:sp>
        <p:nvSpPr>
          <p:cNvPr id="3" name="Content Placeholder 3"/>
          <p:cNvSpPr>
            <a:spLocks noGrp="1"/>
          </p:cNvSpPr>
          <p:nvPr>
            <p:ph sz="quarter" idx="10"/>
          </p:nvPr>
        </p:nvSpPr>
        <p:spPr>
          <a:xfrm>
            <a:off x="457200" y="2286000"/>
            <a:ext cx="8229600" cy="990600"/>
          </a:xfrm>
        </p:spPr>
        <p:txBody>
          <a:bodyPr/>
          <a:lstStyle/>
          <a:p>
            <a:r>
              <a:rPr lang="en-US" altLang="en-US" dirty="0" smtClean="0"/>
              <a:t>Sets </a:t>
            </a:r>
            <a:r>
              <a:rPr lang="en-US" altLang="en-US" dirty="0"/>
              <a:t>the offset from the beginning of the </a:t>
            </a:r>
            <a:r>
              <a:rPr lang="en-US" altLang="en-US" sz="2000" dirty="0">
                <a:latin typeface="Courier New" pitchFamily="49" charset="0"/>
              </a:rPr>
              <a:t>RandomAccessFile</a:t>
            </a:r>
            <a:r>
              <a:rPr lang="en-US" altLang="en-US" dirty="0"/>
              <a:t> stream to where the next </a:t>
            </a:r>
            <a:r>
              <a:rPr lang="en-US" altLang="en-US" dirty="0" smtClean="0"/>
              <a:t>read or </a:t>
            </a:r>
            <a:r>
              <a:rPr lang="en-US" altLang="en-US" dirty="0"/>
              <a:t>write occurs</a:t>
            </a:r>
            <a:r>
              <a:rPr lang="en-US" altLang="en-US" dirty="0" smtClean="0"/>
              <a:t>.</a:t>
            </a:r>
            <a:endParaRPr lang="en-US" altLang="en-US" dirty="0">
              <a:latin typeface="Book Antiqua" pitchFamily="18" charset="0"/>
            </a:endParaRPr>
          </a:p>
        </p:txBody>
      </p:sp>
      <p:graphicFrame>
        <p:nvGraphicFramePr>
          <p:cNvPr id="6" name="Object 4" descr="Computer code reads, log get File Pointer left parenthesis right parenthesis I O Exception."/>
          <p:cNvGraphicFramePr>
            <a:graphicFrameLocks noChangeAspect="1"/>
          </p:cNvGraphicFramePr>
          <p:nvPr>
            <p:extLst>
              <p:ext uri="{D42A27DB-BD31-4B8C-83A1-F6EECF244321}">
                <p14:modId xmlns:p14="http://schemas.microsoft.com/office/powerpoint/2010/main" val="3954641295"/>
              </p:ext>
            </p:extLst>
          </p:nvPr>
        </p:nvGraphicFramePr>
        <p:xfrm>
          <a:off x="457200" y="3365343"/>
          <a:ext cx="7435850" cy="451164"/>
        </p:xfrm>
        <a:graphic>
          <a:graphicData uri="http://schemas.openxmlformats.org/presentationml/2006/ole">
            <mc:AlternateContent xmlns:mc="http://schemas.openxmlformats.org/markup-compatibility/2006">
              <mc:Choice xmlns:v="urn:schemas-microsoft-com:vml" Requires="v">
                <p:oleObj spid="_x0000_s17668" name="Equation" r:id="rId5" imgW="4431960" imgH="342720" progId="Equation.DSMT4">
                  <p:embed/>
                </p:oleObj>
              </mc:Choice>
              <mc:Fallback>
                <p:oleObj name="Equation" r:id="rId5" imgW="4431960" imgH="342720" progId="Equation.DSMT4">
                  <p:embed/>
                  <p:pic>
                    <p:nvPicPr>
                      <p:cNvPr id="5" name="Object 2"/>
                      <p:cNvPicPr/>
                      <p:nvPr/>
                    </p:nvPicPr>
                    <p:blipFill>
                      <a:blip r:embed="rId6"/>
                      <a:stretch>
                        <a:fillRect/>
                      </a:stretch>
                    </p:blipFill>
                    <p:spPr>
                      <a:xfrm>
                        <a:off x="457200" y="3365343"/>
                        <a:ext cx="7435850" cy="451164"/>
                      </a:xfrm>
                      <a:prstGeom prst="rect">
                        <a:avLst/>
                      </a:prstGeom>
                    </p:spPr>
                  </p:pic>
                </p:oleObj>
              </mc:Fallback>
            </mc:AlternateContent>
          </a:graphicData>
        </a:graphic>
      </p:graphicFrame>
      <p:sp>
        <p:nvSpPr>
          <p:cNvPr id="4" name="Content Placeholder 5"/>
          <p:cNvSpPr>
            <a:spLocks noGrp="1"/>
          </p:cNvSpPr>
          <p:nvPr>
            <p:ph sz="quarter" idx="11"/>
          </p:nvPr>
        </p:nvSpPr>
        <p:spPr>
          <a:xfrm>
            <a:off x="457200" y="4249948"/>
            <a:ext cx="8229600" cy="1998452"/>
          </a:xfrm>
        </p:spPr>
        <p:txBody>
          <a:bodyPr/>
          <a:lstStyle/>
          <a:p>
            <a:r>
              <a:rPr lang="en-US" altLang="en-US" dirty="0"/>
              <a:t>Returns the current offset, in bytes, from </a:t>
            </a:r>
            <a:r>
              <a:rPr lang="en-US" altLang="en-US" dirty="0" smtClean="0"/>
              <a:t>the beginning </a:t>
            </a:r>
            <a:r>
              <a:rPr lang="en-US" altLang="en-US" dirty="0"/>
              <a:t>of the file to where the next </a:t>
            </a:r>
            <a:r>
              <a:rPr lang="en-US" altLang="en-US" dirty="0" smtClean="0"/>
              <a:t>read or </a:t>
            </a:r>
            <a:r>
              <a:rPr lang="en-US" altLang="en-US" dirty="0"/>
              <a:t>write occurs</a:t>
            </a:r>
            <a:r>
              <a:rPr lang="en-US" altLang="en-US" dirty="0" smtClean="0"/>
              <a:t>.</a:t>
            </a:r>
            <a:endParaRPr lang="en-US" altLang="en-US" dirty="0">
              <a:latin typeface="Book Antiqua" pitchFamily="18" charset="0"/>
            </a:endParaRPr>
          </a:p>
        </p:txBody>
      </p:sp>
    </p:spTree>
    <p:extLst>
      <p:ext uri="{BB962C8B-B14F-4D97-AF65-F5344CB8AC3E}">
        <p14:creationId xmlns:p14="http://schemas.microsoft.com/office/powerpoint/2010/main" val="1370880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RandomAccessFile Methods </a:t>
            </a:r>
            <a:r>
              <a:rPr lang="en-US" altLang="en-US" sz="2000" b="0" dirty="0" smtClean="0"/>
              <a:t>(3 </a:t>
            </a:r>
            <a:r>
              <a:rPr lang="en-US" altLang="en-US" sz="2000" b="0" dirty="0"/>
              <a:t>of </a:t>
            </a:r>
            <a:r>
              <a:rPr lang="en-US" altLang="en-US" sz="2000" b="0" dirty="0" smtClean="0"/>
              <a:t>3)</a:t>
            </a:r>
            <a:endParaRPr lang="en-US" dirty="0"/>
          </a:p>
        </p:txBody>
      </p:sp>
      <p:graphicFrame>
        <p:nvGraphicFramePr>
          <p:cNvPr id="5" name="Object 2" descr="Long length left parenthesis right parenthesis I O exception"/>
          <p:cNvGraphicFramePr>
            <a:graphicFrameLocks noChangeAspect="1"/>
          </p:cNvGraphicFramePr>
          <p:nvPr>
            <p:extLst>
              <p:ext uri="{D42A27DB-BD31-4B8C-83A1-F6EECF244321}">
                <p14:modId xmlns:p14="http://schemas.microsoft.com/office/powerpoint/2010/main" val="1974151305"/>
              </p:ext>
            </p:extLst>
          </p:nvPr>
        </p:nvGraphicFramePr>
        <p:xfrm>
          <a:off x="1808163" y="1658938"/>
          <a:ext cx="5072062" cy="401637"/>
        </p:xfrm>
        <a:graphic>
          <a:graphicData uri="http://schemas.openxmlformats.org/presentationml/2006/ole">
            <mc:AlternateContent xmlns:mc="http://schemas.openxmlformats.org/markup-compatibility/2006">
              <mc:Choice xmlns:v="urn:schemas-microsoft-com:vml" Requires="v">
                <p:oleObj spid="_x0000_s18573" name="Equation" r:id="rId3" imgW="3390840" imgH="342720" progId="Equation.DSMT4">
                  <p:embed/>
                </p:oleObj>
              </mc:Choice>
              <mc:Fallback>
                <p:oleObj name="Equation" r:id="rId3" imgW="3390840" imgH="342720" progId="Equation.DSMT4">
                  <p:embed/>
                  <p:pic>
                    <p:nvPicPr>
                      <p:cNvPr id="5" name="Object 2"/>
                      <p:cNvPicPr/>
                      <p:nvPr/>
                    </p:nvPicPr>
                    <p:blipFill>
                      <a:blip r:embed="rId4"/>
                      <a:stretch>
                        <a:fillRect/>
                      </a:stretch>
                    </p:blipFill>
                    <p:spPr>
                      <a:xfrm>
                        <a:off x="1808163" y="1658938"/>
                        <a:ext cx="5072062" cy="401637"/>
                      </a:xfrm>
                      <a:prstGeom prst="rect">
                        <a:avLst/>
                      </a:prstGeom>
                    </p:spPr>
                  </p:pic>
                </p:oleObj>
              </mc:Fallback>
            </mc:AlternateContent>
          </a:graphicData>
        </a:graphic>
      </p:graphicFrame>
      <p:sp>
        <p:nvSpPr>
          <p:cNvPr id="3" name="Content Placeholder 3"/>
          <p:cNvSpPr>
            <a:spLocks noGrp="1"/>
          </p:cNvSpPr>
          <p:nvPr>
            <p:ph sz="quarter" idx="10"/>
          </p:nvPr>
        </p:nvSpPr>
        <p:spPr>
          <a:xfrm>
            <a:off x="457200" y="2286000"/>
            <a:ext cx="8229600" cy="457200"/>
          </a:xfrm>
        </p:spPr>
        <p:txBody>
          <a:bodyPr/>
          <a:lstStyle/>
          <a:p>
            <a:pPr>
              <a:spcBef>
                <a:spcPct val="15000"/>
              </a:spcBef>
              <a:defRPr/>
            </a:pPr>
            <a:r>
              <a:rPr lang="en-US" altLang="en-US" dirty="0"/>
              <a:t>Returns the length of the file.</a:t>
            </a:r>
            <a:endParaRPr lang="en-US" altLang="en-US" dirty="0">
              <a:latin typeface="Book Antiqua" pitchFamily="18" charset="0"/>
            </a:endParaRPr>
          </a:p>
        </p:txBody>
      </p:sp>
      <p:graphicFrame>
        <p:nvGraphicFramePr>
          <p:cNvPr id="6" name="Object 4" descr="Final void write c h a r left parenthesis I n t v right parenthesis throws I O exception."/>
          <p:cNvGraphicFramePr>
            <a:graphicFrameLocks noChangeAspect="1"/>
          </p:cNvGraphicFramePr>
          <p:nvPr>
            <p:extLst>
              <p:ext uri="{D42A27DB-BD31-4B8C-83A1-F6EECF244321}">
                <p14:modId xmlns:p14="http://schemas.microsoft.com/office/powerpoint/2010/main" val="3642545120"/>
              </p:ext>
            </p:extLst>
          </p:nvPr>
        </p:nvGraphicFramePr>
        <p:xfrm>
          <a:off x="457200" y="2824777"/>
          <a:ext cx="8229600" cy="377700"/>
        </p:xfrm>
        <a:graphic>
          <a:graphicData uri="http://schemas.openxmlformats.org/presentationml/2006/ole">
            <mc:AlternateContent xmlns:mc="http://schemas.openxmlformats.org/markup-compatibility/2006">
              <mc:Choice xmlns:v="urn:schemas-microsoft-com:vml" Requires="v">
                <p:oleObj spid="_x0000_s18574" name="Equation" r:id="rId5" imgW="5854680" imgH="342720" progId="Equation.DSMT4">
                  <p:embed/>
                </p:oleObj>
              </mc:Choice>
              <mc:Fallback>
                <p:oleObj name="Equation" r:id="rId5" imgW="5854680" imgH="342720" progId="Equation.DSMT4">
                  <p:embed/>
                  <p:pic>
                    <p:nvPicPr>
                      <p:cNvPr id="6" name="Object 4"/>
                      <p:cNvPicPr/>
                      <p:nvPr/>
                    </p:nvPicPr>
                    <p:blipFill>
                      <a:blip r:embed="rId6"/>
                      <a:stretch>
                        <a:fillRect/>
                      </a:stretch>
                    </p:blipFill>
                    <p:spPr>
                      <a:xfrm>
                        <a:off x="457200" y="2824777"/>
                        <a:ext cx="8229600" cy="377700"/>
                      </a:xfrm>
                      <a:prstGeom prst="rect">
                        <a:avLst/>
                      </a:prstGeom>
                    </p:spPr>
                  </p:pic>
                </p:oleObj>
              </mc:Fallback>
            </mc:AlternateContent>
          </a:graphicData>
        </a:graphic>
      </p:graphicFrame>
      <p:sp>
        <p:nvSpPr>
          <p:cNvPr id="4" name="Content Placeholder 5"/>
          <p:cNvSpPr>
            <a:spLocks noGrp="1"/>
          </p:cNvSpPr>
          <p:nvPr>
            <p:ph sz="quarter" idx="11"/>
          </p:nvPr>
        </p:nvSpPr>
        <p:spPr>
          <a:xfrm>
            <a:off x="457200" y="3326922"/>
            <a:ext cx="8229600" cy="779252"/>
          </a:xfrm>
        </p:spPr>
        <p:txBody>
          <a:bodyPr/>
          <a:lstStyle/>
          <a:p>
            <a:pPr>
              <a:spcBef>
                <a:spcPct val="15000"/>
              </a:spcBef>
              <a:defRPr/>
            </a:pPr>
            <a:r>
              <a:rPr lang="en-US" altLang="en-US" dirty="0"/>
              <a:t>Writes a character to the file as a two-byte Unicode, with the high byte written first.</a:t>
            </a:r>
          </a:p>
        </p:txBody>
      </p:sp>
      <p:graphicFrame>
        <p:nvGraphicFramePr>
          <p:cNvPr id="8" name="Object 6" descr="Final void write c h a r s left parenthesis string s right parenthesis throws I O exception."/>
          <p:cNvGraphicFramePr>
            <a:graphicFrameLocks noChangeAspect="1"/>
          </p:cNvGraphicFramePr>
          <p:nvPr>
            <p:extLst>
              <p:ext uri="{D42A27DB-BD31-4B8C-83A1-F6EECF244321}">
                <p14:modId xmlns:p14="http://schemas.microsoft.com/office/powerpoint/2010/main" val="865582369"/>
              </p:ext>
            </p:extLst>
          </p:nvPr>
        </p:nvGraphicFramePr>
        <p:xfrm>
          <a:off x="442965" y="4187751"/>
          <a:ext cx="8472436" cy="443197"/>
        </p:xfrm>
        <a:graphic>
          <a:graphicData uri="http://schemas.openxmlformats.org/presentationml/2006/ole">
            <mc:AlternateContent xmlns:mc="http://schemas.openxmlformats.org/markup-compatibility/2006">
              <mc:Choice xmlns:v="urn:schemas-microsoft-com:vml" Requires="v">
                <p:oleObj spid="_x0000_s18575" name="Equation" r:id="rId7" imgW="6476760" imgH="431640" progId="Equation.DSMT4">
                  <p:embed/>
                </p:oleObj>
              </mc:Choice>
              <mc:Fallback>
                <p:oleObj name="Equation" r:id="rId7" imgW="6476760" imgH="431640" progId="Equation.DSMT4">
                  <p:embed/>
                  <p:pic>
                    <p:nvPicPr>
                      <p:cNvPr id="6" name="Object 4"/>
                      <p:cNvPicPr/>
                      <p:nvPr/>
                    </p:nvPicPr>
                    <p:blipFill>
                      <a:blip r:embed="rId8"/>
                      <a:stretch>
                        <a:fillRect/>
                      </a:stretch>
                    </p:blipFill>
                    <p:spPr>
                      <a:xfrm>
                        <a:off x="442965" y="4187751"/>
                        <a:ext cx="8472436" cy="443197"/>
                      </a:xfrm>
                      <a:prstGeom prst="rect">
                        <a:avLst/>
                      </a:prstGeom>
                    </p:spPr>
                  </p:pic>
                </p:oleObj>
              </mc:Fallback>
            </mc:AlternateContent>
          </a:graphicData>
        </a:graphic>
      </p:graphicFrame>
      <p:sp>
        <p:nvSpPr>
          <p:cNvPr id="9" name="Content Placeholder 7"/>
          <p:cNvSpPr/>
          <p:nvPr/>
        </p:nvSpPr>
        <p:spPr>
          <a:xfrm>
            <a:off x="442965" y="4774748"/>
            <a:ext cx="8458201" cy="461665"/>
          </a:xfrm>
          <a:prstGeom prst="rect">
            <a:avLst/>
          </a:prstGeom>
        </p:spPr>
        <p:txBody>
          <a:bodyPr wrap="square">
            <a:spAutoFit/>
          </a:bodyPr>
          <a:lstStyle/>
          <a:p>
            <a:pPr>
              <a:spcBef>
                <a:spcPct val="15000"/>
              </a:spcBef>
              <a:buFont typeface="Monotype Sorts"/>
              <a:buNone/>
              <a:defRPr/>
            </a:pPr>
            <a:r>
              <a:rPr lang="en-US" altLang="en-US" sz="2400" dirty="0"/>
              <a:t>Writes a string to the file as a sequence </a:t>
            </a:r>
            <a:r>
              <a:rPr lang="en-US" altLang="en-US" sz="2400" dirty="0" smtClean="0"/>
              <a:t>of characters</a:t>
            </a:r>
            <a:r>
              <a:rPr lang="en-US" altLang="en-US" sz="2400" dirty="0"/>
              <a:t>.</a:t>
            </a:r>
            <a:endParaRPr lang="en-US" altLang="en-US" sz="2400" dirty="0">
              <a:latin typeface="Book Antiqua" pitchFamily="18" charset="0"/>
            </a:endParaRPr>
          </a:p>
        </p:txBody>
      </p:sp>
    </p:spTree>
    <p:extLst>
      <p:ext uri="{BB962C8B-B14F-4D97-AF65-F5344CB8AC3E}">
        <p14:creationId xmlns:p14="http://schemas.microsoft.com/office/powerpoint/2010/main" val="3065245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Objectives </a:t>
            </a:r>
            <a:r>
              <a:rPr lang="en-US" altLang="en-US" sz="2000" b="0" dirty="0" smtClean="0"/>
              <a:t>(2 </a:t>
            </a:r>
            <a:r>
              <a:rPr lang="en-US" altLang="en-US" sz="2000" b="0" dirty="0"/>
              <a:t>of 2)</a:t>
            </a:r>
            <a:endParaRPr lang="en-US" dirty="0"/>
          </a:p>
        </p:txBody>
      </p:sp>
      <p:sp>
        <p:nvSpPr>
          <p:cNvPr id="3" name="Content Placeholder 2"/>
          <p:cNvSpPr>
            <a:spLocks noGrp="1"/>
          </p:cNvSpPr>
          <p:nvPr>
            <p:ph idx="1"/>
          </p:nvPr>
        </p:nvSpPr>
        <p:spPr/>
        <p:txBody>
          <a:bodyPr/>
          <a:lstStyle/>
          <a:p>
            <a:pPr marL="342900" indent="-342900">
              <a:lnSpc>
                <a:spcPct val="90000"/>
              </a:lnSpc>
              <a:buFont typeface="Arial" panose="020B0604020202020204" pitchFamily="34" charset="0"/>
              <a:buChar char="•"/>
            </a:pPr>
            <a:r>
              <a:rPr lang="en-US" altLang="en-US" dirty="0"/>
              <a:t>To implement the Serializable interface to make objects serializable (§17.6.1).</a:t>
            </a:r>
          </a:p>
          <a:p>
            <a:pPr marL="342900" indent="-342900">
              <a:lnSpc>
                <a:spcPct val="90000"/>
              </a:lnSpc>
              <a:buFont typeface="Arial" panose="020B0604020202020204" pitchFamily="34" charset="0"/>
              <a:buChar char="•"/>
            </a:pPr>
            <a:r>
              <a:rPr lang="en-US" altLang="en-US" dirty="0"/>
              <a:t>To serialize arrays (§17.6.2).</a:t>
            </a:r>
          </a:p>
          <a:p>
            <a:pPr marL="342900" indent="-342900">
              <a:lnSpc>
                <a:spcPct val="90000"/>
              </a:lnSpc>
              <a:buFont typeface="Arial" panose="020B0604020202020204" pitchFamily="34" charset="0"/>
              <a:buChar char="•"/>
            </a:pPr>
            <a:r>
              <a:rPr lang="en-US" altLang="en-US" dirty="0"/>
              <a:t>To read and write the same file using the RandomAccessFile class (§17.7</a:t>
            </a:r>
            <a:r>
              <a:rPr lang="en-US" altLang="en-US" dirty="0" smtClean="0"/>
              <a:t>).</a:t>
            </a:r>
            <a:endParaRPr lang="en-US" altLang="en-US" dirty="0"/>
          </a:p>
        </p:txBody>
      </p:sp>
    </p:spTree>
    <p:extLst>
      <p:ext uri="{BB962C8B-B14F-4D97-AF65-F5344CB8AC3E}">
        <p14:creationId xmlns:p14="http://schemas.microsoft.com/office/powerpoint/2010/main" val="1161144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RandomAccessFile Constructor</a:t>
            </a:r>
            <a:endParaRPr lang="en-US" dirty="0"/>
          </a:p>
        </p:txBody>
      </p:sp>
      <p:pic>
        <p:nvPicPr>
          <p:cNvPr id="7" name="Picture 2" descr="Computer code has 4 lines. The lines read as follows. Line 1. Random Access File r a f equals. Line 2. new Random Access File left parenthesis double quote test period d a t double quote, double quote r w double quote right parenthesis semicolon forward slash forward slash allows read and write. Line 3. Random Access File r a f equals. Line 4. new Random Access File left parenthesis double quote test period d a t double quote, double quote r double quote right parenthesis semicolon forward slash forward slash read only."/>
          <p:cNvPicPr>
            <a:picLocks noChangeAspect="1"/>
          </p:cNvPicPr>
          <p:nvPr/>
        </p:nvPicPr>
        <p:blipFill>
          <a:blip r:embed="rId2"/>
          <a:stretch>
            <a:fillRect/>
          </a:stretch>
        </p:blipFill>
        <p:spPr>
          <a:xfrm>
            <a:off x="876300" y="2133600"/>
            <a:ext cx="7391400" cy="3048000"/>
          </a:xfrm>
          <a:prstGeom prst="rect">
            <a:avLst/>
          </a:prstGeom>
        </p:spPr>
      </p:pic>
    </p:spTree>
    <p:extLst>
      <p:ext uri="{BB962C8B-B14F-4D97-AF65-F5344CB8AC3E}">
        <p14:creationId xmlns:p14="http://schemas.microsoft.com/office/powerpoint/2010/main" val="1454996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itle 1"/>
          <p:cNvSpPr>
            <a:spLocks noGrp="1" noChangeArrowheads="1"/>
          </p:cNvSpPr>
          <p:nvPr>
            <p:ph type="title"/>
          </p:nvPr>
        </p:nvSpPr>
        <p:spPr/>
        <p:txBody>
          <a:bodyPr/>
          <a:lstStyle/>
          <a:p>
            <a:r>
              <a:rPr lang="en-US" altLang="en-US" dirty="0" smtClean="0"/>
              <a:t>A Short Example on RandomAccessFile</a:t>
            </a:r>
            <a:endParaRPr lang="en-US" altLang="en-US" dirty="0" smtClean="0">
              <a:latin typeface="Book Antiqua" panose="02040602050305030304" pitchFamily="18" charset="0"/>
            </a:endParaRPr>
          </a:p>
        </p:txBody>
      </p:sp>
      <p:sp>
        <p:nvSpPr>
          <p:cNvPr id="41988" name="TextBox 2">
            <a:hlinkClick r:id="rId2"/>
          </p:cNvPr>
          <p:cNvSpPr>
            <a:spLocks noChangeArrowheads="1"/>
          </p:cNvSpPr>
          <p:nvPr/>
        </p:nvSpPr>
        <p:spPr bwMode="auto">
          <a:xfrm>
            <a:off x="4267200" y="5864739"/>
            <a:ext cx="2717800" cy="402771"/>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TestRandomAccessFile</a:t>
            </a:r>
          </a:p>
        </p:txBody>
      </p:sp>
      <p:sp>
        <p:nvSpPr>
          <p:cNvPr id="4" name="TextBox 3">
            <a:hlinkClick r:id="rId3"/>
          </p:cNvPr>
          <p:cNvSpPr txBox="1"/>
          <p:nvPr/>
        </p:nvSpPr>
        <p:spPr>
          <a:xfrm>
            <a:off x="7162800" y="5864739"/>
            <a:ext cx="685800" cy="400110"/>
          </a:xfrm>
          <a:prstGeom prst="rect">
            <a:avLst/>
          </a:prstGeom>
          <a:solidFill>
            <a:srgbClr val="38A1BA"/>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t>Run</a:t>
            </a:r>
          </a:p>
        </p:txBody>
      </p:sp>
    </p:spTree>
    <p:extLst>
      <p:ext uri="{BB962C8B-B14F-4D97-AF65-F5344CB8AC3E}">
        <p14:creationId xmlns:p14="http://schemas.microsoft.com/office/powerpoint/2010/main" val="94071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Courier New" panose="02070309020205020404" pitchFamily="49" charset="0"/>
              </a:rPr>
              <a:t>Case Studies: Address Book</a:t>
            </a:r>
            <a:endParaRPr lang="en-US" dirty="0"/>
          </a:p>
        </p:txBody>
      </p:sp>
      <p:sp>
        <p:nvSpPr>
          <p:cNvPr id="3" name="Content Placeholder 2"/>
          <p:cNvSpPr>
            <a:spLocks noGrp="1"/>
          </p:cNvSpPr>
          <p:nvPr>
            <p:ph idx="1"/>
          </p:nvPr>
        </p:nvSpPr>
        <p:spPr>
          <a:xfrm>
            <a:off x="457200" y="1524000"/>
            <a:ext cx="8229600" cy="2133600"/>
          </a:xfrm>
        </p:spPr>
        <p:txBody>
          <a:bodyPr/>
          <a:lstStyle/>
          <a:p>
            <a:r>
              <a:rPr lang="en-US" altLang="en-US" dirty="0">
                <a:cs typeface="Courier New" panose="02070309020205020404" pitchFamily="49" charset="0"/>
              </a:rPr>
              <a:t>Now let us use RandomAccessFile to create a useful project for storing and viewing and address book. The </a:t>
            </a:r>
            <a:r>
              <a:rPr lang="en-US" altLang="en-US" b="1" dirty="0">
                <a:cs typeface="Courier New" panose="02070309020205020404" pitchFamily="49" charset="0"/>
              </a:rPr>
              <a:t>Add</a:t>
            </a:r>
            <a:r>
              <a:rPr lang="en-US" altLang="en-US" dirty="0">
                <a:cs typeface="Courier New" panose="02070309020205020404" pitchFamily="49" charset="0"/>
              </a:rPr>
              <a:t> button stores a new address to the end of the file. The </a:t>
            </a:r>
            <a:r>
              <a:rPr lang="en-US" altLang="en-US" b="1" dirty="0">
                <a:cs typeface="Courier New" panose="02070309020205020404" pitchFamily="49" charset="0"/>
              </a:rPr>
              <a:t>First, Next, Previous, and Last </a:t>
            </a:r>
            <a:r>
              <a:rPr lang="en-US" altLang="en-US" dirty="0">
                <a:cs typeface="Courier New" panose="02070309020205020404" pitchFamily="49" charset="0"/>
              </a:rPr>
              <a:t>buttons retrieve the first, next, previous, and last addresses from the file, respectively</a:t>
            </a:r>
            <a:r>
              <a:rPr lang="en-US" altLang="en-US" dirty="0" smtClean="0">
                <a:cs typeface="Courier New" panose="02070309020205020404" pitchFamily="49" charset="0"/>
              </a:rPr>
              <a:t>.</a:t>
            </a:r>
            <a:endParaRPr lang="en-US" altLang="en-US" dirty="0">
              <a:cs typeface="Courier New" panose="02070309020205020404" pitchFamily="49" charset="0"/>
            </a:endParaRPr>
          </a:p>
        </p:txBody>
      </p:sp>
      <p:pic>
        <p:nvPicPr>
          <p:cNvPr id="4" name="Picture 3" descr="A dialog box titled, Address Book displays text entry fields with text. The text entry field read as follows. Name, John Smith. Street, 100 Main street. City, Savannah. State, G A. Zip, 3 1 4 1 1. The buttons for Add, First, Next, Previous, Last are presented at bottom of the dialog 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4038600"/>
            <a:ext cx="59436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83823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Fixed Length String I/O</a:t>
            </a:r>
            <a:endParaRPr lang="en-US" dirty="0"/>
          </a:p>
        </p:txBody>
      </p:sp>
      <p:sp>
        <p:nvSpPr>
          <p:cNvPr id="3" name="Content Placeholder 2"/>
          <p:cNvSpPr>
            <a:spLocks noGrp="1"/>
          </p:cNvSpPr>
          <p:nvPr>
            <p:ph idx="1"/>
          </p:nvPr>
        </p:nvSpPr>
        <p:spPr>
          <a:xfrm>
            <a:off x="457200" y="1524000"/>
            <a:ext cx="8229600" cy="2667000"/>
          </a:xfrm>
        </p:spPr>
        <p:txBody>
          <a:bodyPr/>
          <a:lstStyle/>
          <a:p>
            <a:r>
              <a:rPr lang="en-US" altLang="en-US" dirty="0">
                <a:cs typeface="Times New Roman" panose="02020603050405020304" pitchFamily="18" charset="0"/>
              </a:rPr>
              <a:t>Random access files are often used to process files of records. For convenience, fixed-length records are used in random access files so that a record can be located easily. A record consists of a fixed number of fields. A field can be a string or a primitive data type. A string in a fixed-length record has a maximum size. If a string is smaller than the maximum size, the rest of the string is padded with blanks</a:t>
            </a:r>
            <a:r>
              <a:rPr lang="en-US" altLang="en-US" dirty="0" smtClean="0">
                <a:cs typeface="Times New Roman" panose="02020603050405020304" pitchFamily="18" charset="0"/>
              </a:rPr>
              <a:t>.</a:t>
            </a:r>
            <a:endParaRPr lang="en-US" altLang="en-US" dirty="0"/>
          </a:p>
        </p:txBody>
      </p:sp>
      <p:pic>
        <p:nvPicPr>
          <p:cNvPr id="4" name="Picture 3" descr="An illustration depicts a file of n records and each record consist strings of k fields. Example, A file of n students and each student record consist of name, street, city, state, and zip fields."/>
          <p:cNvPicPr>
            <a:picLocks noChangeAspect="1"/>
          </p:cNvPicPr>
          <p:nvPr/>
        </p:nvPicPr>
        <p:blipFill>
          <a:blip r:embed="rId2"/>
          <a:stretch>
            <a:fillRect/>
          </a:stretch>
        </p:blipFill>
        <p:spPr>
          <a:xfrm>
            <a:off x="609600" y="4572000"/>
            <a:ext cx="7162800" cy="1143000"/>
          </a:xfrm>
          <a:prstGeom prst="rect">
            <a:avLst/>
          </a:prstGeom>
        </p:spPr>
      </p:pic>
      <p:sp>
        <p:nvSpPr>
          <p:cNvPr id="7" name="TextBox 4">
            <a:hlinkClick r:id="rId3"/>
          </p:cNvPr>
          <p:cNvSpPr>
            <a:spLocks noChangeArrowheads="1"/>
          </p:cNvSpPr>
          <p:nvPr/>
        </p:nvSpPr>
        <p:spPr bwMode="auto">
          <a:xfrm>
            <a:off x="4419600" y="5895945"/>
            <a:ext cx="2971800" cy="40011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latin typeface="+mn-lt"/>
              </a:rPr>
              <a:t>FixedLengthStringIO</a:t>
            </a:r>
          </a:p>
        </p:txBody>
      </p:sp>
      <p:sp>
        <p:nvSpPr>
          <p:cNvPr id="6" name="TextBox 5">
            <a:hlinkClick r:id="rId4"/>
          </p:cNvPr>
          <p:cNvSpPr txBox="1"/>
          <p:nvPr/>
        </p:nvSpPr>
        <p:spPr>
          <a:xfrm>
            <a:off x="7543800" y="5895945"/>
            <a:ext cx="685800" cy="400110"/>
          </a:xfrm>
          <a:prstGeom prst="rect">
            <a:avLst/>
          </a:prstGeom>
          <a:solidFill>
            <a:srgbClr val="38A1BA"/>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t>Run</a:t>
            </a:r>
          </a:p>
        </p:txBody>
      </p:sp>
    </p:spTree>
    <p:extLst>
      <p:ext uri="{BB962C8B-B14F-4D97-AF65-F5344CB8AC3E}">
        <p14:creationId xmlns:p14="http://schemas.microsoft.com/office/powerpoint/2010/main" val="983623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Address Implementation</a:t>
            </a:r>
            <a:endParaRPr lang="en-US" dirty="0"/>
          </a:p>
        </p:txBody>
      </p:sp>
      <p:sp>
        <p:nvSpPr>
          <p:cNvPr id="3" name="Content Placeholder 2"/>
          <p:cNvSpPr>
            <a:spLocks noGrp="1"/>
          </p:cNvSpPr>
          <p:nvPr>
            <p:ph idx="1"/>
          </p:nvPr>
        </p:nvSpPr>
        <p:spPr/>
        <p:txBody>
          <a:bodyPr/>
          <a:lstStyle/>
          <a:p>
            <a:r>
              <a:rPr lang="en-US" altLang="en-US" dirty="0">
                <a:cs typeface="Courier New" panose="02070309020205020404" pitchFamily="49" charset="0"/>
              </a:rPr>
              <a:t>The rest of the work can be summarized in the following steps:</a:t>
            </a:r>
            <a:endParaRPr lang="en-US" altLang="en-US" dirty="0">
              <a:cs typeface="Times New Roman" panose="02020603050405020304" pitchFamily="18" charset="0"/>
            </a:endParaRPr>
          </a:p>
          <a:p>
            <a:r>
              <a:rPr lang="en-US" altLang="en-US" dirty="0">
                <a:cs typeface="Courier New" panose="02070309020205020404" pitchFamily="49" charset="0"/>
              </a:rPr>
              <a:t> </a:t>
            </a:r>
            <a:r>
              <a:rPr lang="en-US" altLang="en-US" dirty="0">
                <a:cs typeface="Times New Roman" panose="02020603050405020304" pitchFamily="18" charset="0"/>
              </a:rPr>
              <a:t>   </a:t>
            </a:r>
            <a:r>
              <a:rPr lang="en-US" altLang="en-US" dirty="0">
                <a:cs typeface="Courier New" panose="02070309020205020404" pitchFamily="49" charset="0"/>
              </a:rPr>
              <a:t>Create the user interface.</a:t>
            </a:r>
          </a:p>
          <a:p>
            <a:r>
              <a:rPr lang="en-US" altLang="en-US" dirty="0">
                <a:cs typeface="Times New Roman" panose="02020603050405020304" pitchFamily="18" charset="0"/>
              </a:rPr>
              <a:t>    </a:t>
            </a:r>
            <a:r>
              <a:rPr lang="en-US" altLang="en-US" dirty="0">
                <a:cs typeface="Courier New" panose="02070309020205020404" pitchFamily="49" charset="0"/>
              </a:rPr>
              <a:t>Add a record to the file.</a:t>
            </a:r>
            <a:endParaRPr lang="en-US" altLang="en-US" dirty="0">
              <a:cs typeface="Times New Roman" panose="02020603050405020304" pitchFamily="18" charset="0"/>
            </a:endParaRPr>
          </a:p>
          <a:p>
            <a:r>
              <a:rPr lang="en-US" altLang="en-US" dirty="0">
                <a:cs typeface="Times New Roman" panose="02020603050405020304" pitchFamily="18" charset="0"/>
              </a:rPr>
              <a:t>    </a:t>
            </a:r>
            <a:r>
              <a:rPr lang="en-US" altLang="en-US" dirty="0">
                <a:cs typeface="Courier New" panose="02070309020205020404" pitchFamily="49" charset="0"/>
              </a:rPr>
              <a:t>Read a record from the file.</a:t>
            </a:r>
            <a:endParaRPr lang="en-US" altLang="en-US" dirty="0">
              <a:cs typeface="Times New Roman" panose="02020603050405020304" pitchFamily="18" charset="0"/>
            </a:endParaRPr>
          </a:p>
          <a:p>
            <a:r>
              <a:rPr lang="en-US" altLang="en-US" dirty="0">
                <a:cs typeface="Times New Roman" panose="02020603050405020304" pitchFamily="18" charset="0"/>
              </a:rPr>
              <a:t>   </a:t>
            </a:r>
            <a:r>
              <a:rPr lang="en-US" altLang="en-US" dirty="0">
                <a:cs typeface="Courier New" panose="02070309020205020404" pitchFamily="49" charset="0"/>
              </a:rPr>
              <a:t>Write the code to implement the button actions</a:t>
            </a:r>
            <a:r>
              <a:rPr lang="en-US" altLang="en-US" dirty="0" smtClean="0">
                <a:cs typeface="Courier New" panose="02070309020205020404" pitchFamily="49" charset="0"/>
              </a:rPr>
              <a:t>.</a:t>
            </a:r>
            <a:endParaRPr lang="en-US" altLang="en-US" dirty="0">
              <a:cs typeface="Courier New" panose="02070309020205020404" pitchFamily="49" charset="0"/>
            </a:endParaRPr>
          </a:p>
        </p:txBody>
      </p:sp>
      <p:sp>
        <p:nvSpPr>
          <p:cNvPr id="4" name="TextBox 3">
            <a:hlinkClick r:id="rId2"/>
          </p:cNvPr>
          <p:cNvSpPr>
            <a:spLocks noChangeArrowheads="1"/>
          </p:cNvSpPr>
          <p:nvPr/>
        </p:nvSpPr>
        <p:spPr bwMode="auto">
          <a:xfrm>
            <a:off x="5118100" y="5867400"/>
            <a:ext cx="2324100" cy="40011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latin typeface="+mn-lt"/>
              </a:rPr>
              <a:t>AddressBook</a:t>
            </a:r>
          </a:p>
        </p:txBody>
      </p:sp>
      <p:sp>
        <p:nvSpPr>
          <p:cNvPr id="5" name="TextBox 4">
            <a:hlinkClick r:id="rId3"/>
          </p:cNvPr>
          <p:cNvSpPr txBox="1"/>
          <p:nvPr/>
        </p:nvSpPr>
        <p:spPr>
          <a:xfrm>
            <a:off x="7620000" y="5867400"/>
            <a:ext cx="685800" cy="400110"/>
          </a:xfrm>
          <a:prstGeom prst="rect">
            <a:avLst/>
          </a:prstGeom>
          <a:solidFill>
            <a:srgbClr val="38A1BA"/>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t>Run</a:t>
            </a:r>
          </a:p>
        </p:txBody>
      </p:sp>
    </p:spTree>
    <p:extLst>
      <p:ext uri="{BB962C8B-B14F-4D97-AF65-F5344CB8AC3E}">
        <p14:creationId xmlns:p14="http://schemas.microsoft.com/office/powerpoint/2010/main" val="3959586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cstate="print">
            <a:alphaModFix/>
          </a:blip>
          <a:stretch>
            <a:fillRect/>
          </a:stretch>
        </p:blipFill>
        <p:spPr>
          <a:xfrm>
            <a:off x="1143000" y="2310096"/>
            <a:ext cx="6992625" cy="2466975"/>
          </a:xfrm>
          <a:prstGeom prst="rect">
            <a:avLst/>
          </a:prstGeom>
          <a:noFill/>
          <a:ln>
            <a:noFill/>
          </a:ln>
        </p:spPr>
      </p:pic>
    </p:spTree>
    <p:extLst>
      <p:ext uri="{BB962C8B-B14F-4D97-AF65-F5344CB8AC3E}">
        <p14:creationId xmlns:p14="http://schemas.microsoft.com/office/powerpoint/2010/main" val="3420136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How is I/O Handled in Java?</a:t>
            </a:r>
            <a:endParaRPr lang="en-US" dirty="0"/>
          </a:p>
        </p:txBody>
      </p:sp>
      <p:sp>
        <p:nvSpPr>
          <p:cNvPr id="3" name="Content Placeholder 2"/>
          <p:cNvSpPr>
            <a:spLocks noGrp="1"/>
          </p:cNvSpPr>
          <p:nvPr>
            <p:ph idx="1"/>
          </p:nvPr>
        </p:nvSpPr>
        <p:spPr>
          <a:xfrm>
            <a:off x="457200" y="1524000"/>
            <a:ext cx="8229600" cy="1371600"/>
          </a:xfrm>
        </p:spPr>
        <p:txBody>
          <a:bodyPr/>
          <a:lstStyle/>
          <a:p>
            <a:r>
              <a:rPr lang="en-US" altLang="en-US" sz="2200" dirty="0">
                <a:cs typeface="Courier New" panose="02070309020205020404" pitchFamily="49" charset="0"/>
              </a:rPr>
              <a:t>A File object encapsulates the properties of a file or a path, but does not contain the methods for reading/writing data from/to a file. In order to perform I/O, you need to create objects using appropriate Java I/O classes</a:t>
            </a:r>
            <a:r>
              <a:rPr lang="en-US" altLang="en-US" sz="2200" dirty="0" smtClean="0">
                <a:cs typeface="Courier New" panose="02070309020205020404" pitchFamily="49" charset="0"/>
              </a:rPr>
              <a:t>.</a:t>
            </a:r>
            <a:endParaRPr lang="en-US" altLang="en-US" sz="2200" dirty="0">
              <a:cs typeface="Courier New" panose="02070309020205020404" pitchFamily="49" charset="0"/>
            </a:endParaRPr>
          </a:p>
        </p:txBody>
      </p:sp>
      <p:pic>
        <p:nvPicPr>
          <p:cNvPr id="4" name="Picture 3" descr="Computer code has 5 lines. The lines read as follows. Line 1. Scanner input equals new Scanner left parenthesis new File left parenthesis double quote t e m p period t x t double quote right parenthesis right parenthesis semicolon. Line 2. System period out period print l n left parenthesis input period next Line left parenthesis right parenthesis right parenthesis semicolon. Line 3. Print Writer output equals new Print Writer left parenthesis double quote t e m p period t x t double quote right parenthesis semicolon. Line 4. output period print l n left parenthesis double quote Java 101 double quote right parenthesis semicolon. Line 5. output period close left parenthesis right parenthesis semicolon. A diagram illustrates java input and output process. Program receives an input or object created from input class through input stream from a file. Output writes output object created from an output class or data to a file through output stream."/>
          <p:cNvPicPr>
            <a:picLocks noChangeAspect="1"/>
          </p:cNvPicPr>
          <p:nvPr/>
        </p:nvPicPr>
        <p:blipFill>
          <a:blip r:embed="rId2"/>
          <a:stretch>
            <a:fillRect/>
          </a:stretch>
        </p:blipFill>
        <p:spPr>
          <a:xfrm>
            <a:off x="1066800" y="3200400"/>
            <a:ext cx="6773243" cy="3030683"/>
          </a:xfrm>
          <a:prstGeom prst="rect">
            <a:avLst/>
          </a:prstGeom>
        </p:spPr>
      </p:pic>
    </p:spTree>
    <p:extLst>
      <p:ext uri="{BB962C8B-B14F-4D97-AF65-F5344CB8AC3E}">
        <p14:creationId xmlns:p14="http://schemas.microsoft.com/office/powerpoint/2010/main" val="3686068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Text File V</a:t>
            </a:r>
            <a:r>
              <a:rPr lang="en-US" altLang="en-US" sz="100" dirty="0" smtClean="0">
                <a:solidFill>
                  <a:schemeClr val="bg1"/>
                </a:solidFill>
              </a:rPr>
              <a:t>ersu</a:t>
            </a:r>
            <a:r>
              <a:rPr lang="en-US" altLang="en-US" dirty="0" smtClean="0"/>
              <a:t>s. Binary File</a:t>
            </a: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altLang="en-US" sz="2000" dirty="0" smtClean="0"/>
              <a:t>Data stored in a text file are represented in human-readable form. Data stored in a binary file are represented in binary form. You cannot read binary files. Binary files are designed to be read by programs. For example, the Java source programs are stored in text files and can be read by a text editor, but the Java classes are stored in binary files and are read by the J</a:t>
            </a:r>
            <a:r>
              <a:rPr lang="en-US" altLang="en-US" sz="100" dirty="0" smtClean="0"/>
              <a:t> </a:t>
            </a:r>
            <a:r>
              <a:rPr lang="en-US" altLang="en-US" sz="2000" dirty="0" smtClean="0"/>
              <a:t>V</a:t>
            </a:r>
            <a:r>
              <a:rPr lang="en-US" altLang="en-US" sz="100" dirty="0" smtClean="0"/>
              <a:t> </a:t>
            </a:r>
            <a:r>
              <a:rPr lang="en-US" altLang="en-US" sz="2000" dirty="0" smtClean="0"/>
              <a:t>M. The advantage of binary files is that they are more efficient to process than text files.</a:t>
            </a:r>
          </a:p>
          <a:p>
            <a:pPr marL="342900" indent="-342900">
              <a:buFont typeface="Arial" panose="020B0604020202020204" pitchFamily="34" charset="0"/>
              <a:buChar char="•"/>
            </a:pPr>
            <a:r>
              <a:rPr lang="en-US" altLang="en-US" sz="2000" dirty="0" smtClean="0"/>
              <a:t>Although it is not technically precise and correct, you can imagine that a text file consists of a sequence of characters and a binary file consists of a sequence of bits. For example, the decimal integer 199 is stored as the sequence of three characters: ‘1’, ‘9’, ‘9’ in a text file and the same integer is stored as a byte-type value C7 in a binary file, because decimal 199 equals to hex C7.</a:t>
            </a:r>
            <a:endParaRPr lang="en-US" altLang="en-US" sz="2000" dirty="0"/>
          </a:p>
        </p:txBody>
      </p:sp>
    </p:spTree>
    <p:extLst>
      <p:ext uri="{BB962C8B-B14F-4D97-AF65-F5344CB8AC3E}">
        <p14:creationId xmlns:p14="http://schemas.microsoft.com/office/powerpoint/2010/main" val="24612472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Binary I/O</a:t>
            </a:r>
            <a:endParaRPr lang="en-US" dirty="0"/>
          </a:p>
        </p:txBody>
      </p:sp>
      <p:sp>
        <p:nvSpPr>
          <p:cNvPr id="5" name="Content Placeholder 2"/>
          <p:cNvSpPr>
            <a:spLocks noGrp="1"/>
          </p:cNvSpPr>
          <p:nvPr>
            <p:ph idx="1"/>
          </p:nvPr>
        </p:nvSpPr>
        <p:spPr>
          <a:xfrm>
            <a:off x="457200" y="1524000"/>
            <a:ext cx="8229600" cy="1905000"/>
          </a:xfrm>
        </p:spPr>
        <p:txBody>
          <a:bodyPr/>
          <a:lstStyle/>
          <a:p>
            <a:r>
              <a:rPr lang="en-US" altLang="en-US" sz="2000" dirty="0">
                <a:cs typeface="Courier New" panose="02070309020205020404" pitchFamily="49" charset="0"/>
              </a:rPr>
              <a:t>Text I/O requires encoding and decoding. The </a:t>
            </a:r>
            <a:r>
              <a:rPr lang="en-US" altLang="en-US" sz="2000" dirty="0"/>
              <a:t>J</a:t>
            </a:r>
            <a:r>
              <a:rPr lang="en-US" altLang="en-US" sz="100" dirty="0"/>
              <a:t> </a:t>
            </a:r>
            <a:r>
              <a:rPr lang="en-US" altLang="en-US" sz="2000" dirty="0"/>
              <a:t>V</a:t>
            </a:r>
            <a:r>
              <a:rPr lang="en-US" altLang="en-US" sz="100" dirty="0"/>
              <a:t> </a:t>
            </a:r>
            <a:r>
              <a:rPr lang="en-US" altLang="en-US" sz="2000" dirty="0"/>
              <a:t>M</a:t>
            </a:r>
            <a:r>
              <a:rPr lang="en-US" altLang="en-US" sz="2000" dirty="0" smtClean="0">
                <a:cs typeface="Courier New" panose="02070309020205020404" pitchFamily="49" charset="0"/>
              </a:rPr>
              <a:t> </a:t>
            </a:r>
            <a:r>
              <a:rPr lang="en-US" altLang="en-US" sz="2000" dirty="0">
                <a:cs typeface="Courier New" panose="02070309020205020404" pitchFamily="49" charset="0"/>
              </a:rPr>
              <a:t>converts a Unicode to a file specific encoding when writing a character and coverts a file specific encoding to a Unicode when reading a character. Binary I/O does not require conversions. When you write a byte to a file, the original byte is copied into the file. When you read a byte from a file, the exact byte in the file is returned</a:t>
            </a:r>
            <a:r>
              <a:rPr lang="en-US" altLang="en-US" sz="2000" dirty="0" smtClean="0">
                <a:cs typeface="Courier New" panose="02070309020205020404" pitchFamily="49" charset="0"/>
              </a:rPr>
              <a:t>.</a:t>
            </a:r>
            <a:endParaRPr lang="en-US" altLang="en-US" sz="2000" dirty="0">
              <a:cs typeface="Courier New" panose="02070309020205020404" pitchFamily="49" charset="0"/>
            </a:endParaRPr>
          </a:p>
        </p:txBody>
      </p:sp>
      <p:pic>
        <p:nvPicPr>
          <p:cNvPr id="6" name="Picture 3" descr="A diagram illustrates encoding and decoding. A text input output program in which the Unicode of the character is entered which is encoded and the encoding of the character is stored in the file and when required can be decoded and presented as a text file. Example, when 199 is entered, it is stored as 0 0 1 1 0 0 0 1 left parenthesis Unicode of 1 is 0 x 31 right parenthesis 0 0 1 1 1 0 0 1 left parenthesis Unicode of 9 is 0x39 right parenthesis 0 0 1 1 1 0 0 1 left parenthesis Unicode of 9 is 0 x 39 right parenthe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611879"/>
            <a:ext cx="5410200" cy="2560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3688786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Binary I/O Classes</a:t>
            </a:r>
            <a:endParaRPr lang="en-US" dirty="0"/>
          </a:p>
        </p:txBody>
      </p:sp>
      <p:pic>
        <p:nvPicPr>
          <p:cNvPr id="6" name="Picture 2" descr="A diagram illustrates input output classes. Class Input stream and class output stream is inherited from superclass object. File Input stream, filter input stream, and object input stream are derived from class input stream. File output stream, filter output stream, and object output stream is derived from output stream. Data input stream and buffered input stream is derived from filter input stream. Data output stream and buffered output stream is derived from filter output stre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09800"/>
            <a:ext cx="7623349" cy="28913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4206321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InputStream</a:t>
            </a:r>
            <a:endParaRPr lang="en-US" dirty="0"/>
          </a:p>
        </p:txBody>
      </p:sp>
      <p:pic>
        <p:nvPicPr>
          <p:cNvPr id="4" name="Picture 2" descr="A U M L class diagram for class name Java period i o period Input Stream. All the methods in the class are of public access modifier denoted by plus. The class Java period i o period Input Stream contains 9 methods. The 9 methods in the class along with their result are as follows. Method, read left parenthesis right parenthesis colon i n t. Result, reads the next byte of data from the input stream, the value byte is returned as an i n t value in the range 0 to 255. If no byte is available because the end of the stream has been reached, the value negative 1 is returned. Method, read left parenthesis b colon byte left bracket right bracket right parenthesis colon i n t. Result, reads up to b period length bytes into array b from the input stream and returns the actual number of bytes read. Returns negative 1 at the end of the stream. Method, read left parenthesis b colon byte left bracket right bracket, off colon i n t, l e n colon i n t right parenthesis colon i n t. Result, reads bytes from the input stream and stores them in b left bracket off right bracket, b left bracket off plus 1 right bracket, Ellipsis, b left bracket off plus l e n minus 1 right bracket. The actual number of bytes read is returned. Returns negative 1 at the end of the stream. Method, available left parenthesis right parenthesis colon i n t. Result, returns an estimate of the number of bytes that can be read from the input stream. Method, close left parenthesis right parenthesis colon void. Result, closes this input stream and releases any system resources occupied by it. Method, skip left parenthesis n colon long right parenthesis colon long. Result, skips over and discards n bytes of data from this input stream. The actual number of bytes skipped is returned. Method, mark Supported left parenthesis right parenthesis colon boolean. Result, tests whether this input stream supports the mark and reset methods. Method, mark left parenthesis read limit colon i n t right parenthesis colon void. Result, marks the current position in this input stream. Method, reset left parenthesis right parenthesis colon void. Result, repositions this stream to the position at the time the mark method was last called on this input stream."/>
          <p:cNvPicPr>
            <a:picLocks noChangeAspect="1"/>
          </p:cNvPicPr>
          <p:nvPr/>
        </p:nvPicPr>
        <p:blipFill>
          <a:blip r:embed="rId2"/>
          <a:stretch>
            <a:fillRect/>
          </a:stretch>
        </p:blipFill>
        <p:spPr>
          <a:xfrm>
            <a:off x="685800" y="1524000"/>
            <a:ext cx="7315590" cy="4438127"/>
          </a:xfrm>
          <a:prstGeom prst="rect">
            <a:avLst/>
          </a:prstGeom>
        </p:spPr>
      </p:pic>
    </p:spTree>
    <p:extLst>
      <p:ext uri="{BB962C8B-B14F-4D97-AF65-F5344CB8AC3E}">
        <p14:creationId xmlns:p14="http://schemas.microsoft.com/office/powerpoint/2010/main" val="528894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11613</TotalTime>
  <Words>1965</Words>
  <Application>Microsoft Office PowerPoint</Application>
  <PresentationFormat>On-screen Show (4:3)</PresentationFormat>
  <Paragraphs>128</Paragraphs>
  <Slides>45</Slides>
  <Notes>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5" baseType="lpstr">
      <vt:lpstr>Arial</vt:lpstr>
      <vt:lpstr>Book Antiqua</vt:lpstr>
      <vt:lpstr>Courier New</vt:lpstr>
      <vt:lpstr>Monotype Sorts</vt:lpstr>
      <vt:lpstr>Tahoma</vt:lpstr>
      <vt:lpstr>Times New Roman</vt:lpstr>
      <vt:lpstr>Verdana</vt:lpstr>
      <vt:lpstr>Wingdings</vt:lpstr>
      <vt:lpstr>508 Lecture</vt:lpstr>
      <vt:lpstr>Equation</vt:lpstr>
      <vt:lpstr>Introduction to Java Programming</vt:lpstr>
      <vt:lpstr>Motivations</vt:lpstr>
      <vt:lpstr>Objectives (1 of 2)</vt:lpstr>
      <vt:lpstr>Objectives (2 of 2)</vt:lpstr>
      <vt:lpstr>How is I/O Handled in Java?</vt:lpstr>
      <vt:lpstr>Text File Versus. Binary File</vt:lpstr>
      <vt:lpstr>Binary I/O</vt:lpstr>
      <vt:lpstr>Binary I/O Classes</vt:lpstr>
      <vt:lpstr>InputStream</vt:lpstr>
      <vt:lpstr>OutputStream</vt:lpstr>
      <vt:lpstr>FileInputStream/FileOutputStream</vt:lpstr>
      <vt:lpstr>FileInputStream</vt:lpstr>
      <vt:lpstr>FileOutputStream</vt:lpstr>
      <vt:lpstr>FilterInputStream/FilterOutputStream</vt:lpstr>
      <vt:lpstr>DataInputStream/DataOutputStream</vt:lpstr>
      <vt:lpstr>DataInputStream</vt:lpstr>
      <vt:lpstr>DataOutputStream</vt:lpstr>
      <vt:lpstr>Characters and Strings in Binary I/O</vt:lpstr>
      <vt:lpstr>Using DataInputStream/DataOutputStream </vt:lpstr>
      <vt:lpstr>Concept of Pipe Line</vt:lpstr>
      <vt:lpstr>Order and Format</vt:lpstr>
      <vt:lpstr>Checking End of File</vt:lpstr>
      <vt:lpstr>BufferedInputStream / BufferedOutputStream</vt:lpstr>
      <vt:lpstr>Constructing BufferedInputStream / BufferedOutputStream </vt:lpstr>
      <vt:lpstr>Case Studies: Copy File </vt:lpstr>
      <vt:lpstr>Object I/O</vt:lpstr>
      <vt:lpstr>ObjectInputStream</vt:lpstr>
      <vt:lpstr>ObjectOutputStream</vt:lpstr>
      <vt:lpstr>Using Object Streams</vt:lpstr>
      <vt:lpstr>The Serializable Interface</vt:lpstr>
      <vt:lpstr>The transient Keyword (1 of 2)</vt:lpstr>
      <vt:lpstr>The transient Keyword (2 of 2)</vt:lpstr>
      <vt:lpstr>Serializing Arrays</vt:lpstr>
      <vt:lpstr>Random Access Files</vt:lpstr>
      <vt:lpstr>RandomAccessFile</vt:lpstr>
      <vt:lpstr>File Pointer</vt:lpstr>
      <vt:lpstr>RandomAccessFile Methods (1 of 3)</vt:lpstr>
      <vt:lpstr>RandomAccessFile Methods (2 of 3)</vt:lpstr>
      <vt:lpstr>RandomAccessFile Methods (3 of 3)</vt:lpstr>
      <vt:lpstr>RandomAccessFile Constructor</vt:lpstr>
      <vt:lpstr>A Short Example on RandomAccessFile</vt:lpstr>
      <vt:lpstr>Case Studies: Address Book</vt:lpstr>
      <vt:lpstr>Fixed Length String I/O</vt:lpstr>
      <vt:lpstr>Address Implementation</vt:lpstr>
      <vt:lpstr>Copyright</vt:lpstr>
    </vt:vector>
  </TitlesOfParts>
  <Company>Cognizant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10e</dc:title>
  <dc:subject>Engineering Computer Science</dc:subject>
  <dc:creator>Liang</dc:creator>
  <cp:keywords>Engineering Computer Scienceice</cp:keywords>
  <cp:lastModifiedBy>Mittal, Abhinav (Cognizant)</cp:lastModifiedBy>
  <cp:revision>5543</cp:revision>
  <dcterms:created xsi:type="dcterms:W3CDTF">2016-09-22T21:34:04Z</dcterms:created>
  <dcterms:modified xsi:type="dcterms:W3CDTF">2018-04-05T06:50:25Z</dcterms:modified>
</cp:coreProperties>
</file>