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466" r:id="rId2"/>
    <p:sldId id="562" r:id="rId3"/>
    <p:sldId id="617" r:id="rId4"/>
    <p:sldId id="563" r:id="rId5"/>
    <p:sldId id="564" r:id="rId6"/>
    <p:sldId id="618" r:id="rId7"/>
    <p:sldId id="644" r:id="rId8"/>
    <p:sldId id="645" r:id="rId9"/>
    <p:sldId id="646" r:id="rId10"/>
    <p:sldId id="647" r:id="rId11"/>
    <p:sldId id="648" r:id="rId12"/>
    <p:sldId id="649" r:id="rId13"/>
    <p:sldId id="650" r:id="rId14"/>
    <p:sldId id="651" r:id="rId15"/>
    <p:sldId id="652" r:id="rId16"/>
    <p:sldId id="653" r:id="rId17"/>
    <p:sldId id="654" r:id="rId18"/>
    <p:sldId id="655" r:id="rId19"/>
    <p:sldId id="656" r:id="rId20"/>
    <p:sldId id="657" r:id="rId21"/>
    <p:sldId id="658" r:id="rId22"/>
    <p:sldId id="659" r:id="rId23"/>
    <p:sldId id="660" r:id="rId24"/>
    <p:sldId id="661" r:id="rId25"/>
    <p:sldId id="662" r:id="rId26"/>
    <p:sldId id="663" r:id="rId27"/>
    <p:sldId id="664" r:id="rId28"/>
    <p:sldId id="643" r:id="rId29"/>
    <p:sldId id="619" r:id="rId30"/>
    <p:sldId id="620" r:id="rId31"/>
    <p:sldId id="621" r:id="rId32"/>
    <p:sldId id="622" r:id="rId33"/>
    <p:sldId id="623" r:id="rId34"/>
    <p:sldId id="624" r:id="rId35"/>
    <p:sldId id="625" r:id="rId36"/>
    <p:sldId id="626" r:id="rId37"/>
    <p:sldId id="627" r:id="rId38"/>
    <p:sldId id="628" r:id="rId39"/>
    <p:sldId id="629" r:id="rId40"/>
    <p:sldId id="630" r:id="rId41"/>
    <p:sldId id="631" r:id="rId42"/>
    <p:sldId id="632" r:id="rId43"/>
    <p:sldId id="633" r:id="rId44"/>
    <p:sldId id="634" r:id="rId45"/>
    <p:sldId id="635" r:id="rId46"/>
    <p:sldId id="636" r:id="rId47"/>
    <p:sldId id="637" r:id="rId48"/>
    <p:sldId id="638" r:id="rId49"/>
    <p:sldId id="639" r:id="rId50"/>
    <p:sldId id="640" r:id="rId51"/>
    <p:sldId id="641" r:id="rId52"/>
    <p:sldId id="642" r:id="rId53"/>
    <p:sldId id="665" r:id="rId54"/>
    <p:sldId id="51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0" autoAdjust="0"/>
    <p:restoredTop sz="85814" autoAdjust="0"/>
  </p:normalViewPr>
  <p:slideViewPr>
    <p:cSldViewPr>
      <p:cViewPr varScale="1">
        <p:scale>
          <a:sx n="99" d="100"/>
          <a:sy n="99" d="100"/>
        </p:scale>
        <p:origin x="174" y="78"/>
      </p:cViewPr>
      <p:guideLst>
        <p:guide orient="horz" pos="4128"/>
        <p:guide pos="288"/>
        <p:guide orient="horz" pos="4224"/>
        <p:guide orient="horz" pos="768"/>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54</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229600" cy="16764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3657600"/>
            <a:ext cx="8229600" cy="25908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05800" cy="83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2725948"/>
            <a:ext cx="8305800" cy="609600"/>
          </a:xfrm>
        </p:spPr>
        <p:txBody>
          <a:bodyPr/>
          <a:lstStyle>
            <a:lvl1pPr marL="0" indent="0">
              <a:buNone/>
              <a:defRPr b="0"/>
            </a:lvl1pPr>
          </a:lstStyle>
          <a:p>
            <a:pPr lvl="0"/>
            <a:endParaRPr lang="en-US" dirty="0"/>
          </a:p>
        </p:txBody>
      </p:sp>
      <p:sp>
        <p:nvSpPr>
          <p:cNvPr id="6" name="Content Placeholder 4"/>
          <p:cNvSpPr>
            <a:spLocks noGrp="1"/>
          </p:cNvSpPr>
          <p:nvPr>
            <p:ph sz="quarter" idx="12"/>
          </p:nvPr>
        </p:nvSpPr>
        <p:spPr>
          <a:xfrm>
            <a:off x="457200" y="3810000"/>
            <a:ext cx="8229600" cy="762000"/>
          </a:xfrm>
        </p:spPr>
        <p:txBody>
          <a:bodyPr/>
          <a:lstStyle>
            <a:lvl1pPr marL="0" indent="0">
              <a:buNone/>
              <a:defRPr/>
            </a:lvl1pPr>
          </a:lstStyle>
          <a:p>
            <a:pPr lvl="0"/>
            <a:endParaRPr lang="en-US" dirty="0"/>
          </a:p>
        </p:txBody>
      </p:sp>
      <p:sp>
        <p:nvSpPr>
          <p:cNvPr id="7" name="Content Placeholder 6"/>
          <p:cNvSpPr>
            <a:spLocks noGrp="1"/>
          </p:cNvSpPr>
          <p:nvPr>
            <p:ph sz="quarter" idx="13"/>
          </p:nvPr>
        </p:nvSpPr>
        <p:spPr>
          <a:xfrm>
            <a:off x="457200" y="4953000"/>
            <a:ext cx="8229600" cy="1143000"/>
          </a:xfr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2296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83" r:id="rId5"/>
    <p:sldLayoutId id="2147483678" r:id="rId6"/>
    <p:sldLayoutId id="2147483785" r:id="rId7"/>
    <p:sldLayoutId id="2147483787"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www.cs.armstrong.edu/liang/intro11e/html/ComputeFibonacci.html" TargetMode="External"/><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6.png"/><Relationship Id="rId4" Type="http://schemas.openxmlformats.org/officeDocument/2006/relationships/image" Target="../media/image45.wmf"/></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cs.armstrong.edu/liang/intro11e/html/RecursiveSelectionSort.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cs.armstrong.edu/liang/intro11e/html/RecursiveBinarySearch.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tp://www.cs.armstrong.edu/liang/intro11e/html/DirectorySize.html" TargetMode="External"/><Relationship Id="rId5" Type="http://schemas.openxmlformats.org/officeDocument/2006/relationships/image" Target="../media/image52.png"/><Relationship Id="rId4" Type="http://schemas.openxmlformats.org/officeDocument/2006/relationships/image" Target="../media/image5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owerOfHanoi.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cs.armstrong.edu/liang/intro11e/html/SierpinskiTriangle.html" TargetMode="External"/><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cs.armstrong.edu/liang/intro11e/html/ComputeFactorialTailRecursion.html" TargetMode="External"/><Relationship Id="rId2" Type="http://schemas.openxmlformats.org/officeDocument/2006/relationships/hyperlink" Target="http://www.cs.armstrong.edu/liang/intro11e/html/ComputeFactorial.html"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cs.armstrong.edu/liang/intro11e/html/ComputeFactorial.html" TargetMode="Externa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18</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Recursion</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smtClean="0"/>
              <a:t>(5 </a:t>
            </a:r>
            <a:r>
              <a:rPr lang="en-US" altLang="en-US" sz="2000" b="0" dirty="0"/>
              <a:t>of 11)</a:t>
            </a:r>
            <a:endParaRPr lang="en-US" dirty="0"/>
          </a:p>
        </p:txBody>
      </p:sp>
      <p:pic>
        <p:nvPicPr>
          <p:cNvPr id="4" name="Picture 2" descr="Factorial of 0 equals 1 semicolon. Factorial of n equals n asterisk factorial left parenthesis n minus 1 right parenthesis semicolon."/>
          <p:cNvPicPr>
            <a:picLocks noChangeAspect="1"/>
          </p:cNvPicPr>
          <p:nvPr/>
        </p:nvPicPr>
        <p:blipFill>
          <a:blip r:embed="rId2"/>
          <a:stretch>
            <a:fillRect/>
          </a:stretch>
        </p:blipFill>
        <p:spPr>
          <a:xfrm>
            <a:off x="4876800" y="1676400"/>
            <a:ext cx="3542083" cy="841321"/>
          </a:xfrm>
          <a:prstGeom prst="rect">
            <a:avLst/>
          </a:prstGeom>
        </p:spPr>
      </p:pic>
      <p:pic>
        <p:nvPicPr>
          <p:cNvPr id="5" name="Picture 3" descr="Factorial of 4 equals 4 asterisk factorial of 3. Equals 4 asterisk 3 asterisk factorial of 2. Equals 4 asterisk 3 asterisk left parenthesis 2 asterisk factorial of 1 right parenthesis."/>
          <p:cNvPicPr>
            <a:picLocks noChangeAspect="1"/>
          </p:cNvPicPr>
          <p:nvPr/>
        </p:nvPicPr>
        <p:blipFill>
          <a:blip r:embed="rId3"/>
          <a:stretch>
            <a:fillRect/>
          </a:stretch>
        </p:blipFill>
        <p:spPr>
          <a:xfrm>
            <a:off x="457200" y="2667000"/>
            <a:ext cx="5328366" cy="1749704"/>
          </a:xfrm>
          <a:prstGeom prst="rect">
            <a:avLst/>
          </a:prstGeom>
        </p:spPr>
      </p:pic>
    </p:spTree>
    <p:extLst>
      <p:ext uri="{BB962C8B-B14F-4D97-AF65-F5344CB8AC3E}">
        <p14:creationId xmlns:p14="http://schemas.microsoft.com/office/powerpoint/2010/main" val="30821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smtClean="0"/>
              <a:t>(6 </a:t>
            </a:r>
            <a:r>
              <a:rPr lang="en-US" altLang="en-US" sz="2000" b="0" dirty="0"/>
              <a:t>of 11)</a:t>
            </a:r>
            <a:endParaRPr lang="en-US" dirty="0"/>
          </a:p>
        </p:txBody>
      </p:sp>
      <p:pic>
        <p:nvPicPr>
          <p:cNvPr id="5" name="Picture 2" descr="Factorial of 0 equals 1 semicolon. Factorial of n equals n asterisk factorial left parenthesis n minus 1 right parenthesis semicolon."/>
          <p:cNvPicPr>
            <a:picLocks noChangeAspect="1"/>
          </p:cNvPicPr>
          <p:nvPr/>
        </p:nvPicPr>
        <p:blipFill>
          <a:blip r:embed="rId2"/>
          <a:stretch>
            <a:fillRect/>
          </a:stretch>
        </p:blipFill>
        <p:spPr>
          <a:xfrm>
            <a:off x="4986900" y="1682523"/>
            <a:ext cx="3542083" cy="841321"/>
          </a:xfrm>
          <a:prstGeom prst="rect">
            <a:avLst/>
          </a:prstGeom>
        </p:spPr>
      </p:pic>
      <p:pic>
        <p:nvPicPr>
          <p:cNvPr id="4" name="Picture 3" descr="Factorial of 4 equals 4 asterisk factorial of 3. Equals 4 asterisk 3 asterisk factorial of 2. Equals 4 asterisk 3 asterisk left parenthesis 2 asterisk factorial of 1 right parenthesis. Equals 4 asterisk 3 asterisk left parenthesis 2 asterisk left parenthesis 1 asterisk factorial of 0 right parenthesis right parenthesis."/>
          <p:cNvPicPr>
            <a:picLocks noChangeAspect="1"/>
          </p:cNvPicPr>
          <p:nvPr/>
        </p:nvPicPr>
        <p:blipFill>
          <a:blip r:embed="rId3"/>
          <a:stretch>
            <a:fillRect/>
          </a:stretch>
        </p:blipFill>
        <p:spPr>
          <a:xfrm>
            <a:off x="685800" y="2667000"/>
            <a:ext cx="6072142" cy="2304488"/>
          </a:xfrm>
          <a:prstGeom prst="rect">
            <a:avLst/>
          </a:prstGeom>
        </p:spPr>
      </p:pic>
    </p:spTree>
    <p:extLst>
      <p:ext uri="{BB962C8B-B14F-4D97-AF65-F5344CB8AC3E}">
        <p14:creationId xmlns:p14="http://schemas.microsoft.com/office/powerpoint/2010/main" val="724966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smtClean="0"/>
              <a:t>(7 </a:t>
            </a:r>
            <a:r>
              <a:rPr lang="en-US" altLang="en-US" sz="2000" b="0" dirty="0"/>
              <a:t>of 11)</a:t>
            </a:r>
            <a:endParaRPr lang="en-US" dirty="0"/>
          </a:p>
        </p:txBody>
      </p:sp>
      <p:pic>
        <p:nvPicPr>
          <p:cNvPr id="5" name="Picture 2" descr="Factorial of 0 equals 1 semicolon. Factorial of n equals n asterisk factorial left parenthesis n minus 1 right parenthesis semicolon."/>
          <p:cNvPicPr>
            <a:picLocks noChangeAspect="1"/>
          </p:cNvPicPr>
          <p:nvPr/>
        </p:nvPicPr>
        <p:blipFill>
          <a:blip r:embed="rId2"/>
          <a:stretch>
            <a:fillRect/>
          </a:stretch>
        </p:blipFill>
        <p:spPr>
          <a:xfrm>
            <a:off x="4986900" y="1682523"/>
            <a:ext cx="3542083" cy="841321"/>
          </a:xfrm>
          <a:prstGeom prst="rect">
            <a:avLst/>
          </a:prstGeom>
        </p:spPr>
      </p:pic>
      <p:pic>
        <p:nvPicPr>
          <p:cNvPr id="4" name="Picture 3" descr="Factorial of 4 equals 4 asterisk factorial of 3. Equals 4 asterisk 3 asterisk factorial of 2. Equals 4 asterisk 3 asterisk left parenthesis 2 asterisk factorial of 1 right parenthesis. Equals 4 asterisk 3 asterisk left parenthesis 2 asterisk left parenthesis 1 asterisk factorial of 0 right parenthesis right parenthesis. Equals 4 asterisk 3 asterisk left parenthesis 2 asterisk left parenthesis 1 asterisk 1 right parenthesis right parenthesis right parenthesis."/>
          <p:cNvPicPr>
            <a:picLocks noChangeAspect="1"/>
          </p:cNvPicPr>
          <p:nvPr/>
        </p:nvPicPr>
        <p:blipFill>
          <a:blip r:embed="rId3"/>
          <a:stretch>
            <a:fillRect/>
          </a:stretch>
        </p:blipFill>
        <p:spPr>
          <a:xfrm>
            <a:off x="685800" y="2743200"/>
            <a:ext cx="6072142" cy="2636768"/>
          </a:xfrm>
          <a:prstGeom prst="rect">
            <a:avLst/>
          </a:prstGeom>
        </p:spPr>
      </p:pic>
    </p:spTree>
    <p:extLst>
      <p:ext uri="{BB962C8B-B14F-4D97-AF65-F5344CB8AC3E}">
        <p14:creationId xmlns:p14="http://schemas.microsoft.com/office/powerpoint/2010/main" val="1844692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smtClean="0"/>
              <a:t>(8 </a:t>
            </a:r>
            <a:r>
              <a:rPr lang="en-US" altLang="en-US" sz="2000" b="0" dirty="0"/>
              <a:t>of 11)</a:t>
            </a:r>
            <a:endParaRPr lang="en-US" dirty="0"/>
          </a:p>
        </p:txBody>
      </p:sp>
      <p:pic>
        <p:nvPicPr>
          <p:cNvPr id="4" name="Picture 2" descr="Factorial of 0 equals 1 semicolon. Factorial of n equals n asterisk factorial left parenthesis n minus 1 right parenthesis semicolon."/>
          <p:cNvPicPr>
            <a:picLocks noChangeAspect="1"/>
          </p:cNvPicPr>
          <p:nvPr/>
        </p:nvPicPr>
        <p:blipFill>
          <a:blip r:embed="rId2"/>
          <a:stretch>
            <a:fillRect/>
          </a:stretch>
        </p:blipFill>
        <p:spPr>
          <a:xfrm>
            <a:off x="4986900" y="1682523"/>
            <a:ext cx="3542083" cy="841321"/>
          </a:xfrm>
          <a:prstGeom prst="rect">
            <a:avLst/>
          </a:prstGeom>
        </p:spPr>
      </p:pic>
      <p:pic>
        <p:nvPicPr>
          <p:cNvPr id="5" name="Picture 3" descr="Factorial of 4 equals 4 asterisk factorial of 3. Equals 4 asterisk 3 asterisk factorial of 2. Equals 4 asterisk 3 asterisk left parenthesis 2 asterisk factorial of 1 right parenthesis. Equals 4 asterisk 3 asterisk left parenthesis 2 asterisk left parenthesis 1 asterisk factorial of 0 right parenthesis right parenthesis. Equals 4 asterisk 3 asterisk left parenthesis 2 asterisk left parenthesis 1 asterisk 1 right parenthesis right parenthesis right parenthesis. Equals 4 asterisk 3 asterisk left parenthesis 2 asterisk 1 right parenthesis."/>
          <p:cNvPicPr>
            <a:picLocks noChangeAspect="1"/>
          </p:cNvPicPr>
          <p:nvPr/>
        </p:nvPicPr>
        <p:blipFill>
          <a:blip r:embed="rId3"/>
          <a:stretch>
            <a:fillRect/>
          </a:stretch>
        </p:blipFill>
        <p:spPr>
          <a:xfrm>
            <a:off x="685799" y="2743200"/>
            <a:ext cx="6072142" cy="3039152"/>
          </a:xfrm>
          <a:prstGeom prst="rect">
            <a:avLst/>
          </a:prstGeom>
        </p:spPr>
      </p:pic>
    </p:spTree>
    <p:extLst>
      <p:ext uri="{BB962C8B-B14F-4D97-AF65-F5344CB8AC3E}">
        <p14:creationId xmlns:p14="http://schemas.microsoft.com/office/powerpoint/2010/main" val="3613076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smtClean="0"/>
              <a:t>(9 </a:t>
            </a:r>
            <a:r>
              <a:rPr lang="en-US" altLang="en-US" sz="2000" b="0" dirty="0"/>
              <a:t>of 11)</a:t>
            </a:r>
            <a:endParaRPr lang="en-US" b="0" dirty="0"/>
          </a:p>
        </p:txBody>
      </p:sp>
      <p:pic>
        <p:nvPicPr>
          <p:cNvPr id="5" name="Picture 2" descr="Factorial of 0 equals 1 semicolon. Factorial of n equals n asterisk factorial left parenthesis n minus 1 right parenthesis semicolon."/>
          <p:cNvPicPr>
            <a:picLocks noChangeAspect="1"/>
          </p:cNvPicPr>
          <p:nvPr/>
        </p:nvPicPr>
        <p:blipFill>
          <a:blip r:embed="rId2"/>
          <a:stretch>
            <a:fillRect/>
          </a:stretch>
        </p:blipFill>
        <p:spPr>
          <a:xfrm>
            <a:off x="5159790" y="1620525"/>
            <a:ext cx="3542083" cy="841321"/>
          </a:xfrm>
          <a:prstGeom prst="rect">
            <a:avLst/>
          </a:prstGeom>
        </p:spPr>
      </p:pic>
      <p:pic>
        <p:nvPicPr>
          <p:cNvPr id="4" name="Picture 3" descr="Factorial of 4 equals 4 asterisk factorial of 3. Equals 4 asterisk 3 asterisk factorial of 2. Equals 4 asterisk 3 asterisk left parenthesis 2 asterisk factorial of 1 right parenthesis. Equals 4 asterisk 3 asterisk left parenthesis 2 asterisk left parenthesis 1 asterisk factorial of 0 right parenthesis right parenthesis. Equals 4 asterisk 3 asterisk left parenthesis 2 asterisk left parenthesis 1 asterisk 1 right parenthesis right parenthesis right parenthesis. Equals 4 asterisk 3 asterisk left parenthesis 2 asterisk 1 right parenthesis. Equals 4 asterisk 3 asterisk 2."/>
          <p:cNvPicPr>
            <a:picLocks noChangeAspect="1"/>
          </p:cNvPicPr>
          <p:nvPr/>
        </p:nvPicPr>
        <p:blipFill>
          <a:blip r:embed="rId3"/>
          <a:stretch>
            <a:fillRect/>
          </a:stretch>
        </p:blipFill>
        <p:spPr>
          <a:xfrm>
            <a:off x="609600" y="2667000"/>
            <a:ext cx="6072142" cy="3452446"/>
          </a:xfrm>
          <a:prstGeom prst="rect">
            <a:avLst/>
          </a:prstGeom>
        </p:spPr>
      </p:pic>
    </p:spTree>
    <p:extLst>
      <p:ext uri="{BB962C8B-B14F-4D97-AF65-F5344CB8AC3E}">
        <p14:creationId xmlns:p14="http://schemas.microsoft.com/office/powerpoint/2010/main" val="3428646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a:t>(</a:t>
            </a:r>
            <a:r>
              <a:rPr lang="en-US" altLang="en-US" sz="2000" b="0" dirty="0" smtClean="0"/>
              <a:t>10 </a:t>
            </a:r>
            <a:r>
              <a:rPr lang="en-US" altLang="en-US" sz="2000" b="0" dirty="0"/>
              <a:t>of 11)</a:t>
            </a:r>
            <a:endParaRPr lang="en-US" dirty="0"/>
          </a:p>
        </p:txBody>
      </p:sp>
      <p:pic>
        <p:nvPicPr>
          <p:cNvPr id="4" name="Picture 2" descr="Factorial of 0 equals 1 semicolon. Factorial of n equals n asterisk factorial left parenthesis n minus 1 right parenthesis semicolon."/>
          <p:cNvPicPr>
            <a:picLocks noChangeAspect="1"/>
          </p:cNvPicPr>
          <p:nvPr/>
        </p:nvPicPr>
        <p:blipFill>
          <a:blip r:embed="rId2"/>
          <a:stretch>
            <a:fillRect/>
          </a:stretch>
        </p:blipFill>
        <p:spPr>
          <a:xfrm>
            <a:off x="2800959" y="1620525"/>
            <a:ext cx="3542083" cy="841321"/>
          </a:xfrm>
          <a:prstGeom prst="rect">
            <a:avLst/>
          </a:prstGeom>
        </p:spPr>
      </p:pic>
      <p:pic>
        <p:nvPicPr>
          <p:cNvPr id="5" name="Picture 3" descr="Factorial of 4 equals 4 asterisk factorial of 3. Equals 4 asterisk 3 asterisk factorial of 2. Equals 4 asterisk 3 asterisk left parenthesis 2 asterisk factorial of 1 right parenthesis. Equals 4 asterisk 3 asterisk left parenthesis 2 asterisk left parenthesis 1 asterisk factorial of 0 right parenthesis right parenthesis. Equals 4 asterisk 3 asterisk left parenthesis 2 asterisk left parenthesis 1 asterisk 1 right parenthesis right parenthesis right parenthesis. Equals 4 asterisk 3 asterisk left parenthesis 2 asterisk 1 right parenthesis. Equals 4 asterisk 3 asterisk 2. Equals 4 asterisk left parenthesis 6 right parenthesis."/>
          <p:cNvPicPr>
            <a:picLocks noChangeAspect="1"/>
          </p:cNvPicPr>
          <p:nvPr/>
        </p:nvPicPr>
        <p:blipFill>
          <a:blip r:embed="rId3"/>
          <a:stretch>
            <a:fillRect/>
          </a:stretch>
        </p:blipFill>
        <p:spPr>
          <a:xfrm>
            <a:off x="1600200" y="2590800"/>
            <a:ext cx="6400800" cy="3665156"/>
          </a:xfrm>
          <a:prstGeom prst="rect">
            <a:avLst/>
          </a:prstGeom>
        </p:spPr>
      </p:pic>
    </p:spTree>
    <p:extLst>
      <p:ext uri="{BB962C8B-B14F-4D97-AF65-F5344CB8AC3E}">
        <p14:creationId xmlns:p14="http://schemas.microsoft.com/office/powerpoint/2010/main" val="3870084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a:t>(</a:t>
            </a:r>
            <a:r>
              <a:rPr lang="en-US" altLang="en-US" sz="2000" b="0" dirty="0" smtClean="0"/>
              <a:t>11 </a:t>
            </a:r>
            <a:r>
              <a:rPr lang="en-US" altLang="en-US" sz="2000" b="0" dirty="0"/>
              <a:t>of 11)</a:t>
            </a:r>
            <a:endParaRPr lang="en-US" dirty="0"/>
          </a:p>
        </p:txBody>
      </p:sp>
      <p:pic>
        <p:nvPicPr>
          <p:cNvPr id="5" name="Picture 2" descr="Factorial of 4 equals 4 asterisk factorial of 3. Equals 4 asterisk 3 asterisk factorial of 2. Equals 4 asterisk 3 asterisk left parenthesis 2 asterisk factorial of 1 right parenthesis. Equals 4 asterisk 3 asterisk left parenthesis 2 asterisk left parenthesis 1 asterisk factorial of 0 right parenthesis right parenthesis. Equals 4 asterisk 3 asterisk left parenthesis 2 asterisk left parenthesis 1 asterisk 1 right parenthesis right parenthesis right parenthesis. Equals 4 asterisk 3 asterisk left parenthesis 2 asterisk 1 right parenthesis. Equals 4 asterisk 3 asterisk 2. Equals 4 asterisk left parenthesis 6 right parenthesis. Equals 24."/>
          <p:cNvPicPr>
            <a:picLocks noChangeAspect="1"/>
          </p:cNvPicPr>
          <p:nvPr/>
        </p:nvPicPr>
        <p:blipFill>
          <a:blip r:embed="rId2"/>
          <a:stretch>
            <a:fillRect/>
          </a:stretch>
        </p:blipFill>
        <p:spPr>
          <a:xfrm>
            <a:off x="762000" y="1828800"/>
            <a:ext cx="4191000" cy="3810609"/>
          </a:xfrm>
          <a:prstGeom prst="rect">
            <a:avLst/>
          </a:prstGeom>
        </p:spPr>
      </p:pic>
      <p:pic>
        <p:nvPicPr>
          <p:cNvPr id="4" name="Picture 3" descr="Factorial of 0 equals 1 semicolon. Factorial of n equals n asterisk factorial left parenthesis n minus 1 right parenthesis semicolon."/>
          <p:cNvPicPr>
            <a:picLocks noChangeAspect="1"/>
          </p:cNvPicPr>
          <p:nvPr/>
        </p:nvPicPr>
        <p:blipFill>
          <a:blip r:embed="rId3"/>
          <a:stretch>
            <a:fillRect/>
          </a:stretch>
        </p:blipFill>
        <p:spPr>
          <a:xfrm>
            <a:off x="5257800" y="1828800"/>
            <a:ext cx="3542083" cy="841321"/>
          </a:xfrm>
          <a:prstGeom prst="rect">
            <a:avLst/>
          </a:prstGeom>
        </p:spPr>
      </p:pic>
    </p:spTree>
    <p:extLst>
      <p:ext uri="{BB962C8B-B14F-4D97-AF65-F5344CB8AC3E}">
        <p14:creationId xmlns:p14="http://schemas.microsoft.com/office/powerpoint/2010/main" val="2628042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Trace Recursive factorial </a:t>
            </a:r>
            <a:r>
              <a:rPr lang="en-US" altLang="en-US" sz="2000" b="0" dirty="0" smtClean="0"/>
              <a:t>(1 of 11)</a:t>
            </a:r>
            <a:endParaRPr lang="en-US" sz="2000" b="0" dirty="0"/>
          </a:p>
        </p:txBody>
      </p:sp>
      <p:pic>
        <p:nvPicPr>
          <p:cNvPr id="3" name="Picture 2" descr="An illustration depicts execution of factorial of 4."/>
          <p:cNvPicPr>
            <a:picLocks noChangeAspect="1"/>
          </p:cNvPicPr>
          <p:nvPr/>
        </p:nvPicPr>
        <p:blipFill>
          <a:blip r:embed="rId2"/>
          <a:stretch>
            <a:fillRect/>
          </a:stretch>
        </p:blipFill>
        <p:spPr>
          <a:xfrm>
            <a:off x="596430" y="1786095"/>
            <a:ext cx="7410450" cy="1600200"/>
          </a:xfrm>
          <a:prstGeom prst="rect">
            <a:avLst/>
          </a:prstGeom>
        </p:spPr>
      </p:pic>
      <p:pic>
        <p:nvPicPr>
          <p:cNvPr id="7" name="Picture 3" descr="An illustration depicts a stack with two elements. Top element in the stack is labeled, space required for factorial of 4 and the bottom section contains main method."/>
          <p:cNvPicPr>
            <a:picLocks noChangeAspect="1"/>
          </p:cNvPicPr>
          <p:nvPr/>
        </p:nvPicPr>
        <p:blipFill>
          <a:blip r:embed="rId3"/>
          <a:stretch>
            <a:fillRect/>
          </a:stretch>
        </p:blipFill>
        <p:spPr>
          <a:xfrm>
            <a:off x="6934200" y="3810000"/>
            <a:ext cx="1064306" cy="2215467"/>
          </a:xfrm>
          <a:prstGeom prst="rect">
            <a:avLst/>
          </a:prstGeom>
        </p:spPr>
      </p:pic>
    </p:spTree>
    <p:extLst>
      <p:ext uri="{BB962C8B-B14F-4D97-AF65-F5344CB8AC3E}">
        <p14:creationId xmlns:p14="http://schemas.microsoft.com/office/powerpoint/2010/main" val="1443630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smtClean="0"/>
              <a:t>(2 </a:t>
            </a:r>
            <a:r>
              <a:rPr lang="en-US" altLang="en-US" sz="2000" b="0" dirty="0"/>
              <a:t>of </a:t>
            </a:r>
            <a:r>
              <a:rPr lang="en-US" altLang="en-US" sz="2000" b="0" dirty="0" smtClean="0"/>
              <a:t>11)</a:t>
            </a:r>
            <a:endParaRPr lang="en-US" dirty="0"/>
          </a:p>
        </p:txBody>
      </p:sp>
      <p:pic>
        <p:nvPicPr>
          <p:cNvPr id="4" name="Picture 2" descr="An illustration depicts recursive factorial. Step 0. executes factorial of 4 which returns 4 multiplied by factorial of 3."/>
          <p:cNvPicPr>
            <a:picLocks noChangeAspect="1"/>
          </p:cNvPicPr>
          <p:nvPr/>
        </p:nvPicPr>
        <p:blipFill>
          <a:blip r:embed="rId2"/>
          <a:stretch>
            <a:fillRect/>
          </a:stretch>
        </p:blipFill>
        <p:spPr>
          <a:xfrm>
            <a:off x="685800" y="1981200"/>
            <a:ext cx="6858000" cy="2152650"/>
          </a:xfrm>
          <a:prstGeom prst="rect">
            <a:avLst/>
          </a:prstGeom>
        </p:spPr>
      </p:pic>
      <p:pic>
        <p:nvPicPr>
          <p:cNvPr id="6" name="Picture 3" descr="An illustration depicts a stack with three elements. The elements in the stack are labeled as follows. Top element, space required for factorial of 3. Mid element, space required for factorial of 4. Bottom element, main method."/>
          <p:cNvPicPr>
            <a:picLocks noChangeAspect="1"/>
          </p:cNvPicPr>
          <p:nvPr/>
        </p:nvPicPr>
        <p:blipFill>
          <a:blip r:embed="rId3"/>
          <a:stretch>
            <a:fillRect/>
          </a:stretch>
        </p:blipFill>
        <p:spPr>
          <a:xfrm>
            <a:off x="6858000" y="4038600"/>
            <a:ext cx="1001700" cy="2072534"/>
          </a:xfrm>
          <a:prstGeom prst="rect">
            <a:avLst/>
          </a:prstGeom>
        </p:spPr>
      </p:pic>
    </p:spTree>
    <p:extLst>
      <p:ext uri="{BB962C8B-B14F-4D97-AF65-F5344CB8AC3E}">
        <p14:creationId xmlns:p14="http://schemas.microsoft.com/office/powerpoint/2010/main" val="2612247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smtClean="0"/>
              <a:t>(3 </a:t>
            </a:r>
            <a:r>
              <a:rPr lang="en-US" altLang="en-US" sz="2000" b="0" dirty="0"/>
              <a:t>of </a:t>
            </a:r>
            <a:r>
              <a:rPr lang="en-US" altLang="en-US" sz="2000" b="0" dirty="0" smtClean="0"/>
              <a:t>11)</a:t>
            </a:r>
            <a:endParaRPr lang="en-US" dirty="0"/>
          </a:p>
        </p:txBody>
      </p:sp>
      <p:pic>
        <p:nvPicPr>
          <p:cNvPr id="4" name="Picture 2" descr="An illustration depicts recursive factorial. Step 0. executes factorial of 4 which returns 4 multiplied by factorial of 3. Step 1. Execute factorial of 3 which returns 3 multiplied by factorial of 2."/>
          <p:cNvPicPr>
            <a:picLocks noChangeAspect="1"/>
          </p:cNvPicPr>
          <p:nvPr/>
        </p:nvPicPr>
        <p:blipFill>
          <a:blip r:embed="rId2"/>
          <a:stretch>
            <a:fillRect/>
          </a:stretch>
        </p:blipFill>
        <p:spPr>
          <a:xfrm>
            <a:off x="381000" y="1447800"/>
            <a:ext cx="6629400" cy="2716823"/>
          </a:xfrm>
          <a:prstGeom prst="rect">
            <a:avLst/>
          </a:prstGeom>
        </p:spPr>
      </p:pic>
      <p:pic>
        <p:nvPicPr>
          <p:cNvPr id="5" name="Picture 3" descr="An illustration depicts a stack with four elements. The elements in the stack from top to bottom are labeled as follows. Space required for factorial of 2, Space required for factorial of 3, Space required for factorial of 4, and Main method."/>
          <p:cNvPicPr>
            <a:picLocks noChangeAspect="1"/>
          </p:cNvPicPr>
          <p:nvPr/>
        </p:nvPicPr>
        <p:blipFill>
          <a:blip r:embed="rId3"/>
          <a:stretch>
            <a:fillRect/>
          </a:stretch>
        </p:blipFill>
        <p:spPr>
          <a:xfrm>
            <a:off x="6934200" y="4174665"/>
            <a:ext cx="1001700" cy="2063600"/>
          </a:xfrm>
          <a:prstGeom prst="rect">
            <a:avLst/>
          </a:prstGeom>
        </p:spPr>
      </p:pic>
    </p:spTree>
    <p:extLst>
      <p:ext uri="{BB962C8B-B14F-4D97-AF65-F5344CB8AC3E}">
        <p14:creationId xmlns:p14="http://schemas.microsoft.com/office/powerpoint/2010/main" val="804948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Motivations </a:t>
            </a:r>
            <a:r>
              <a:rPr lang="en-US" altLang="en-US" sz="2000" b="0" dirty="0" smtClean="0"/>
              <a:t>(1 of 2)</a:t>
            </a:r>
            <a:endParaRPr lang="en-US" sz="2000" b="0" dirty="0"/>
          </a:p>
        </p:txBody>
      </p:sp>
      <p:sp>
        <p:nvSpPr>
          <p:cNvPr id="3" name="Content Placeholder 2"/>
          <p:cNvSpPr>
            <a:spLocks noGrp="1"/>
          </p:cNvSpPr>
          <p:nvPr>
            <p:ph idx="1"/>
          </p:nvPr>
        </p:nvSpPr>
        <p:spPr/>
        <p:txBody>
          <a:bodyPr/>
          <a:lstStyle/>
          <a:p>
            <a:r>
              <a:rPr lang="en-US" altLang="en-US" dirty="0"/>
              <a:t>Suppose you want to find all the files under a directory that contains a particular word. How do you solve this problem? There are several ways to solve this problem. An intuitive solution is to use recursion by searching the files in the subdirectories recursively.</a:t>
            </a:r>
          </a:p>
        </p:txBody>
      </p:sp>
    </p:spTree>
    <p:extLst>
      <p:ext uri="{BB962C8B-B14F-4D97-AF65-F5344CB8AC3E}">
        <p14:creationId xmlns:p14="http://schemas.microsoft.com/office/powerpoint/2010/main" val="331574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smtClean="0"/>
              <a:t>(4 </a:t>
            </a:r>
            <a:r>
              <a:rPr lang="en-US" altLang="en-US" sz="2000" b="0" dirty="0"/>
              <a:t>of </a:t>
            </a:r>
            <a:r>
              <a:rPr lang="en-US" altLang="en-US" sz="2000" b="0" dirty="0" smtClean="0"/>
              <a:t>11)</a:t>
            </a:r>
            <a:endParaRPr lang="en-US" dirty="0"/>
          </a:p>
        </p:txBody>
      </p:sp>
      <p:pic>
        <p:nvPicPr>
          <p:cNvPr id="5" name="Picture 2" descr="An illustration depicts recursive factorial. Step 0. executes factorial of 4 which returns 4 multiplied by factorial of 3. Step 1. Execute factorial of 3 which returns 3 multiplied by factorial of 2. Step 2. Executes factorial of 2 which returns 2 multiplied by factorial of 1."/>
          <p:cNvPicPr>
            <a:picLocks noChangeAspect="1"/>
          </p:cNvPicPr>
          <p:nvPr/>
        </p:nvPicPr>
        <p:blipFill>
          <a:blip r:embed="rId2"/>
          <a:stretch>
            <a:fillRect/>
          </a:stretch>
        </p:blipFill>
        <p:spPr>
          <a:xfrm>
            <a:off x="838200" y="2057400"/>
            <a:ext cx="5480484" cy="2458453"/>
          </a:xfrm>
          <a:prstGeom prst="rect">
            <a:avLst/>
          </a:prstGeom>
        </p:spPr>
      </p:pic>
      <p:pic>
        <p:nvPicPr>
          <p:cNvPr id="4" name="Picture 3" descr="An illustration depicts a stack with five elements. The elements in the stack from top to bottom are labeled as follows. Space required for factorial of 1, Space required for factorial of 2, Space required for factorial of 3, Space required for factorial of 4, and Main method."/>
          <p:cNvPicPr>
            <a:picLocks noChangeAspect="1"/>
          </p:cNvPicPr>
          <p:nvPr/>
        </p:nvPicPr>
        <p:blipFill>
          <a:blip r:embed="rId3"/>
          <a:stretch>
            <a:fillRect/>
          </a:stretch>
        </p:blipFill>
        <p:spPr>
          <a:xfrm>
            <a:off x="7543800" y="4191000"/>
            <a:ext cx="1064306" cy="2215467"/>
          </a:xfrm>
          <a:prstGeom prst="rect">
            <a:avLst/>
          </a:prstGeom>
        </p:spPr>
      </p:pic>
    </p:spTree>
    <p:extLst>
      <p:ext uri="{BB962C8B-B14F-4D97-AF65-F5344CB8AC3E}">
        <p14:creationId xmlns:p14="http://schemas.microsoft.com/office/powerpoint/2010/main" val="1662494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smtClean="0"/>
              <a:t>(5 </a:t>
            </a:r>
            <a:r>
              <a:rPr lang="en-US" altLang="en-US" sz="2000" b="0" dirty="0"/>
              <a:t>of </a:t>
            </a:r>
            <a:r>
              <a:rPr lang="en-US" altLang="en-US" sz="2000" b="0" dirty="0" smtClean="0"/>
              <a:t>11)</a:t>
            </a:r>
            <a:endParaRPr lang="en-US" dirty="0"/>
          </a:p>
        </p:txBody>
      </p:sp>
      <p:pic>
        <p:nvPicPr>
          <p:cNvPr id="4" name="Picture 2" descr="An illustration depicts recursive factorial. Step 0. executes factorial of 4 which returns 4 multiplied by factorial of 3. Step 1. Execute factorial of 3 which returns 3 multiplied by factorial of 2. Step 2. Executes factorial of 2 which returns 2 multiplied by factorial of 1. Step 3. Executes factorial of 1, which returns 1 multiplied by factorial of 0."/>
          <p:cNvPicPr>
            <a:picLocks noChangeAspect="1"/>
          </p:cNvPicPr>
          <p:nvPr/>
        </p:nvPicPr>
        <p:blipFill>
          <a:blip r:embed="rId2"/>
          <a:stretch>
            <a:fillRect/>
          </a:stretch>
        </p:blipFill>
        <p:spPr>
          <a:xfrm>
            <a:off x="685800" y="1503346"/>
            <a:ext cx="6736932" cy="3543300"/>
          </a:xfrm>
          <a:prstGeom prst="rect">
            <a:avLst/>
          </a:prstGeom>
        </p:spPr>
      </p:pic>
      <p:pic>
        <p:nvPicPr>
          <p:cNvPr id="5" name="Picture 3" descr="An illustration depicts a stack with 6 elements. The elements in the stack from top to bottom are labeled as follows. Space required for factorial of 0, Space required for factorial of 1, Space required for factorial of 2, Space required for factorial of 3, Space required for factorial of 4, and Main method."/>
          <p:cNvPicPr>
            <a:picLocks noChangeAspect="1"/>
          </p:cNvPicPr>
          <p:nvPr/>
        </p:nvPicPr>
        <p:blipFill>
          <a:blip r:embed="rId3"/>
          <a:stretch>
            <a:fillRect/>
          </a:stretch>
        </p:blipFill>
        <p:spPr>
          <a:xfrm>
            <a:off x="7613550" y="4114800"/>
            <a:ext cx="1073250" cy="2215467"/>
          </a:xfrm>
          <a:prstGeom prst="rect">
            <a:avLst/>
          </a:prstGeom>
        </p:spPr>
      </p:pic>
    </p:spTree>
    <p:extLst>
      <p:ext uri="{BB962C8B-B14F-4D97-AF65-F5344CB8AC3E}">
        <p14:creationId xmlns:p14="http://schemas.microsoft.com/office/powerpoint/2010/main" val="227258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smtClean="0"/>
              <a:t>(6 </a:t>
            </a:r>
            <a:r>
              <a:rPr lang="en-US" altLang="en-US" sz="2000" b="0" dirty="0"/>
              <a:t>of </a:t>
            </a:r>
            <a:r>
              <a:rPr lang="en-US" altLang="en-US" sz="2000" b="0" dirty="0" smtClean="0"/>
              <a:t>11)</a:t>
            </a:r>
            <a:endParaRPr lang="en-US" dirty="0"/>
          </a:p>
        </p:txBody>
      </p:sp>
      <p:pic>
        <p:nvPicPr>
          <p:cNvPr id="4" name="Picture 2" descr="An illustration depicts recursive factorial. Step 0. executes factorial of 4 which returns 4 multiplied by factorial of 3. Step 1. Execute factorial of 3 which returns 3 multiplied by factorial of 2. Step 2. Executes factorial of 2 which returns 2 multiplied by factorial of 1. Step 3. Executes factorial of 1, which returns 1 multiplied by factorial of 0. Step 4. Executes factorial of 0 which returns 1. Step 4 is labeled, returns 1. An illustration depicts a stack with 6 elements. The elements in the stack from top to bottom are labeled as follows. Space required for factorial of 0, Space required for factorial of 1, Space required for factorial of 2, Space required for factorial of 3, Space required for factorial of 4, and Main method."/>
          <p:cNvPicPr>
            <a:picLocks noChangeAspect="1"/>
          </p:cNvPicPr>
          <p:nvPr/>
        </p:nvPicPr>
        <p:blipFill>
          <a:blip r:embed="rId2"/>
          <a:stretch>
            <a:fillRect/>
          </a:stretch>
        </p:blipFill>
        <p:spPr>
          <a:xfrm>
            <a:off x="457201" y="1828800"/>
            <a:ext cx="5181600" cy="3386137"/>
          </a:xfrm>
          <a:prstGeom prst="rect">
            <a:avLst/>
          </a:prstGeom>
        </p:spPr>
      </p:pic>
      <p:pic>
        <p:nvPicPr>
          <p:cNvPr id="5" name="Picture 3" descr="An illustration depicts a stack with 6 elements. The elements in the stack from top to bottom are labeled as follows. Space required for factorial of 0, Space required for factorial of 1, Space required for factorial of 2, Space required for factorial of 3, Space required for factorial of 4, and Main method."/>
          <p:cNvPicPr>
            <a:picLocks noChangeAspect="1"/>
          </p:cNvPicPr>
          <p:nvPr/>
        </p:nvPicPr>
        <p:blipFill rotWithShape="1">
          <a:blip r:embed="rId2"/>
          <a:srcRect l="78901" t="45267"/>
          <a:stretch/>
        </p:blipFill>
        <p:spPr>
          <a:xfrm>
            <a:off x="7077075" y="3886200"/>
            <a:ext cx="1609725" cy="2395537"/>
          </a:xfrm>
          <a:prstGeom prst="rect">
            <a:avLst/>
          </a:prstGeom>
        </p:spPr>
      </p:pic>
    </p:spTree>
    <p:extLst>
      <p:ext uri="{BB962C8B-B14F-4D97-AF65-F5344CB8AC3E}">
        <p14:creationId xmlns:p14="http://schemas.microsoft.com/office/powerpoint/2010/main" val="705498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smtClean="0"/>
              <a:t>(7 </a:t>
            </a:r>
            <a:r>
              <a:rPr lang="en-US" altLang="en-US" sz="2000" b="0" dirty="0"/>
              <a:t>of </a:t>
            </a:r>
            <a:r>
              <a:rPr lang="en-US" altLang="en-US" sz="2000" b="0" dirty="0" smtClean="0"/>
              <a:t>11)</a:t>
            </a:r>
            <a:endParaRPr lang="en-US" dirty="0"/>
          </a:p>
        </p:txBody>
      </p:sp>
      <p:pic>
        <p:nvPicPr>
          <p:cNvPr id="4" name="Picture 2" descr="An illustration depicts recursive factorial. Step 0. executes factorial of 4 which returns 4 multiplied by factorial of 3. Step 1. Execute factorial of 3 which returns 3 multiplied by factorial of 2. Step 2. Executes factorial of 2 which returns 2 multiplied by factorial of 1. Step 3. Executes factorial of 1, which returns 1 multiplied by factorial of 0. Step 4. Executes factorial of 0 which returns 1. Step 5. The 1 returned reverts back and is substituted for factorial of 0 and multiplied with 1 in step 3. Step 5 is labeled, returns factorial of 0."/>
          <p:cNvPicPr>
            <a:picLocks noChangeAspect="1"/>
          </p:cNvPicPr>
          <p:nvPr/>
        </p:nvPicPr>
        <p:blipFill>
          <a:blip r:embed="rId2"/>
          <a:stretch>
            <a:fillRect/>
          </a:stretch>
        </p:blipFill>
        <p:spPr>
          <a:xfrm>
            <a:off x="990600" y="1600200"/>
            <a:ext cx="4333875" cy="3762375"/>
          </a:xfrm>
          <a:prstGeom prst="rect">
            <a:avLst/>
          </a:prstGeom>
        </p:spPr>
      </p:pic>
      <p:pic>
        <p:nvPicPr>
          <p:cNvPr id="5" name="Picture 3" descr="An illustration depicts a stack with 6 elements. The elements in the stack from top to bottom are labeled as follows. Space required for factorial of 0, Space required for factorial of 1, Space required for factorial of 2, Space required for factorial of 3, Space required for factorial of 4, and Main method."/>
          <p:cNvPicPr>
            <a:picLocks noChangeAspect="1"/>
          </p:cNvPicPr>
          <p:nvPr/>
        </p:nvPicPr>
        <p:blipFill>
          <a:blip r:embed="rId3"/>
          <a:stretch>
            <a:fillRect/>
          </a:stretch>
        </p:blipFill>
        <p:spPr>
          <a:xfrm>
            <a:off x="7239000" y="3429000"/>
            <a:ext cx="1073250" cy="2215467"/>
          </a:xfrm>
          <a:prstGeom prst="rect">
            <a:avLst/>
          </a:prstGeom>
        </p:spPr>
      </p:pic>
    </p:spTree>
    <p:extLst>
      <p:ext uri="{BB962C8B-B14F-4D97-AF65-F5344CB8AC3E}">
        <p14:creationId xmlns:p14="http://schemas.microsoft.com/office/powerpoint/2010/main" val="63790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smtClean="0"/>
              <a:t>(8 </a:t>
            </a:r>
            <a:r>
              <a:rPr lang="en-US" altLang="en-US" sz="2000" b="0" dirty="0"/>
              <a:t>of </a:t>
            </a:r>
            <a:r>
              <a:rPr lang="en-US" altLang="en-US" sz="2000" b="0" dirty="0" smtClean="0"/>
              <a:t>11)</a:t>
            </a:r>
            <a:endParaRPr lang="en-US" dirty="0"/>
          </a:p>
        </p:txBody>
      </p:sp>
      <p:pic>
        <p:nvPicPr>
          <p:cNvPr id="5" name="Picture 2" descr="An illustration depicts recursive factorial. Step 0. executes factorial of 4 which returns 4 multiplied by factorial of 3. Step 1. Execute factorial of 3 which returns 3 multiplied by factorial of 2. Step 2. Executes factorial of 2 which returns 2 multiplied by factorial of 1. Step 3. Executes factorial of 1, which returns 1 multiplied by factorial of 0. Step 4. Executes factorial of 0 which returns 1. Step 5. The 1 returned reverts back and is substituted for factorial of 0 and multiplied with 1 in step 3. Step 6. Returns 1 which is substituted for factorial of 1 and multiplied with 2 returned in step 2. Step 6 is labeled, returns factorial of 1."/>
          <p:cNvPicPr>
            <a:picLocks noChangeAspect="1"/>
          </p:cNvPicPr>
          <p:nvPr/>
        </p:nvPicPr>
        <p:blipFill>
          <a:blip r:embed="rId2"/>
          <a:stretch>
            <a:fillRect/>
          </a:stretch>
        </p:blipFill>
        <p:spPr>
          <a:xfrm>
            <a:off x="762000" y="2057400"/>
            <a:ext cx="5738813" cy="3547746"/>
          </a:xfrm>
          <a:prstGeom prst="rect">
            <a:avLst/>
          </a:prstGeom>
        </p:spPr>
      </p:pic>
      <p:pic>
        <p:nvPicPr>
          <p:cNvPr id="4" name="Picture 3" descr="An illustration depicts a stack with 5 elements. The elements in the stack from top to bottom are labeled as follows. Space required for factorial of 1, Space required for factorial of 2, Space required for factorial of 3, Space required for factorial of 4, and Main method."/>
          <p:cNvPicPr>
            <a:picLocks noChangeAspect="1"/>
          </p:cNvPicPr>
          <p:nvPr/>
        </p:nvPicPr>
        <p:blipFill>
          <a:blip r:embed="rId3"/>
          <a:stretch>
            <a:fillRect/>
          </a:stretch>
        </p:blipFill>
        <p:spPr>
          <a:xfrm>
            <a:off x="7467600" y="4114800"/>
            <a:ext cx="1073250" cy="2215467"/>
          </a:xfrm>
          <a:prstGeom prst="rect">
            <a:avLst/>
          </a:prstGeom>
        </p:spPr>
      </p:pic>
    </p:spTree>
    <p:extLst>
      <p:ext uri="{BB962C8B-B14F-4D97-AF65-F5344CB8AC3E}">
        <p14:creationId xmlns:p14="http://schemas.microsoft.com/office/powerpoint/2010/main" val="2489901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smtClean="0"/>
              <a:t>(9 </a:t>
            </a:r>
            <a:r>
              <a:rPr lang="en-US" altLang="en-US" sz="2000" b="0" dirty="0"/>
              <a:t>of </a:t>
            </a:r>
            <a:r>
              <a:rPr lang="en-US" altLang="en-US" sz="2000" b="0" dirty="0" smtClean="0"/>
              <a:t>11)</a:t>
            </a:r>
            <a:endParaRPr lang="en-US" dirty="0"/>
          </a:p>
        </p:txBody>
      </p:sp>
      <p:pic>
        <p:nvPicPr>
          <p:cNvPr id="5" name="Picture 2" descr="An illustration depicts recursive factorial. Step 0. executes factorial of 4 which returns 4 multiplied by factorial of 3. Step 1. Execute factorial of 3 which returns 3 multiplied by factorial of 2. Step 2. Executes factorial of 2 which returns 2 multiplied by factorial of 1. Step 3. Executes factorial of 1, which returns 1 multiplied by factorial of 0. Step 4. Executes factorial of 0 which returns 1. Step 5. The 1 returned reverts back and is substituted for factorial of 0 and multiplied with 1 in step 3. Step 6. Returns 1 which is substituted for factorial of 1 and multiplied with 2 returned in step 2. Step 7. Returns 2 which is substituted for factorial of 2 and multiplied with 3 returned in step 1. Step 7 is labeled, returns factorial of 2."/>
          <p:cNvPicPr>
            <a:picLocks noChangeAspect="1"/>
          </p:cNvPicPr>
          <p:nvPr/>
        </p:nvPicPr>
        <p:blipFill>
          <a:blip r:embed="rId2"/>
          <a:stretch>
            <a:fillRect/>
          </a:stretch>
        </p:blipFill>
        <p:spPr>
          <a:xfrm>
            <a:off x="609600" y="1828800"/>
            <a:ext cx="6577484" cy="3757612"/>
          </a:xfrm>
          <a:prstGeom prst="rect">
            <a:avLst/>
          </a:prstGeom>
        </p:spPr>
      </p:pic>
      <p:pic>
        <p:nvPicPr>
          <p:cNvPr id="4" name="Picture 3" descr="An illustration depicts a stack with 4 elements. The elements in the stack from top to bottom are labeled as follows. Space required for factorial of 2, Space required for factorial of 3, Space required for factorial of 4, and Main method."/>
          <p:cNvPicPr>
            <a:picLocks noChangeAspect="1"/>
          </p:cNvPicPr>
          <p:nvPr/>
        </p:nvPicPr>
        <p:blipFill>
          <a:blip r:embed="rId3"/>
          <a:stretch>
            <a:fillRect/>
          </a:stretch>
        </p:blipFill>
        <p:spPr>
          <a:xfrm>
            <a:off x="7696200" y="4150066"/>
            <a:ext cx="1073250" cy="2215467"/>
          </a:xfrm>
          <a:prstGeom prst="rect">
            <a:avLst/>
          </a:prstGeom>
        </p:spPr>
      </p:pic>
    </p:spTree>
    <p:extLst>
      <p:ext uri="{BB962C8B-B14F-4D97-AF65-F5344CB8AC3E}">
        <p14:creationId xmlns:p14="http://schemas.microsoft.com/office/powerpoint/2010/main" val="160208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a:t>(</a:t>
            </a:r>
            <a:r>
              <a:rPr lang="en-US" altLang="en-US" sz="2000" b="0" dirty="0" smtClean="0"/>
              <a:t>10 </a:t>
            </a:r>
            <a:r>
              <a:rPr lang="en-US" altLang="en-US" sz="2000" b="0" dirty="0"/>
              <a:t>of </a:t>
            </a:r>
            <a:r>
              <a:rPr lang="en-US" altLang="en-US" sz="2000" b="0" dirty="0" smtClean="0"/>
              <a:t>11)</a:t>
            </a:r>
            <a:endParaRPr lang="en-US" dirty="0"/>
          </a:p>
        </p:txBody>
      </p:sp>
      <p:pic>
        <p:nvPicPr>
          <p:cNvPr id="5" name="Picture 2" descr="An illustration depicts recursive factorial. Step 0. executes factorial of 4 which returns 4 multiplied by factorial of 3. Step 1. Execute factorial of 3 which returns 3 multiplied by factorial of 2. Step 2. Executes factorial of 2 which returns 2 multiplied by factorial of 1. Step 3. Executes factorial of 1, which returns 1 multiplied by factorial of 0. Step 4. Executes factorial of 0 which returns 1. Step 5. The 1 returned reverts back and is substituted for factorial of 0 and multiplied with 1 in step 3. Step 6. Returns 1 which is substituted for factorial of 1 and multiplied with 2 returned in step 2. Step 7. Returns 2 which is substituted for factorial of 2 and multiplied with 3 returned in step 1. Step 8. Returns 6 which is substituted for factorial of 3 and multiplied with 4 returned in step 0. Step 8 is labeled, returns factorial of 3."/>
          <p:cNvPicPr>
            <a:picLocks noChangeAspect="1"/>
          </p:cNvPicPr>
          <p:nvPr/>
        </p:nvPicPr>
        <p:blipFill>
          <a:blip r:embed="rId2"/>
          <a:stretch>
            <a:fillRect/>
          </a:stretch>
        </p:blipFill>
        <p:spPr>
          <a:xfrm>
            <a:off x="1295400" y="2209800"/>
            <a:ext cx="4844235" cy="2971800"/>
          </a:xfrm>
          <a:prstGeom prst="rect">
            <a:avLst/>
          </a:prstGeom>
        </p:spPr>
      </p:pic>
      <p:pic>
        <p:nvPicPr>
          <p:cNvPr id="4" name="Picture 3" descr="An illustration depicts a stack with 3 elements. The elements in the stack from top to bottom are labeled as follows. Space required for factorial of 3, Space required for factorial of 4, and Main method."/>
          <p:cNvPicPr>
            <a:picLocks noChangeAspect="1"/>
          </p:cNvPicPr>
          <p:nvPr/>
        </p:nvPicPr>
        <p:blipFill>
          <a:blip r:embed="rId3"/>
          <a:stretch>
            <a:fillRect/>
          </a:stretch>
        </p:blipFill>
        <p:spPr>
          <a:xfrm>
            <a:off x="7543800" y="4267200"/>
            <a:ext cx="1073250" cy="2215467"/>
          </a:xfrm>
          <a:prstGeom prst="rect">
            <a:avLst/>
          </a:prstGeom>
        </p:spPr>
      </p:pic>
    </p:spTree>
    <p:extLst>
      <p:ext uri="{BB962C8B-B14F-4D97-AF65-F5344CB8AC3E}">
        <p14:creationId xmlns:p14="http://schemas.microsoft.com/office/powerpoint/2010/main" val="75369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Recursive factorial </a:t>
            </a:r>
            <a:r>
              <a:rPr lang="en-US" altLang="en-US" sz="2000" b="0" dirty="0"/>
              <a:t>(</a:t>
            </a:r>
            <a:r>
              <a:rPr lang="en-US" altLang="en-US" sz="2000" b="0" dirty="0" smtClean="0"/>
              <a:t>11 </a:t>
            </a:r>
            <a:r>
              <a:rPr lang="en-US" altLang="en-US" sz="2000" b="0" dirty="0"/>
              <a:t>of </a:t>
            </a:r>
            <a:r>
              <a:rPr lang="en-US" altLang="en-US" sz="2000" b="0" dirty="0" smtClean="0"/>
              <a:t>11)</a:t>
            </a:r>
            <a:endParaRPr lang="en-US" dirty="0"/>
          </a:p>
        </p:txBody>
      </p:sp>
      <p:pic>
        <p:nvPicPr>
          <p:cNvPr id="5" name="Picture 2" descr="An illustration depicts recursive factorial. The process of tracing a recursive factorial has 10 steps. Step 0. executes factorial of 4 which returns 4 multiplied by factorial of 3. Step 1. Execute factorial of 3 which returns 3 multiplied by factorial of 2. Step 2. Executes factorial of 2 which returns 2 multiplied by factorial of 1. Step 3. Executes factorial of 1, which returns 1 multiplied by factorial of 0. Step 4. Executes factorial of 0 which returns 1. Step 5. The 1 returned reverts back and is substituted for factorial of 0 and multiplied with 1 in step 3. Step 6. Returns 1 which is substituted for factorial of 1 and multiplied with 2 returned in step 2. Step 7. Returns 2 which is substituted for factorial of 2 and multiplied with 3 returned in step 1. Step 8. Returns 6 which is substituted for factorial of 3 and multiplied with 4 returned in step 0. Step 9. Returns 24 which is the value for factorial of 4. Step 9 is labeled, returns factorial of 4."/>
          <p:cNvPicPr>
            <a:picLocks noChangeAspect="1"/>
          </p:cNvPicPr>
          <p:nvPr/>
        </p:nvPicPr>
        <p:blipFill>
          <a:blip r:embed="rId2"/>
          <a:stretch>
            <a:fillRect/>
          </a:stretch>
        </p:blipFill>
        <p:spPr>
          <a:xfrm>
            <a:off x="838200" y="1828800"/>
            <a:ext cx="5562600" cy="3733800"/>
          </a:xfrm>
          <a:prstGeom prst="rect">
            <a:avLst/>
          </a:prstGeom>
        </p:spPr>
      </p:pic>
      <p:pic>
        <p:nvPicPr>
          <p:cNvPr id="4" name="Picture 3" descr="An illustration depicts a stack with 2 elements. The elements in the stack from top to bottom are labeled as follows. Space required for factorial of 4, and Main method."/>
          <p:cNvPicPr>
            <a:picLocks noChangeAspect="1"/>
          </p:cNvPicPr>
          <p:nvPr/>
        </p:nvPicPr>
        <p:blipFill>
          <a:blip r:embed="rId3"/>
          <a:stretch>
            <a:fillRect/>
          </a:stretch>
        </p:blipFill>
        <p:spPr>
          <a:xfrm>
            <a:off x="7696200" y="4191000"/>
            <a:ext cx="1073250" cy="2215467"/>
          </a:xfrm>
          <a:prstGeom prst="rect">
            <a:avLst/>
          </a:prstGeom>
        </p:spPr>
      </p:pic>
    </p:spTree>
    <p:extLst>
      <p:ext uri="{BB962C8B-B14F-4D97-AF65-F5344CB8AC3E}">
        <p14:creationId xmlns:p14="http://schemas.microsoft.com/office/powerpoint/2010/main" val="357611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factorial(4) Stack Trace</a:t>
            </a:r>
            <a:endParaRPr lang="en-US" dirty="0"/>
          </a:p>
        </p:txBody>
      </p:sp>
      <p:pic>
        <p:nvPicPr>
          <p:cNvPr id="3" name="Picture 2" descr="A diagram illustrates changes in the stack space as a 4 factorial is executed. The stacks changes for each step in execution of factorial of 4 are as follows. Step 1, the stack has one element at the bottom labeled, space required for factorial of 4. From step 2 to step 5, for each step an element is added to the top of element present, such that at step 5 the stack has 5 elements which are labeled from top to bottom as follows. Space required for factorial of 0, Space required for factorial of 1, Space required for factorial of 2, Space required for factorial of 3, Space required for factorial of 4. From step 6 to step 9, for each step the top element is removed from the stack, such that at step 9 the stack has one element which is labeled as follows. Space required for factorial of 4."/>
          <p:cNvPicPr>
            <a:picLocks noChangeAspect="1"/>
          </p:cNvPicPr>
          <p:nvPr/>
        </p:nvPicPr>
        <p:blipFill>
          <a:blip r:embed="rId2"/>
          <a:stretch>
            <a:fillRect/>
          </a:stretch>
        </p:blipFill>
        <p:spPr>
          <a:xfrm>
            <a:off x="762000" y="1905000"/>
            <a:ext cx="7226551" cy="4137000"/>
          </a:xfrm>
          <a:prstGeom prst="rect">
            <a:avLst/>
          </a:prstGeom>
        </p:spPr>
      </p:pic>
    </p:spTree>
    <p:extLst>
      <p:ext uri="{BB962C8B-B14F-4D97-AF65-F5344CB8AC3E}">
        <p14:creationId xmlns:p14="http://schemas.microsoft.com/office/powerpoint/2010/main" val="41342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Examples</a:t>
            </a:r>
            <a:endParaRPr lang="en-US" dirty="0"/>
          </a:p>
        </p:txBody>
      </p:sp>
      <p:graphicFrame>
        <p:nvGraphicFramePr>
          <p:cNvPr id="4" name="Object 2" descr="f of 0 equals 0 semicolon. f of n equals n plus f left parenthesis n minus 1 right parenthesis semicolon."/>
          <p:cNvGraphicFramePr>
            <a:graphicFrameLocks noChangeAspect="1"/>
          </p:cNvGraphicFramePr>
          <p:nvPr>
            <p:extLst>
              <p:ext uri="{D42A27DB-BD31-4B8C-83A1-F6EECF244321}">
                <p14:modId xmlns:p14="http://schemas.microsoft.com/office/powerpoint/2010/main" val="2636376386"/>
              </p:ext>
            </p:extLst>
          </p:nvPr>
        </p:nvGraphicFramePr>
        <p:xfrm>
          <a:off x="838200" y="1905000"/>
          <a:ext cx="3276600" cy="1295400"/>
        </p:xfrm>
        <a:graphic>
          <a:graphicData uri="http://schemas.openxmlformats.org/presentationml/2006/ole">
            <mc:AlternateContent xmlns:mc="http://schemas.openxmlformats.org/markup-compatibility/2006">
              <mc:Choice xmlns:v="urn:schemas-microsoft-com:vml" Requires="v">
                <p:oleObj spid="_x0000_s48292" name="Equation" r:id="rId3" imgW="1206360" imgH="482400" progId="Equation.DSMT4">
                  <p:embed/>
                </p:oleObj>
              </mc:Choice>
              <mc:Fallback>
                <p:oleObj name="Equation" r:id="rId3" imgW="1206360" imgH="482400" progId="Equation.DSMT4">
                  <p:embed/>
                  <p:pic>
                    <p:nvPicPr>
                      <p:cNvPr id="0" name=""/>
                      <p:cNvPicPr/>
                      <p:nvPr/>
                    </p:nvPicPr>
                    <p:blipFill>
                      <a:blip r:embed="rId4"/>
                      <a:stretch>
                        <a:fillRect/>
                      </a:stretch>
                    </p:blipFill>
                    <p:spPr>
                      <a:xfrm>
                        <a:off x="838200" y="1905000"/>
                        <a:ext cx="3276600" cy="1295400"/>
                      </a:xfrm>
                      <a:prstGeom prst="rect">
                        <a:avLst/>
                      </a:prstGeom>
                    </p:spPr>
                  </p:pic>
                </p:oleObj>
              </mc:Fallback>
            </mc:AlternateContent>
          </a:graphicData>
        </a:graphic>
      </p:graphicFrame>
    </p:spTree>
    <p:extLst>
      <p:ext uri="{BB962C8B-B14F-4D97-AF65-F5344CB8AC3E}">
        <p14:creationId xmlns:p14="http://schemas.microsoft.com/office/powerpoint/2010/main" val="353361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a:xfrm>
            <a:off x="457200" y="1524000"/>
            <a:ext cx="8229600" cy="2057400"/>
          </a:xfrm>
        </p:spPr>
        <p:txBody>
          <a:bodyPr/>
          <a:lstStyle/>
          <a:p>
            <a:r>
              <a:rPr lang="en-US" altLang="en-US" dirty="0"/>
              <a:t>H-trees, depicted in Figure 18.1, are used in a very large-scale integration (</a:t>
            </a:r>
            <a:r>
              <a:rPr lang="en-US" altLang="en-US" dirty="0" smtClean="0"/>
              <a:t>V</a:t>
            </a:r>
            <a:r>
              <a:rPr lang="en-US" altLang="en-US" sz="100" dirty="0" smtClean="0"/>
              <a:t> </a:t>
            </a:r>
            <a:r>
              <a:rPr lang="en-US" altLang="en-US" dirty="0" smtClean="0"/>
              <a:t>L</a:t>
            </a:r>
            <a:r>
              <a:rPr lang="en-US" altLang="en-US" sz="100" dirty="0" smtClean="0"/>
              <a:t> </a:t>
            </a:r>
            <a:r>
              <a:rPr lang="en-US" altLang="en-US" dirty="0" smtClean="0"/>
              <a:t>S</a:t>
            </a:r>
            <a:r>
              <a:rPr lang="en-US" altLang="en-US" sz="100" dirty="0" smtClean="0"/>
              <a:t> </a:t>
            </a:r>
            <a:r>
              <a:rPr lang="en-US" altLang="en-US" dirty="0" smtClean="0"/>
              <a:t>I</a:t>
            </a:r>
            <a:r>
              <a:rPr lang="en-US" altLang="en-US" dirty="0"/>
              <a:t>) design as a clock distribution network for routing timing signals to all parts of a chip with equal propagation delays. How do you write a program to display H-trees? A good approach is to use recursion</a:t>
            </a:r>
            <a:r>
              <a:rPr lang="en-US" altLang="en-US" dirty="0" smtClean="0"/>
              <a:t>.</a:t>
            </a:r>
            <a:endParaRPr lang="en-US" altLang="en-US" dirty="0"/>
          </a:p>
        </p:txBody>
      </p:sp>
      <p:pic>
        <p:nvPicPr>
          <p:cNvPr id="4" name="Picture 3" descr="A dialog box titled, Exercise 18 underscore 35 depicts a shaped structure with two vertical lines and one horizontal line connecting the two in the middle this shape is referred to as an H shape, and a text entry field to enter an order, which displays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25875"/>
            <a:ext cx="1658938"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5" name="Picture 4" descr="A dialog box titled, Exercise 18 underscore 35 depicts a vertical H shaped structure with 4 smaller H shaped structure at each ends. The enter an order text entry field displays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824288"/>
            <a:ext cx="19812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6" name="Picture 5" descr="A dialog box titled, Exercise 18 underscore 35 depicts a vertical H shaped structure with 4 smaller H shaped structure at each ends. The smaller H shaped structures have 16 still smaller H shaped structures placed at each ends. The enter an order text entry field displays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21113"/>
            <a:ext cx="19812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7" name="Picture 6" descr="A dialog box titled, Exercise 18 underscore 35 depicts a vertical H shaped structure with 4 smaller H shaped structure, and 16 still smaller H shaped at each ends. The 16 H shaped structures have 64 still smaller H shaped structures placed at each ends. The enter an order text entry field displays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7513" y="3825875"/>
            <a:ext cx="19812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95817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Fibonacci Numbers</a:t>
            </a:r>
            <a:endParaRPr lang="en-US" dirty="0"/>
          </a:p>
        </p:txBody>
      </p:sp>
      <p:pic>
        <p:nvPicPr>
          <p:cNvPr id="6" name="Picture 2" descr="Fibonacci series with their corresponding indices colon 0,0. 1,1. 1,2. 2,3.3,4. 5,5. 8,6.13,7.21,8. 34,9. 55,10. 89,11. ellipsis. Fib of 0equals 0 semicolon. Fib of 1equals 1 semicolon. Fibonacci left parenthesis index right parenthesis equals Fibonacci left parenthesis index minus 1 right parenthesis plus Fibonacci left parenthesis index minus 2right parenthesis semicolon index greater than equals 2. Fib of 3equals Fibonacci left parenthesis 2right parenthesis plus Fib of 1equals left parenthesis Fib of 1plus Fib of 0right parenthesis plus Fib of 1equals left parenthesis 1 plus 0 right parenthesis plus Fib of 1equals 1 plus Fib of 1equals 1 plus 1 equals 2"/>
          <p:cNvPicPr>
            <a:picLocks noChangeAspect="1"/>
          </p:cNvPicPr>
          <p:nvPr/>
        </p:nvPicPr>
        <p:blipFill>
          <a:blip r:embed="rId2"/>
          <a:stretch>
            <a:fillRect/>
          </a:stretch>
        </p:blipFill>
        <p:spPr>
          <a:xfrm>
            <a:off x="1046794" y="1828800"/>
            <a:ext cx="7050411" cy="3248104"/>
          </a:xfrm>
          <a:prstGeom prst="rect">
            <a:avLst/>
          </a:prstGeom>
        </p:spPr>
      </p:pic>
      <p:sp>
        <p:nvSpPr>
          <p:cNvPr id="5" name="TextBox 3">
            <a:hlinkClick r:id="rId3"/>
          </p:cNvPr>
          <p:cNvSpPr>
            <a:spLocks noChangeArrowheads="1"/>
          </p:cNvSpPr>
          <p:nvPr/>
        </p:nvSpPr>
        <p:spPr bwMode="auto">
          <a:xfrm>
            <a:off x="4992688" y="5589588"/>
            <a:ext cx="2201862"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ComputeFibonacci</a:t>
            </a:r>
          </a:p>
        </p:txBody>
      </p:sp>
      <p:sp>
        <p:nvSpPr>
          <p:cNvPr id="7" name="TextBox 4">
            <a:hlinkClick r:id="rId4"/>
          </p:cNvPr>
          <p:cNvSpPr txBox="1"/>
          <p:nvPr/>
        </p:nvSpPr>
        <p:spPr>
          <a:xfrm>
            <a:off x="7411405" y="5589588"/>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4095883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Fibonnaci</a:t>
            </a:r>
            <a:r>
              <a:rPr lang="en-US" altLang="en-US" dirty="0"/>
              <a:t> Numbers</a:t>
            </a:r>
            <a:endParaRPr lang="en-US" dirty="0"/>
          </a:p>
        </p:txBody>
      </p:sp>
      <p:pic>
        <p:nvPicPr>
          <p:cNvPr id="4" name="Picture 2" descr="An illustration depicts recursive calls of Fibonacci series. The process has 18 steps. Step 0, calls fib of 4 which returns fib of 3 plus fib of 2. Step 1, calls fib of 3 which returns fib of 2 plus fib of 1. Step 2, calls fib of 2 which returns fib of 1 plus fib 0. Step 3. calls fib of 1 which returns 1. Step 4, returns fib of 1. The value fib of 1 is substituted with fib of 1 plus fib of 0. Step 5, call fib of 0 which returns 0. Step 6, return fib of 0. fib of 0 returned reverts back and is substituted for fib of 0 of step 2. Step 7, fib of 1 plus fib of 0 returns fib of 2, which is substituted for fib of 2 in step 1. Step 8, call fib of 1, which returns 1. Step 9, Returns fib of 1 which is substituted for fib of 1 from step 1. Step 10, fib of 2 plus fib of 1 returns fib of 3, which is substituted for fib of 3 in step 0. Step 11, call fib of 2, which returns fib of 1 plus fib of 0. Step 12, call fib of 1 which returns 1. Step 13, returns fib of 1, which is substituted for fib of 1 in step 11. Step 14, fib of 1 plus fib of 0 returns 0. Step 15, return fib of 0 which is substituted with fib of 0 in step 11. Step 16, fib of 1 plus fib of 0 returns fib of 2, which is substituted for fib of 2 in step 0. Step 17, fib of 3 plus fib of 2 returns fib of 4."/>
          <p:cNvPicPr>
            <a:picLocks noChangeAspect="1"/>
          </p:cNvPicPr>
          <p:nvPr/>
        </p:nvPicPr>
        <p:blipFill>
          <a:blip r:embed="rId2"/>
          <a:stretch>
            <a:fillRect/>
          </a:stretch>
        </p:blipFill>
        <p:spPr>
          <a:xfrm>
            <a:off x="838200" y="1981200"/>
            <a:ext cx="7188601" cy="3087267"/>
          </a:xfrm>
          <a:prstGeom prst="rect">
            <a:avLst/>
          </a:prstGeom>
        </p:spPr>
      </p:pic>
    </p:spTree>
    <p:extLst>
      <p:ext uri="{BB962C8B-B14F-4D97-AF65-F5344CB8AC3E}">
        <p14:creationId xmlns:p14="http://schemas.microsoft.com/office/powerpoint/2010/main" val="256882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Recursion</a:t>
            </a:r>
            <a:endParaRPr lang="en-US" dirty="0"/>
          </a:p>
        </p:txBody>
      </p:sp>
      <p:sp>
        <p:nvSpPr>
          <p:cNvPr id="5"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a:t>All recursive methods have the following characteristics:</a:t>
            </a:r>
          </a:p>
          <a:p>
            <a:pPr lvl="1"/>
            <a:r>
              <a:rPr lang="en-US" altLang="en-US" dirty="0" smtClean="0"/>
              <a:t>One </a:t>
            </a:r>
            <a:r>
              <a:rPr lang="en-US" altLang="en-US" dirty="0"/>
              <a:t>or more base cases (the simplest case) are used to stop recursion.</a:t>
            </a:r>
          </a:p>
          <a:p>
            <a:pPr lvl="1"/>
            <a:r>
              <a:rPr lang="en-US" altLang="en-US" dirty="0"/>
              <a:t>Every recursive call reduces the original problem, bringing it increasingly closer to a base case until it becomes that case.</a:t>
            </a:r>
          </a:p>
          <a:p>
            <a:pPr>
              <a:lnSpc>
                <a:spcPct val="90000"/>
              </a:lnSpc>
            </a:pPr>
            <a:r>
              <a:rPr lang="en-US" altLang="en-US" dirty="0" smtClean="0"/>
              <a:t>In </a:t>
            </a:r>
            <a:r>
              <a:rPr lang="en-US" altLang="en-US" dirty="0"/>
              <a:t>general, to solve a problem using recursion, you break it into </a:t>
            </a:r>
            <a:r>
              <a:rPr lang="en-US" altLang="en-US" dirty="0" err="1"/>
              <a:t>subproblems</a:t>
            </a:r>
            <a:r>
              <a:rPr lang="en-US" altLang="en-US" dirty="0"/>
              <a:t>. If a </a:t>
            </a:r>
            <a:r>
              <a:rPr lang="en-US" altLang="en-US" dirty="0" err="1"/>
              <a:t>subproblem</a:t>
            </a:r>
            <a:r>
              <a:rPr lang="en-US" altLang="en-US" dirty="0"/>
              <a:t> resembles the original problem, you can apply the same approach to solve the </a:t>
            </a:r>
            <a:r>
              <a:rPr lang="en-US" altLang="en-US" dirty="0" err="1"/>
              <a:t>subproblem</a:t>
            </a:r>
            <a:r>
              <a:rPr lang="en-US" altLang="en-US" dirty="0"/>
              <a:t> recursively. This </a:t>
            </a:r>
            <a:r>
              <a:rPr lang="en-US" altLang="en-US" dirty="0" err="1"/>
              <a:t>subproblem</a:t>
            </a:r>
            <a:r>
              <a:rPr lang="en-US" altLang="en-US" dirty="0"/>
              <a:t> is almost the same as the original problem in nature with a smaller </a:t>
            </a:r>
            <a:r>
              <a:rPr lang="en-US" altLang="en-US" dirty="0" smtClean="0"/>
              <a:t>size</a:t>
            </a:r>
            <a:endParaRPr lang="en-US" altLang="en-US" dirty="0"/>
          </a:p>
        </p:txBody>
      </p:sp>
    </p:spTree>
    <p:extLst>
      <p:ext uri="{BB962C8B-B14F-4D97-AF65-F5344CB8AC3E}">
        <p14:creationId xmlns:p14="http://schemas.microsoft.com/office/powerpoint/2010/main" val="2057610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Problem Solving Using Recursion</a:t>
            </a:r>
            <a:endParaRPr lang="en-US" dirty="0"/>
          </a:p>
        </p:txBody>
      </p:sp>
      <p:sp>
        <p:nvSpPr>
          <p:cNvPr id="3" name="Content Placeholder 2"/>
          <p:cNvSpPr>
            <a:spLocks noGrp="1"/>
          </p:cNvSpPr>
          <p:nvPr>
            <p:ph idx="1"/>
          </p:nvPr>
        </p:nvSpPr>
        <p:spPr>
          <a:xfrm>
            <a:off x="457200" y="1524000"/>
            <a:ext cx="8229600" cy="2362200"/>
          </a:xfrm>
        </p:spPr>
        <p:txBody>
          <a:bodyPr/>
          <a:lstStyle/>
          <a:p>
            <a:pPr>
              <a:lnSpc>
                <a:spcPct val="90000"/>
              </a:lnSpc>
            </a:pPr>
            <a:r>
              <a:rPr lang="en-US" altLang="en-US" dirty="0"/>
              <a:t>Let us consider a simple problem of printing a message for n times. You can break the problem into two </a:t>
            </a:r>
            <a:r>
              <a:rPr lang="en-US" altLang="en-US" dirty="0" err="1"/>
              <a:t>subproblems</a:t>
            </a:r>
            <a:r>
              <a:rPr lang="en-US" altLang="en-US" dirty="0"/>
              <a:t>: one is to print the message one time and the other is to print the message for n-1 times. The second problem is the same as the original problem with a smaller size. The base case for the problem is n==0. You can solve this problem using recursion as follows</a:t>
            </a:r>
            <a:r>
              <a:rPr lang="en-US" altLang="en-US" dirty="0" smtClean="0"/>
              <a:t>:</a:t>
            </a:r>
            <a:endParaRPr lang="en-US" altLang="en-US" dirty="0"/>
          </a:p>
        </p:txBody>
      </p:sp>
      <p:graphicFrame>
        <p:nvGraphicFramePr>
          <p:cNvPr id="5" name="Object 3" descr="Computer code reads, n Print l n left parenthesis double quote Welcome double quote, 5 right parenthesis semicolon."/>
          <p:cNvGraphicFramePr>
            <a:graphicFrameLocks noChangeAspect="1"/>
          </p:cNvGraphicFramePr>
          <p:nvPr>
            <p:extLst>
              <p:ext uri="{D42A27DB-BD31-4B8C-83A1-F6EECF244321}">
                <p14:modId xmlns:p14="http://schemas.microsoft.com/office/powerpoint/2010/main" val="4101983014"/>
              </p:ext>
            </p:extLst>
          </p:nvPr>
        </p:nvGraphicFramePr>
        <p:xfrm>
          <a:off x="523875" y="4025900"/>
          <a:ext cx="3267075" cy="396875"/>
        </p:xfrm>
        <a:graphic>
          <a:graphicData uri="http://schemas.openxmlformats.org/presentationml/2006/ole">
            <mc:AlternateContent xmlns:mc="http://schemas.openxmlformats.org/markup-compatibility/2006">
              <mc:Choice xmlns:v="urn:schemas-microsoft-com:vml" Requires="v">
                <p:oleObj spid="_x0000_s49304" name="Equation" r:id="rId3" imgW="1790640" imgH="253800" progId="Equation.DSMT4">
                  <p:embed/>
                </p:oleObj>
              </mc:Choice>
              <mc:Fallback>
                <p:oleObj name="Equation" r:id="rId3" imgW="1790640" imgH="253800" progId="Equation.DSMT4">
                  <p:embed/>
                  <p:pic>
                    <p:nvPicPr>
                      <p:cNvPr id="0" name=""/>
                      <p:cNvPicPr/>
                      <p:nvPr/>
                    </p:nvPicPr>
                    <p:blipFill>
                      <a:blip r:embed="rId4"/>
                      <a:stretch>
                        <a:fillRect/>
                      </a:stretch>
                    </p:blipFill>
                    <p:spPr>
                      <a:xfrm>
                        <a:off x="523875" y="4025900"/>
                        <a:ext cx="3267075" cy="396875"/>
                      </a:xfrm>
                      <a:prstGeom prst="rect">
                        <a:avLst/>
                      </a:prstGeom>
                    </p:spPr>
                  </p:pic>
                </p:oleObj>
              </mc:Fallback>
            </mc:AlternateContent>
          </a:graphicData>
        </a:graphic>
      </p:graphicFrame>
      <p:pic>
        <p:nvPicPr>
          <p:cNvPr id="6" name="Picture 4" descr="Computer code has 6 lines. The lines read as follows. Line 1. public static void n Print l n left parenthesis String message, i n t times right parenthesis left brace. Line 2, indented once. if left parenthesis times greater than sign equals 1 right parenthesis left brace. Line 3, indented twice. System period out period print l n left parenthesis message right parenthesis semicolon. Line 4, indented twice. n Print l n left parenthesis message, times minus 1 right parenthesis semicolon. Line 5, indented once. right brace forward slash forward slash The base case is times equals equals 0. Line 6. right brace."/>
          <p:cNvPicPr>
            <a:picLocks noChangeAspect="1"/>
          </p:cNvPicPr>
          <p:nvPr/>
        </p:nvPicPr>
        <p:blipFill>
          <a:blip r:embed="rId5"/>
          <a:stretch>
            <a:fillRect/>
          </a:stretch>
        </p:blipFill>
        <p:spPr>
          <a:xfrm>
            <a:off x="709246" y="4509198"/>
            <a:ext cx="6053655" cy="1772562"/>
          </a:xfrm>
          <a:prstGeom prst="rect">
            <a:avLst/>
          </a:prstGeom>
        </p:spPr>
      </p:pic>
    </p:spTree>
    <p:extLst>
      <p:ext uri="{BB962C8B-B14F-4D97-AF65-F5344CB8AC3E}">
        <p14:creationId xmlns:p14="http://schemas.microsoft.com/office/powerpoint/2010/main" val="293276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Think Recursively</a:t>
            </a:r>
            <a:endParaRPr lang="en-US" dirty="0"/>
          </a:p>
        </p:txBody>
      </p:sp>
      <p:sp>
        <p:nvSpPr>
          <p:cNvPr id="5" name="Content Placeholder 2"/>
          <p:cNvSpPr>
            <a:spLocks noGrp="1"/>
          </p:cNvSpPr>
          <p:nvPr>
            <p:ph idx="1"/>
          </p:nvPr>
        </p:nvSpPr>
        <p:spPr>
          <a:xfrm>
            <a:off x="457200" y="1524000"/>
            <a:ext cx="8229600" cy="1447800"/>
          </a:xfrm>
        </p:spPr>
        <p:txBody>
          <a:bodyPr/>
          <a:lstStyle/>
          <a:p>
            <a:r>
              <a:rPr lang="en-US" altLang="en-US" dirty="0"/>
              <a:t>Many of the problems presented in the early chapters can be solved using recursion if you </a:t>
            </a:r>
            <a:r>
              <a:rPr lang="en-US" altLang="en-US" b="1" dirty="0"/>
              <a:t>think recursively</a:t>
            </a:r>
            <a:r>
              <a:rPr lang="en-US" altLang="en-US" dirty="0"/>
              <a:t>.  For example, the palindrome problem can be solved recursively as follows</a:t>
            </a:r>
            <a:r>
              <a:rPr lang="en-US" altLang="en-US" dirty="0" smtClean="0"/>
              <a:t>:</a:t>
            </a:r>
            <a:endParaRPr lang="en-US" altLang="en-US" dirty="0"/>
          </a:p>
        </p:txBody>
      </p:sp>
      <p:pic>
        <p:nvPicPr>
          <p:cNvPr id="7" name="Picture 3" descr="Computer code has 8 lines. The lines read as follows. Line 1. public static boolean is Palindrome left parenthesis String s right parenthesis left brace. Line 2, indented once. if left parenthesis s period length left parenthesis right parenthesis less than sign equals 1 right parenthesis forward slash forward slash Base case. Line 3, indented twice. return true semicolon. Line 4, indented once. else if left parenthesis s period c h a r At left parenthesis 0 right parenthesis exclamation point equals s period c h a r At left parenthesis s period length left parenthesis right parenthesis minus 1 right parenthesis right parenthesis forward slash forward slash Base case. Line 5, indented twice. return false semicolon. Line 6, indented once. else. Line 7, indented twice. return is Palindrome left parenthesis s period sub string left parenthesis 1, s period length left parenthesis right parenthesis minus 1 right parenthesis right parenthesis semicolon. Line 8. right brace."/>
          <p:cNvPicPr>
            <a:picLocks noChangeAspect="1"/>
          </p:cNvPicPr>
          <p:nvPr/>
        </p:nvPicPr>
        <p:blipFill>
          <a:blip r:embed="rId2"/>
          <a:stretch>
            <a:fillRect/>
          </a:stretch>
        </p:blipFill>
        <p:spPr>
          <a:xfrm>
            <a:off x="609600" y="3352800"/>
            <a:ext cx="7772400" cy="2819677"/>
          </a:xfrm>
          <a:prstGeom prst="rect">
            <a:avLst/>
          </a:prstGeom>
        </p:spPr>
      </p:pic>
    </p:spTree>
    <p:extLst>
      <p:ext uri="{BB962C8B-B14F-4D97-AF65-F5344CB8AC3E}">
        <p14:creationId xmlns:p14="http://schemas.microsoft.com/office/powerpoint/2010/main" val="100097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Recursive Helper Methods</a:t>
            </a:r>
            <a:endParaRPr lang="en-US" dirty="0"/>
          </a:p>
        </p:txBody>
      </p:sp>
      <p:sp>
        <p:nvSpPr>
          <p:cNvPr id="5" name="Content Placeholder 2"/>
          <p:cNvSpPr>
            <a:spLocks noGrp="1"/>
          </p:cNvSpPr>
          <p:nvPr>
            <p:ph idx="1"/>
          </p:nvPr>
        </p:nvSpPr>
        <p:spPr>
          <a:xfrm>
            <a:off x="457200" y="1524000"/>
            <a:ext cx="8229600" cy="1295400"/>
          </a:xfrm>
        </p:spPr>
        <p:txBody>
          <a:bodyPr/>
          <a:lstStyle/>
          <a:p>
            <a:r>
              <a:rPr lang="en-US" altLang="en-US" dirty="0"/>
              <a:t>The preceding recursive </a:t>
            </a:r>
            <a:r>
              <a:rPr lang="en-US" altLang="en-US" dirty="0" err="1"/>
              <a:t>isPalindrome</a:t>
            </a:r>
            <a:r>
              <a:rPr lang="en-US" altLang="en-US" dirty="0"/>
              <a:t> method is not efficient, because it creates a new string for every recursive call. To avoid creating new strings, use a helper method</a:t>
            </a:r>
            <a:r>
              <a:rPr lang="en-US" altLang="en-US" dirty="0" smtClean="0"/>
              <a:t>:</a:t>
            </a:r>
            <a:endParaRPr lang="en-US" altLang="en-US" dirty="0"/>
          </a:p>
        </p:txBody>
      </p:sp>
      <p:pic>
        <p:nvPicPr>
          <p:cNvPr id="6" name="Picture 3" descr="Computer code has 11 lines. The lines read as follows. Line 1. public static boolean is Palindrome left parenthesis String s right parenthesis left brace. Line 2, indented once. return is Palindrome left parenthesis s, 0, s period length left parenthesis right parenthesis minus 1 right parenthesis semicolon. Line 3. right brace. Line 4. private static boolean is Palindrome left parenthesis String s, i n t low, i n t high right parenthesis left brace. Line 5, indented once. if left parenthesis high less than sign equals low right parenthesis forward slash forward slash Base case. Line 6, indented twice. return true semicolon. Line 7, indented once. else if left parenthesis s period c h a r At left parenthesis low right parenthesis exclamation point equals s period c h a r At left parenthesis high right parenthesis right parenthesis forward slash forward slash Base case. Line 8, indented twice. return false semicolon. Line 9, indented once. else. Line 10, indented twice. return is Palindrome left parenthesis s, low plus 1, high minus 1 right parenthesis semicolon. Line 11. right brace."/>
          <p:cNvPicPr>
            <a:picLocks noChangeAspect="1"/>
          </p:cNvPicPr>
          <p:nvPr/>
        </p:nvPicPr>
        <p:blipFill>
          <a:blip r:embed="rId2"/>
          <a:stretch>
            <a:fillRect/>
          </a:stretch>
        </p:blipFill>
        <p:spPr>
          <a:xfrm>
            <a:off x="762000" y="2971800"/>
            <a:ext cx="7139035" cy="3395515"/>
          </a:xfrm>
          <a:prstGeom prst="rect">
            <a:avLst/>
          </a:prstGeom>
        </p:spPr>
      </p:pic>
    </p:spTree>
    <p:extLst>
      <p:ext uri="{BB962C8B-B14F-4D97-AF65-F5344CB8AC3E}">
        <p14:creationId xmlns:p14="http://schemas.microsoft.com/office/powerpoint/2010/main" val="3617746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Recursive Selection Sort</a:t>
            </a:r>
            <a:endParaRPr lang="en-US" dirty="0"/>
          </a:p>
        </p:txBody>
      </p:sp>
      <p:sp>
        <p:nvSpPr>
          <p:cNvPr id="3" name="Content Placeholder 2"/>
          <p:cNvSpPr>
            <a:spLocks noGrp="1"/>
          </p:cNvSpPr>
          <p:nvPr>
            <p:ph idx="1"/>
          </p:nvPr>
        </p:nvSpPr>
        <p:spPr/>
        <p:txBody>
          <a:bodyPr/>
          <a:lstStyle/>
          <a:p>
            <a:pPr marL="429768" indent="-429768">
              <a:buFont typeface="Monotype Sorts"/>
              <a:buAutoNum type="arabicPeriod"/>
            </a:pPr>
            <a:r>
              <a:rPr lang="en-US" altLang="en-US" dirty="0"/>
              <a:t>Find the smallest number in the list and swaps it with the first number.</a:t>
            </a:r>
          </a:p>
          <a:p>
            <a:pPr marL="429768" indent="-429768">
              <a:buFont typeface="Monotype Sorts"/>
              <a:buAutoNum type="arabicPeriod"/>
            </a:pPr>
            <a:r>
              <a:rPr lang="en-US" altLang="en-US" dirty="0"/>
              <a:t>Ignore the first number and sort the remaining smaller list recursively</a:t>
            </a:r>
            <a:r>
              <a:rPr lang="en-US" altLang="en-US" dirty="0" smtClean="0"/>
              <a:t>.</a:t>
            </a:r>
            <a:endParaRPr lang="en-US" altLang="en-US" dirty="0"/>
          </a:p>
        </p:txBody>
      </p:sp>
      <p:sp>
        <p:nvSpPr>
          <p:cNvPr id="4" name="TextBox 3">
            <a:hlinkClick r:id="rId2"/>
          </p:cNvPr>
          <p:cNvSpPr>
            <a:spLocks noChangeArrowheads="1"/>
          </p:cNvSpPr>
          <p:nvPr/>
        </p:nvSpPr>
        <p:spPr bwMode="auto">
          <a:xfrm>
            <a:off x="971550" y="4508500"/>
            <a:ext cx="25876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RecursiveSelectionSort</a:t>
            </a:r>
          </a:p>
        </p:txBody>
      </p:sp>
    </p:spTree>
    <p:extLst>
      <p:ext uri="{BB962C8B-B14F-4D97-AF65-F5344CB8AC3E}">
        <p14:creationId xmlns:p14="http://schemas.microsoft.com/office/powerpoint/2010/main" val="4132921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Recursive Binary Search</a:t>
            </a:r>
            <a:endParaRPr lang="en-US" dirty="0"/>
          </a:p>
        </p:txBody>
      </p:sp>
      <p:sp>
        <p:nvSpPr>
          <p:cNvPr id="5" name="Content Placeholder 4"/>
          <p:cNvSpPr>
            <a:spLocks noGrp="1"/>
          </p:cNvSpPr>
          <p:nvPr>
            <p:ph idx="1"/>
          </p:nvPr>
        </p:nvSpPr>
        <p:spPr/>
        <p:txBody>
          <a:bodyPr/>
          <a:lstStyle/>
          <a:p>
            <a:pPr marL="429768" indent="-429768">
              <a:buFont typeface="Monotype Sorts"/>
              <a:buAutoNum type="arabicPeriod"/>
            </a:pPr>
            <a:r>
              <a:rPr lang="en-US" altLang="en-US" dirty="0"/>
              <a:t>Case 1: If the key is less than the middle element, recursively search the key in the first half of the array.</a:t>
            </a:r>
          </a:p>
          <a:p>
            <a:pPr marL="429768" indent="-429768">
              <a:buFont typeface="Monotype Sorts"/>
              <a:buAutoNum type="arabicPeriod"/>
            </a:pPr>
            <a:r>
              <a:rPr lang="en-US" altLang="en-US" dirty="0"/>
              <a:t>Case 2: If the key is equal to the middle element, the search ends with a match.</a:t>
            </a:r>
          </a:p>
          <a:p>
            <a:pPr marL="429768" indent="-429768">
              <a:buFont typeface="Monotype Sorts"/>
              <a:buAutoNum type="arabicPeriod"/>
            </a:pPr>
            <a:r>
              <a:rPr lang="en-US" altLang="en-US" dirty="0"/>
              <a:t>Case 3: If the key is greater than the middle element, recursively search the key in the second half of the array</a:t>
            </a:r>
            <a:r>
              <a:rPr lang="en-US" altLang="en-US" dirty="0" smtClean="0"/>
              <a:t>.</a:t>
            </a:r>
            <a:endParaRPr lang="en-US" altLang="en-US" dirty="0"/>
          </a:p>
        </p:txBody>
      </p:sp>
      <p:sp>
        <p:nvSpPr>
          <p:cNvPr id="4" name="TextBox 3">
            <a:hlinkClick r:id="rId2"/>
          </p:cNvPr>
          <p:cNvSpPr>
            <a:spLocks noChangeArrowheads="1"/>
          </p:cNvSpPr>
          <p:nvPr/>
        </p:nvSpPr>
        <p:spPr bwMode="auto">
          <a:xfrm>
            <a:off x="935038" y="4889500"/>
            <a:ext cx="25876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RecursiveBinarySearch</a:t>
            </a:r>
          </a:p>
        </p:txBody>
      </p:sp>
    </p:spTree>
    <p:extLst>
      <p:ext uri="{BB962C8B-B14F-4D97-AF65-F5344CB8AC3E}">
        <p14:creationId xmlns:p14="http://schemas.microsoft.com/office/powerpoint/2010/main" val="2882589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Recursive Implementation</a:t>
            </a:r>
            <a:endParaRPr lang="en-US" dirty="0"/>
          </a:p>
        </p:txBody>
      </p:sp>
      <p:pic>
        <p:nvPicPr>
          <p:cNvPr id="6" name="Picture 2" descr="Computer code has 20 lines. The lines read as follows. Line 1. forward slash asterisk asterisk Use binary search to find the key in the list asterisk forward slash. Line 2. public static i n t recursive Binary Search left parenthesis i n t left bracket right bracket list, i n t key right parenthesis left brace. Line 3, indented once. i n t low equals 0 semicolon. Line 4, indented once. i n t high equals list period length minus 1 semicolon. Line 5, indented once. return recursive Binary Search left parenthesis list, key, low, high right parenthesis semicolon. Line 6. right brace. Line 7. forward slash asterisk asterisk Use binary search to find the key in the list between. Line 8, indented once. list left bracket low right bracket list left bracket high right bracket asterisk forward slash. Line 9. public static i n t recursive Binary Search left parenthesis i n t left bracket right bracket list, i n t key Line 10, indented once. i n t low, i n t high right parenthesis left brace. Line 11, indented once. if left parenthesis low greater than sign high right parenthesis forward slash forward slash The list has been exhausted without a match. Line 12, indented twice. return minus low minus 1 semicolon. Line 13, indented once. i n t mid equals left parenthesis low plus high right parenthesis forward slash 2 semicolon. Line 14, indented once. if left parenthesis key less than sign list left bracket mid right bracket right parenthesis. Line 15, indented twice. return recursive Binary Search left parenthesis list, key, low, mid minus 1 right parenthesis semicolon. Line 16, indented once. else if left parenthesis key equals equals list left bracket mid right bracket right parenthesis. Line 17, indented twice. return mid semicolon. Line 18, indented once. else. Line 19, indented twice. return recursive Binary Search left parenthesis list, key, mid plus 1, high right parenthesis semicolon. Line 20. right brace."/>
          <p:cNvPicPr>
            <a:picLocks noChangeAspect="1"/>
          </p:cNvPicPr>
          <p:nvPr/>
        </p:nvPicPr>
        <p:blipFill>
          <a:blip r:embed="rId2"/>
          <a:stretch>
            <a:fillRect/>
          </a:stretch>
        </p:blipFill>
        <p:spPr>
          <a:xfrm>
            <a:off x="743380" y="1524000"/>
            <a:ext cx="7657240" cy="4724400"/>
          </a:xfrm>
          <a:prstGeom prst="rect">
            <a:avLst/>
          </a:prstGeom>
        </p:spPr>
      </p:pic>
    </p:spTree>
    <p:extLst>
      <p:ext uri="{BB962C8B-B14F-4D97-AF65-F5344CB8AC3E}">
        <p14:creationId xmlns:p14="http://schemas.microsoft.com/office/powerpoint/2010/main" val="1362424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Directory </a:t>
            </a:r>
            <a:r>
              <a:rPr lang="en-US" altLang="en-US" dirty="0" smtClean="0"/>
              <a:t>Size </a:t>
            </a:r>
            <a:r>
              <a:rPr lang="en-US" altLang="en-US" sz="2000" b="0" dirty="0" smtClean="0"/>
              <a:t>(1 of 2)</a:t>
            </a:r>
            <a:endParaRPr lang="en-US" sz="2000" b="0" dirty="0"/>
          </a:p>
        </p:txBody>
      </p:sp>
      <p:sp>
        <p:nvSpPr>
          <p:cNvPr id="3" name="Content Placeholder 2"/>
          <p:cNvSpPr>
            <a:spLocks noGrp="1"/>
          </p:cNvSpPr>
          <p:nvPr>
            <p:ph idx="1"/>
          </p:nvPr>
        </p:nvSpPr>
        <p:spPr>
          <a:xfrm>
            <a:off x="457200" y="1524000"/>
            <a:ext cx="8229600" cy="2743200"/>
          </a:xfrm>
        </p:spPr>
        <p:txBody>
          <a:bodyPr/>
          <a:lstStyle/>
          <a:p>
            <a:r>
              <a:rPr lang="en-US" altLang="en-US" dirty="0"/>
              <a:t>The preceding examples can easily be solved without using recursion. This section presents a problem that is difficult to solve without using recursion. The problem is to find the size of a directory. The size of a directory is the sum of the sizes of all files in the directory. A directory  may contain subdirectories. Suppose a directory contains files , , ..., , and subdirectories , , ..., , as shown below</a:t>
            </a:r>
            <a:r>
              <a:rPr lang="en-US" altLang="en-US" dirty="0" smtClean="0"/>
              <a:t>.</a:t>
            </a:r>
            <a:endParaRPr lang="en-US" altLang="en-US" dirty="0"/>
          </a:p>
        </p:txBody>
      </p:sp>
      <p:pic>
        <p:nvPicPr>
          <p:cNvPr id="4" name="Picture 3" descr="A diagram illustrates a directory folder which contain various files f sub 1, f sub 2, to f sub m and subdirectories d sub 1, d sub 2, to d sub n."/>
          <p:cNvPicPr>
            <a:picLocks noChangeAspect="1"/>
          </p:cNvPicPr>
          <p:nvPr/>
        </p:nvPicPr>
        <p:blipFill>
          <a:blip r:embed="rId2"/>
          <a:stretch>
            <a:fillRect/>
          </a:stretch>
        </p:blipFill>
        <p:spPr>
          <a:xfrm>
            <a:off x="762000" y="4479385"/>
            <a:ext cx="6931407" cy="1583800"/>
          </a:xfrm>
          <a:prstGeom prst="rect">
            <a:avLst/>
          </a:prstGeom>
        </p:spPr>
      </p:pic>
    </p:spTree>
    <p:extLst>
      <p:ext uri="{BB962C8B-B14F-4D97-AF65-F5344CB8AC3E}">
        <p14:creationId xmlns:p14="http://schemas.microsoft.com/office/powerpoint/2010/main" val="933475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Objectives </a:t>
            </a:r>
            <a:r>
              <a:rPr lang="en-US" altLang="en-US" sz="2000" b="0" dirty="0" smtClean="0"/>
              <a:t>(1 of 2)</a:t>
            </a:r>
            <a:endParaRPr lang="en-US" sz="2000" b="0"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en-US" dirty="0"/>
              <a:t>To describe what a recursive method is and the benefits of using recursion (§18.1).</a:t>
            </a:r>
          </a:p>
          <a:p>
            <a:pPr marL="342900" indent="-342900">
              <a:buFont typeface="Arial" panose="020B0604020202020204" pitchFamily="34" charset="0"/>
              <a:buChar char="•"/>
            </a:pPr>
            <a:r>
              <a:rPr lang="en-US" altLang="en-US" dirty="0"/>
              <a:t>To develop recursive methods for recursive mathematical functions (§§18.2–18.3).</a:t>
            </a:r>
          </a:p>
          <a:p>
            <a:pPr marL="342900" indent="-342900">
              <a:buFont typeface="Arial" panose="020B0604020202020204" pitchFamily="34" charset="0"/>
              <a:buChar char="•"/>
            </a:pPr>
            <a:r>
              <a:rPr lang="en-US" altLang="en-US" dirty="0"/>
              <a:t>To explain how recursive method calls are handled in a call stack (§§18.2–18.3).</a:t>
            </a:r>
          </a:p>
          <a:p>
            <a:pPr marL="342900" indent="-342900">
              <a:buFont typeface="Arial" panose="020B0604020202020204" pitchFamily="34" charset="0"/>
              <a:buChar char="•"/>
            </a:pPr>
            <a:r>
              <a:rPr lang="en-US" altLang="en-US" dirty="0"/>
              <a:t>To solve problems using recursion (§18.4).</a:t>
            </a:r>
          </a:p>
          <a:p>
            <a:pPr marL="342900" indent="-342900">
              <a:buFont typeface="Arial" panose="020B0604020202020204" pitchFamily="34" charset="0"/>
              <a:buChar char="•"/>
            </a:pPr>
            <a:r>
              <a:rPr lang="en-US" altLang="en-US" dirty="0"/>
              <a:t>To use an overloaded helper method to derive a recursive method (§18.5).</a:t>
            </a:r>
          </a:p>
          <a:p>
            <a:pPr marL="342900" indent="-342900">
              <a:buFont typeface="Arial" panose="020B0604020202020204" pitchFamily="34" charset="0"/>
              <a:buChar char="•"/>
            </a:pPr>
            <a:r>
              <a:rPr lang="en-US" altLang="en-US" dirty="0"/>
              <a:t>To implement a selection sort using recursion (§18.5.1</a:t>
            </a:r>
            <a:r>
              <a:rPr lang="en-US" altLang="en-US" dirty="0" smtClean="0"/>
              <a:t>).</a:t>
            </a:r>
            <a:endParaRPr lang="en-US" altLang="en-US" dirty="0"/>
          </a:p>
        </p:txBody>
      </p:sp>
    </p:spTree>
    <p:extLst>
      <p:ext uri="{BB962C8B-B14F-4D97-AF65-F5344CB8AC3E}">
        <p14:creationId xmlns:p14="http://schemas.microsoft.com/office/powerpoint/2010/main" val="1038304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Directory Size </a:t>
            </a:r>
            <a:r>
              <a:rPr lang="en-US" altLang="en-US" sz="2000" b="0" dirty="0" smtClean="0"/>
              <a:t>(2 </a:t>
            </a:r>
            <a:r>
              <a:rPr lang="en-US" altLang="en-US" sz="2000" b="0" dirty="0"/>
              <a:t>of 2)</a:t>
            </a:r>
            <a:endParaRPr lang="en-US" dirty="0"/>
          </a:p>
        </p:txBody>
      </p:sp>
      <p:sp>
        <p:nvSpPr>
          <p:cNvPr id="5" name="Content Placeholder 2"/>
          <p:cNvSpPr>
            <a:spLocks noGrp="1"/>
          </p:cNvSpPr>
          <p:nvPr>
            <p:ph idx="1"/>
          </p:nvPr>
        </p:nvSpPr>
        <p:spPr>
          <a:xfrm>
            <a:off x="457200" y="1524000"/>
            <a:ext cx="8229600" cy="990600"/>
          </a:xfrm>
        </p:spPr>
        <p:txBody>
          <a:bodyPr/>
          <a:lstStyle/>
          <a:p>
            <a:r>
              <a:rPr lang="en-US" altLang="en-US" dirty="0"/>
              <a:t>The size of the directory can be defined recursively as follows</a:t>
            </a:r>
            <a:r>
              <a:rPr lang="en-US" altLang="en-US" dirty="0" smtClean="0"/>
              <a:t>:</a:t>
            </a:r>
            <a:endParaRPr lang="en-US" altLang="en-US" dirty="0"/>
          </a:p>
        </p:txBody>
      </p:sp>
      <p:graphicFrame>
        <p:nvGraphicFramePr>
          <p:cNvPr id="6" name="Object 3" descr="Size of d equals size of f sub 1 plus size of f sub 2 plus ellipsis plus size of f sub m size of d sub 1 size of d sub 2 plus ellipsis plus size of d sub n."/>
          <p:cNvGraphicFramePr>
            <a:graphicFrameLocks noChangeAspect="1"/>
          </p:cNvGraphicFramePr>
          <p:nvPr>
            <p:extLst>
              <p:ext uri="{D42A27DB-BD31-4B8C-83A1-F6EECF244321}">
                <p14:modId xmlns:p14="http://schemas.microsoft.com/office/powerpoint/2010/main" val="2345949418"/>
              </p:ext>
            </p:extLst>
          </p:nvPr>
        </p:nvGraphicFramePr>
        <p:xfrm>
          <a:off x="457200" y="2590800"/>
          <a:ext cx="8258175" cy="384175"/>
        </p:xfrm>
        <a:graphic>
          <a:graphicData uri="http://schemas.openxmlformats.org/presentationml/2006/ole">
            <mc:AlternateContent xmlns:mc="http://schemas.openxmlformats.org/markup-compatibility/2006">
              <mc:Choice xmlns:v="urn:schemas-microsoft-com:vml" Requires="v">
                <p:oleObj spid="_x0000_s50313" name="Equation" r:id="rId3" imgW="4660560" imgH="228600" progId="Equation.DSMT4">
                  <p:embed/>
                </p:oleObj>
              </mc:Choice>
              <mc:Fallback>
                <p:oleObj name="Equation" r:id="rId3" imgW="4660560" imgH="228600" progId="Equation.DSMT4">
                  <p:embed/>
                  <p:pic>
                    <p:nvPicPr>
                      <p:cNvPr id="41990" name="Object 6"/>
                      <p:cNvPicPr>
                        <a:picLocks noChangeAspect="1" noChangeArrowheads="1"/>
                      </p:cNvPicPr>
                      <p:nvPr/>
                    </p:nvPicPr>
                    <p:blipFill>
                      <a:blip r:embed="rId4"/>
                      <a:srcRect/>
                      <a:stretch>
                        <a:fillRect/>
                      </a:stretch>
                    </p:blipFill>
                    <p:spPr bwMode="auto">
                      <a:xfrm>
                        <a:off x="457200" y="2590800"/>
                        <a:ext cx="82581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4" descr="A diagram illustrates a directory folder which contain various files f sub 1, f sub 2, to f sub m and subdirectories d sub 1, d sub 2, to d sub n."/>
          <p:cNvPicPr>
            <a:picLocks noChangeAspect="1"/>
          </p:cNvPicPr>
          <p:nvPr/>
        </p:nvPicPr>
        <p:blipFill>
          <a:blip r:embed="rId5"/>
          <a:stretch>
            <a:fillRect/>
          </a:stretch>
        </p:blipFill>
        <p:spPr>
          <a:xfrm>
            <a:off x="724734" y="3352800"/>
            <a:ext cx="7962066" cy="1981385"/>
          </a:xfrm>
          <a:prstGeom prst="rect">
            <a:avLst/>
          </a:prstGeom>
        </p:spPr>
      </p:pic>
      <p:sp>
        <p:nvSpPr>
          <p:cNvPr id="8" name="TextBox 5">
            <a:hlinkClick r:id="rId6"/>
          </p:cNvPr>
          <p:cNvSpPr>
            <a:spLocks noChangeArrowheads="1"/>
          </p:cNvSpPr>
          <p:nvPr/>
        </p:nvSpPr>
        <p:spPr bwMode="auto">
          <a:xfrm>
            <a:off x="5481638" y="5603875"/>
            <a:ext cx="17907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DirectorySize</a:t>
            </a:r>
          </a:p>
        </p:txBody>
      </p:sp>
      <p:sp>
        <p:nvSpPr>
          <p:cNvPr id="9" name="TextBox 6">
            <a:hlinkClick r:id="rId7"/>
          </p:cNvPr>
          <p:cNvSpPr txBox="1"/>
          <p:nvPr/>
        </p:nvSpPr>
        <p:spPr>
          <a:xfrm>
            <a:off x="7411405" y="5589588"/>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497942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Tower of </a:t>
            </a:r>
            <a:r>
              <a:rPr lang="en-US" altLang="en-US" dirty="0" smtClean="0"/>
              <a:t>Hanoi </a:t>
            </a:r>
            <a:r>
              <a:rPr lang="en-US" alt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a:t>There are </a:t>
            </a:r>
            <a:r>
              <a:rPr lang="en-US" altLang="en-US" i="1" dirty="0"/>
              <a:t>n</a:t>
            </a:r>
            <a:r>
              <a:rPr lang="en-US" altLang="en-US" dirty="0"/>
              <a:t> disks labeled 1, 2, 3, . . ., </a:t>
            </a:r>
            <a:r>
              <a:rPr lang="en-US" altLang="en-US" i="1" dirty="0"/>
              <a:t>n</a:t>
            </a:r>
            <a:r>
              <a:rPr lang="en-US" altLang="en-US" dirty="0"/>
              <a:t>, and three towers labeled A, B, and C.</a:t>
            </a:r>
          </a:p>
          <a:p>
            <a:pPr marL="256032" indent="-256032">
              <a:buFont typeface="Arial" panose="020B0604020202020204" pitchFamily="34" charset="0"/>
              <a:buChar char="•"/>
            </a:pPr>
            <a:r>
              <a:rPr lang="en-US" altLang="en-US" dirty="0"/>
              <a:t>No disk can be on top of a smaller disk at any time.</a:t>
            </a:r>
          </a:p>
          <a:p>
            <a:pPr marL="256032" indent="-256032">
              <a:buFont typeface="Arial" panose="020B0604020202020204" pitchFamily="34" charset="0"/>
              <a:buChar char="•"/>
            </a:pPr>
            <a:r>
              <a:rPr lang="en-US" altLang="en-US" dirty="0"/>
              <a:t>All the disks are initially placed on tower A.</a:t>
            </a:r>
          </a:p>
          <a:p>
            <a:pPr marL="256032" indent="-256032">
              <a:buFont typeface="Arial" panose="020B0604020202020204" pitchFamily="34" charset="0"/>
              <a:buChar char="•"/>
            </a:pPr>
            <a:r>
              <a:rPr lang="en-US" altLang="en-US" dirty="0"/>
              <a:t>Only one disk can be moved at a time, and it must be the top disk on the tower</a:t>
            </a:r>
            <a:r>
              <a:rPr lang="en-US" altLang="en-US" dirty="0" smtClean="0"/>
              <a:t>.</a:t>
            </a:r>
            <a:endParaRPr lang="en-US" altLang="en-US" dirty="0"/>
          </a:p>
        </p:txBody>
      </p:sp>
    </p:spTree>
    <p:extLst>
      <p:ext uri="{BB962C8B-B14F-4D97-AF65-F5344CB8AC3E}">
        <p14:creationId xmlns:p14="http://schemas.microsoft.com/office/powerpoint/2010/main" val="879224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Tower of Hanoi </a:t>
            </a:r>
            <a:r>
              <a:rPr lang="en-US" altLang="en-US" sz="2000" b="0" dirty="0" smtClean="0"/>
              <a:t>(2 </a:t>
            </a:r>
            <a:r>
              <a:rPr lang="en-US" altLang="en-US" sz="2000" b="0" dirty="0"/>
              <a:t>of 2)</a:t>
            </a:r>
            <a:endParaRPr lang="en-US" dirty="0"/>
          </a:p>
        </p:txBody>
      </p:sp>
      <p:pic>
        <p:nvPicPr>
          <p:cNvPr id="8" name="Picture 2" descr="A diagrams illustrates tower of hanoi. A diagram 0 labeled, original position, has three towers A B and C. The tower A has three disks from top to bottom is numbered,1,2, and 3. The size of the disks increases from top to bottom with disk 1 as the smallest and disk 3 as the largest. The steps to move the disks from tower A to tower B are as follows. Step 1, move disk 1 from A to B. Step 2, move disk 2 from A to C. Step 3, move disk 1 from B to C. Step 4, move disk 3 from A to B. Step 5, move disk 1 from C to A. Step 6, move disk 2 from C to B. Step 7, move disk 1 from A to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6604000" cy="396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64547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Solution to Tower of Hanoi </a:t>
            </a:r>
            <a:r>
              <a:rPr lang="en-US" altLang="en-US" sz="2000" b="0" dirty="0" smtClean="0"/>
              <a:t>(1 </a:t>
            </a:r>
            <a:r>
              <a:rPr lang="en-US" altLang="en-US" sz="2000" b="0" dirty="0"/>
              <a:t>of 2)</a:t>
            </a:r>
            <a:endParaRPr lang="en-US" sz="2000" dirty="0"/>
          </a:p>
        </p:txBody>
      </p:sp>
      <p:sp>
        <p:nvSpPr>
          <p:cNvPr id="5" name="Content Placeholder 2"/>
          <p:cNvSpPr>
            <a:spLocks noGrp="1"/>
          </p:cNvSpPr>
          <p:nvPr>
            <p:ph idx="1"/>
          </p:nvPr>
        </p:nvSpPr>
        <p:spPr>
          <a:xfrm>
            <a:off x="457200" y="1524000"/>
            <a:ext cx="8229600" cy="838200"/>
          </a:xfrm>
        </p:spPr>
        <p:txBody>
          <a:bodyPr/>
          <a:lstStyle/>
          <a:p>
            <a:r>
              <a:rPr lang="en-US" altLang="en-US" dirty="0"/>
              <a:t>The Tower of Hanoi problem can be decomposed into three </a:t>
            </a:r>
            <a:r>
              <a:rPr lang="en-US" altLang="en-US" dirty="0" err="1"/>
              <a:t>subproblems</a:t>
            </a:r>
            <a:r>
              <a:rPr lang="en-US" altLang="en-US" dirty="0" smtClean="0"/>
              <a:t>.</a:t>
            </a:r>
            <a:endParaRPr lang="en-US" altLang="en-US" dirty="0"/>
          </a:p>
        </p:txBody>
      </p:sp>
      <p:pic>
        <p:nvPicPr>
          <p:cNvPr id="6" name="Picture 3" descr="Four diagrams illustrate the solution for tower of Hanoi. A diagram 0 labeled, original position, depicts has three towers A B and C, and tower A is presented with, n minus 1 disks, enclosed within dashed lines placed on top of a disc, no disks are presented at tower B and tower C. The steps to move the disks from tower A to tower b are as follows Step 1, move the first n minus 1 disks enclosed in dashed lines from top of the disk at A to C recursively. Step 2, move disk n from A to B. Step 3, move n minus 1 disks from C to B recursiv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743200"/>
            <a:ext cx="7196137" cy="3337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74127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Solution to Tower of </a:t>
            </a:r>
            <a:r>
              <a:rPr lang="en-US" altLang="en-US" dirty="0" smtClean="0"/>
              <a:t>Hanoi </a:t>
            </a:r>
            <a:r>
              <a:rPr lang="en-US" altLang="en-US" sz="2000" b="0" dirty="0"/>
              <a:t>(2 of 2)</a:t>
            </a:r>
            <a:endParaRPr lang="en-US" sz="2000" dirty="0"/>
          </a:p>
        </p:txBody>
      </p:sp>
      <p:sp>
        <p:nvSpPr>
          <p:cNvPr id="3" name="Content Placeholder 2"/>
          <p:cNvSpPr>
            <a:spLocks noGrp="1"/>
          </p:cNvSpPr>
          <p:nvPr>
            <p:ph idx="1"/>
          </p:nvPr>
        </p:nvSpPr>
        <p:spPr>
          <a:xfrm>
            <a:off x="457200" y="1524000"/>
            <a:ext cx="8229600" cy="2590800"/>
          </a:xfrm>
        </p:spPr>
        <p:txBody>
          <a:bodyPr/>
          <a:lstStyle/>
          <a:p>
            <a:pPr marL="256032" indent="-256032">
              <a:buFont typeface="Arial" panose="020B0604020202020204" pitchFamily="34" charset="0"/>
              <a:buChar char="•"/>
            </a:pPr>
            <a:r>
              <a:rPr lang="en-US" altLang="en-US" dirty="0"/>
              <a:t>Move the first </a:t>
            </a:r>
            <a:r>
              <a:rPr lang="en-US" altLang="en-US" b="1" dirty="0"/>
              <a:t>n </a:t>
            </a:r>
            <a:r>
              <a:rPr lang="en-US" altLang="en-US" b="1" dirty="0" smtClean="0"/>
              <a:t>− </a:t>
            </a:r>
            <a:r>
              <a:rPr lang="en-US" altLang="en-US" b="1" dirty="0"/>
              <a:t>1 </a:t>
            </a:r>
            <a:r>
              <a:rPr lang="en-US" altLang="en-US" dirty="0"/>
              <a:t>disks from A to C with the assistance of tower B.</a:t>
            </a:r>
          </a:p>
          <a:p>
            <a:pPr marL="256032" indent="-256032">
              <a:buFont typeface="Arial" panose="020B0604020202020204" pitchFamily="34" charset="0"/>
              <a:buChar char="•"/>
            </a:pPr>
            <a:r>
              <a:rPr lang="en-US" altLang="en-US" dirty="0"/>
              <a:t>Move disk </a:t>
            </a:r>
            <a:r>
              <a:rPr lang="en-US" altLang="en-US" b="1" dirty="0"/>
              <a:t>n</a:t>
            </a:r>
            <a:r>
              <a:rPr lang="en-US" altLang="en-US" dirty="0"/>
              <a:t> from A to B.</a:t>
            </a:r>
          </a:p>
          <a:p>
            <a:pPr marL="256032" indent="-256032">
              <a:buFont typeface="Arial" panose="020B0604020202020204" pitchFamily="34" charset="0"/>
              <a:buChar char="•"/>
            </a:pPr>
            <a:r>
              <a:rPr lang="en-US" altLang="en-US" dirty="0"/>
              <a:t>Move </a:t>
            </a:r>
            <a:r>
              <a:rPr lang="en-US" altLang="en-US" b="1" dirty="0"/>
              <a:t>n  </a:t>
            </a:r>
            <a:r>
              <a:rPr lang="en-US" altLang="en-US" b="1" dirty="0" smtClean="0"/>
              <a:t>− </a:t>
            </a:r>
            <a:r>
              <a:rPr lang="en-US" altLang="en-US" b="1" dirty="0"/>
              <a:t>1 </a:t>
            </a:r>
            <a:r>
              <a:rPr lang="en-US" altLang="en-US" dirty="0"/>
              <a:t>disks from C to B with the assistance of tower A</a:t>
            </a:r>
            <a:r>
              <a:rPr lang="en-US" altLang="en-US" dirty="0" smtClean="0"/>
              <a:t>.</a:t>
            </a:r>
            <a:endParaRPr lang="en-US" altLang="en-US" dirty="0"/>
          </a:p>
        </p:txBody>
      </p:sp>
      <p:sp>
        <p:nvSpPr>
          <p:cNvPr id="4" name="TextBox 3">
            <a:hlinkClick r:id="rId2"/>
          </p:cNvPr>
          <p:cNvSpPr>
            <a:spLocks noChangeArrowheads="1"/>
          </p:cNvSpPr>
          <p:nvPr/>
        </p:nvSpPr>
        <p:spPr bwMode="auto">
          <a:xfrm>
            <a:off x="4721225" y="5208588"/>
            <a:ext cx="179070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TowerOfHanoi</a:t>
            </a:r>
          </a:p>
        </p:txBody>
      </p:sp>
      <p:sp>
        <p:nvSpPr>
          <p:cNvPr id="5" name="TextBox 4">
            <a:hlinkClick r:id="rId3"/>
          </p:cNvPr>
          <p:cNvSpPr txBox="1"/>
          <p:nvPr/>
        </p:nvSpPr>
        <p:spPr>
          <a:xfrm>
            <a:off x="6705600" y="5208588"/>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600771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Exercise 18.3 </a:t>
            </a:r>
            <a:r>
              <a:rPr lang="en-US" altLang="en-US" dirty="0" smtClean="0"/>
              <a:t>G</a:t>
            </a:r>
            <a:r>
              <a:rPr lang="en-US" altLang="en-US" sz="100" dirty="0" smtClean="0"/>
              <a:t> </a:t>
            </a:r>
            <a:r>
              <a:rPr lang="en-US" altLang="en-US" dirty="0" smtClean="0"/>
              <a:t>C</a:t>
            </a:r>
            <a:r>
              <a:rPr lang="en-US" altLang="en-US" sz="100" dirty="0" smtClean="0"/>
              <a:t> </a:t>
            </a:r>
            <a:r>
              <a:rPr lang="en-US" altLang="en-US" dirty="0" smtClean="0"/>
              <a:t>D</a:t>
            </a:r>
            <a:endParaRPr lang="en-US" dirty="0"/>
          </a:p>
        </p:txBody>
      </p:sp>
      <p:pic>
        <p:nvPicPr>
          <p:cNvPr id="4" name="Picture 2" descr="g c d (2, 3) = 1. g c d (2, 10) = 2. g c d (25, 35) = 5. g c d (205, 301) = 5. g c d (m, n)."/>
          <p:cNvPicPr>
            <a:picLocks noChangeAspect="1"/>
          </p:cNvPicPr>
          <p:nvPr/>
        </p:nvPicPr>
        <p:blipFill>
          <a:blip r:embed="rId2"/>
          <a:stretch>
            <a:fillRect/>
          </a:stretch>
        </p:blipFill>
        <p:spPr>
          <a:xfrm>
            <a:off x="381000" y="1600200"/>
            <a:ext cx="3457065" cy="1981200"/>
          </a:xfrm>
          <a:prstGeom prst="rect">
            <a:avLst/>
          </a:prstGeom>
        </p:spPr>
      </p:pic>
      <p:sp>
        <p:nvSpPr>
          <p:cNvPr id="3" name="Content Placeholder 3"/>
          <p:cNvSpPr>
            <a:spLocks noGrp="1"/>
          </p:cNvSpPr>
          <p:nvPr>
            <p:ph idx="1"/>
          </p:nvPr>
        </p:nvSpPr>
        <p:spPr>
          <a:xfrm>
            <a:off x="457200" y="3905792"/>
            <a:ext cx="8229600" cy="2057400"/>
          </a:xfrm>
        </p:spPr>
        <p:txBody>
          <a:bodyPr/>
          <a:lstStyle/>
          <a:p>
            <a:r>
              <a:rPr lang="en-US" altLang="en-US" sz="2200" dirty="0"/>
              <a:t>Approach 1: Brute-force, start from min(n, m) down to 1, to check if a number is common divisor for both m and n, if so, it is the greatest common divisor.</a:t>
            </a:r>
          </a:p>
          <a:p>
            <a:r>
              <a:rPr lang="en-US" altLang="en-US" sz="2200" dirty="0"/>
              <a:t>Approach 2: </a:t>
            </a:r>
            <a:r>
              <a:rPr lang="en-US" altLang="en-US" sz="2200" dirty="0">
                <a:latin typeface="Courier New" panose="02070309020205020404" pitchFamily="49" charset="0"/>
                <a:cs typeface="Courier New" panose="02070309020205020404" pitchFamily="49" charset="0"/>
              </a:rPr>
              <a:t>Euclid’s</a:t>
            </a:r>
            <a:r>
              <a:rPr lang="en-US" altLang="en-US" sz="2200" dirty="0"/>
              <a:t> algorithm</a:t>
            </a:r>
          </a:p>
          <a:p>
            <a:r>
              <a:rPr lang="en-US" altLang="en-US" sz="2200" dirty="0"/>
              <a:t>Approach 3: Recursive </a:t>
            </a:r>
            <a:r>
              <a:rPr lang="en-US" altLang="en-US" sz="2200" dirty="0" smtClean="0"/>
              <a:t>method</a:t>
            </a:r>
            <a:endParaRPr lang="en-US" altLang="en-US" sz="2200" dirty="0"/>
          </a:p>
        </p:txBody>
      </p:sp>
    </p:spTree>
    <p:extLst>
      <p:ext uri="{BB962C8B-B14F-4D97-AF65-F5344CB8AC3E}">
        <p14:creationId xmlns:p14="http://schemas.microsoft.com/office/powerpoint/2010/main" val="2200092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Approach 2: Euclid’s algorithm</a:t>
            </a:r>
            <a:endParaRPr lang="en-US" dirty="0"/>
          </a:p>
        </p:txBody>
      </p:sp>
      <p:pic>
        <p:nvPicPr>
          <p:cNvPr id="2" name="Picture 2" descr="Computer code has 12 lines. The lines read as follows. Line 1. forward slash forward slash Get absolute value of m and n semicolon. Line 2. t 1 equals Math period abs left parenthesis m right parenthesis semicolon t 2 equals Math period abs left parenthesis n right parenthesis semicolon. Line 3. forward slash forward slash r is the remainder of t 1 divided by t 2 semicolon. Line 4. r equals t 1 divided by t 2 semicolon. Line 5. while left parenthesis r exclamation point equals 0 right parenthesis left brace. Line 6, indented once. t 1 equals t 2 semicolon. Line 7, indented once. t 2 equals r semicolon. Line 8, indented once. r equals t 1 divided by t 2 semicolon. Line 9. right brace. Line 10. forward slash forward slash When r is 0, t2 is the greatest common. Line 11. forward slash forward slash divisor between t 1 and t 2. Line 12. return t 2 semicolon."/>
          <p:cNvPicPr>
            <a:picLocks noChangeAspect="1"/>
          </p:cNvPicPr>
          <p:nvPr/>
        </p:nvPicPr>
        <p:blipFill>
          <a:blip r:embed="rId2"/>
          <a:stretch>
            <a:fillRect/>
          </a:stretch>
        </p:blipFill>
        <p:spPr>
          <a:xfrm>
            <a:off x="427892" y="1524001"/>
            <a:ext cx="8218120" cy="4572000"/>
          </a:xfrm>
          <a:prstGeom prst="rect">
            <a:avLst/>
          </a:prstGeom>
        </p:spPr>
      </p:pic>
    </p:spTree>
    <p:extLst>
      <p:ext uri="{BB962C8B-B14F-4D97-AF65-F5344CB8AC3E}">
        <p14:creationId xmlns:p14="http://schemas.microsoft.com/office/powerpoint/2010/main" val="2641176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Approach 3: Recursive Method</a:t>
            </a:r>
            <a:endParaRPr lang="en-US" dirty="0"/>
          </a:p>
        </p:txBody>
      </p:sp>
      <p:pic>
        <p:nvPicPr>
          <p:cNvPr id="5" name="Picture 2" descr="Computer code has 2 lines. The lines read as follows. Line 1. g c d left parenthesis m, n right parenthesis equals n if m percent sign n equals 0 semicolon. Line 2. g c d left parenthesis m, n right parenthesis equals g c d left parenthesis n, m percent sign n right parenthesis semicolon otherwise semicolon."/>
          <p:cNvPicPr>
            <a:picLocks noChangeAspect="1"/>
          </p:cNvPicPr>
          <p:nvPr/>
        </p:nvPicPr>
        <p:blipFill>
          <a:blip r:embed="rId2"/>
          <a:stretch>
            <a:fillRect/>
          </a:stretch>
        </p:blipFill>
        <p:spPr>
          <a:xfrm>
            <a:off x="533400" y="1981200"/>
            <a:ext cx="5462489" cy="1005927"/>
          </a:xfrm>
          <a:prstGeom prst="rect">
            <a:avLst/>
          </a:prstGeom>
        </p:spPr>
      </p:pic>
    </p:spTree>
    <p:extLst>
      <p:ext uri="{BB962C8B-B14F-4D97-AF65-F5344CB8AC3E}">
        <p14:creationId xmlns:p14="http://schemas.microsoft.com/office/powerpoint/2010/main" val="2179763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Fractals?</a:t>
            </a:r>
            <a:endParaRPr lang="en-US" dirty="0"/>
          </a:p>
        </p:txBody>
      </p:sp>
      <p:sp>
        <p:nvSpPr>
          <p:cNvPr id="3" name="Content Placeholder 2"/>
          <p:cNvSpPr>
            <a:spLocks noGrp="1"/>
          </p:cNvSpPr>
          <p:nvPr>
            <p:ph idx="1"/>
          </p:nvPr>
        </p:nvSpPr>
        <p:spPr/>
        <p:txBody>
          <a:bodyPr/>
          <a:lstStyle/>
          <a:p>
            <a:r>
              <a:rPr lang="en-US" altLang="en-US" dirty="0"/>
              <a:t>A fractal is a geometrical figure just like triangles, circles, and rectangles, but fractals can be divided into parts, each of which is a reduced-size copy of the whole. There are many interesting examples of fractals. This section introduces a simple fractal, called </a:t>
            </a:r>
            <a:r>
              <a:rPr lang="en-US" altLang="en-US" b="1" dirty="0" err="1"/>
              <a:t>Sierpinski</a:t>
            </a:r>
            <a:r>
              <a:rPr lang="en-US" altLang="en-US" b="1" dirty="0"/>
              <a:t> triangle</a:t>
            </a:r>
            <a:r>
              <a:rPr lang="en-US" altLang="en-US" dirty="0"/>
              <a:t>, named after a famous Polish mathematician</a:t>
            </a:r>
            <a:r>
              <a:rPr lang="en-US" altLang="en-US" dirty="0" smtClean="0"/>
              <a:t>.</a:t>
            </a:r>
            <a:endParaRPr lang="en-US" dirty="0"/>
          </a:p>
        </p:txBody>
      </p:sp>
    </p:spTree>
    <p:extLst>
      <p:ext uri="{BB962C8B-B14F-4D97-AF65-F5344CB8AC3E}">
        <p14:creationId xmlns:p14="http://schemas.microsoft.com/office/powerpoint/2010/main" val="193509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Sierpinski</a:t>
            </a:r>
            <a:r>
              <a:rPr lang="en-US" altLang="en-US" dirty="0"/>
              <a:t> </a:t>
            </a:r>
            <a:r>
              <a:rPr lang="en-US" altLang="en-US" dirty="0" smtClean="0"/>
              <a:t>Triangle</a:t>
            </a:r>
            <a:endParaRPr lang="en-US" dirty="0"/>
          </a:p>
        </p:txBody>
      </p:sp>
      <p:sp>
        <p:nvSpPr>
          <p:cNvPr id="3" name="Content Placeholder 2"/>
          <p:cNvSpPr>
            <a:spLocks noGrp="1"/>
          </p:cNvSpPr>
          <p:nvPr>
            <p:ph idx="1"/>
          </p:nvPr>
        </p:nvSpPr>
        <p:spPr>
          <a:xfrm>
            <a:off x="457200" y="1524000"/>
            <a:ext cx="8229600" cy="2819400"/>
          </a:xfrm>
        </p:spPr>
        <p:txBody>
          <a:bodyPr/>
          <a:lstStyle/>
          <a:p>
            <a:pPr marL="429768" indent="-429768">
              <a:buFont typeface="Monotype Sorts"/>
              <a:buAutoNum type="arabicPeriod"/>
            </a:pPr>
            <a:r>
              <a:rPr lang="en-US" altLang="en-US" sz="1800" dirty="0"/>
              <a:t>It begins with an equilateral triangle, which is considered to be the </a:t>
            </a:r>
            <a:r>
              <a:rPr lang="en-US" altLang="en-US" sz="1800" dirty="0" err="1"/>
              <a:t>Sierpinski</a:t>
            </a:r>
            <a:r>
              <a:rPr lang="en-US" altLang="en-US" sz="1800" dirty="0"/>
              <a:t> fractal of order (or level) 0, as shown in Figure (a).</a:t>
            </a:r>
          </a:p>
          <a:p>
            <a:pPr marL="429768" indent="-429768">
              <a:buFont typeface="Monotype Sorts"/>
              <a:buAutoNum type="arabicPeriod"/>
            </a:pPr>
            <a:r>
              <a:rPr lang="en-US" altLang="en-US" sz="1800" dirty="0"/>
              <a:t>Connect the midpoints of the sides of the triangle of order 0 to create a </a:t>
            </a:r>
            <a:r>
              <a:rPr lang="en-US" altLang="en-US" sz="1800" dirty="0" err="1"/>
              <a:t>Sierpinski</a:t>
            </a:r>
            <a:r>
              <a:rPr lang="en-US" altLang="en-US" sz="1800" dirty="0"/>
              <a:t> triangle of order 1, as shown in Figure (b). </a:t>
            </a:r>
          </a:p>
          <a:p>
            <a:pPr marL="429768" indent="-429768">
              <a:buFont typeface="Monotype Sorts"/>
              <a:buAutoNum type="arabicPeriod"/>
            </a:pPr>
            <a:r>
              <a:rPr lang="en-US" altLang="en-US" sz="1800" dirty="0"/>
              <a:t>Leave the center triangle intact. Connect the midpoints of the sides of the three other triangles to create a </a:t>
            </a:r>
            <a:r>
              <a:rPr lang="en-US" altLang="en-US" sz="1800" dirty="0" err="1"/>
              <a:t>Sierpinski</a:t>
            </a:r>
            <a:r>
              <a:rPr lang="en-US" altLang="en-US" sz="1800" dirty="0"/>
              <a:t> of order 2, as shown in Figure (c).</a:t>
            </a:r>
          </a:p>
          <a:p>
            <a:pPr marL="429768" indent="-429768">
              <a:buFont typeface="Monotype Sorts"/>
              <a:buAutoNum type="arabicPeriod"/>
            </a:pPr>
            <a:r>
              <a:rPr lang="en-US" altLang="en-US" sz="1800" dirty="0"/>
              <a:t>You can repeat the same process recursively to create a </a:t>
            </a:r>
            <a:r>
              <a:rPr lang="en-US" altLang="en-US" sz="1800" dirty="0" err="1"/>
              <a:t>Sierpinski</a:t>
            </a:r>
            <a:r>
              <a:rPr lang="en-US" altLang="en-US" sz="1800" dirty="0"/>
              <a:t> triangle of order 3, 4, ..., and so on, as shown in Figure (d</a:t>
            </a:r>
            <a:r>
              <a:rPr lang="en-US" altLang="en-US" sz="1800" dirty="0" smtClean="0"/>
              <a:t>).</a:t>
            </a:r>
            <a:endParaRPr lang="en-US" altLang="en-US" sz="1800" dirty="0"/>
          </a:p>
        </p:txBody>
      </p:sp>
      <p:pic>
        <p:nvPicPr>
          <p:cNvPr id="4" name="Picture 3" descr="A dialog box titled, Sierpinski triangle displays an equilateral triangle and a enter an order text field with 0 ente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508" y="4668838"/>
            <a:ext cx="1728787" cy="163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5" name="Picture 4" descr="A dialog box titled, Sierpinski triangle displays an equilateral triangle which has another equilateral triangle at its center. The inner triangle has its apex at mid of the base of the outer triangle. In enter an order text field, number 1 is ente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648" y="4645392"/>
            <a:ext cx="1800225" cy="1697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6" name="Picture 5" descr="A dialog box titled, Sierpinski triangle displays an equilateral triangle with an inner central recursively drawn equilateral triangle. Three smaller triangles are drawn recursively on both sides and above the base of the inner triangle. In enter an order text field, number 2 is ente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503" y="4610468"/>
            <a:ext cx="1836738" cy="173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7" name="Picture 6" descr="A dialog box titled, Sierpinski triangle displays an equilateral triangle with one central equilateral triangle drawn recursively in the center of the equilateral triangle. Three smaller triangles are drawn recursively on both sides and above the base of the inner triangle. 9 still smaller triangles are drawn recursively. The enter an order text field, number 3 is ente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1163" y="4586654"/>
            <a:ext cx="1925637" cy="181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452004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en-US" dirty="0"/>
              <a:t>To implement a binary search using recursion (§18.5.2</a:t>
            </a:r>
            <a:r>
              <a:rPr lang="en-US" altLang="en-US" dirty="0" smtClean="0"/>
              <a:t>).</a:t>
            </a:r>
          </a:p>
          <a:p>
            <a:pPr marL="342900" indent="-342900">
              <a:buFont typeface="Arial" panose="020B0604020202020204" pitchFamily="34" charset="0"/>
              <a:buChar char="•"/>
            </a:pPr>
            <a:r>
              <a:rPr lang="en-US" altLang="en-US" dirty="0" smtClean="0"/>
              <a:t>To </a:t>
            </a:r>
            <a:r>
              <a:rPr lang="en-US" altLang="en-US" dirty="0"/>
              <a:t>get the directory size using recursion (§18.6).</a:t>
            </a:r>
          </a:p>
          <a:p>
            <a:pPr marL="342900" indent="-342900">
              <a:buFont typeface="Arial" panose="020B0604020202020204" pitchFamily="34" charset="0"/>
              <a:buChar char="•"/>
            </a:pPr>
            <a:r>
              <a:rPr lang="en-US" altLang="en-US" dirty="0"/>
              <a:t>To solve the Tower of Hanoi problem using recursion (§18.7).</a:t>
            </a:r>
          </a:p>
          <a:p>
            <a:pPr marL="342900" indent="-342900">
              <a:buFont typeface="Arial" panose="020B0604020202020204" pitchFamily="34" charset="0"/>
              <a:buChar char="•"/>
            </a:pPr>
            <a:r>
              <a:rPr lang="en-US" altLang="en-US" dirty="0"/>
              <a:t>To draw fractals using recursion (§18.8).</a:t>
            </a:r>
          </a:p>
          <a:p>
            <a:pPr marL="342900" indent="-342900">
              <a:buFont typeface="Arial" panose="020B0604020202020204" pitchFamily="34" charset="0"/>
              <a:buChar char="•"/>
            </a:pPr>
            <a:r>
              <a:rPr lang="en-US" altLang="en-US" dirty="0"/>
              <a:t>To discover the relationship and difference between recursion and iteration (§18.9).</a:t>
            </a:r>
          </a:p>
          <a:p>
            <a:pPr marL="342900" indent="-342900">
              <a:buFont typeface="Arial" panose="020B0604020202020204" pitchFamily="34" charset="0"/>
              <a:buChar char="•"/>
            </a:pPr>
            <a:r>
              <a:rPr lang="en-US" altLang="en-US" dirty="0"/>
              <a:t>To know tail-recursive methods and why they are desirable (§18.10).</a:t>
            </a:r>
          </a:p>
        </p:txBody>
      </p:sp>
    </p:spTree>
    <p:extLst>
      <p:ext uri="{BB962C8B-B14F-4D97-AF65-F5344CB8AC3E}">
        <p14:creationId xmlns:p14="http://schemas.microsoft.com/office/powerpoint/2010/main" val="1161144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mtClean="0"/>
              <a:t>Sierpinski Triangle Solution</a:t>
            </a:r>
            <a:endParaRPr lang="en-US" dirty="0"/>
          </a:p>
        </p:txBody>
      </p:sp>
      <p:pic>
        <p:nvPicPr>
          <p:cNvPr id="6" name="Picture 2" descr="Two diagrams a and b, explain solution to Sierpinski triangle. In diagram a, a equilateral triangle with base p 2, p 3 and apex p 1 is depicted. The triangle is labeled, Draw the serpinski triangle display Triangles order, p 1, p 2, p 3. In diagram b, the equilateral triangle has a smaller triangle base p 12, p 31, and apex p 23, with its apex at base of the larger triangle. The triangle p 1, p 12, and p 31 is labeled, recursively draw the small Sierpinski triangle display triangles left parenthesis order minus 1, p1, p 12, p 31 right parenthesis. The triangle p12, p2, and p23 is labeled, recursively draw the small Sierpinski triangle display triangles left parenthesis order minus 1, p 12, p 2, P 23 right parenthesis. The triangle p 31, p 3, and p 23 is labeled, recursively draw the small Sierpinski triangle display triangles left parenthesis order minus 1, p 31, p 23, P 3 right parenthesis."/>
          <p:cNvPicPr>
            <a:picLocks noChangeAspect="1"/>
          </p:cNvPicPr>
          <p:nvPr/>
        </p:nvPicPr>
        <p:blipFill>
          <a:blip r:embed="rId2"/>
          <a:stretch>
            <a:fillRect/>
          </a:stretch>
        </p:blipFill>
        <p:spPr>
          <a:xfrm>
            <a:off x="1143000" y="1600200"/>
            <a:ext cx="6242634" cy="4206775"/>
          </a:xfrm>
          <a:prstGeom prst="rect">
            <a:avLst/>
          </a:prstGeom>
        </p:spPr>
      </p:pic>
      <p:sp>
        <p:nvSpPr>
          <p:cNvPr id="5" name="TextBox 3">
            <a:hlinkClick r:id="rId3"/>
          </p:cNvPr>
          <p:cNvSpPr>
            <a:spLocks noChangeArrowheads="1"/>
          </p:cNvSpPr>
          <p:nvPr/>
        </p:nvSpPr>
        <p:spPr bwMode="auto">
          <a:xfrm>
            <a:off x="5224463" y="5818188"/>
            <a:ext cx="2192337"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SierpinskiTriangle</a:t>
            </a:r>
          </a:p>
        </p:txBody>
      </p:sp>
      <p:sp>
        <p:nvSpPr>
          <p:cNvPr id="7" name="TextBox 4">
            <a:hlinkClick r:id="rId4"/>
          </p:cNvPr>
          <p:cNvSpPr txBox="1"/>
          <p:nvPr/>
        </p:nvSpPr>
        <p:spPr>
          <a:xfrm>
            <a:off x="7543800" y="5818188"/>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142707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Recursion </a:t>
            </a:r>
            <a:r>
              <a:rPr lang="en-US" altLang="en-US" dirty="0" smtClean="0"/>
              <a:t>V</a:t>
            </a:r>
            <a:r>
              <a:rPr lang="en-US" altLang="en-US" sz="100" dirty="0" smtClean="0">
                <a:solidFill>
                  <a:schemeClr val="bg1"/>
                </a:solidFill>
              </a:rPr>
              <a:t>ersu</a:t>
            </a:r>
            <a:r>
              <a:rPr lang="en-US" altLang="en-US" dirty="0" smtClean="0"/>
              <a:t>s</a:t>
            </a:r>
            <a:r>
              <a:rPr lang="en-US" altLang="en-US" dirty="0"/>
              <a:t>. Iteration</a:t>
            </a:r>
            <a:endParaRPr lang="en-US" dirty="0"/>
          </a:p>
        </p:txBody>
      </p:sp>
      <p:sp>
        <p:nvSpPr>
          <p:cNvPr id="3" name="Content Placeholder 2"/>
          <p:cNvSpPr>
            <a:spLocks noGrp="1"/>
          </p:cNvSpPr>
          <p:nvPr>
            <p:ph idx="1"/>
          </p:nvPr>
        </p:nvSpPr>
        <p:spPr/>
        <p:txBody>
          <a:bodyPr/>
          <a:lstStyle/>
          <a:p>
            <a:r>
              <a:rPr lang="en-US" altLang="en-US" dirty="0"/>
              <a:t>Recursion is an alternative form of program control. It is essentially repetition without a loop.</a:t>
            </a:r>
          </a:p>
          <a:p>
            <a:r>
              <a:rPr lang="en-US" altLang="en-US" dirty="0"/>
              <a:t>Recursion bears substantial overhead. Each time the program calls a method, the system must assign space for all of the method’s local variables and parameters. This can consume considerable memory and requires extra time to manage the additional space</a:t>
            </a:r>
            <a:r>
              <a:rPr lang="en-US" altLang="en-US" dirty="0" smtClean="0"/>
              <a:t>.</a:t>
            </a:r>
            <a:endParaRPr lang="en-US" altLang="en-US" dirty="0"/>
          </a:p>
        </p:txBody>
      </p:sp>
    </p:spTree>
    <p:extLst>
      <p:ext uri="{BB962C8B-B14F-4D97-AF65-F5344CB8AC3E}">
        <p14:creationId xmlns:p14="http://schemas.microsoft.com/office/powerpoint/2010/main" val="277940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Advantages of Using Recursion</a:t>
            </a:r>
            <a:endParaRPr lang="en-US" dirty="0"/>
          </a:p>
        </p:txBody>
      </p:sp>
      <p:sp>
        <p:nvSpPr>
          <p:cNvPr id="3" name="Content Placeholder 2"/>
          <p:cNvSpPr>
            <a:spLocks noGrp="1"/>
          </p:cNvSpPr>
          <p:nvPr>
            <p:ph idx="1"/>
          </p:nvPr>
        </p:nvSpPr>
        <p:spPr/>
        <p:txBody>
          <a:bodyPr/>
          <a:lstStyle/>
          <a:p>
            <a:r>
              <a:rPr lang="en-US" altLang="en-US" dirty="0"/>
              <a:t>Recursion is good for solving the problems that are inherently recursive</a:t>
            </a:r>
            <a:r>
              <a:rPr lang="en-US" altLang="en-US" dirty="0" smtClean="0"/>
              <a:t>.</a:t>
            </a:r>
            <a:endParaRPr lang="en-US" altLang="en-US" dirty="0"/>
          </a:p>
        </p:txBody>
      </p:sp>
    </p:spTree>
    <p:extLst>
      <p:ext uri="{BB962C8B-B14F-4D97-AF65-F5344CB8AC3E}">
        <p14:creationId xmlns:p14="http://schemas.microsoft.com/office/powerpoint/2010/main" val="623603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Tail Recursion</a:t>
            </a:r>
            <a:endParaRPr lang="en-US" dirty="0"/>
          </a:p>
        </p:txBody>
      </p:sp>
      <p:sp>
        <p:nvSpPr>
          <p:cNvPr id="5" name="Content Placeholder 2"/>
          <p:cNvSpPr>
            <a:spLocks noGrp="1"/>
          </p:cNvSpPr>
          <p:nvPr>
            <p:ph sz="quarter" idx="10"/>
          </p:nvPr>
        </p:nvSpPr>
        <p:spPr>
          <a:xfrm>
            <a:off x="457200" y="1600200"/>
            <a:ext cx="8305800" cy="1125748"/>
          </a:xfrm>
        </p:spPr>
        <p:txBody>
          <a:bodyPr/>
          <a:lstStyle/>
          <a:p>
            <a:r>
              <a:rPr lang="en-US" altLang="en-US" dirty="0"/>
              <a:t>A recursive method is said to be </a:t>
            </a:r>
            <a:r>
              <a:rPr lang="en-US" altLang="en-US" b="1" dirty="0"/>
              <a:t>tail recursive </a:t>
            </a:r>
            <a:r>
              <a:rPr lang="en-US" altLang="en-US" dirty="0"/>
              <a:t>if there are no pending operations to be performed on return from a recursive call</a:t>
            </a:r>
            <a:r>
              <a:rPr lang="en-US" altLang="en-US" dirty="0" smtClean="0"/>
              <a:t>.</a:t>
            </a:r>
            <a:endParaRPr lang="en-US" altLang="en-US" dirty="0"/>
          </a:p>
        </p:txBody>
      </p:sp>
      <p:sp>
        <p:nvSpPr>
          <p:cNvPr id="6" name="Content Placeholder 3"/>
          <p:cNvSpPr>
            <a:spLocks noGrp="1"/>
          </p:cNvSpPr>
          <p:nvPr>
            <p:ph sz="quarter" idx="11"/>
          </p:nvPr>
        </p:nvSpPr>
        <p:spPr>
          <a:xfrm>
            <a:off x="481263" y="3118572"/>
            <a:ext cx="2642937" cy="609600"/>
          </a:xfrm>
        </p:spPr>
        <p:txBody>
          <a:bodyPr/>
          <a:lstStyle/>
          <a:p>
            <a:r>
              <a:rPr lang="en-US" altLang="en-US" dirty="0"/>
              <a:t>Non-tail </a:t>
            </a:r>
            <a:r>
              <a:rPr lang="en-US" altLang="en-US" dirty="0" smtClean="0"/>
              <a:t>recursive</a:t>
            </a:r>
            <a:endParaRPr lang="en-US" altLang="en-US" dirty="0"/>
          </a:p>
        </p:txBody>
      </p:sp>
      <p:sp>
        <p:nvSpPr>
          <p:cNvPr id="9" name="TextBox 4">
            <a:hlinkClick r:id="rId2"/>
          </p:cNvPr>
          <p:cNvSpPr>
            <a:spLocks noChangeArrowheads="1"/>
          </p:cNvSpPr>
          <p:nvPr/>
        </p:nvSpPr>
        <p:spPr bwMode="auto">
          <a:xfrm>
            <a:off x="3733800" y="3260874"/>
            <a:ext cx="2192337" cy="467297"/>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ComputeFactorial</a:t>
            </a:r>
          </a:p>
        </p:txBody>
      </p:sp>
      <p:sp>
        <p:nvSpPr>
          <p:cNvPr id="7" name="Content Placeholder 5"/>
          <p:cNvSpPr>
            <a:spLocks noGrp="1"/>
          </p:cNvSpPr>
          <p:nvPr>
            <p:ph sz="quarter" idx="12"/>
          </p:nvPr>
        </p:nvSpPr>
        <p:spPr>
          <a:xfrm>
            <a:off x="457200" y="4419600"/>
            <a:ext cx="2514600" cy="609600"/>
          </a:xfrm>
        </p:spPr>
        <p:txBody>
          <a:bodyPr/>
          <a:lstStyle/>
          <a:p>
            <a:r>
              <a:rPr lang="en-US" altLang="en-US" dirty="0"/>
              <a:t>Tail </a:t>
            </a:r>
            <a:r>
              <a:rPr lang="en-US" altLang="en-US" dirty="0" smtClean="0"/>
              <a:t>recursive</a:t>
            </a:r>
            <a:endParaRPr lang="en-US" altLang="en-US" dirty="0"/>
          </a:p>
        </p:txBody>
      </p:sp>
      <p:sp>
        <p:nvSpPr>
          <p:cNvPr id="10" name="TextBox 6">
            <a:hlinkClick r:id="rId3"/>
          </p:cNvPr>
          <p:cNvSpPr>
            <a:spLocks noChangeArrowheads="1"/>
          </p:cNvSpPr>
          <p:nvPr/>
        </p:nvSpPr>
        <p:spPr bwMode="auto">
          <a:xfrm>
            <a:off x="3429000" y="4419600"/>
            <a:ext cx="4038600"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ComputeFactorialTailRecursion</a:t>
            </a:r>
          </a:p>
        </p:txBody>
      </p:sp>
    </p:spTree>
    <p:extLst>
      <p:ext uri="{BB962C8B-B14F-4D97-AF65-F5344CB8AC3E}">
        <p14:creationId xmlns:p14="http://schemas.microsoft.com/office/powerpoint/2010/main" val="249603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a:t>
            </a:r>
            <a:r>
              <a:rPr lang="en-US" altLang="en-US" dirty="0" smtClean="0"/>
              <a:t>Factorial </a:t>
            </a:r>
            <a:r>
              <a:rPr lang="en-US" altLang="en-US" sz="2000" b="0" dirty="0" smtClean="0"/>
              <a:t>(1 of 11)</a:t>
            </a:r>
            <a:endParaRPr lang="en-US" sz="2000" b="0" dirty="0"/>
          </a:p>
        </p:txBody>
      </p:sp>
      <p:pic>
        <p:nvPicPr>
          <p:cNvPr id="5" name="Picture 2" descr="Factorial of 0 equals 1 semicolon. Factorial of n equals n asterisk factorial left parenthesis n minus 1 right parenthesis semicolon. n exclamation point equals n asterisk left parenthesis n minus 1 right parenthesis exclamation point. 0 exclamation point equals 1."/>
          <p:cNvPicPr>
            <a:picLocks noChangeAspect="1"/>
          </p:cNvPicPr>
          <p:nvPr/>
        </p:nvPicPr>
        <p:blipFill>
          <a:blip r:embed="rId2"/>
          <a:stretch>
            <a:fillRect/>
          </a:stretch>
        </p:blipFill>
        <p:spPr>
          <a:xfrm>
            <a:off x="609600" y="1828006"/>
            <a:ext cx="5105400" cy="2865368"/>
          </a:xfrm>
          <a:prstGeom prst="rect">
            <a:avLst/>
          </a:prstGeom>
        </p:spPr>
      </p:pic>
      <p:sp>
        <p:nvSpPr>
          <p:cNvPr id="6" name="TextBox 3">
            <a:hlinkClick r:id="rId3"/>
          </p:cNvPr>
          <p:cNvSpPr>
            <a:spLocks noChangeArrowheads="1"/>
          </p:cNvSpPr>
          <p:nvPr/>
        </p:nvSpPr>
        <p:spPr bwMode="auto">
          <a:xfrm>
            <a:off x="5029200" y="5791200"/>
            <a:ext cx="2201862"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ComputeFactorial</a:t>
            </a:r>
          </a:p>
        </p:txBody>
      </p:sp>
      <p:sp>
        <p:nvSpPr>
          <p:cNvPr id="4" name="TextBox 4">
            <a:hlinkClick r:id="rId4"/>
          </p:cNvPr>
          <p:cNvSpPr txBox="1"/>
          <p:nvPr/>
        </p:nvSpPr>
        <p:spPr>
          <a:xfrm>
            <a:off x="7391400" y="5791200"/>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2590343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smtClean="0"/>
              <a:t>(2 </a:t>
            </a:r>
            <a:r>
              <a:rPr lang="en-US" altLang="en-US" sz="2000" b="0" dirty="0"/>
              <a:t>of 11)</a:t>
            </a:r>
            <a:endParaRPr lang="en-US" dirty="0"/>
          </a:p>
        </p:txBody>
      </p:sp>
      <p:pic>
        <p:nvPicPr>
          <p:cNvPr id="4" name="Picture 2" descr="Factorial of 0 equals 1 semicolon. Factorial of n equals n asterisk factorial left parenthesis n minus 1 right parenthesis semicolon."/>
          <p:cNvPicPr>
            <a:picLocks noChangeAspect="1"/>
          </p:cNvPicPr>
          <p:nvPr/>
        </p:nvPicPr>
        <p:blipFill>
          <a:blip r:embed="rId2"/>
          <a:stretch>
            <a:fillRect/>
          </a:stretch>
        </p:blipFill>
        <p:spPr>
          <a:xfrm>
            <a:off x="2800959" y="1676400"/>
            <a:ext cx="3542083" cy="841321"/>
          </a:xfrm>
          <a:prstGeom prst="rect">
            <a:avLst/>
          </a:prstGeom>
        </p:spPr>
      </p:pic>
      <p:pic>
        <p:nvPicPr>
          <p:cNvPr id="5" name="Picture 3" descr="Factorial of 4."/>
          <p:cNvPicPr>
            <a:picLocks noChangeAspect="1"/>
          </p:cNvPicPr>
          <p:nvPr/>
        </p:nvPicPr>
        <p:blipFill>
          <a:blip r:embed="rId3"/>
          <a:stretch>
            <a:fillRect/>
          </a:stretch>
        </p:blipFill>
        <p:spPr>
          <a:xfrm>
            <a:off x="3446863" y="3124200"/>
            <a:ext cx="2250274" cy="609600"/>
          </a:xfrm>
          <a:prstGeom prst="rect">
            <a:avLst/>
          </a:prstGeom>
        </p:spPr>
      </p:pic>
    </p:spTree>
    <p:extLst>
      <p:ext uri="{BB962C8B-B14F-4D97-AF65-F5344CB8AC3E}">
        <p14:creationId xmlns:p14="http://schemas.microsoft.com/office/powerpoint/2010/main" val="2247719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smtClean="0"/>
              <a:t>(3 </a:t>
            </a:r>
            <a:r>
              <a:rPr lang="en-US" altLang="en-US" sz="2000" b="0" dirty="0"/>
              <a:t>of 11)</a:t>
            </a:r>
            <a:endParaRPr lang="en-US" dirty="0"/>
          </a:p>
        </p:txBody>
      </p:sp>
      <p:pic>
        <p:nvPicPr>
          <p:cNvPr id="4" name="Picture 2" descr="Factorial of 0 equals 1 semicolon. Factorial of n equals n asterisk factorial left parenthesis n minus 1 right parenthesis semicolon."/>
          <p:cNvPicPr>
            <a:picLocks noChangeAspect="1"/>
          </p:cNvPicPr>
          <p:nvPr/>
        </p:nvPicPr>
        <p:blipFill>
          <a:blip r:embed="rId2"/>
          <a:stretch>
            <a:fillRect/>
          </a:stretch>
        </p:blipFill>
        <p:spPr>
          <a:xfrm>
            <a:off x="4876800" y="1676400"/>
            <a:ext cx="3542083" cy="841321"/>
          </a:xfrm>
          <a:prstGeom prst="rect">
            <a:avLst/>
          </a:prstGeom>
        </p:spPr>
      </p:pic>
      <p:pic>
        <p:nvPicPr>
          <p:cNvPr id="5" name="Picture 3" descr="Factorial of 4 equals 4 asterisk factorial of 3."/>
          <p:cNvPicPr>
            <a:picLocks noChangeAspect="1"/>
          </p:cNvPicPr>
          <p:nvPr/>
        </p:nvPicPr>
        <p:blipFill>
          <a:blip r:embed="rId3"/>
          <a:stretch>
            <a:fillRect/>
          </a:stretch>
        </p:blipFill>
        <p:spPr>
          <a:xfrm>
            <a:off x="685800" y="2898721"/>
            <a:ext cx="4834547" cy="749873"/>
          </a:xfrm>
          <a:prstGeom prst="rect">
            <a:avLst/>
          </a:prstGeom>
        </p:spPr>
      </p:pic>
    </p:spTree>
    <p:extLst>
      <p:ext uri="{BB962C8B-B14F-4D97-AF65-F5344CB8AC3E}">
        <p14:creationId xmlns:p14="http://schemas.microsoft.com/office/powerpoint/2010/main" val="8016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Factorial </a:t>
            </a:r>
            <a:r>
              <a:rPr lang="en-US" altLang="en-US" sz="2000" b="0" dirty="0" smtClean="0"/>
              <a:t>(4 </a:t>
            </a:r>
            <a:r>
              <a:rPr lang="en-US" altLang="en-US" sz="2000" b="0" dirty="0"/>
              <a:t>of 11)</a:t>
            </a:r>
            <a:endParaRPr lang="en-US" dirty="0"/>
          </a:p>
        </p:txBody>
      </p:sp>
      <p:pic>
        <p:nvPicPr>
          <p:cNvPr id="5" name="Picture 2" descr="Factorial of 0 equals 1 semicolon. Factorial of n equals n asterisk factorial left parenthesis n minus 1 right parenthesis semicolon."/>
          <p:cNvPicPr>
            <a:picLocks noChangeAspect="1"/>
          </p:cNvPicPr>
          <p:nvPr/>
        </p:nvPicPr>
        <p:blipFill>
          <a:blip r:embed="rId2"/>
          <a:stretch>
            <a:fillRect/>
          </a:stretch>
        </p:blipFill>
        <p:spPr>
          <a:xfrm>
            <a:off x="4876800" y="1676400"/>
            <a:ext cx="3542083" cy="841321"/>
          </a:xfrm>
          <a:prstGeom prst="rect">
            <a:avLst/>
          </a:prstGeom>
        </p:spPr>
      </p:pic>
      <p:pic>
        <p:nvPicPr>
          <p:cNvPr id="4" name="Picture 3" descr="Factorial of 4 equals 4 asterisk factorial of 3. Equals 4 asterisk 3 asterisk factorial of 2."/>
          <p:cNvPicPr>
            <a:picLocks noChangeAspect="1"/>
          </p:cNvPicPr>
          <p:nvPr/>
        </p:nvPicPr>
        <p:blipFill>
          <a:blip r:embed="rId3"/>
          <a:stretch>
            <a:fillRect/>
          </a:stretch>
        </p:blipFill>
        <p:spPr>
          <a:xfrm>
            <a:off x="838200" y="3265179"/>
            <a:ext cx="4663844" cy="1194920"/>
          </a:xfrm>
          <a:prstGeom prst="rect">
            <a:avLst/>
          </a:prstGeom>
        </p:spPr>
      </p:pic>
    </p:spTree>
    <p:extLst>
      <p:ext uri="{BB962C8B-B14F-4D97-AF65-F5344CB8AC3E}">
        <p14:creationId xmlns:p14="http://schemas.microsoft.com/office/powerpoint/2010/main" val="2388035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11559</TotalTime>
  <Words>1512</Words>
  <Application>Microsoft Office PowerPoint</Application>
  <PresentationFormat>On-screen Show (4:3)</PresentationFormat>
  <Paragraphs>128</Paragraphs>
  <Slides>54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vt:lpstr>
      <vt:lpstr>Courier New</vt:lpstr>
      <vt:lpstr>Monotype Sorts</vt:lpstr>
      <vt:lpstr>Tahoma</vt:lpstr>
      <vt:lpstr>Times New Roman</vt:lpstr>
      <vt:lpstr>Verdana</vt:lpstr>
      <vt:lpstr>Wingdings</vt:lpstr>
      <vt:lpstr>508 Lecture</vt:lpstr>
      <vt:lpstr>Equation</vt:lpstr>
      <vt:lpstr>Introduction to Java Programming</vt:lpstr>
      <vt:lpstr>Motivations (1 of 2)</vt:lpstr>
      <vt:lpstr>Motivations (2 of 2)</vt:lpstr>
      <vt:lpstr>Objectives (1 of 2)</vt:lpstr>
      <vt:lpstr>Objectives (2 of 2)</vt:lpstr>
      <vt:lpstr>Computing Factorial (1 of 11)</vt:lpstr>
      <vt:lpstr>Computing Factorial (2 of 11)</vt:lpstr>
      <vt:lpstr>Computing Factorial (3 of 11)</vt:lpstr>
      <vt:lpstr>Computing Factorial (4 of 11)</vt:lpstr>
      <vt:lpstr>Computing Factorial (5 of 11)</vt:lpstr>
      <vt:lpstr>Computing Factorial (6 of 11)</vt:lpstr>
      <vt:lpstr>Computing Factorial (7 of 11)</vt:lpstr>
      <vt:lpstr>Computing Factorial (8 of 11)</vt:lpstr>
      <vt:lpstr>Computing Factorial (9 of 11)</vt:lpstr>
      <vt:lpstr>Computing Factorial (10 of 11)</vt:lpstr>
      <vt:lpstr>Computing Factorial (11 of 11)</vt:lpstr>
      <vt:lpstr>Trace Recursive factorial (1 of 11)</vt:lpstr>
      <vt:lpstr>Trace Recursive factorial (2 of 11)</vt:lpstr>
      <vt:lpstr>Trace Recursive factorial (3 of 11)</vt:lpstr>
      <vt:lpstr>Trace Recursive factorial (4 of 11)</vt:lpstr>
      <vt:lpstr>Trace Recursive factorial (5 of 11)</vt:lpstr>
      <vt:lpstr>Trace Recursive factorial (6 of 11)</vt:lpstr>
      <vt:lpstr>Trace Recursive factorial (7 of 11)</vt:lpstr>
      <vt:lpstr>Trace Recursive factorial (8 of 11)</vt:lpstr>
      <vt:lpstr>Trace Recursive factorial (9 of 11)</vt:lpstr>
      <vt:lpstr>Trace Recursive factorial (10 of 11)</vt:lpstr>
      <vt:lpstr>Trace Recursive factorial (11 of 11)</vt:lpstr>
      <vt:lpstr>factorial(4) Stack Trace</vt:lpstr>
      <vt:lpstr>Other Examples</vt:lpstr>
      <vt:lpstr>Fibonacci Numbers</vt:lpstr>
      <vt:lpstr>Fibonnaci Numbers</vt:lpstr>
      <vt:lpstr>Characteristics of Recursion</vt:lpstr>
      <vt:lpstr>Problem Solving Using Recursion</vt:lpstr>
      <vt:lpstr>Think Recursively</vt:lpstr>
      <vt:lpstr>Recursive Helper Methods</vt:lpstr>
      <vt:lpstr>Recursive Selection Sort</vt:lpstr>
      <vt:lpstr>Recursive Binary Search</vt:lpstr>
      <vt:lpstr>Recursive Implementation</vt:lpstr>
      <vt:lpstr>Directory Size (1 of 2)</vt:lpstr>
      <vt:lpstr>Directory Size (2 of 2)</vt:lpstr>
      <vt:lpstr>Tower of Hanoi (1 of 2)</vt:lpstr>
      <vt:lpstr>Tower of Hanoi (2 of 2)</vt:lpstr>
      <vt:lpstr>Solution to Tower of Hanoi (1 of 2)</vt:lpstr>
      <vt:lpstr>Solution to Tower of Hanoi (2 of 2)</vt:lpstr>
      <vt:lpstr>Exercise 18.3 G C D</vt:lpstr>
      <vt:lpstr>Approach 2: Euclid’s algorithm</vt:lpstr>
      <vt:lpstr>Approach 3: Recursive Method</vt:lpstr>
      <vt:lpstr>Fractals?</vt:lpstr>
      <vt:lpstr>Sierpinski Triangle</vt:lpstr>
      <vt:lpstr>Sierpinski Triangle Solution</vt:lpstr>
      <vt:lpstr>Recursion Versus. Iteration</vt:lpstr>
      <vt:lpstr>Advantages of Using Recursion</vt:lpstr>
      <vt:lpstr>Tail Recursion</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5617</cp:revision>
  <dcterms:created xsi:type="dcterms:W3CDTF">2016-09-22T21:34:04Z</dcterms:created>
  <dcterms:modified xsi:type="dcterms:W3CDTF">2018-03-22T10:59:50Z</dcterms:modified>
</cp:coreProperties>
</file>