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66" r:id="rId2"/>
    <p:sldId id="545" r:id="rId3"/>
    <p:sldId id="546" r:id="rId4"/>
    <p:sldId id="551" r:id="rId5"/>
    <p:sldId id="552" r:id="rId6"/>
    <p:sldId id="547" r:id="rId7"/>
    <p:sldId id="548" r:id="rId8"/>
    <p:sldId id="553" r:id="rId9"/>
    <p:sldId id="549" r:id="rId10"/>
    <p:sldId id="550" r:id="rId11"/>
    <p:sldId id="554" r:id="rId12"/>
    <p:sldId id="555" r:id="rId13"/>
    <p:sldId id="556" r:id="rId14"/>
    <p:sldId id="557" r:id="rId15"/>
    <p:sldId id="558" r:id="rId16"/>
    <p:sldId id="559" r:id="rId17"/>
    <p:sldId id="560" r:id="rId18"/>
    <p:sldId id="561" r:id="rId19"/>
    <p:sldId id="562" r:id="rId20"/>
    <p:sldId id="563" r:id="rId21"/>
    <p:sldId id="564" r:id="rId22"/>
    <p:sldId id="565" r:id="rId23"/>
    <p:sldId id="566" r:id="rId24"/>
    <p:sldId id="567" r:id="rId25"/>
    <p:sldId id="569" r:id="rId26"/>
    <p:sldId id="568" r:id="rId27"/>
    <p:sldId id="51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A1BA"/>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138" y="78"/>
      </p:cViewPr>
      <p:guideLst>
        <p:guide orient="horz" pos="4128"/>
        <p:guide pos="288"/>
        <p:guide orient="horz" pos="4224"/>
        <p:guide orient="horz" pos="768"/>
      </p:guideLst>
    </p:cSldViewPr>
  </p:slideViewPr>
  <p:outlineViewPr>
    <p:cViewPr>
      <p:scale>
        <a:sx n="33" d="100"/>
        <a:sy n="33" d="100"/>
      </p:scale>
      <p:origin x="0" y="-9198"/>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27</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1915" y="5638800"/>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4800" y="5562600"/>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5524500"/>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cs.armstrong.edu/liang/intro11e/html/GenericStack.html"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cs.armstrong.edu/liang/intro11e/html/WildCardNeedDemo.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1e/html/SuperWildCardDemo.html" TargetMode="External"/><Relationship Id="rId4" Type="http://schemas.openxmlformats.org/officeDocument/2006/relationships/hyperlink" Target="http://www.cs.armstrong.edu/liang/intro11e/html/AnyWildCardDemo.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1e/html/TestArrayListNew.html" TargetMode="External"/><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2" Type="http://schemas.openxmlformats.org/officeDocument/2006/relationships/hyperlink" Target="http://www.cs.armstrong.edu/liang/intro11e/html/GenericMatri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cs.armstrong.edu/liang/intro11e/html/TestIntegerMatrix.html" TargetMode="External"/><Relationship Id="rId2" Type="http://schemas.openxmlformats.org/officeDocument/2006/relationships/hyperlink" Target="http://www.cs.armstrong.edu/liang/intro11e/html/IntegerMatrix.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1e/html/TestRationalMatrix.html" TargetMode="External"/><Relationship Id="rId5" Type="http://schemas.openxmlformats.org/officeDocument/2006/relationships/hyperlink" Target="http://www.cs.armstrong.edu/liang/intro11e/html/RationalMatrix.html" TargetMode="External"/><Relationship Id="rId4" Type="http://schemas.openxmlformats.org/officeDocument/2006/relationships/hyperlink" Target="http://liveexample-ppe.pearsoncmg.com/LiveRun/faces/LiveExampl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19</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Generics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 Casting Needed</a:t>
            </a:r>
            <a:endParaRPr lang="en-US" dirty="0"/>
          </a:p>
        </p:txBody>
      </p:sp>
      <p:pic>
        <p:nvPicPr>
          <p:cNvPr id="4" name="Picture 2" descr="Computer code has 5 lines. The lines read as follows. Line 1. Array List left angle bracket Double right angle bracket list equals new Array List left angle bracket right angle bracket left parenthesis right parenthesis semicolon. Line 2. list period add left parenthesis 5.5 right parenthesis semicolon forward slash forward slash 5.5 is automatically converted to new Double left parenthesis 5.5 right parenthesis. Line 3. list period add left parenthesis 3.0 right parenthesis semicolon forward slash forward slash 3.0 is automatically converted to new Double left parenthesis 3.0 right parenthesis. Line 4. Double double Object equals list period get left parenthesis 0 right parenthesis semicolon forward slash forward slash No casting is needed. Line 5. double d equals list period get left parenthesis 1 right parenthesis semicolon forward slash forward slash Automatically converted to double."/>
          <p:cNvPicPr>
            <a:picLocks noChangeAspect="1"/>
          </p:cNvPicPr>
          <p:nvPr/>
        </p:nvPicPr>
        <p:blipFill>
          <a:blip r:embed="rId2"/>
          <a:stretch>
            <a:fillRect/>
          </a:stretch>
        </p:blipFill>
        <p:spPr>
          <a:xfrm>
            <a:off x="609600" y="1752600"/>
            <a:ext cx="6119446" cy="2743200"/>
          </a:xfrm>
          <a:prstGeom prst="rect">
            <a:avLst/>
          </a:prstGeom>
        </p:spPr>
      </p:pic>
    </p:spTree>
    <p:extLst>
      <p:ext uri="{BB962C8B-B14F-4D97-AF65-F5344CB8AC3E}">
        <p14:creationId xmlns:p14="http://schemas.microsoft.com/office/powerpoint/2010/main" val="2553598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Declaring Generic Classes and Interfaces</a:t>
            </a:r>
            <a:r>
              <a:rPr lang="en-US" altLang="en-US" dirty="0"/>
              <a:t> </a:t>
            </a:r>
            <a:endParaRPr lang="en-US" dirty="0"/>
          </a:p>
        </p:txBody>
      </p:sp>
      <p:pic>
        <p:nvPicPr>
          <p:cNvPr id="4" name="Picture 2" descr="A diagram illustrates a U M L class diagram for the class name Generic Stack left angle bracket E right angle bracket. The class contains 1 attribute and 6 methods. The attribute is of private access modifier denoted by minus and all the methods are of public access modifier denoted by +. The attribute and its function is as follows. Attribute, list colon java period u t i l period Array List left angle bracket E right angle bracket. Function, an array list to store elements. The 6 methods along with its results are as follows. Method, Generic Stack left parenthesis right parenthesis. Result, Creates an empty stack. Method, get Size left parenthesis right parenthesis colon i n t. Result, Returns the number of elements in this stack. Method, peek left parenthesis right parenthesis colon E. Result, Returns the top element in this stack. Method, pop left parenthesis right parenthesis colon E. Result, Returns and removes the top element in this stack. Method, push left parenthesis o colon E right parenthesis colon void. Result, Adds a new element to the top of this stack. Method, is Empty left parenthesis right parenthesis colon Boolean. Result, Returns true if the stack i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38798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762000" y="5295900"/>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GenericStack</a:t>
            </a:r>
            <a:endParaRPr lang="en-US" altLang="en-US" sz="2000" dirty="0">
              <a:latin typeface="+mn-lt"/>
            </a:endParaRPr>
          </a:p>
        </p:txBody>
      </p:sp>
    </p:spTree>
    <p:extLst>
      <p:ext uri="{BB962C8B-B14F-4D97-AF65-F5344CB8AC3E}">
        <p14:creationId xmlns:p14="http://schemas.microsoft.com/office/powerpoint/2010/main" val="306742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Generic Methods</a:t>
            </a:r>
            <a:endParaRPr lang="en-US" dirty="0"/>
          </a:p>
        </p:txBody>
      </p:sp>
      <p:pic>
        <p:nvPicPr>
          <p:cNvPr id="5" name="Picture 2" descr="Computer code has 5 lines. The lines read as follows. Line 1. public static left angle bracket E right angle bracket void print left parenthesis E left bracket right bracket list right parenthesis left brace. Line 2, indented once. for left parenthesis i n t, i equals 0 semicolon i less than sign list period length semicolon i plus plus right parenthesis. Line 3, indented twice. System period out period print left parenthesis list left bracket i right bracket plus double quote double quote right parenthesis semicolon. Line 4, indented once. System period out period print l n left parenthesis right parenthesis semicolon. Line 5. right brace."/>
          <p:cNvPicPr>
            <a:picLocks noChangeAspect="1"/>
          </p:cNvPicPr>
          <p:nvPr/>
        </p:nvPicPr>
        <p:blipFill>
          <a:blip r:embed="rId2"/>
          <a:stretch>
            <a:fillRect/>
          </a:stretch>
        </p:blipFill>
        <p:spPr>
          <a:xfrm>
            <a:off x="609600" y="1676400"/>
            <a:ext cx="6172200" cy="2103302"/>
          </a:xfrm>
          <a:prstGeom prst="rect">
            <a:avLst/>
          </a:prstGeom>
        </p:spPr>
      </p:pic>
      <p:pic>
        <p:nvPicPr>
          <p:cNvPr id="6" name="Picture 3" descr="Computer code has 5 lines. The lines read as follows. Line 1. public static void print left parenthesis Object left bracket right bracket list right parenthesis left brace. Line 2, indented once. for left parenthesis i n t, i equals 0 semicolon i less than sign list period length semicolon i plus plus right parenthesis. Line 3, indented twice. System period out period print left parenthesis list left bracket i right bracket plus double quote double quote right parenthesis semicolon. Line 4, indented once. System period out period print l n left parenthesis right parenthesis semicolon. Line 5. right brace."/>
          <p:cNvPicPr>
            <a:picLocks noChangeAspect="1"/>
          </p:cNvPicPr>
          <p:nvPr/>
        </p:nvPicPr>
        <p:blipFill>
          <a:blip r:embed="rId3"/>
          <a:stretch>
            <a:fillRect/>
          </a:stretch>
        </p:blipFill>
        <p:spPr>
          <a:xfrm>
            <a:off x="440453" y="4038600"/>
            <a:ext cx="6783475" cy="2103302"/>
          </a:xfrm>
          <a:prstGeom prst="rect">
            <a:avLst/>
          </a:prstGeom>
        </p:spPr>
      </p:pic>
    </p:spTree>
    <p:extLst>
      <p:ext uri="{BB962C8B-B14F-4D97-AF65-F5344CB8AC3E}">
        <p14:creationId xmlns:p14="http://schemas.microsoft.com/office/powerpoint/2010/main" val="4041585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Bounded Generic Type</a:t>
            </a:r>
            <a:endParaRPr lang="en-US" dirty="0"/>
          </a:p>
        </p:txBody>
      </p:sp>
      <p:pic>
        <p:nvPicPr>
          <p:cNvPr id="6" name="Picture 2" descr="Computer code has 9 lines. The lines read as follows. Line 1. public static void main left parenthesis String left bracket right bracket a r g s right parenthesis left brace. Line 2, indented once. Rectangle rectangle equals new Rectangle left parenthesis 2, 2 right parenthesis semicolon. Line 3, indented once. Circle circle equals new Circle left parenthesis 2 right parenthesis semicolon. Line 4, indented once. System period out period print l n left parenthesis double quote Same area question mark double quote plus equal Area left parenthesis rectangle, circle right parenthesis right parenthesis semicolon. Line 5. right brace. Line 6. public static left angle bracket E extends Geometric Object right angle bracket Boolean. Line 7, indented twice. equal Area left parenthesis E object 1, E object 2 right parenthesis left brace. Line 8, indented once. return object 1 period get Area left parenthesis right parenthesis equals equals object 2 period get Area left parenthesis right parenthesis semicolon. Line 9. right brace."/>
          <p:cNvPicPr>
            <a:picLocks noChangeAspect="1"/>
          </p:cNvPicPr>
          <p:nvPr/>
        </p:nvPicPr>
        <p:blipFill>
          <a:blip r:embed="rId2"/>
          <a:stretch>
            <a:fillRect/>
          </a:stretch>
        </p:blipFill>
        <p:spPr>
          <a:xfrm>
            <a:off x="609600" y="1752600"/>
            <a:ext cx="7623425" cy="3609145"/>
          </a:xfrm>
          <a:prstGeom prst="rect">
            <a:avLst/>
          </a:prstGeom>
        </p:spPr>
      </p:pic>
    </p:spTree>
    <p:extLst>
      <p:ext uri="{BB962C8B-B14F-4D97-AF65-F5344CB8AC3E}">
        <p14:creationId xmlns:p14="http://schemas.microsoft.com/office/powerpoint/2010/main" val="114803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Raw Type and Backward Compatibility </a:t>
            </a:r>
            <a:endParaRPr lang="en-US" dirty="0"/>
          </a:p>
        </p:txBody>
      </p:sp>
      <p:pic>
        <p:nvPicPr>
          <p:cNvPr id="4" name="Picture 2" descr="Computer code has 2 lines. The lines read as follows. Line 1. forward slash forward slash raw type. Line 2. Array List list equals new Array List left parenthesis right parenthesis semicolon."/>
          <p:cNvPicPr>
            <a:picLocks noChangeAspect="1"/>
          </p:cNvPicPr>
          <p:nvPr/>
        </p:nvPicPr>
        <p:blipFill>
          <a:blip r:embed="rId2"/>
          <a:stretch>
            <a:fillRect/>
          </a:stretch>
        </p:blipFill>
        <p:spPr>
          <a:xfrm>
            <a:off x="685800" y="1752600"/>
            <a:ext cx="4505334" cy="1158340"/>
          </a:xfrm>
          <a:prstGeom prst="rect">
            <a:avLst/>
          </a:prstGeom>
        </p:spPr>
      </p:pic>
      <p:pic>
        <p:nvPicPr>
          <p:cNvPr id="3" name="Picture 3" descr="Line 1. This is roughly equivalent to. Line 2. Computer code reads, Array List left angle bracket Object right angle bracket list equals new array list left angle bracket object right angle bracket lef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733800"/>
            <a:ext cx="8440328" cy="1143160"/>
          </a:xfrm>
          <a:prstGeom prst="rect">
            <a:avLst/>
          </a:prstGeom>
        </p:spPr>
      </p:pic>
    </p:spTree>
    <p:extLst>
      <p:ext uri="{BB962C8B-B14F-4D97-AF65-F5344CB8AC3E}">
        <p14:creationId xmlns:p14="http://schemas.microsoft.com/office/powerpoint/2010/main" val="30619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Raw Type is </a:t>
            </a:r>
            <a:r>
              <a:rPr lang="en-US" altLang="en-US" dirty="0" smtClean="0"/>
              <a:t>Unsafe</a:t>
            </a:r>
            <a:endParaRPr lang="en-US" dirty="0"/>
          </a:p>
        </p:txBody>
      </p:sp>
      <p:pic>
        <p:nvPicPr>
          <p:cNvPr id="5" name="Picture 2" descr="Computer code has 10 lines. The lines read as follows. Line 1. Forward slash forward slash Max period java colon Find a maximum object. Line 2. public class Max left brace. Line 3, indented once. forward slash asterisk asterisk Return the maximum between two objects asterisk forward slash. Line 4, indented once. public static Comparable max left parenthesis Comparable o 1, Comparable o 2 right parenthesis left brace. Line 5, indented twice. if left parenthesis o 1 period compare To left parenthesis o 2 right parenthesis greater than sign 0 right parenthesis. Line 6, indented 3 times. return o 1 semicolon. Line 7, indented twice. else. Line 8, indented 3 times. return o 2 semicolon. Line 9, indented once. right brace. Line 10. right brace."/>
          <p:cNvPicPr>
            <a:picLocks noChangeAspect="1"/>
          </p:cNvPicPr>
          <p:nvPr/>
        </p:nvPicPr>
        <p:blipFill>
          <a:blip r:embed="rId2"/>
          <a:stretch>
            <a:fillRect/>
          </a:stretch>
        </p:blipFill>
        <p:spPr>
          <a:xfrm>
            <a:off x="612305" y="1789034"/>
            <a:ext cx="7919390" cy="3279932"/>
          </a:xfrm>
          <a:prstGeom prst="rect">
            <a:avLst/>
          </a:prstGeom>
        </p:spPr>
      </p:pic>
      <p:sp>
        <p:nvSpPr>
          <p:cNvPr id="3" name="Text Placeholder 3"/>
          <p:cNvSpPr>
            <a:spLocks noGrp="1"/>
          </p:cNvSpPr>
          <p:nvPr>
            <p:ph type="body" sz="quarter" idx="10"/>
          </p:nvPr>
        </p:nvSpPr>
        <p:spPr/>
        <p:txBody>
          <a:bodyPr/>
          <a:lstStyle/>
          <a:p>
            <a:r>
              <a:rPr lang="en-US" altLang="en-US" dirty="0"/>
              <a:t>Runtime Error: </a:t>
            </a:r>
            <a:endParaRPr lang="en-US" altLang="en-US" dirty="0" smtClean="0"/>
          </a:p>
          <a:p>
            <a:r>
              <a:rPr lang="en-US" altLang="en-US" dirty="0" err="1" smtClean="0"/>
              <a:t>Max.max</a:t>
            </a:r>
            <a:r>
              <a:rPr lang="en-US" altLang="en-US" dirty="0"/>
              <a:t>("Welcome", 23); </a:t>
            </a:r>
          </a:p>
        </p:txBody>
      </p:sp>
    </p:spTree>
    <p:extLst>
      <p:ext uri="{BB962C8B-B14F-4D97-AF65-F5344CB8AC3E}">
        <p14:creationId xmlns:p14="http://schemas.microsoft.com/office/powerpoint/2010/main" val="1055748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Make it Safe </a:t>
            </a:r>
            <a:endParaRPr lang="en-US" dirty="0"/>
          </a:p>
        </p:txBody>
      </p:sp>
      <p:pic>
        <p:nvPicPr>
          <p:cNvPr id="4" name="Picture 2" descr="Computer code has 10 lines. The lines read as follows. Line 1. Forward slash forward slash Max 1 period java colon Find a maximum object. Line 2. public class Max 1 left brace. Line 3, indented once. forward slash asterisk asterisk Return the maximum between two objects asterisk forward slash. Line 4, indented once. public static left angle bracket E extends Comparable left angle bracket E right angle bracket right angle bracket E max left parenthesis E, o 1, E, o 2 right parenthesis left brace. Line 5, indented twice. if left parenthesis o 1 period compare To left parenthesis o 2 right parenthesis greater than sign 0 right parenthesis. Line 6, indented 3 times. return o 1 semicolon. Line 7, indented twice. else. Line 8, indented 3 times. return o 2 semicolon. Line 9, indented once. right brace. Line 10. right brace."/>
          <p:cNvPicPr>
            <a:picLocks noChangeAspect="1"/>
          </p:cNvPicPr>
          <p:nvPr/>
        </p:nvPicPr>
        <p:blipFill>
          <a:blip r:embed="rId2"/>
          <a:stretch>
            <a:fillRect/>
          </a:stretch>
        </p:blipFill>
        <p:spPr>
          <a:xfrm>
            <a:off x="685800" y="1981200"/>
            <a:ext cx="7128561" cy="3032930"/>
          </a:xfrm>
          <a:prstGeom prst="rect">
            <a:avLst/>
          </a:prstGeom>
        </p:spPr>
      </p:pic>
      <p:sp>
        <p:nvSpPr>
          <p:cNvPr id="3" name="Text Placeholder 3"/>
          <p:cNvSpPr>
            <a:spLocks noGrp="1"/>
          </p:cNvSpPr>
          <p:nvPr>
            <p:ph type="body" sz="quarter" idx="10"/>
          </p:nvPr>
        </p:nvSpPr>
        <p:spPr/>
        <p:txBody>
          <a:bodyPr/>
          <a:lstStyle/>
          <a:p>
            <a:r>
              <a:rPr lang="en-US" altLang="en-US" dirty="0" err="1"/>
              <a:t>Max.max</a:t>
            </a:r>
            <a:r>
              <a:rPr lang="en-US" altLang="en-US" dirty="0"/>
              <a:t>("Welcome", 23); </a:t>
            </a:r>
          </a:p>
        </p:txBody>
      </p:sp>
    </p:spTree>
    <p:extLst>
      <p:ext uri="{BB962C8B-B14F-4D97-AF65-F5344CB8AC3E}">
        <p14:creationId xmlns:p14="http://schemas.microsoft.com/office/powerpoint/2010/main" val="3168337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Wildcards</a:t>
            </a:r>
            <a:endParaRPr lang="en-US" dirty="0"/>
          </a:p>
        </p:txBody>
      </p:sp>
      <p:sp>
        <p:nvSpPr>
          <p:cNvPr id="5" name="Content Placeholder 2"/>
          <p:cNvSpPr>
            <a:spLocks noGrp="1"/>
          </p:cNvSpPr>
          <p:nvPr>
            <p:ph idx="1"/>
          </p:nvPr>
        </p:nvSpPr>
        <p:spPr>
          <a:xfrm>
            <a:off x="457200" y="1524000"/>
            <a:ext cx="8229600" cy="685800"/>
          </a:xfrm>
        </p:spPr>
        <p:txBody>
          <a:bodyPr/>
          <a:lstStyle/>
          <a:p>
            <a:r>
              <a:rPr lang="en-US" altLang="en-US" dirty="0"/>
              <a:t>Why wildcards are necessary? See this example</a:t>
            </a:r>
            <a:r>
              <a:rPr lang="en-US" altLang="en-US" dirty="0" smtClean="0"/>
              <a:t>.</a:t>
            </a:r>
            <a:endParaRPr lang="en-US" altLang="en-US" dirty="0"/>
          </a:p>
        </p:txBody>
      </p:sp>
      <p:sp>
        <p:nvSpPr>
          <p:cNvPr id="6" name="TextBox 3">
            <a:hlinkClick r:id="rId2"/>
          </p:cNvPr>
          <p:cNvSpPr>
            <a:spLocks noChangeArrowheads="1"/>
          </p:cNvSpPr>
          <p:nvPr/>
        </p:nvSpPr>
        <p:spPr bwMode="auto">
          <a:xfrm>
            <a:off x="762000" y="2355346"/>
            <a:ext cx="3200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WildCardNeedDemo</a:t>
            </a:r>
            <a:endParaRPr lang="en-US" altLang="en-US" sz="2000" dirty="0">
              <a:latin typeface="+mn-lt"/>
            </a:endParaRPr>
          </a:p>
        </p:txBody>
      </p:sp>
      <p:pic>
        <p:nvPicPr>
          <p:cNvPr id="9" name="Picture 4" descr="Line 1. Question mark unbounded wildcard. Line 2. Question mark extends T bounded wildcard. Line 3. Question mark super T lower bound wildcard."/>
          <p:cNvPicPr>
            <a:picLocks noChangeAspect="1"/>
          </p:cNvPicPr>
          <p:nvPr/>
        </p:nvPicPr>
        <p:blipFill>
          <a:blip r:embed="rId3"/>
          <a:stretch>
            <a:fillRect/>
          </a:stretch>
        </p:blipFill>
        <p:spPr>
          <a:xfrm>
            <a:off x="838200" y="3160748"/>
            <a:ext cx="5943600" cy="1443911"/>
          </a:xfrm>
          <a:prstGeom prst="rect">
            <a:avLst/>
          </a:prstGeom>
        </p:spPr>
      </p:pic>
      <p:sp>
        <p:nvSpPr>
          <p:cNvPr id="7" name="TextBox 5">
            <a:hlinkClick r:id="rId4"/>
          </p:cNvPr>
          <p:cNvSpPr>
            <a:spLocks noChangeArrowheads="1"/>
          </p:cNvSpPr>
          <p:nvPr/>
        </p:nvSpPr>
        <p:spPr bwMode="auto">
          <a:xfrm>
            <a:off x="752475" y="5465259"/>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AnyWildCardDemo</a:t>
            </a:r>
            <a:endParaRPr lang="en-US" altLang="en-US" sz="2000" dirty="0">
              <a:latin typeface="+mn-lt"/>
            </a:endParaRPr>
          </a:p>
        </p:txBody>
      </p:sp>
      <p:sp>
        <p:nvSpPr>
          <p:cNvPr id="8" name="TextBox  6">
            <a:hlinkClick r:id="rId5"/>
          </p:cNvPr>
          <p:cNvSpPr>
            <a:spLocks noChangeArrowheads="1"/>
          </p:cNvSpPr>
          <p:nvPr/>
        </p:nvSpPr>
        <p:spPr bwMode="auto">
          <a:xfrm>
            <a:off x="4943474" y="5479546"/>
            <a:ext cx="2752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SuperWildCardDemo</a:t>
            </a:r>
            <a:endParaRPr lang="en-US" altLang="en-US" sz="2000" dirty="0">
              <a:latin typeface="+mn-lt"/>
            </a:endParaRPr>
          </a:p>
        </p:txBody>
      </p:sp>
    </p:spTree>
    <p:extLst>
      <p:ext uri="{BB962C8B-B14F-4D97-AF65-F5344CB8AC3E}">
        <p14:creationId xmlns:p14="http://schemas.microsoft.com/office/powerpoint/2010/main" val="88935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Generic Types and Wildcard Types</a:t>
            </a:r>
            <a:endParaRPr lang="en-US" dirty="0"/>
          </a:p>
        </p:txBody>
      </p:sp>
      <p:pic>
        <p:nvPicPr>
          <p:cNvPr id="6" name="Picture 2" descr="Two diagrams illustrate the relationship between generic types and wildcard types. In the first diagram, Es sub class and a bounded wildcard is derived from a generic type parameter E which is further derived from a lower bound wildcard and Es super class. An unbounded wildcard, the lower bounded wildcard, and Es super class is derived from Object. In the second diagram, A left angle bracket Bs sub class right angle bracket is derived from A left angle bracket question mark extends B right angle bracket and also from A left angle bracket question mark super B right angle bracket. A left angle bracket B right angle bracket is derived from A left angle bracket question mark extends B right angle bracket and also from A left angle bracket question mark super B right angle bracket. A left angle bracket question mark extends B right angle bracket and A left angle bracket question mark super B right angle bracket is derived from A left angle bracket question mark right angle bracket which is further derived from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81" y="2028633"/>
            <a:ext cx="7005637" cy="254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5546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Avoiding Unsafe Raw Types</a:t>
            </a:r>
            <a:endParaRPr lang="en-US" dirty="0"/>
          </a:p>
        </p:txBody>
      </p:sp>
      <p:pic>
        <p:nvPicPr>
          <p:cNvPr id="6" name="Picture 2" descr="Use new Array List left angle bracket Concrete Type right angle bracket left parenthesis right parenthesis, instead of new Array List left parenthesis right parenthesis semicolon."/>
          <p:cNvPicPr>
            <a:picLocks noChangeAspect="1"/>
          </p:cNvPicPr>
          <p:nvPr/>
        </p:nvPicPr>
        <p:blipFill>
          <a:blip r:embed="rId2"/>
          <a:stretch>
            <a:fillRect/>
          </a:stretch>
        </p:blipFill>
        <p:spPr>
          <a:xfrm>
            <a:off x="609600" y="1706803"/>
            <a:ext cx="4676037" cy="3139593"/>
          </a:xfrm>
          <a:prstGeom prst="rect">
            <a:avLst/>
          </a:prstGeom>
        </p:spPr>
      </p:pic>
      <p:sp>
        <p:nvSpPr>
          <p:cNvPr id="8" name="TextBox 3">
            <a:hlinkClick r:id="rId3"/>
          </p:cNvPr>
          <p:cNvSpPr>
            <a:spLocks noChangeArrowheads="1"/>
          </p:cNvSpPr>
          <p:nvPr/>
        </p:nvSpPr>
        <p:spPr bwMode="auto">
          <a:xfrm>
            <a:off x="3581400" y="5307256"/>
            <a:ext cx="220186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TestArrayListNew</a:t>
            </a:r>
          </a:p>
        </p:txBody>
      </p:sp>
      <p:sp>
        <p:nvSpPr>
          <p:cNvPr id="5" name="TextBox 4">
            <a:hlinkClick r:id="rId4"/>
          </p:cNvPr>
          <p:cNvSpPr txBox="1"/>
          <p:nvPr/>
        </p:nvSpPr>
        <p:spPr>
          <a:xfrm>
            <a:off x="6019800" y="5307257"/>
            <a:ext cx="762000" cy="461665"/>
          </a:xfrm>
          <a:prstGeom prst="rect">
            <a:avLst/>
          </a:prstGeom>
          <a:solidFill>
            <a:srgbClr val="38A1BA"/>
          </a:solidFill>
        </p:spPr>
        <p:txBody>
          <a:bodyPr wrap="square" rtlCol="0">
            <a:spAutoFit/>
          </a:bodyPr>
          <a:lstStyle/>
          <a:p>
            <a:pPr algn="ctr"/>
            <a:r>
              <a:rPr lang="en-US" sz="2400" dirty="0" smtClean="0"/>
              <a:t>Run</a:t>
            </a:r>
          </a:p>
        </p:txBody>
      </p:sp>
    </p:spTree>
    <p:extLst>
      <p:ext uri="{BB962C8B-B14F-4D97-AF65-F5344CB8AC3E}">
        <p14:creationId xmlns:p14="http://schemas.microsoft.com/office/powerpoint/2010/main" val="300567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know the benefits of generics (§19.1).</a:t>
            </a:r>
          </a:p>
          <a:p>
            <a:pPr marL="256032" indent="-256032">
              <a:buFont typeface="Arial" panose="020B0604020202020204" pitchFamily="34" charset="0"/>
              <a:buChar char="•"/>
            </a:pPr>
            <a:r>
              <a:rPr lang="en-US" altLang="en-US" dirty="0"/>
              <a:t>To use generic classes and interfaces (§19.2).</a:t>
            </a:r>
          </a:p>
          <a:p>
            <a:pPr marL="256032" indent="-256032">
              <a:buFont typeface="Arial" panose="020B0604020202020204" pitchFamily="34" charset="0"/>
              <a:buChar char="•"/>
            </a:pPr>
            <a:r>
              <a:rPr lang="en-US" altLang="en-US" dirty="0"/>
              <a:t>To declare generic classes and interfaces (§19.3).</a:t>
            </a:r>
          </a:p>
          <a:p>
            <a:pPr marL="256032" indent="-256032">
              <a:buFont typeface="Arial" panose="020B0604020202020204" pitchFamily="34" charset="0"/>
              <a:buChar char="•"/>
            </a:pPr>
            <a:r>
              <a:rPr lang="en-US" altLang="en-US" dirty="0"/>
              <a:t>To understand why generic types can improve reliability and readability (§19.3).</a:t>
            </a:r>
          </a:p>
          <a:p>
            <a:pPr marL="256032" indent="-256032">
              <a:buFont typeface="Arial" panose="020B0604020202020204" pitchFamily="34" charset="0"/>
              <a:buChar char="•"/>
            </a:pPr>
            <a:r>
              <a:rPr lang="en-US" altLang="en-US" dirty="0"/>
              <a:t>To declare and use generic methods and bounded generic types (§19.4).</a:t>
            </a:r>
          </a:p>
          <a:p>
            <a:pPr marL="256032" indent="-256032">
              <a:buFont typeface="Arial" panose="020B0604020202020204" pitchFamily="34" charset="0"/>
              <a:buChar char="•"/>
            </a:pPr>
            <a:r>
              <a:rPr lang="en-US" altLang="en-US" dirty="0"/>
              <a:t>To use raw types for backward compatibility (§19.5).</a:t>
            </a:r>
          </a:p>
          <a:p>
            <a:pPr marL="256032" indent="-256032">
              <a:buFont typeface="Arial" panose="020B0604020202020204" pitchFamily="34" charset="0"/>
              <a:buChar char="•"/>
            </a:pPr>
            <a:r>
              <a:rPr lang="en-US" altLang="en-US" dirty="0"/>
              <a:t>To know wildcard types and understand why they are necessary (§19.6</a:t>
            </a:r>
            <a:r>
              <a:rPr lang="en-US" altLang="en-US" dirty="0" smtClean="0"/>
              <a:t>).</a:t>
            </a:r>
            <a:endParaRPr lang="en-US" altLang="en-US" dirty="0"/>
          </a:p>
        </p:txBody>
      </p:sp>
    </p:spTree>
    <p:extLst>
      <p:ext uri="{BB962C8B-B14F-4D97-AF65-F5344CB8AC3E}">
        <p14:creationId xmlns:p14="http://schemas.microsoft.com/office/powerpoint/2010/main" val="121836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Erasure and Restrictions on </a:t>
            </a:r>
            <a:r>
              <a:rPr lang="en-US" altLang="en-US" dirty="0" smtClean="0"/>
              <a:t>Generics</a:t>
            </a:r>
            <a:endParaRPr lang="en-US" dirty="0"/>
          </a:p>
        </p:txBody>
      </p:sp>
      <p:sp>
        <p:nvSpPr>
          <p:cNvPr id="5" name="Content Placeholder 2"/>
          <p:cNvSpPr>
            <a:spLocks noGrp="1"/>
          </p:cNvSpPr>
          <p:nvPr>
            <p:ph idx="1"/>
          </p:nvPr>
        </p:nvSpPr>
        <p:spPr/>
        <p:txBody>
          <a:bodyPr/>
          <a:lstStyle/>
          <a:p>
            <a:r>
              <a:rPr lang="en-US" altLang="en-US" dirty="0"/>
              <a:t>Generics are implemented using an approach called </a:t>
            </a:r>
            <a:r>
              <a:rPr lang="en-US" altLang="en-US" b="1" dirty="0"/>
              <a:t>type erasure</a:t>
            </a:r>
            <a:r>
              <a:rPr lang="en-US" altLang="en-US" dirty="0"/>
              <a:t>. The compiler uses the generic type information to compile the code, but erases it afterwards. So the generic information is not available at run time. This approach enables the generic code to be backward-compatible with the legacy code that uses raw types</a:t>
            </a:r>
            <a:r>
              <a:rPr lang="en-US" altLang="en-US" dirty="0" smtClean="0"/>
              <a:t>.</a:t>
            </a:r>
            <a:endParaRPr lang="en-US" altLang="en-US" dirty="0"/>
          </a:p>
        </p:txBody>
      </p:sp>
    </p:spTree>
    <p:extLst>
      <p:ext uri="{BB962C8B-B14F-4D97-AF65-F5344CB8AC3E}">
        <p14:creationId xmlns:p14="http://schemas.microsoft.com/office/powerpoint/2010/main" val="141529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Compile Time </a:t>
            </a:r>
            <a:r>
              <a:rPr lang="en-US" altLang="en-US" sz="3600" dirty="0" smtClean="0"/>
              <a:t>Checking</a:t>
            </a:r>
            <a:endParaRPr lang="en-US" dirty="0"/>
          </a:p>
        </p:txBody>
      </p:sp>
      <p:sp>
        <p:nvSpPr>
          <p:cNvPr id="3" name="Content Placeholder 2"/>
          <p:cNvSpPr>
            <a:spLocks noGrp="1"/>
          </p:cNvSpPr>
          <p:nvPr>
            <p:ph idx="1"/>
          </p:nvPr>
        </p:nvSpPr>
        <p:spPr>
          <a:xfrm>
            <a:off x="457200" y="1524000"/>
            <a:ext cx="8229600" cy="1524000"/>
          </a:xfrm>
        </p:spPr>
        <p:txBody>
          <a:bodyPr/>
          <a:lstStyle/>
          <a:p>
            <a:r>
              <a:rPr lang="en-US" altLang="en-US" dirty="0"/>
              <a:t>For example, the compiler checks whether generics is used correctly for the following code in (a) and translates it into the equivalent code in (b) for runtime use. The code in (b) uses the raw type</a:t>
            </a:r>
            <a:r>
              <a:rPr lang="en-US" altLang="en-US" dirty="0" smtClean="0"/>
              <a:t>.</a:t>
            </a:r>
            <a:endParaRPr lang="en-US" altLang="en-US" dirty="0"/>
          </a:p>
        </p:txBody>
      </p:sp>
      <p:pic>
        <p:nvPicPr>
          <p:cNvPr id="4" name="Picture 3" descr="Two computer codes. Computer code a has 3 lines. The lines read as follows. Line 1. Array List left angle bracket String right angle bracket list equals new Array List left angle bracket right angle bracket left parenthesis right parenthesis semicolon. The words, left angle bracket String right angle bracket left angle bracket right angle bracket in line 1 are highlighted. Line 2. list period adds left parenthesis double quote Oklahoma double quote right parenthesis semicolon. Line 3. String state equals list period get left parenthesis 0 right parenthesis semicolon. Computer code b has 3 lines. The lines read as follows. Line 1. Array List list equals new Array List left parenthesis right parenthesis semicolon. Line 2. list period add left parenthesis double quote Oklahoma double quote right parenthesis semicolon. Line 3. String state equals left parenthesis String right parenthesis left parenthesis list period get left parenthesis 0 right parenthesis right parenthesis semicolon. The words, left parenthesis String right parenthesis in line 3 are highlighted."/>
          <p:cNvPicPr>
            <a:picLocks noChangeAspect="1"/>
          </p:cNvPicPr>
          <p:nvPr/>
        </p:nvPicPr>
        <p:blipFill>
          <a:blip r:embed="rId2"/>
          <a:stretch>
            <a:fillRect/>
          </a:stretch>
        </p:blipFill>
        <p:spPr>
          <a:xfrm>
            <a:off x="386999" y="4343400"/>
            <a:ext cx="8299801" cy="1125600"/>
          </a:xfrm>
          <a:prstGeom prst="rect">
            <a:avLst/>
          </a:prstGeom>
        </p:spPr>
      </p:pic>
    </p:spTree>
    <p:extLst>
      <p:ext uri="{BB962C8B-B14F-4D97-AF65-F5344CB8AC3E}">
        <p14:creationId xmlns:p14="http://schemas.microsoft.com/office/powerpoint/2010/main" val="219472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Important </a:t>
            </a:r>
            <a:r>
              <a:rPr lang="en-US" altLang="en-US" dirty="0" smtClean="0"/>
              <a:t>Facts</a:t>
            </a:r>
            <a:endParaRPr lang="en-US" dirty="0"/>
          </a:p>
        </p:txBody>
      </p:sp>
      <p:sp>
        <p:nvSpPr>
          <p:cNvPr id="7" name="Content Placeholder 2"/>
          <p:cNvSpPr>
            <a:spLocks noGrp="1"/>
          </p:cNvSpPr>
          <p:nvPr>
            <p:ph sz="quarter" idx="10"/>
          </p:nvPr>
        </p:nvSpPr>
        <p:spPr/>
        <p:txBody>
          <a:bodyPr/>
          <a:lstStyle/>
          <a:p>
            <a:r>
              <a:rPr lang="en-US" altLang="en-US" dirty="0"/>
              <a:t>It is important to note that a generic class is shared by all its instances regardless of its actual generic type. </a:t>
            </a:r>
          </a:p>
        </p:txBody>
      </p:sp>
      <p:graphicFrame>
        <p:nvGraphicFramePr>
          <p:cNvPr id="12" name="Object 3" descr="Computer code reads, Generic Stack left angle bracket String right angle bracket stack 1 equals new Generic Stack left angle bracket right angle bracket left parenthesis right parenthesis semicolon."/>
          <p:cNvGraphicFramePr>
            <a:graphicFrameLocks noChangeAspect="1"/>
          </p:cNvGraphicFramePr>
          <p:nvPr>
            <p:extLst>
              <p:ext uri="{D42A27DB-BD31-4B8C-83A1-F6EECF244321}">
                <p14:modId xmlns:p14="http://schemas.microsoft.com/office/powerpoint/2010/main" val="3784509662"/>
              </p:ext>
            </p:extLst>
          </p:nvPr>
        </p:nvGraphicFramePr>
        <p:xfrm>
          <a:off x="457200" y="2550690"/>
          <a:ext cx="7348049" cy="393911"/>
        </p:xfrm>
        <a:graphic>
          <a:graphicData uri="http://schemas.openxmlformats.org/presentationml/2006/ole">
            <mc:AlternateContent xmlns:mc="http://schemas.openxmlformats.org/markup-compatibility/2006">
              <mc:Choice xmlns:v="urn:schemas-microsoft-com:vml" Requires="v">
                <p:oleObj spid="_x0000_s53443" name="Equation" r:id="rId3" imgW="3416040" imgH="203040" progId="Equation.DSMT4">
                  <p:embed/>
                </p:oleObj>
              </mc:Choice>
              <mc:Fallback>
                <p:oleObj name="Equation" r:id="rId3" imgW="3416040" imgH="203040" progId="Equation.DSMT4">
                  <p:embed/>
                  <p:pic>
                    <p:nvPicPr>
                      <p:cNvPr id="0" name=""/>
                      <p:cNvPicPr/>
                      <p:nvPr/>
                    </p:nvPicPr>
                    <p:blipFill>
                      <a:blip r:embed="rId4"/>
                      <a:stretch>
                        <a:fillRect/>
                      </a:stretch>
                    </p:blipFill>
                    <p:spPr>
                      <a:xfrm>
                        <a:off x="457200" y="2550690"/>
                        <a:ext cx="7348049" cy="393911"/>
                      </a:xfrm>
                      <a:prstGeom prst="rect">
                        <a:avLst/>
                      </a:prstGeom>
                    </p:spPr>
                  </p:pic>
                </p:oleObj>
              </mc:Fallback>
            </mc:AlternateContent>
          </a:graphicData>
        </a:graphic>
      </p:graphicFrame>
      <p:graphicFrame>
        <p:nvGraphicFramePr>
          <p:cNvPr id="13" name="Object 4" descr="Computer code reads, Generic stack left angle bracket Integer right angle bracket stack 2 equals new Generic Stack left angle bracket right angle bracket left parenthesis right parenthesis semicolon."/>
          <p:cNvGraphicFramePr>
            <a:graphicFrameLocks noChangeAspect="1"/>
          </p:cNvGraphicFramePr>
          <p:nvPr>
            <p:extLst>
              <p:ext uri="{D42A27DB-BD31-4B8C-83A1-F6EECF244321}">
                <p14:modId xmlns:p14="http://schemas.microsoft.com/office/powerpoint/2010/main" val="965698494"/>
              </p:ext>
            </p:extLst>
          </p:nvPr>
        </p:nvGraphicFramePr>
        <p:xfrm>
          <a:off x="457200" y="3097269"/>
          <a:ext cx="7360793" cy="357140"/>
        </p:xfrm>
        <a:graphic>
          <a:graphicData uri="http://schemas.openxmlformats.org/presentationml/2006/ole">
            <mc:AlternateContent xmlns:mc="http://schemas.openxmlformats.org/markup-compatibility/2006">
              <mc:Choice xmlns:v="urn:schemas-microsoft-com:vml" Requires="v">
                <p:oleObj spid="_x0000_s53444" name="Equation" r:id="rId5" imgW="3466800" imgH="203040" progId="Equation.DSMT4">
                  <p:embed/>
                </p:oleObj>
              </mc:Choice>
              <mc:Fallback>
                <p:oleObj name="Equation" r:id="rId5" imgW="3466800" imgH="203040" progId="Equation.DSMT4">
                  <p:embed/>
                  <p:pic>
                    <p:nvPicPr>
                      <p:cNvPr id="12" name="Object 11"/>
                      <p:cNvPicPr/>
                      <p:nvPr/>
                    </p:nvPicPr>
                    <p:blipFill>
                      <a:blip r:embed="rId6"/>
                      <a:stretch>
                        <a:fillRect/>
                      </a:stretch>
                    </p:blipFill>
                    <p:spPr>
                      <a:xfrm>
                        <a:off x="457200" y="3097269"/>
                        <a:ext cx="7360793" cy="357140"/>
                      </a:xfrm>
                      <a:prstGeom prst="rect">
                        <a:avLst/>
                      </a:prstGeom>
                    </p:spPr>
                  </p:pic>
                </p:oleObj>
              </mc:Fallback>
            </mc:AlternateContent>
          </a:graphicData>
        </a:graphic>
      </p:graphicFrame>
      <p:sp>
        <p:nvSpPr>
          <p:cNvPr id="8" name="Content Placeholder 5"/>
          <p:cNvSpPr>
            <a:spLocks noGrp="1"/>
          </p:cNvSpPr>
          <p:nvPr>
            <p:ph sz="quarter" idx="11"/>
          </p:nvPr>
        </p:nvSpPr>
        <p:spPr>
          <a:xfrm>
            <a:off x="457200" y="3733800"/>
            <a:ext cx="1295400" cy="381000"/>
          </a:xfrm>
        </p:spPr>
        <p:txBody>
          <a:bodyPr/>
          <a:lstStyle/>
          <a:p>
            <a:r>
              <a:rPr lang="en-US" altLang="en-US" dirty="0"/>
              <a:t>Although</a:t>
            </a:r>
            <a:endParaRPr lang="en-US" dirty="0"/>
          </a:p>
        </p:txBody>
      </p:sp>
      <p:graphicFrame>
        <p:nvGraphicFramePr>
          <p:cNvPr id="11" name="Object 6" descr="Generic Stack left angle bracket String right angle bracket and Generic Stack left angle bracket Integer right angle bracket."/>
          <p:cNvGraphicFramePr>
            <a:graphicFrameLocks noChangeAspect="1"/>
          </p:cNvGraphicFramePr>
          <p:nvPr>
            <p:extLst>
              <p:ext uri="{D42A27DB-BD31-4B8C-83A1-F6EECF244321}">
                <p14:modId xmlns:p14="http://schemas.microsoft.com/office/powerpoint/2010/main" val="370359340"/>
              </p:ext>
            </p:extLst>
          </p:nvPr>
        </p:nvGraphicFramePr>
        <p:xfrm>
          <a:off x="2057400" y="3827303"/>
          <a:ext cx="6172199" cy="398463"/>
        </p:xfrm>
        <a:graphic>
          <a:graphicData uri="http://schemas.openxmlformats.org/presentationml/2006/ole">
            <mc:AlternateContent xmlns:mc="http://schemas.openxmlformats.org/markup-compatibility/2006">
              <mc:Choice xmlns:v="urn:schemas-microsoft-com:vml" Requires="v">
                <p:oleObj spid="_x0000_s53445" name="Equation" r:id="rId7" imgW="3124080" imgH="203040" progId="Equation.DSMT4">
                  <p:embed/>
                </p:oleObj>
              </mc:Choice>
              <mc:Fallback>
                <p:oleObj name="Equation" r:id="rId7" imgW="3124080" imgH="203040" progId="Equation.DSMT4">
                  <p:embed/>
                  <p:pic>
                    <p:nvPicPr>
                      <p:cNvPr id="0" name=""/>
                      <p:cNvPicPr/>
                      <p:nvPr/>
                    </p:nvPicPr>
                    <p:blipFill>
                      <a:blip r:embed="rId8"/>
                      <a:stretch>
                        <a:fillRect/>
                      </a:stretch>
                    </p:blipFill>
                    <p:spPr>
                      <a:xfrm>
                        <a:off x="2057400" y="3827303"/>
                        <a:ext cx="6172199" cy="398463"/>
                      </a:xfrm>
                      <a:prstGeom prst="rect">
                        <a:avLst/>
                      </a:prstGeom>
                    </p:spPr>
                  </p:pic>
                </p:oleObj>
              </mc:Fallback>
            </mc:AlternateContent>
          </a:graphicData>
        </a:graphic>
      </p:graphicFrame>
      <p:sp>
        <p:nvSpPr>
          <p:cNvPr id="9" name="Content Placeholder 7"/>
          <p:cNvSpPr>
            <a:spLocks noGrp="1"/>
          </p:cNvSpPr>
          <p:nvPr>
            <p:ph sz="quarter" idx="12"/>
          </p:nvPr>
        </p:nvSpPr>
        <p:spPr>
          <a:xfrm>
            <a:off x="457200" y="4572000"/>
            <a:ext cx="8229600" cy="762000"/>
          </a:xfrm>
        </p:spPr>
        <p:txBody>
          <a:bodyPr/>
          <a:lstStyle/>
          <a:p>
            <a:r>
              <a:rPr lang="en-US" altLang="en-US" dirty="0"/>
              <a:t>are two types, but there is only one class </a:t>
            </a:r>
            <a:r>
              <a:rPr lang="en-US" altLang="en-US" dirty="0" err="1"/>
              <a:t>GenericStack</a:t>
            </a:r>
            <a:r>
              <a:rPr lang="en-US" altLang="en-US" dirty="0"/>
              <a:t> loaded into the </a:t>
            </a:r>
            <a:r>
              <a:rPr lang="en-US" altLang="en-US" dirty="0" smtClean="0"/>
              <a:t>J</a:t>
            </a:r>
            <a:r>
              <a:rPr lang="en-US" altLang="en-US" sz="100" dirty="0" smtClean="0"/>
              <a:t> </a:t>
            </a:r>
            <a:r>
              <a:rPr lang="en-US" altLang="en-US" dirty="0" smtClean="0"/>
              <a:t>V</a:t>
            </a:r>
            <a:r>
              <a:rPr lang="en-US" altLang="en-US" sz="100" dirty="0" smtClean="0"/>
              <a:t> </a:t>
            </a:r>
            <a:r>
              <a:rPr lang="en-US" altLang="en-US" dirty="0" smtClean="0"/>
              <a:t>M.</a:t>
            </a:r>
            <a:endParaRPr lang="en-US" altLang="en-US" dirty="0"/>
          </a:p>
        </p:txBody>
      </p:sp>
    </p:spTree>
    <p:extLst>
      <p:ext uri="{BB962C8B-B14F-4D97-AF65-F5344CB8AC3E}">
        <p14:creationId xmlns:p14="http://schemas.microsoft.com/office/powerpoint/2010/main" val="358852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Restrictions on Generics </a:t>
            </a:r>
            <a:endParaRPr lang="en-US" dirty="0"/>
          </a:p>
        </p:txBody>
      </p:sp>
      <p:sp>
        <p:nvSpPr>
          <p:cNvPr id="3" name="Content Placeholder 2"/>
          <p:cNvSpPr>
            <a:spLocks noGrp="1"/>
          </p:cNvSpPr>
          <p:nvPr>
            <p:ph sz="quarter" idx="10"/>
          </p:nvPr>
        </p:nvSpPr>
        <p:spPr>
          <a:xfrm>
            <a:off x="457200" y="1600200"/>
            <a:ext cx="8305800" cy="533400"/>
          </a:xfrm>
        </p:spPr>
        <p:txBody>
          <a:bodyPr/>
          <a:lstStyle/>
          <a:p>
            <a:r>
              <a:rPr lang="en-US" altLang="en-US" dirty="0"/>
              <a:t>Restriction 1: Cannot Create an Instance of a Generic Type.</a:t>
            </a:r>
            <a:endParaRPr lang="en-US" dirty="0"/>
          </a:p>
        </p:txBody>
      </p:sp>
      <p:graphicFrame>
        <p:nvGraphicFramePr>
          <p:cNvPr id="7" name="Object 3" descr="Left parenthesis I e, new E left parenthesis right parenthesis right parenthesis."/>
          <p:cNvGraphicFramePr>
            <a:graphicFrameLocks noChangeAspect="1"/>
          </p:cNvGraphicFramePr>
          <p:nvPr>
            <p:extLst>
              <p:ext uri="{D42A27DB-BD31-4B8C-83A1-F6EECF244321}">
                <p14:modId xmlns:p14="http://schemas.microsoft.com/office/powerpoint/2010/main" val="3818006555"/>
              </p:ext>
            </p:extLst>
          </p:nvPr>
        </p:nvGraphicFramePr>
        <p:xfrm>
          <a:off x="457200" y="2203853"/>
          <a:ext cx="1600200" cy="310747"/>
        </p:xfrm>
        <a:graphic>
          <a:graphicData uri="http://schemas.openxmlformats.org/presentationml/2006/ole">
            <mc:AlternateContent xmlns:mc="http://schemas.openxmlformats.org/markup-compatibility/2006">
              <mc:Choice xmlns:v="urn:schemas-microsoft-com:vml" Requires="v">
                <p:oleObj spid="_x0000_s54392" name="Equation" r:id="rId3" imgW="927000" imgH="203040" progId="Equation.DSMT4">
                  <p:embed/>
                </p:oleObj>
              </mc:Choice>
              <mc:Fallback>
                <p:oleObj name="Equation" r:id="rId3" imgW="927000" imgH="203040" progId="Equation.DSMT4">
                  <p:embed/>
                  <p:pic>
                    <p:nvPicPr>
                      <p:cNvPr id="0" name=""/>
                      <p:cNvPicPr/>
                      <p:nvPr/>
                    </p:nvPicPr>
                    <p:blipFill>
                      <a:blip r:embed="rId4"/>
                      <a:stretch>
                        <a:fillRect/>
                      </a:stretch>
                    </p:blipFill>
                    <p:spPr>
                      <a:xfrm>
                        <a:off x="457200" y="2203853"/>
                        <a:ext cx="1600200" cy="310747"/>
                      </a:xfrm>
                      <a:prstGeom prst="rect">
                        <a:avLst/>
                      </a:prstGeom>
                    </p:spPr>
                  </p:pic>
                </p:oleObj>
              </mc:Fallback>
            </mc:AlternateContent>
          </a:graphicData>
        </a:graphic>
      </p:graphicFrame>
      <p:sp>
        <p:nvSpPr>
          <p:cNvPr id="4" name="Content Placeholder 4"/>
          <p:cNvSpPr>
            <a:spLocks noGrp="1"/>
          </p:cNvSpPr>
          <p:nvPr>
            <p:ph sz="quarter" idx="11"/>
          </p:nvPr>
        </p:nvSpPr>
        <p:spPr>
          <a:xfrm>
            <a:off x="457200" y="2802148"/>
            <a:ext cx="8305800" cy="398252"/>
          </a:xfrm>
        </p:spPr>
        <p:txBody>
          <a:bodyPr/>
          <a:lstStyle/>
          <a:p>
            <a:r>
              <a:rPr lang="en-US" altLang="en-US" dirty="0"/>
              <a:t>Restriction 2: Generic Array Creation is Not Allowed.</a:t>
            </a:r>
            <a:endParaRPr lang="en-US" dirty="0"/>
          </a:p>
        </p:txBody>
      </p:sp>
      <p:graphicFrame>
        <p:nvGraphicFramePr>
          <p:cNvPr id="8" name="Object 5" descr="Left parenthesis i e, new E left bracket 100 right bracket."/>
          <p:cNvGraphicFramePr>
            <a:graphicFrameLocks noChangeAspect="1"/>
          </p:cNvGraphicFramePr>
          <p:nvPr>
            <p:extLst>
              <p:ext uri="{D42A27DB-BD31-4B8C-83A1-F6EECF244321}">
                <p14:modId xmlns:p14="http://schemas.microsoft.com/office/powerpoint/2010/main" val="2925301699"/>
              </p:ext>
            </p:extLst>
          </p:nvPr>
        </p:nvGraphicFramePr>
        <p:xfrm>
          <a:off x="457200" y="3365500"/>
          <a:ext cx="1600200" cy="368300"/>
        </p:xfrm>
        <a:graphic>
          <a:graphicData uri="http://schemas.openxmlformats.org/presentationml/2006/ole">
            <mc:AlternateContent xmlns:mc="http://schemas.openxmlformats.org/markup-compatibility/2006">
              <mc:Choice xmlns:v="urn:schemas-microsoft-com:vml" Requires="v">
                <p:oleObj spid="_x0000_s54393" name="Equation" r:id="rId5" imgW="1180800" imgH="279360" progId="Equation.DSMT4">
                  <p:embed/>
                </p:oleObj>
              </mc:Choice>
              <mc:Fallback>
                <p:oleObj name="Equation" r:id="rId5" imgW="1180800" imgH="279360" progId="Equation.DSMT4">
                  <p:embed/>
                  <p:pic>
                    <p:nvPicPr>
                      <p:cNvPr id="0" name=""/>
                      <p:cNvPicPr/>
                      <p:nvPr/>
                    </p:nvPicPr>
                    <p:blipFill>
                      <a:blip r:embed="rId6"/>
                      <a:stretch>
                        <a:fillRect/>
                      </a:stretch>
                    </p:blipFill>
                    <p:spPr>
                      <a:xfrm>
                        <a:off x="457200" y="3365500"/>
                        <a:ext cx="1600200" cy="368300"/>
                      </a:xfrm>
                      <a:prstGeom prst="rect">
                        <a:avLst/>
                      </a:prstGeom>
                    </p:spPr>
                  </p:pic>
                </p:oleObj>
              </mc:Fallback>
            </mc:AlternateContent>
          </a:graphicData>
        </a:graphic>
      </p:graphicFrame>
      <p:sp>
        <p:nvSpPr>
          <p:cNvPr id="5" name="Content Placeholder 6"/>
          <p:cNvSpPr>
            <a:spLocks noGrp="1"/>
          </p:cNvSpPr>
          <p:nvPr>
            <p:ph sz="quarter" idx="12"/>
          </p:nvPr>
        </p:nvSpPr>
        <p:spPr>
          <a:xfrm>
            <a:off x="495300" y="4114800"/>
            <a:ext cx="8229600" cy="1905000"/>
          </a:xfrm>
        </p:spPr>
        <p:txBody>
          <a:bodyPr/>
          <a:lstStyle/>
          <a:p>
            <a:r>
              <a:rPr lang="en-US" altLang="en-US" dirty="0"/>
              <a:t>Restriction 3: A Generic Type Parameter of a Class Is Not Allowed in a Static Context</a:t>
            </a:r>
            <a:r>
              <a:rPr lang="en-US" altLang="en-US" dirty="0" smtClean="0"/>
              <a:t>.</a:t>
            </a:r>
            <a:endParaRPr lang="en-US" altLang="en-US" dirty="0"/>
          </a:p>
          <a:p>
            <a:r>
              <a:rPr lang="en-US" altLang="en-US" dirty="0"/>
              <a:t>Restriction 4: Exception Classes Cannot be Generic</a:t>
            </a:r>
            <a:r>
              <a:rPr lang="en-US" altLang="en-US" dirty="0" smtClean="0"/>
              <a:t>.</a:t>
            </a:r>
            <a:endParaRPr lang="en-US" altLang="en-US" dirty="0"/>
          </a:p>
        </p:txBody>
      </p:sp>
    </p:spTree>
    <p:extLst>
      <p:ext uri="{BB962C8B-B14F-4D97-AF65-F5344CB8AC3E}">
        <p14:creationId xmlns:p14="http://schemas.microsoft.com/office/powerpoint/2010/main" val="208820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Generic Matrix Classes</a:t>
            </a:r>
            <a:endParaRPr lang="en-US" dirty="0"/>
          </a:p>
        </p:txBody>
      </p:sp>
      <p:sp>
        <p:nvSpPr>
          <p:cNvPr id="3" name="Content Placeholder 2"/>
          <p:cNvSpPr>
            <a:spLocks noGrp="1"/>
          </p:cNvSpPr>
          <p:nvPr>
            <p:ph idx="1"/>
          </p:nvPr>
        </p:nvSpPr>
        <p:spPr>
          <a:xfrm>
            <a:off x="451338" y="1524000"/>
            <a:ext cx="8229600" cy="1524000"/>
          </a:xfrm>
        </p:spPr>
        <p:txBody>
          <a:bodyPr/>
          <a:lstStyle/>
          <a:p>
            <a:r>
              <a:rPr lang="en-US" altLang="en-US" dirty="0"/>
              <a:t>Objective: This example gives a generic class for matrix arithmetic. This class implements matrix addition and multiplication common for all types of matrices</a:t>
            </a:r>
            <a:r>
              <a:rPr lang="en-US" altLang="en-US" dirty="0" smtClean="0"/>
              <a:t>.</a:t>
            </a:r>
            <a:endParaRPr lang="en-US" altLang="en-US" dirty="0"/>
          </a:p>
        </p:txBody>
      </p:sp>
      <p:sp>
        <p:nvSpPr>
          <p:cNvPr id="6" name="TextBox 3">
            <a:hlinkClick r:id="rId2"/>
          </p:cNvPr>
          <p:cNvSpPr>
            <a:spLocks noChangeArrowheads="1"/>
          </p:cNvSpPr>
          <p:nvPr/>
        </p:nvSpPr>
        <p:spPr bwMode="auto">
          <a:xfrm>
            <a:off x="5029200" y="5029200"/>
            <a:ext cx="2201863"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GenericMatrix</a:t>
            </a:r>
          </a:p>
        </p:txBody>
      </p:sp>
    </p:spTree>
    <p:extLst>
      <p:ext uri="{BB962C8B-B14F-4D97-AF65-F5344CB8AC3E}">
        <p14:creationId xmlns:p14="http://schemas.microsoft.com/office/powerpoint/2010/main" val="342870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L </a:t>
            </a:r>
            <a:r>
              <a:rPr lang="en-US" altLang="en-US" dirty="0"/>
              <a:t>Diagram</a:t>
            </a:r>
            <a:endParaRPr lang="en-US" dirty="0"/>
          </a:p>
        </p:txBody>
      </p:sp>
      <p:pic>
        <p:nvPicPr>
          <p:cNvPr id="6" name="Picture 2" descr="A diagram illustrates a U M L class diagram. Rational matrix and Integer matrix is derived from a class generic matrix left angle bracket E extends number right angle bracket. The class generic matrix left angle bracket E extends number right angle bracket contains 6 methods. The first 3 method are of protected access modifier denoted by hash and the remaining 3 methods are public access modifier denoted by +. The methods in the class are as follows. add left parenthesis element 1 colon E, element 2 colon E right parenthesis colon E, multiply left parenthesis element 1 colon E, element 2 colon E right parenthesis colon E, zero left parenthesis right parenthesis colon E, add Matrix left parenthesis matrix 1 colon E left bracket right bracket left bracket right bracket, matrix 2 colon E left bracket right bracket left bracket right bracket right parenthesis colon E left bracket right bracket left bracket right bracket, print Result left parenthesis m 1 colon Number left bracket right bracket left bracket right bracket, m 2 colon number left bracket right bracket left bracket right bracket, m 3 colon Number left bracket right bracket left bracket right bracket, o p colon c h a r right parenthesis colon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363122" cy="2127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0662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Source Code</a:t>
            </a:r>
            <a:endParaRPr lang="en-US" dirty="0"/>
          </a:p>
        </p:txBody>
      </p:sp>
      <p:sp>
        <p:nvSpPr>
          <p:cNvPr id="3" name="Content Placeholder 2"/>
          <p:cNvSpPr>
            <a:spLocks noGrp="1"/>
          </p:cNvSpPr>
          <p:nvPr>
            <p:ph idx="1"/>
          </p:nvPr>
        </p:nvSpPr>
        <p:spPr>
          <a:xfrm>
            <a:off x="457200" y="1524000"/>
            <a:ext cx="8229600" cy="1371600"/>
          </a:xfrm>
        </p:spPr>
        <p:txBody>
          <a:bodyPr/>
          <a:lstStyle/>
          <a:p>
            <a:r>
              <a:rPr lang="en-US" altLang="en-US" dirty="0"/>
              <a:t>Objective: This example gives two programs that utilize the GenericMatrix class for integer matrix arithmetic and rational matrix arithmetic</a:t>
            </a:r>
            <a:r>
              <a:rPr lang="en-US" altLang="en-US" dirty="0" smtClean="0"/>
              <a:t>.</a:t>
            </a:r>
            <a:endParaRPr lang="en-US" altLang="en-US" dirty="0"/>
          </a:p>
        </p:txBody>
      </p:sp>
      <p:sp>
        <p:nvSpPr>
          <p:cNvPr id="6" name="TextBox 3">
            <a:hlinkClick r:id="rId2"/>
          </p:cNvPr>
          <p:cNvSpPr>
            <a:spLocks noChangeArrowheads="1"/>
          </p:cNvSpPr>
          <p:nvPr/>
        </p:nvSpPr>
        <p:spPr bwMode="auto">
          <a:xfrm>
            <a:off x="2381250" y="4268788"/>
            <a:ext cx="2201863" cy="460076"/>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IntegerMatrix</a:t>
            </a:r>
          </a:p>
        </p:txBody>
      </p:sp>
      <p:sp>
        <p:nvSpPr>
          <p:cNvPr id="5" name="TextBox 4">
            <a:hlinkClick r:id="rId3"/>
          </p:cNvPr>
          <p:cNvSpPr>
            <a:spLocks noChangeArrowheads="1"/>
          </p:cNvSpPr>
          <p:nvPr/>
        </p:nvSpPr>
        <p:spPr bwMode="auto">
          <a:xfrm>
            <a:off x="4732338" y="4267199"/>
            <a:ext cx="2201862"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mn-lt"/>
              </a:rPr>
              <a:t>TestIntegerMatrix</a:t>
            </a:r>
          </a:p>
        </p:txBody>
      </p:sp>
      <p:sp>
        <p:nvSpPr>
          <p:cNvPr id="10" name="TextBox 5">
            <a:hlinkClick r:id="rId4"/>
          </p:cNvPr>
          <p:cNvSpPr txBox="1"/>
          <p:nvPr/>
        </p:nvSpPr>
        <p:spPr>
          <a:xfrm>
            <a:off x="7126130" y="4267200"/>
            <a:ext cx="762000" cy="461665"/>
          </a:xfrm>
          <a:prstGeom prst="rect">
            <a:avLst/>
          </a:prstGeom>
          <a:solidFill>
            <a:srgbClr val="38A1BA"/>
          </a:solidFill>
        </p:spPr>
        <p:txBody>
          <a:bodyPr wrap="square" rtlCol="0">
            <a:spAutoFit/>
          </a:bodyPr>
          <a:lstStyle/>
          <a:p>
            <a:pPr algn="ctr"/>
            <a:r>
              <a:rPr lang="en-US" sz="2400" dirty="0" smtClean="0"/>
              <a:t>Run</a:t>
            </a:r>
          </a:p>
        </p:txBody>
      </p:sp>
      <p:sp>
        <p:nvSpPr>
          <p:cNvPr id="9" name="TextBox 6">
            <a:hlinkClick r:id="rId5"/>
          </p:cNvPr>
          <p:cNvSpPr>
            <a:spLocks noChangeArrowheads="1"/>
          </p:cNvSpPr>
          <p:nvPr/>
        </p:nvSpPr>
        <p:spPr bwMode="auto">
          <a:xfrm>
            <a:off x="2386275" y="4860068"/>
            <a:ext cx="2201862"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mn-lt"/>
              </a:rPr>
              <a:t>RationalMatrix</a:t>
            </a:r>
          </a:p>
        </p:txBody>
      </p:sp>
      <p:sp>
        <p:nvSpPr>
          <p:cNvPr id="8" name="TextBox 7">
            <a:hlinkClick r:id="rId6"/>
          </p:cNvPr>
          <p:cNvSpPr>
            <a:spLocks noChangeArrowheads="1"/>
          </p:cNvSpPr>
          <p:nvPr/>
        </p:nvSpPr>
        <p:spPr bwMode="auto">
          <a:xfrm>
            <a:off x="4732338" y="4860069"/>
            <a:ext cx="220186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mn-lt"/>
              </a:rPr>
              <a:t>TestRationalMatrix</a:t>
            </a:r>
          </a:p>
        </p:txBody>
      </p:sp>
      <p:sp>
        <p:nvSpPr>
          <p:cNvPr id="11" name="TextBox 8">
            <a:hlinkClick r:id="rId4"/>
          </p:cNvPr>
          <p:cNvSpPr txBox="1"/>
          <p:nvPr/>
        </p:nvSpPr>
        <p:spPr>
          <a:xfrm>
            <a:off x="7126130" y="4860070"/>
            <a:ext cx="762000" cy="461665"/>
          </a:xfrm>
          <a:prstGeom prst="rect">
            <a:avLst/>
          </a:prstGeom>
          <a:solidFill>
            <a:srgbClr val="38A1BA"/>
          </a:solidFill>
        </p:spPr>
        <p:txBody>
          <a:bodyPr wrap="square" rtlCol="0">
            <a:spAutoFit/>
          </a:bodyPr>
          <a:lstStyle/>
          <a:p>
            <a:pPr algn="ctr"/>
            <a:r>
              <a:rPr lang="en-US" sz="2400" dirty="0" smtClean="0"/>
              <a:t>Run</a:t>
            </a:r>
          </a:p>
        </p:txBody>
      </p:sp>
    </p:spTree>
    <p:extLst>
      <p:ext uri="{BB962C8B-B14F-4D97-AF65-F5344CB8AC3E}">
        <p14:creationId xmlns:p14="http://schemas.microsoft.com/office/powerpoint/2010/main" val="561551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convert legacy code using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1.5 generics (§19.7</a:t>
            </a:r>
            <a:r>
              <a:rPr lang="en-US" altLang="en-US" dirty="0" smtClean="0"/>
              <a:t>).</a:t>
            </a:r>
          </a:p>
          <a:p>
            <a:pPr marL="256032" indent="-256032">
              <a:buFont typeface="Arial" panose="020B0604020202020204" pitchFamily="34" charset="0"/>
              <a:buChar char="•"/>
            </a:pPr>
            <a:r>
              <a:rPr lang="en-US" altLang="en-US" dirty="0"/>
              <a:t>To understand that generic type information is erased by the compiler and all instances of a generic class share the same runtime class file (§19.8).</a:t>
            </a:r>
          </a:p>
          <a:p>
            <a:pPr marL="256032" indent="-256032">
              <a:buFont typeface="Arial" panose="020B0604020202020204" pitchFamily="34" charset="0"/>
              <a:buChar char="•"/>
            </a:pPr>
            <a:r>
              <a:rPr lang="en-US" altLang="en-US" dirty="0"/>
              <a:t>To know certain restrictions on generic types caused by type erasure (§19.8).</a:t>
            </a:r>
          </a:p>
          <a:p>
            <a:pPr marL="256032" indent="-256032">
              <a:buFont typeface="Arial" panose="020B0604020202020204" pitchFamily="34" charset="0"/>
              <a:buChar char="•"/>
            </a:pPr>
            <a:r>
              <a:rPr lang="en-US" altLang="en-US" dirty="0"/>
              <a:t>To design and implement generic matrix classes (§19.9</a:t>
            </a:r>
            <a:r>
              <a:rPr lang="en-US" altLang="en-US" dirty="0" smtClean="0"/>
              <a:t>).</a:t>
            </a:r>
            <a:endParaRPr lang="en-US" altLang="en-US" dirty="0"/>
          </a:p>
        </p:txBody>
      </p:sp>
    </p:spTree>
    <p:extLst>
      <p:ext uri="{BB962C8B-B14F-4D97-AF65-F5344CB8AC3E}">
        <p14:creationId xmlns:p14="http://schemas.microsoft.com/office/powerpoint/2010/main" val="21745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Why Do You Get a Warning?</a:t>
            </a:r>
            <a:endParaRPr lang="en-US" dirty="0"/>
          </a:p>
        </p:txBody>
      </p:sp>
      <p:pic>
        <p:nvPicPr>
          <p:cNvPr id="6" name="Picture 2" descr="Computer code has 7 lines. The lines read as follows. Line 1. public class show unchecked warning left brace. Line 2, indented once. public static void main left parenthesis string left bracket right bracket a r g s right parenthesis left brace. Line 3, indented twice. Java period until period array list equals. Line 4, indented 3 times. new java period until period array list left parenthesis right parenthesis semicolon. Line 5, indented twice. list period add left parenthesis double quote Java Programming double quote right parenthesis semicolon. Line 5 is labeled, To understand the compile warning on this line, you need to learn J D K 1.6 generics. Line 6, indented once. right brace. Line 7. right brace."/>
          <p:cNvPicPr>
            <a:picLocks noChangeAspect="1"/>
          </p:cNvPicPr>
          <p:nvPr/>
        </p:nvPicPr>
        <p:blipFill>
          <a:blip r:embed="rId2"/>
          <a:stretch>
            <a:fillRect/>
          </a:stretch>
        </p:blipFill>
        <p:spPr>
          <a:xfrm>
            <a:off x="920301" y="1905000"/>
            <a:ext cx="7303397" cy="3783269"/>
          </a:xfrm>
          <a:prstGeom prst="rect">
            <a:avLst/>
          </a:prstGeom>
        </p:spPr>
      </p:pic>
    </p:spTree>
    <p:extLst>
      <p:ext uri="{BB962C8B-B14F-4D97-AF65-F5344CB8AC3E}">
        <p14:creationId xmlns:p14="http://schemas.microsoft.com/office/powerpoint/2010/main" val="329250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Fix the Warning</a:t>
            </a:r>
            <a:endParaRPr lang="en-US" dirty="0"/>
          </a:p>
        </p:txBody>
      </p:sp>
      <p:pic>
        <p:nvPicPr>
          <p:cNvPr id="4" name="Picture 2" descr="Computer code has 7 lines. The lines read as follows. Line 1. public class show unchecked warning left brace. Line 2, indented once. public static void main left parenthesis string left bracket right bracket a r g s right parenthesis left brace. Line 3, indented twice. Java period until period array list equals. Line 4, indented 3 times. new java period until period array list left parenthesis right parenthesis semicolon. Line 5, indented twice. list period add left parenthesis double quote Java Programming double quote right parenthesis semicolon. Line 5 is labelled, No compile warning on this line. Line 6, indented once. right brace. Line 7. right brace."/>
          <p:cNvPicPr>
            <a:picLocks noChangeAspect="1"/>
          </p:cNvPicPr>
          <p:nvPr/>
        </p:nvPicPr>
        <p:blipFill>
          <a:blip r:embed="rId2"/>
          <a:stretch>
            <a:fillRect/>
          </a:stretch>
        </p:blipFill>
        <p:spPr>
          <a:xfrm>
            <a:off x="762000" y="2057400"/>
            <a:ext cx="7208874" cy="3410766"/>
          </a:xfrm>
          <a:prstGeom prst="rect">
            <a:avLst/>
          </a:prstGeom>
        </p:spPr>
      </p:pic>
    </p:spTree>
    <p:extLst>
      <p:ext uri="{BB962C8B-B14F-4D97-AF65-F5344CB8AC3E}">
        <p14:creationId xmlns:p14="http://schemas.microsoft.com/office/powerpoint/2010/main" val="159164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What is Generics?</a:t>
            </a:r>
            <a:endParaRPr lang="en-US" dirty="0"/>
          </a:p>
        </p:txBody>
      </p:sp>
      <p:sp>
        <p:nvSpPr>
          <p:cNvPr id="5" name="Content Placeholder 2"/>
          <p:cNvSpPr>
            <a:spLocks noGrp="1"/>
          </p:cNvSpPr>
          <p:nvPr>
            <p:ph idx="1"/>
          </p:nvPr>
        </p:nvSpPr>
        <p:spPr/>
        <p:txBody>
          <a:bodyPr/>
          <a:lstStyle/>
          <a:p>
            <a:r>
              <a:rPr lang="en-US" altLang="en-US" b="1" dirty="0"/>
              <a:t>Generics</a:t>
            </a:r>
            <a:r>
              <a:rPr lang="en-US" altLang="en-US" dirty="0"/>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r>
              <a:rPr lang="en-US" altLang="en-US" dirty="0" smtClean="0"/>
              <a:t>.</a:t>
            </a:r>
            <a:endParaRPr lang="en-US" altLang="en-US" dirty="0"/>
          </a:p>
        </p:txBody>
      </p:sp>
    </p:spTree>
    <p:extLst>
      <p:ext uri="{BB962C8B-B14F-4D97-AF65-F5344CB8AC3E}">
        <p14:creationId xmlns:p14="http://schemas.microsoft.com/office/powerpoint/2010/main" val="358985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Why Generics?</a:t>
            </a:r>
            <a:endParaRPr lang="en-US" dirty="0"/>
          </a:p>
        </p:txBody>
      </p:sp>
      <p:sp>
        <p:nvSpPr>
          <p:cNvPr id="5" name="Content Placeholder 2"/>
          <p:cNvSpPr>
            <a:spLocks noGrp="1"/>
          </p:cNvSpPr>
          <p:nvPr>
            <p:ph idx="1"/>
          </p:nvPr>
        </p:nvSpPr>
        <p:spPr/>
        <p:txBody>
          <a:bodyPr/>
          <a:lstStyle/>
          <a:p>
            <a:r>
              <a:rPr lang="en-US" altLang="en-US" dirty="0"/>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r>
              <a:rPr lang="en-US" altLang="en-US" dirty="0" smtClean="0"/>
              <a:t>.</a:t>
            </a:r>
            <a:endParaRPr lang="en-US" altLang="en-US" dirty="0"/>
          </a:p>
        </p:txBody>
      </p:sp>
    </p:spTree>
    <p:extLst>
      <p:ext uri="{BB962C8B-B14F-4D97-AF65-F5344CB8AC3E}">
        <p14:creationId xmlns:p14="http://schemas.microsoft.com/office/powerpoint/2010/main" val="255122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Generic Type</a:t>
            </a:r>
            <a:endParaRPr lang="en-US" dirty="0"/>
          </a:p>
        </p:txBody>
      </p:sp>
      <p:pic>
        <p:nvPicPr>
          <p:cNvPr id="2" name="Picture 2" descr="Two computer codes. The first computer code titled, Prior to J D K 1.5 has 4 lines. The lines read as follows. Line 1. package java period Lang semicolon. Line 2. public interface comparable left brace. Line 3. public i n t compare to left parenthesis object o right parenthesis. Line 4. right brace. The second computer code titled, J D K 1.5 has 4 lines. The lines read as follows. Line 1. package java period Lang semicolon. Line 2. public interface Comparable left angle bracket T right angle bracket left brace. The words, left angle bracket T right angle bracket in line 2 is highlighted. Line 3. public I n t compare To left parenthesis T o right parenthesis. The word T in line 3 is highlighted. Line 4. right brace."/>
          <p:cNvPicPr>
            <a:picLocks noChangeAspect="1"/>
          </p:cNvPicPr>
          <p:nvPr/>
        </p:nvPicPr>
        <p:blipFill>
          <a:blip r:embed="rId2"/>
          <a:stretch>
            <a:fillRect/>
          </a:stretch>
        </p:blipFill>
        <p:spPr>
          <a:xfrm>
            <a:off x="860833" y="1752600"/>
            <a:ext cx="7422334" cy="1585164"/>
          </a:xfrm>
          <a:prstGeom prst="rect">
            <a:avLst/>
          </a:prstGeom>
        </p:spPr>
      </p:pic>
      <p:pic>
        <p:nvPicPr>
          <p:cNvPr id="3" name="Picture 3" descr="Two computer codes. The first computer code titled, Prior to J D K 1.5 has 2 lines. The lines read as follows. Line 1. Comparable c equals new Date left parenthesis right parenthesis semicolon. Line 2. System period out period print l n left parenthesis c period compare To left parenthesis double quote red double quote right parenthesis right parenthesis semicolon. The words, c period compare To left parenthesis double quote red double quote right parenthesis in line 2 are highlighted. The second computer code titled, J D K 1.5 has 2 lines. The lines read as follows. Line 1. Comparable left angle bracket Date right angle bracket c equals new Date left parenthesis right parenthesis semicolon. The words, Comparable left angle bracket Date right angle bracket in line 1 are highlighted. Line 2. System period out period print l n left parenthesis c period compare To left parenthesis double quote red double quote right parenthesis right parenthesis semicolon. The words, c period compare To left parenthesis double quote red double quote right parenthesis in line 2 are highlighted. A note beside the codes reads, Runtime error, Generic Instantiation, Improves reliability, and Compile error."/>
          <p:cNvPicPr>
            <a:picLocks noChangeAspect="1"/>
          </p:cNvPicPr>
          <p:nvPr/>
        </p:nvPicPr>
        <p:blipFill>
          <a:blip r:embed="rId3"/>
          <a:stretch>
            <a:fillRect/>
          </a:stretch>
        </p:blipFill>
        <p:spPr>
          <a:xfrm>
            <a:off x="928434" y="3962400"/>
            <a:ext cx="7354733" cy="2133899"/>
          </a:xfrm>
          <a:prstGeom prst="rect">
            <a:avLst/>
          </a:prstGeom>
        </p:spPr>
      </p:pic>
    </p:spTree>
    <p:extLst>
      <p:ext uri="{BB962C8B-B14F-4D97-AF65-F5344CB8AC3E}">
        <p14:creationId xmlns:p14="http://schemas.microsoft.com/office/powerpoint/2010/main" val="19110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Generic </a:t>
            </a:r>
            <a:r>
              <a:rPr lang="en-US" altLang="en-US" dirty="0" err="1"/>
              <a:t>ArrayList</a:t>
            </a:r>
            <a:r>
              <a:rPr lang="en-US" altLang="en-US" dirty="0"/>
              <a:t> in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1.5</a:t>
            </a:r>
            <a:endParaRPr lang="en-US" dirty="0"/>
          </a:p>
        </p:txBody>
      </p:sp>
      <p:pic>
        <p:nvPicPr>
          <p:cNvPr id="6" name="Picture 2" descr="Two diagrams illustrate U M L class diagram. The first diagram is titled, Array List before J D K 1.5, displays the U M L class diagram for the class name java period u t i l period Array List. The java period u t i l period Array List class contains 13 methods. All the methods in the class are of public access modifier denoted by +. The 13 methods are as follows. Array List left parenthesis right parenthesis, add left parenthesis o colon Object right parenthesis colon void, add left parenthesis index colon i n t, o colon Object right parenthesis colon void, clear left parenthesis right parenthesis colon void, contains left parenthesis o colon Object right parenthesis colon boolean, get left parenthesis index colon i n t right parenthesis colon Object, index Of left parenthesis o colon Object right parenthesis colon i n t, is Empty left parenthesis right parenthesis colon boolean, last Index Of left parenthesis o colon Object right parenthesis colon i n t, remove left parenthesis o colon Object right parenthesis boolean, size left parenthesis right parenthesis colon i n t, remove left parenthesis index colon i n t right parenthesis colon boolean, and set left parenthesis index colon i n t, o colon Object right parenthesis colon Object. The second diagram is titled, Array List since J D K 1.5, displays the U M L class diagram for the class name java period u t i l period Array List left angle bracket E right angle bracket. The java period u t i l period Array List left angle bracket E right angle bracket class contains 13 methods. All the methods in the class are of public access modifier denoted by +. The 13 methods are as follows. Array List left parenthesis right parenthesis, add left parenthesis o colon E right parenthesis colon void, add left parenthesis index colon i n t, o colon E right parenthesis colon void, clear left parenthesis right parenthesis colon void, contains left parenthesis o colon Object right parenthesis colon boolean, get left parenthesis index colon i n t right parenthesis colon E, index Of left parenthesis o colon Object right parenthesis colon i n t, is Empty left parenthesis right parenthesis colon boolean, last Index Of left parenthesis o colon Object right parenthesis colon i n t, remove left parenthesis o colon Object right parenthesis colon boolean, size left parenthesis right parenthesis o colon Object right parenthesis colon boolean, remove left parenthesis index colon i n t right parenthesis colon boolean, and set left parenthesis index colon i n t, o colon E right parenthesis colon 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14252"/>
            <a:ext cx="7086600" cy="3524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5856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11617</TotalTime>
  <Words>727</Words>
  <Application>Microsoft Office PowerPoint</Application>
  <PresentationFormat>On-screen Show (4:3)</PresentationFormat>
  <Paragraphs>78</Paragraphs>
  <Slides>27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Tahoma</vt:lpstr>
      <vt:lpstr>Times New Roman</vt:lpstr>
      <vt:lpstr>Verdana</vt:lpstr>
      <vt:lpstr>Wingdings</vt:lpstr>
      <vt:lpstr>508 Lecture</vt:lpstr>
      <vt:lpstr>Equation</vt:lpstr>
      <vt:lpstr>Introduction to Java Programming</vt:lpstr>
      <vt:lpstr>Objectives (1 of 2)</vt:lpstr>
      <vt:lpstr>Objectives (2 of 2)</vt:lpstr>
      <vt:lpstr>Why Do You Get a Warning?</vt:lpstr>
      <vt:lpstr>Fix the Warning</vt:lpstr>
      <vt:lpstr>What is Generics?</vt:lpstr>
      <vt:lpstr>Why Generics?</vt:lpstr>
      <vt:lpstr>Generic Type</vt:lpstr>
      <vt:lpstr>Generic ArrayList in J D K 1.5</vt:lpstr>
      <vt:lpstr>No Casting Needed</vt:lpstr>
      <vt:lpstr>Declaring Generic Classes and Interfaces </vt:lpstr>
      <vt:lpstr>Generic Methods</vt:lpstr>
      <vt:lpstr>Bounded Generic Type</vt:lpstr>
      <vt:lpstr>Raw Type and Backward Compatibility </vt:lpstr>
      <vt:lpstr>Raw Type is Unsafe</vt:lpstr>
      <vt:lpstr>Make it Safe </vt:lpstr>
      <vt:lpstr>Wildcards</vt:lpstr>
      <vt:lpstr>Generic Types and Wildcard Types</vt:lpstr>
      <vt:lpstr>Avoiding Unsafe Raw Types</vt:lpstr>
      <vt:lpstr>Erasure and Restrictions on Generics</vt:lpstr>
      <vt:lpstr>Compile Time Checking</vt:lpstr>
      <vt:lpstr>Important Facts</vt:lpstr>
      <vt:lpstr>Restrictions on Generics </vt:lpstr>
      <vt:lpstr>Designing Generic Matrix Classes</vt:lpstr>
      <vt:lpstr>U M L Diagram</vt:lpstr>
      <vt:lpstr>Source Code</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5611</cp:revision>
  <dcterms:created xsi:type="dcterms:W3CDTF">2016-09-22T21:34:04Z</dcterms:created>
  <dcterms:modified xsi:type="dcterms:W3CDTF">2018-03-22T11:12:36Z</dcterms:modified>
</cp:coreProperties>
</file>