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466" r:id="rId2"/>
    <p:sldId id="545" r:id="rId3"/>
    <p:sldId id="546" r:id="rId4"/>
    <p:sldId id="577" r:id="rId5"/>
    <p:sldId id="578" r:id="rId6"/>
    <p:sldId id="579" r:id="rId7"/>
    <p:sldId id="580" r:id="rId8"/>
    <p:sldId id="581" r:id="rId9"/>
    <p:sldId id="582" r:id="rId10"/>
    <p:sldId id="583" r:id="rId11"/>
    <p:sldId id="584" r:id="rId12"/>
    <p:sldId id="585" r:id="rId13"/>
    <p:sldId id="586" r:id="rId14"/>
    <p:sldId id="587" r:id="rId15"/>
    <p:sldId id="588" r:id="rId16"/>
    <p:sldId id="589" r:id="rId17"/>
    <p:sldId id="590" r:id="rId18"/>
    <p:sldId id="591" r:id="rId19"/>
    <p:sldId id="592" r:id="rId20"/>
    <p:sldId id="593" r:id="rId21"/>
    <p:sldId id="594" r:id="rId22"/>
    <p:sldId id="595" r:id="rId23"/>
    <p:sldId id="597" r:id="rId24"/>
    <p:sldId id="596" r:id="rId25"/>
    <p:sldId id="598" r:id="rId26"/>
    <p:sldId id="599" r:id="rId27"/>
    <p:sldId id="600" r:id="rId28"/>
    <p:sldId id="601" r:id="rId29"/>
    <p:sldId id="602" r:id="rId30"/>
    <p:sldId id="603" r:id="rId31"/>
    <p:sldId id="604" r:id="rId32"/>
    <p:sldId id="605" r:id="rId33"/>
    <p:sldId id="51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userDrawn="1">
          <p15:clr>
            <a:srgbClr val="A4A3A4"/>
          </p15:clr>
        </p15:guide>
        <p15:guide id="2" pos="288" userDrawn="1">
          <p15:clr>
            <a:srgbClr val="A4A3A4"/>
          </p15:clr>
        </p15:guide>
        <p15:guide id="3" orient="horz" pos="4224" userDrawn="1">
          <p15:clr>
            <a:srgbClr val="A4A3A4"/>
          </p15:clr>
        </p15:guide>
        <p15:guide id="4" orient="horz" pos="76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eryl Keenan" initials="CK" lastIdx="1" clrIdx="1"/>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46" autoAdjust="0"/>
    <p:restoredTop sz="85814" autoAdjust="0"/>
  </p:normalViewPr>
  <p:slideViewPr>
    <p:cSldViewPr>
      <p:cViewPr varScale="1">
        <p:scale>
          <a:sx n="99" d="100"/>
          <a:sy n="99" d="100"/>
        </p:scale>
        <p:origin x="138" y="78"/>
      </p:cViewPr>
      <p:guideLst>
        <p:guide orient="horz" pos="4128"/>
        <p:guide pos="288"/>
        <p:guide orient="horz" pos="4224"/>
        <p:guide orient="horz" pos="768"/>
      </p:guideLst>
    </p:cSldViewPr>
  </p:slideViewPr>
  <p:outlineViewPr>
    <p:cViewPr>
      <p:scale>
        <a:sx n="33" d="100"/>
        <a:sy n="33" d="100"/>
      </p:scale>
      <p:origin x="0" y="-9198"/>
    </p:cViewPr>
  </p:outlineViewPr>
  <p:notesTextViewPr>
    <p:cViewPr>
      <p:scale>
        <a:sx n="1" d="1"/>
        <a:sy n="1" d="1"/>
      </p:scale>
      <p:origin x="0" y="0"/>
    </p:cViewPr>
  </p:notesTextViewPr>
  <p:sorterViewPr>
    <p:cViewPr>
      <p:scale>
        <a:sx n="148" d="100"/>
        <a:sy n="148" d="100"/>
      </p:scale>
      <p:origin x="0" y="0"/>
    </p:cViewPr>
  </p:sorterViewPr>
  <p:notesViewPr>
    <p:cSldViewPr>
      <p:cViewPr varScale="1">
        <p:scale>
          <a:sx n="85" d="100"/>
          <a:sy n="85" d="100"/>
        </p:scale>
        <p:origin x="277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3/22/2018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3/22/2018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this PowerPoint presentation contains mathematical equations, you may need to check that your computer has the following installed:</a:t>
            </a:r>
          </a:p>
          <a:p>
            <a:r>
              <a:rPr lang="en-US" sz="1200" kern="1200" dirty="0" smtClean="0">
                <a:solidFill>
                  <a:schemeClr val="tx1"/>
                </a:solidFill>
                <a:effectLst/>
                <a:latin typeface="+mn-lt"/>
                <a:ea typeface="+mn-ea"/>
                <a:cs typeface="+mn-cs"/>
              </a:rPr>
              <a:t>1) MathType Plugin</a:t>
            </a:r>
          </a:p>
          <a:p>
            <a:r>
              <a:rPr lang="en-US" sz="1200" kern="1200" dirty="0" smtClean="0">
                <a:solidFill>
                  <a:schemeClr val="tx1"/>
                </a:solidFill>
                <a:effectLst/>
                <a:latin typeface="+mn-lt"/>
                <a:ea typeface="+mn-ea"/>
                <a:cs typeface="+mn-cs"/>
              </a:rPr>
              <a:t>2) Math Player (free versions available)</a:t>
            </a:r>
          </a:p>
          <a:p>
            <a:r>
              <a:rPr lang="en-US" sz="1200" kern="1200" dirty="0" smtClean="0">
                <a:solidFill>
                  <a:schemeClr val="tx1"/>
                </a:solidFill>
                <a:effectLst/>
                <a:latin typeface="+mn-lt"/>
                <a:ea typeface="+mn-ea"/>
                <a:cs typeface="+mn-cs"/>
              </a:rPr>
              <a:t>3) NVDA Reader (free versions available)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401411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33</a:t>
            </a:fld>
            <a:endParaRPr lang="en-US" dirty="0"/>
          </a:p>
        </p:txBody>
      </p:sp>
    </p:spTree>
    <p:extLst>
      <p:ext uri="{BB962C8B-B14F-4D97-AF65-F5344CB8AC3E}">
        <p14:creationId xmlns:p14="http://schemas.microsoft.com/office/powerpoint/2010/main" val="1391522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740691"/>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1071326"/>
            <a:ext cx="8229600" cy="435427"/>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853261"/>
            <a:ext cx="3657600" cy="134713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76601"/>
            <a:ext cx="3657600" cy="1066800"/>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7"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13" name="TextBox 12"/>
          <p:cNvSpPr txBox="1"/>
          <p:nvPr userDrawn="1"/>
        </p:nvSpPr>
        <p:spPr>
          <a:xfrm>
            <a:off x="1905000" y="6477000"/>
            <a:ext cx="7162800" cy="276999"/>
          </a:xfrm>
          <a:prstGeom prst="rect">
            <a:avLst/>
          </a:prstGeom>
          <a:noFill/>
        </p:spPr>
        <p:txBody>
          <a:bodyPr wrap="square" rtlCol="0">
            <a:spAutoFit/>
          </a:bodyPr>
          <a:lstStyle/>
          <a:p>
            <a:pPr algn="r">
              <a:defRPr/>
            </a:pPr>
            <a:r>
              <a:rPr lang="en-US" altLang="en-US" sz="1200" dirty="0">
                <a:latin typeface="Verdana"/>
                <a:ea typeface="Verdana" panose="020B0604030504040204" pitchFamily="34" charset="0"/>
                <a:cs typeface="Verdana"/>
              </a:rPr>
              <a:t>Copyright © 2017, 2007, 2003 Pearson Education, Inc. All Rights Reserved.</a:t>
            </a:r>
          </a:p>
        </p:txBody>
      </p:sp>
      <p:sp>
        <p:nvSpPr>
          <p:cNvPr id="2" name="Rectangle 1"/>
          <p:cNvSpPr/>
          <p:nvPr userDrawn="1"/>
        </p:nvSpPr>
        <p:spPr>
          <a:xfrm>
            <a:off x="1905000" y="6477000"/>
            <a:ext cx="7239000" cy="279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lgn="l" defTabSz="914400" rtl="0" eaLnBrk="1" latinLnBrk="0" hangingPunct="1">
              <a:lnSpc>
                <a:spcPct val="100000"/>
              </a:lnSpc>
              <a:spcBef>
                <a:spcPct val="0"/>
              </a:spcBef>
              <a:buNone/>
              <a:defRPr lang="en-US" sz="3400" b="1" kern="1200" dirty="0">
                <a:solidFill>
                  <a:srgbClr val="007FA3"/>
                </a:solidFill>
                <a:latin typeface="Times New Roman" panose="02020603050405020304" pitchFamily="18" charset="0"/>
                <a:ea typeface="Tahoma" panose="020B0604030504040204" pitchFamily="34"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marL="0" indent="0">
              <a:buClr>
                <a:srgbClr val="007FA3"/>
              </a:buClr>
              <a:buSzPct val="100000"/>
              <a:buNone/>
              <a:defRPr sz="2400"/>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8229600" cy="16764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457200" y="3657600"/>
            <a:ext cx="8229600" cy="2590800"/>
          </a:xfrm>
        </p:spPr>
        <p:txBody>
          <a:bodyPr/>
          <a:lstStyle>
            <a:lvl1pPr marL="0" indent="0">
              <a:buNone/>
              <a:defRPr/>
            </a:lvl1pPr>
          </a:lstStyle>
          <a:p>
            <a:pPr lvl="0"/>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359916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8305800" cy="8382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457200" y="2725948"/>
            <a:ext cx="8305800" cy="609600"/>
          </a:xfrm>
        </p:spPr>
        <p:txBody>
          <a:bodyPr/>
          <a:lstStyle>
            <a:lvl1pPr marL="0" indent="0">
              <a:buNone/>
              <a:defRPr b="0"/>
            </a:lvl1pPr>
          </a:lstStyle>
          <a:p>
            <a:pPr lvl="0"/>
            <a:endParaRPr lang="en-US" dirty="0"/>
          </a:p>
        </p:txBody>
      </p:sp>
      <p:sp>
        <p:nvSpPr>
          <p:cNvPr id="6" name="Content Placeholder 4"/>
          <p:cNvSpPr>
            <a:spLocks noGrp="1"/>
          </p:cNvSpPr>
          <p:nvPr>
            <p:ph sz="quarter" idx="12"/>
          </p:nvPr>
        </p:nvSpPr>
        <p:spPr>
          <a:xfrm>
            <a:off x="457200" y="3810000"/>
            <a:ext cx="8229600" cy="762000"/>
          </a:xfrm>
        </p:spPr>
        <p:txBody>
          <a:bodyPr/>
          <a:lstStyle>
            <a:lvl1pPr marL="0" indent="0">
              <a:buNone/>
              <a:defRPr/>
            </a:lvl1pPr>
          </a:lstStyle>
          <a:p>
            <a:pPr lvl="0"/>
            <a:endParaRPr lang="en-US" dirty="0"/>
          </a:p>
        </p:txBody>
      </p:sp>
      <p:sp>
        <p:nvSpPr>
          <p:cNvPr id="7" name="Content Placeholder 6"/>
          <p:cNvSpPr>
            <a:spLocks noGrp="1"/>
          </p:cNvSpPr>
          <p:nvPr>
            <p:ph sz="quarter" idx="13"/>
          </p:nvPr>
        </p:nvSpPr>
        <p:spPr>
          <a:xfrm>
            <a:off x="457200" y="4953000"/>
            <a:ext cx="8229600" cy="1143000"/>
          </a:xfrm>
        </p:spPr>
        <p:txBody>
          <a:bodyPr/>
          <a:lstStyle>
            <a:lvl1pPr marL="0" indent="0">
              <a:buNone/>
              <a:defRPr/>
            </a:lvl1pPr>
          </a:lstStyle>
          <a:p>
            <a:pPr lvl="0"/>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2598235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6"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187624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g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80028"/>
          </a:xfrm>
        </p:spPr>
        <p:txBody>
          <a:bodyPr/>
          <a:lstStyle/>
          <a:p>
            <a:r>
              <a:rPr lang="en-US" dirty="0" smtClean="0"/>
              <a:t>Click to edit Master title style</a:t>
            </a:r>
            <a:endParaRPr lang="en-US" dirty="0"/>
          </a:p>
        </p:txBody>
      </p:sp>
      <p:sp>
        <p:nvSpPr>
          <p:cNvPr id="3" name="Content Placeholder 2"/>
          <p:cNvSpPr txBox="1">
            <a:spLocks/>
          </p:cNvSpPr>
          <p:nvPr userDrawn="1"/>
        </p:nvSpPr>
        <p:spPr>
          <a:xfrm>
            <a:off x="457200" y="5486400"/>
            <a:ext cx="8229600" cy="68580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1600" b="0" kern="1200">
                <a:solidFill>
                  <a:srgbClr val="000000"/>
                </a:solidFill>
                <a:latin typeface="+mn-lt"/>
                <a:ea typeface="+mj-ea"/>
                <a:cs typeface="Arial"/>
              </a:defRPr>
            </a:lvl1pPr>
          </a:lstStyle>
          <a:p>
            <a:endParaRPr lang="en-US" dirty="0"/>
          </a:p>
        </p:txBody>
      </p:sp>
      <p:sp>
        <p:nvSpPr>
          <p:cNvPr id="5" name="Text Placeholder 4"/>
          <p:cNvSpPr>
            <a:spLocks noGrp="1"/>
          </p:cNvSpPr>
          <p:nvPr>
            <p:ph type="body" sz="quarter" idx="10"/>
          </p:nvPr>
        </p:nvSpPr>
        <p:spPr>
          <a:xfrm>
            <a:off x="457200" y="5257800"/>
            <a:ext cx="8229600" cy="1066800"/>
          </a:xfrm>
        </p:spPr>
        <p:txBody>
          <a:bodyPr anchor="b"/>
          <a:lstStyle>
            <a:lvl1pPr marL="0" indent="0">
              <a:buNone/>
              <a:defRPr/>
            </a:lvl1pPr>
          </a:lstStyle>
          <a:p>
            <a:pPr lvl="0"/>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3898207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a:noFill/>
          <a:ln>
            <a:noFill/>
          </a:ln>
        </p:spPr>
        <p:txBody>
          <a:bodyPr/>
          <a:lstStyle>
            <a:lvl1pPr algn="l">
              <a:defRPr sz="1100">
                <a:solidFill>
                  <a:srgbClr val="000000"/>
                </a:solidFill>
                <a:effectLst/>
              </a:defRPr>
            </a:lvl1pPr>
          </a:lstStyle>
          <a:p>
            <a:r>
              <a:rPr lang="en-US" smtClean="0"/>
              <a:t>Click to edit Master title style</a:t>
            </a:r>
            <a:endParaRPr lang="en-US"/>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extLst>
      <p:ext uri="{BB962C8B-B14F-4D97-AF65-F5344CB8AC3E}">
        <p14:creationId xmlns:p14="http://schemas.microsoft.com/office/powerpoint/2010/main" val="2203818372"/>
      </p:ext>
    </p:extLst>
  </p:cSld>
  <p:clrMapOvr>
    <a:masterClrMapping/>
  </p:clrMapOvr>
  <p:transition spd="slow" advTm="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066925"/>
            <a:ext cx="7772400" cy="1362075"/>
          </a:xfrm>
          <a:noFill/>
          <a:ln>
            <a:noFill/>
          </a:ln>
        </p:spPr>
        <p:txBody>
          <a:bodyPr anchorCtr="1"/>
          <a:lstStyle>
            <a:lvl1pPr algn="ctr">
              <a:defRPr sz="3600" b="0" cap="none">
                <a:solidFill>
                  <a:srgbClr val="1191D0"/>
                </a:solidFill>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3452813"/>
            <a:ext cx="7772400" cy="1500187"/>
          </a:xfrm>
        </p:spPr>
        <p:txBody>
          <a:bodyPr anchor="b"/>
          <a:lstStyle>
            <a:lvl1pPr marL="0" indent="0" algn="ctr">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88795215"/>
      </p:ext>
    </p:extLst>
  </p:cSld>
  <p:clrMapOvr>
    <a:masterClrMapping/>
  </p:clrMapOvr>
  <p:transition spd="slow"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pic>
        <p:nvPicPr>
          <p:cNvPr id="9" name="Picture 8" descr="Pearson Logo"/>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6" name="Text Placeholder 5"/>
          <p:cNvSpPr txBox="1">
            <a:spLocks/>
          </p:cNvSpPr>
          <p:nvPr userDrawn="1"/>
        </p:nvSpPr>
        <p:spPr>
          <a:xfrm>
            <a:off x="2384268" y="6477000"/>
            <a:ext cx="6324600" cy="279400"/>
          </a:xfrm>
          <a:prstGeom prst="rect">
            <a:avLst/>
          </a:prstGeom>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smtClean="0">
                <a:latin typeface="Verdana"/>
                <a:ea typeface="Verdana" panose="020B0604030504040204" pitchFamily="34" charset="0"/>
                <a:cs typeface="Verdana"/>
              </a:rPr>
              <a:t>Copyright © 2015</a:t>
            </a:r>
            <a:r>
              <a:rPr lang="en-US" altLang="en-US" sz="1200" baseline="0" dirty="0" smtClean="0">
                <a:latin typeface="Verdana"/>
                <a:ea typeface="Verdana" panose="020B0604030504040204" pitchFamily="34" charset="0"/>
                <a:cs typeface="Verdana"/>
              </a:rPr>
              <a:t> </a:t>
            </a:r>
            <a:r>
              <a:rPr lang="en-US" altLang="en-US" sz="1200" dirty="0" smtClean="0">
                <a:latin typeface="Verdana"/>
                <a:ea typeface="Verdana" panose="020B0604030504040204" pitchFamily="34" charset="0"/>
                <a:cs typeface="Verdana"/>
              </a:rPr>
              <a:t>Pearson Education, Inc. All Rights Reserved</a:t>
            </a:r>
            <a:endParaRPr lang="en-US" altLang="en-US" sz="1200" dirty="0">
              <a:latin typeface="Verdana"/>
              <a:ea typeface="Verdana" panose="020B0604030504040204" pitchFamily="34" charset="0"/>
              <a:cs typeface="Verdana"/>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788" r:id="rId3"/>
    <p:sldLayoutId id="2147483793" r:id="rId4"/>
    <p:sldLayoutId id="2147483783" r:id="rId5"/>
    <p:sldLayoutId id="2147483678" r:id="rId6"/>
    <p:sldLayoutId id="2147483785" r:id="rId7"/>
    <p:sldLayoutId id="2147483787" r:id="rId8"/>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TestArrayAndLinkedLis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http://liveexample-ppe.pearsoncmg.com/LiveRun/faces/LiveExample.xhtml?" TargetMode="External"/><Relationship Id="rId5" Type="http://schemas.openxmlformats.org/officeDocument/2006/relationships/hyperlink" Target="http://www.cs.armstrong.edu/liang/intro11e/html/GeometricObjectComparator.html" TargetMode="Externa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3" Type="http://schemas.openxmlformats.org/officeDocument/2006/relationships/hyperlink" Target="http://www.cs.armstrong.edu/liang/intro11e/html/SortStringIgnoreCase.html" TargetMode="External"/><Relationship Id="rId2" Type="http://schemas.openxmlformats.org/officeDocument/2006/relationships/hyperlink" Target="http://www.cs.armstrong.edu/liang/intro11e/html/SortStringByLength.html" TargetMode="External"/><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cs.armstrong.edu/liang/intro11e/html/MultipleBounceBall.html" TargetMode="External"/><Relationship Id="rId2" Type="http://schemas.openxmlformats.org/officeDocument/2006/relationships/image" Target="../media/image12.emf"/><Relationship Id="rId1" Type="http://schemas.openxmlformats.org/officeDocument/2006/relationships/slideLayout" Target="../slideLayouts/slideLayout6.xml"/><Relationship Id="rId4" Type="http://schemas.openxmlformats.org/officeDocument/2006/relationships/hyperlink" Target="http://liveexample-ppe.pearsoncmg.com/LiveRun/faces/LiveExample.x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www.cs.armstrong.edu/liang/intro11e/html/PriorityQueueDemo.html" TargetMode="External"/><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hyperlink" Target="http://liveexample-ppe.pearsoncmg.com/LiveRun/faces/LiveExample.x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EvaluateExpression.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969290"/>
          </a:xfrm>
        </p:spPr>
        <p:txBody>
          <a:bodyPr anchor="b"/>
          <a:lstStyle/>
          <a:p>
            <a:pPr>
              <a:lnSpc>
                <a:spcPct val="90000"/>
              </a:lnSpc>
              <a:spcBef>
                <a:spcPts val="600"/>
              </a:spcBef>
              <a:spcAft>
                <a:spcPts val="125"/>
              </a:spcAft>
            </a:pPr>
            <a:r>
              <a:rPr lang="en-US" altLang="en-US" dirty="0"/>
              <a:t>Introduction to Java Programming</a:t>
            </a:r>
            <a:endParaRPr lang="en-US" altLang="en-US" dirty="0">
              <a:solidFill>
                <a:schemeClr val="bg2"/>
              </a:solidFill>
            </a:endParaRPr>
          </a:p>
        </p:txBody>
      </p:sp>
      <p:sp>
        <p:nvSpPr>
          <p:cNvPr id="4" name="Text Placeholder  2"/>
          <p:cNvSpPr>
            <a:spLocks noGrp="1"/>
          </p:cNvSpPr>
          <p:nvPr>
            <p:ph type="body" sz="quarter" idx="13"/>
          </p:nvPr>
        </p:nvSpPr>
        <p:spPr>
          <a:xfrm>
            <a:off x="457200" y="1353625"/>
            <a:ext cx="8229600" cy="318779"/>
          </a:xfrm>
        </p:spPr>
        <p:txBody>
          <a:bodyPr anchor="b"/>
          <a:lstStyle/>
          <a:p>
            <a:r>
              <a:rPr lang="en-US" sz="2000" dirty="0" smtClean="0"/>
              <a:t>Tenth Edition</a:t>
            </a:r>
            <a:endParaRPr lang="en-US" sz="2000" dirty="0"/>
          </a:p>
        </p:txBody>
      </p:sp>
      <p:sp>
        <p:nvSpPr>
          <p:cNvPr id="5" name="Text Placeholder 3"/>
          <p:cNvSpPr>
            <a:spLocks noGrp="1"/>
          </p:cNvSpPr>
          <p:nvPr>
            <p:ph type="body" sz="quarter" idx="14"/>
          </p:nvPr>
        </p:nvSpPr>
        <p:spPr/>
        <p:txBody>
          <a:bodyPr/>
          <a:lstStyle/>
          <a:p>
            <a:pPr algn="ctr"/>
            <a:r>
              <a:rPr lang="en-US" b="1" dirty="0">
                <a:cs typeface="Arial" panose="020B0604020202020204" pitchFamily="34" charset="0"/>
              </a:rPr>
              <a:t>Chapter </a:t>
            </a:r>
            <a:r>
              <a:rPr lang="en-US" b="1" dirty="0" smtClean="0">
                <a:cs typeface="Arial" panose="020B0604020202020204" pitchFamily="34" charset="0"/>
              </a:rPr>
              <a:t>20</a:t>
            </a:r>
            <a:endParaRPr lang="en-US" b="1" dirty="0">
              <a:cs typeface="Arial" panose="020B0604020202020204" pitchFamily="34" charset="0"/>
            </a:endParaRPr>
          </a:p>
        </p:txBody>
      </p:sp>
      <p:sp>
        <p:nvSpPr>
          <p:cNvPr id="3" name="Text Placeholder 4"/>
          <p:cNvSpPr>
            <a:spLocks noGrp="1"/>
          </p:cNvSpPr>
          <p:nvPr>
            <p:ph type="body" sz="quarter" idx="15"/>
          </p:nvPr>
        </p:nvSpPr>
        <p:spPr>
          <a:xfrm>
            <a:off x="5029200" y="3428999"/>
            <a:ext cx="3657600" cy="2133601"/>
          </a:xfrm>
        </p:spPr>
        <p:txBody>
          <a:bodyPr/>
          <a:lstStyle/>
          <a:p>
            <a:pPr algn="ctr"/>
            <a:r>
              <a:rPr lang="en-US" altLang="en-US" dirty="0"/>
              <a:t>Lists, Stacks, Queues, and Priority Queues</a:t>
            </a:r>
            <a:endParaRPr lang="en-US" altLang="en-US" dirty="0">
              <a:solidFill>
                <a:srgbClr val="000000"/>
              </a:solidFill>
            </a:endParaRPr>
          </a:p>
        </p:txBody>
      </p:sp>
      <p:pic>
        <p:nvPicPr>
          <p:cNvPr id="7"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5" y="2143512"/>
            <a:ext cx="3597966" cy="4052788"/>
          </a:xfrm>
          <a:prstGeom prst="rect">
            <a:avLst/>
          </a:prstGeom>
          <a:ln w="9525">
            <a:noFill/>
          </a:ln>
        </p:spPr>
      </p:pic>
      <p:sp>
        <p:nvSpPr>
          <p:cNvPr id="11" name="Text Placeholder 6"/>
          <p:cNvSpPr txBox="1">
            <a:spLocks noGrp="1"/>
          </p:cNvSpPr>
          <p:nvPr>
            <p:ph type="body" sz="quarter" idx="4294967295"/>
          </p:nvPr>
        </p:nvSpPr>
        <p:spPr>
          <a:xfrm>
            <a:off x="1911631" y="6521450"/>
            <a:ext cx="6705600" cy="184150"/>
          </a:xfrm>
          <a:prstGeom prst="rect">
            <a:avLst/>
          </a:prstGeom>
          <a:noFill/>
        </p:spPr>
        <p:txBody>
          <a:bodyPr wrap="square" rtlCol="0">
            <a:spAutoFit/>
          </a:bodyPr>
          <a:lstStyle/>
          <a:p>
            <a:pPr marL="0" indent="0" algn="r">
              <a:buNone/>
              <a:defRPr/>
            </a:pPr>
            <a:r>
              <a:rPr lang="en-US" altLang="en-US" sz="1200" dirty="0">
                <a:latin typeface="Verdana"/>
                <a:ea typeface="Verdana" panose="020B0604030504040204" pitchFamily="34" charset="0"/>
                <a:cs typeface="Verdana"/>
              </a:rPr>
              <a:t>Copyright © </a:t>
            </a:r>
            <a:r>
              <a:rPr lang="en-US" altLang="en-US" sz="1200" dirty="0" smtClean="0">
                <a:latin typeface="Verdana"/>
                <a:ea typeface="Verdana" panose="020B0604030504040204" pitchFamily="34" charset="0"/>
                <a:cs typeface="Verdana"/>
              </a:rPr>
              <a:t>2015 Pearson </a:t>
            </a:r>
            <a:r>
              <a:rPr lang="en-US" altLang="en-US" sz="1200" dirty="0">
                <a:latin typeface="Verdana"/>
                <a:ea typeface="Verdana" panose="020B0604030504040204" pitchFamily="34" charset="0"/>
                <a:cs typeface="Verdana"/>
              </a:rPr>
              <a:t>Education, Inc. All Rights Reserved</a:t>
            </a:r>
          </a:p>
        </p:txBody>
      </p:sp>
    </p:spTree>
    <p:extLst>
      <p:ext uri="{BB962C8B-B14F-4D97-AF65-F5344CB8AC3E}">
        <p14:creationId xmlns:p14="http://schemas.microsoft.com/office/powerpoint/2010/main" val="2912036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List Iterator</a:t>
            </a:r>
            <a:endParaRPr lang="en-US" dirty="0"/>
          </a:p>
        </p:txBody>
      </p:sp>
      <p:pic>
        <p:nvPicPr>
          <p:cNvPr id="4" name="Picture 2" descr="A diagram illustrates U M L class diagram for an interface java period u t i l period List Iterator left angle bracket E right angle bracket that implements an interface java period u t i l period Iterator left angle bracket E right angle bracket. The interface java period u t i l period List Iterator left angle bracket E right angle bracket contains 6 methods which is public access modifier denoted by +. The methods along with their results are as follows. Method, add left parenthesis element colon E right parenthesis colon void. Result, Adds the specified object to the list. Method, has Previous left parenthesis right parenthesis colon Boolean. Result, Returns true if this list iterator has more elements when traversing backward. Method, next Index left parenthesis right parenthesis colon i n t. Result, Returns the index of the next element. Method, previous left parenthesis right parenthesis colon E. Result, Returns the previous element in this list iterator. Method, previous Index left parenthesis right parenthesis colon i n t. Result, Returns the index of the previous element. Method, set left parenthesis element colon E right parenthesis colon void. Result, Replaces the last element returned by the previous or next method with the specified el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2" y="1828800"/>
            <a:ext cx="696277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536135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ArrayList</a:t>
            </a:r>
            <a:r>
              <a:rPr lang="en-US" altLang="en-US" dirty="0"/>
              <a:t> and </a:t>
            </a:r>
            <a:r>
              <a:rPr lang="en-US" altLang="en-US" dirty="0" err="1"/>
              <a:t>LinkedList</a:t>
            </a:r>
            <a:endParaRPr lang="en-US" dirty="0"/>
          </a:p>
        </p:txBody>
      </p:sp>
      <p:sp>
        <p:nvSpPr>
          <p:cNvPr id="3" name="Content Placeholder 2"/>
          <p:cNvSpPr>
            <a:spLocks noGrp="1"/>
          </p:cNvSpPr>
          <p:nvPr>
            <p:ph idx="1"/>
          </p:nvPr>
        </p:nvSpPr>
        <p:spPr/>
        <p:txBody>
          <a:bodyPr/>
          <a:lstStyle/>
          <a:p>
            <a:r>
              <a:rPr lang="en-US" altLang="en-US" dirty="0">
                <a:cs typeface="Times New Roman" panose="02020603050405020304" pitchFamily="18" charset="0"/>
              </a:rPr>
              <a:t>The </a:t>
            </a:r>
            <a:r>
              <a:rPr lang="en-US" altLang="en-US" dirty="0" err="1">
                <a:cs typeface="Times New Roman" panose="02020603050405020304" pitchFamily="18" charset="0"/>
              </a:rPr>
              <a:t>ArrayList</a:t>
            </a:r>
            <a:r>
              <a:rPr lang="en-US" altLang="en-US" dirty="0">
                <a:cs typeface="Times New Roman" panose="02020603050405020304" pitchFamily="18" charset="0"/>
              </a:rPr>
              <a:t> class and the </a:t>
            </a:r>
            <a:r>
              <a:rPr lang="en-US" altLang="en-US" dirty="0" err="1">
                <a:cs typeface="Times New Roman" panose="02020603050405020304" pitchFamily="18" charset="0"/>
              </a:rPr>
              <a:t>LinkedList</a:t>
            </a:r>
            <a:r>
              <a:rPr lang="en-US" altLang="en-US" dirty="0">
                <a:cs typeface="Times New Roman" panose="02020603050405020304" pitchFamily="18" charset="0"/>
              </a:rPr>
              <a:t> class are concrete implementations of the List interface. Which of the two classes you use depends on your specific needs. If you need to support random access through an index without inserting or removing elements from any place other than the end, </a:t>
            </a:r>
            <a:r>
              <a:rPr lang="en-US" altLang="en-US" dirty="0" err="1">
                <a:cs typeface="Times New Roman" panose="02020603050405020304" pitchFamily="18" charset="0"/>
              </a:rPr>
              <a:t>ArrayList</a:t>
            </a:r>
            <a:r>
              <a:rPr lang="en-US" altLang="en-US" dirty="0">
                <a:cs typeface="Times New Roman" panose="02020603050405020304" pitchFamily="18" charset="0"/>
              </a:rPr>
              <a:t> offers the most efficient collection. If, however, your application requires the insertion or deletion of elements from any place in the list, you should choose </a:t>
            </a:r>
            <a:r>
              <a:rPr lang="en-US" altLang="en-US" dirty="0" err="1">
                <a:cs typeface="Times New Roman" panose="02020603050405020304" pitchFamily="18" charset="0"/>
              </a:rPr>
              <a:t>LinkedList</a:t>
            </a:r>
            <a:r>
              <a:rPr lang="en-US" altLang="en-US" dirty="0">
                <a:cs typeface="Times New Roman" panose="02020603050405020304" pitchFamily="18" charset="0"/>
              </a:rPr>
              <a:t>. A list can grow or shrink dynamically. An array is fixed once it is created. If your application does not require insertion or deletion of elements, the most efficient data structure is the array</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3260248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java.util.ArrayList</a:t>
            </a:r>
            <a:endParaRPr lang="en-US" dirty="0"/>
          </a:p>
        </p:txBody>
      </p:sp>
      <p:pic>
        <p:nvPicPr>
          <p:cNvPr id="4" name="Picture 2" descr="A diagram illustrates U M L class diagram for the class name java period u t i l period Array List left angle bracket E right angle bracket that implements an interface java period u t i l period List left angle bracket E right angle bracket which further implements another interface java period u t i l period Collection left angle bracket E right angle bracket. The class java period u t i l period Array List left angle bracket E right angle bracket contains 4 methods which is of public access modifier denoted by +. The methods along with their results are as follows. Method, Array List left parenthesis right parenthesis. Result, Creates an empty list with the default initial capacity. Method, Array List left parenthesis c colon Collection left angle bracket question mark extends E right angle bracket right parenthesis. Result, Creates an array list from an existing collection. Method, Array List left parenthesis initial Capacity colon i n t right parenthesis. Result, Creates an empty list with the specified initial capacity. Method, trim To Size left parenthesis right parenthesis colon void. Result, Trims the capacity of this Array List instance to be the list’s current size. "/>
          <p:cNvPicPr>
            <a:picLocks noChangeAspect="1"/>
          </p:cNvPicPr>
          <p:nvPr/>
        </p:nvPicPr>
        <p:blipFill>
          <a:blip r:embed="rId2"/>
          <a:stretch>
            <a:fillRect/>
          </a:stretch>
        </p:blipFill>
        <p:spPr>
          <a:xfrm>
            <a:off x="838200" y="1981200"/>
            <a:ext cx="7126351" cy="3964879"/>
          </a:xfrm>
          <a:prstGeom prst="rect">
            <a:avLst/>
          </a:prstGeom>
        </p:spPr>
      </p:pic>
    </p:spTree>
    <p:extLst>
      <p:ext uri="{BB962C8B-B14F-4D97-AF65-F5344CB8AC3E}">
        <p14:creationId xmlns:p14="http://schemas.microsoft.com/office/powerpoint/2010/main" val="1590623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err="1"/>
              <a:t>java.util.LinkedList</a:t>
            </a:r>
            <a:endParaRPr lang="en-US" dirty="0"/>
          </a:p>
        </p:txBody>
      </p:sp>
      <p:pic>
        <p:nvPicPr>
          <p:cNvPr id="4" name="Picture 2" descr="A diagram illustrates U M L class diagram for the class name java period u t i l period Linked List left angle bracket E right angle bracket that implements an interface java period u t i l period List left angle bracket E right angle bracket which further implements java period u t i l period Collection left angle bracket E right angle bracket. The class java period u t i l period Linked List left angle bracket E right angle bracket contains 8 methods which is public access modifier denoted by +. The methods along with their results are as follows. Method, Linked List left parenthesis right parenthesis. Result, Creates a default empty linked list. Method, Linked List left parenthesis c colon Collection left angle bracket question mark extends E right angle bracket right parenthesis. Result, Creates a linked list from an existing collection. Method, add First left parenthesis o colon E right parenthesis colon void. Result, Adds the object to the head of this list. Method, add Last left parenthesis o colon E right parenthesis colon void. Result, Adds the object to the tail of this list. Method, get First left parenthesis right parenthesis colon E. Result, Returns the first element from this list. Method, get Last left parenthesis right parenthesis colon E. Result, Returns the last element from this list. Method, remove First left parenthesis right parenthesis colon E. Result, Returns and removes the first element from this list. Method, remove Last left parenthesis right parenthesis colon E. Result, Returns and removes the last element from this list."/>
          <p:cNvPicPr>
            <a:picLocks noChangeAspect="1"/>
          </p:cNvPicPr>
          <p:nvPr/>
        </p:nvPicPr>
        <p:blipFill>
          <a:blip r:embed="rId2"/>
          <a:stretch>
            <a:fillRect/>
          </a:stretch>
        </p:blipFill>
        <p:spPr>
          <a:xfrm>
            <a:off x="838200" y="2133600"/>
            <a:ext cx="7298101" cy="3523200"/>
          </a:xfrm>
          <a:prstGeom prst="rect">
            <a:avLst/>
          </a:prstGeom>
        </p:spPr>
      </p:pic>
    </p:spTree>
    <p:extLst>
      <p:ext uri="{BB962C8B-B14F-4D97-AF65-F5344CB8AC3E}">
        <p14:creationId xmlns:p14="http://schemas.microsoft.com/office/powerpoint/2010/main" val="1703727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Using </a:t>
            </a:r>
            <a:r>
              <a:rPr lang="en-US" altLang="en-US" dirty="0" err="1"/>
              <a:t>ArrayList</a:t>
            </a:r>
            <a:r>
              <a:rPr lang="en-US" altLang="en-US" dirty="0"/>
              <a:t> and </a:t>
            </a:r>
            <a:r>
              <a:rPr lang="en-US" altLang="en-US" dirty="0" err="1"/>
              <a:t>LinkedList</a:t>
            </a:r>
            <a:endParaRPr lang="en-US" dirty="0"/>
          </a:p>
        </p:txBody>
      </p:sp>
      <p:sp>
        <p:nvSpPr>
          <p:cNvPr id="3" name="Content Placeholder 2"/>
          <p:cNvSpPr>
            <a:spLocks noGrp="1"/>
          </p:cNvSpPr>
          <p:nvPr>
            <p:ph idx="1"/>
          </p:nvPr>
        </p:nvSpPr>
        <p:spPr>
          <a:xfrm>
            <a:off x="457200" y="1524000"/>
            <a:ext cx="8229600" cy="2133600"/>
          </a:xfrm>
        </p:spPr>
        <p:txBody>
          <a:bodyPr/>
          <a:lstStyle/>
          <a:p>
            <a:r>
              <a:rPr lang="en-US" altLang="en-US" dirty="0">
                <a:cs typeface="Times New Roman" panose="02020603050405020304" pitchFamily="18" charset="0"/>
              </a:rPr>
              <a:t>This example creates an array list filled with numbers, and inserts new elements into the specified location in the list. The example also creates a linked list from the array list, inserts and removes the elements from the list. Finally, the example traverses the list forward and </a:t>
            </a:r>
            <a:r>
              <a:rPr lang="en-US" altLang="en-US" dirty="0" smtClean="0">
                <a:cs typeface="Times New Roman" panose="02020603050405020304" pitchFamily="18" charset="0"/>
              </a:rPr>
              <a:t>backward</a:t>
            </a:r>
            <a:r>
              <a:rPr lang="en-US" altLang="en-US" dirty="0">
                <a:cs typeface="Times New Roman" panose="02020603050405020304" pitchFamily="18" charset="0"/>
              </a:rPr>
              <a:t>.</a:t>
            </a:r>
            <a:endParaRPr lang="en-US" altLang="en-US" dirty="0">
              <a:latin typeface="Courier" charset="0"/>
              <a:cs typeface="Times New Roman" panose="02020603050405020304" pitchFamily="18" charset="0"/>
            </a:endParaRPr>
          </a:p>
        </p:txBody>
      </p:sp>
      <p:sp>
        <p:nvSpPr>
          <p:cNvPr id="5" name="TextBox 3">
            <a:hlinkClick r:id="rId2"/>
          </p:cNvPr>
          <p:cNvSpPr>
            <a:spLocks noChangeArrowheads="1"/>
          </p:cNvSpPr>
          <p:nvPr/>
        </p:nvSpPr>
        <p:spPr bwMode="auto">
          <a:xfrm>
            <a:off x="3670300" y="5458506"/>
            <a:ext cx="2827338" cy="46166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dirty="0">
                <a:latin typeface="+mn-lt"/>
              </a:rPr>
              <a:t>TestArrayAndLinkedList</a:t>
            </a:r>
          </a:p>
        </p:txBody>
      </p:sp>
      <p:sp>
        <p:nvSpPr>
          <p:cNvPr id="6" name="TextBox 4">
            <a:hlinkClick r:id="rId3"/>
          </p:cNvPr>
          <p:cNvSpPr txBox="1"/>
          <p:nvPr/>
        </p:nvSpPr>
        <p:spPr>
          <a:xfrm>
            <a:off x="6705600" y="5458506"/>
            <a:ext cx="838200" cy="461665"/>
          </a:xfrm>
          <a:prstGeom prst="rect">
            <a:avLst/>
          </a:prstGeom>
          <a:solidFill>
            <a:srgbClr val="38A1BA"/>
          </a:solidFill>
        </p:spPr>
        <p:txBody>
          <a:bodyPr wrap="square" rtlCol="0">
            <a:spAutoFit/>
          </a:bodyPr>
          <a:lstStyle/>
          <a:p>
            <a:r>
              <a:rPr lang="en-US" sz="2400" dirty="0" smtClean="0"/>
              <a:t>Run</a:t>
            </a:r>
            <a:endParaRPr lang="en-US" sz="2400" dirty="0"/>
          </a:p>
        </p:txBody>
      </p:sp>
    </p:spTree>
    <p:extLst>
      <p:ext uri="{BB962C8B-B14F-4D97-AF65-F5344CB8AC3E}">
        <p14:creationId xmlns:p14="http://schemas.microsoft.com/office/powerpoint/2010/main" val="37116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Comparator </a:t>
            </a:r>
            <a:r>
              <a:rPr lang="en-US" altLang="en-US" dirty="0" smtClean="0"/>
              <a:t>Interface </a:t>
            </a:r>
            <a:r>
              <a:rPr lang="en-US" altLang="en-US" sz="2000" b="0" dirty="0" smtClean="0"/>
              <a:t>(1 </a:t>
            </a:r>
            <a:r>
              <a:rPr lang="en-US" altLang="en-US" sz="2000" b="0" dirty="0"/>
              <a:t>of 2)</a:t>
            </a:r>
            <a:endParaRPr lang="en-US" sz="2000" dirty="0"/>
          </a:p>
        </p:txBody>
      </p:sp>
      <p:sp>
        <p:nvSpPr>
          <p:cNvPr id="3" name="Content Placeholder 2"/>
          <p:cNvSpPr>
            <a:spLocks noGrp="1"/>
          </p:cNvSpPr>
          <p:nvPr>
            <p:ph idx="1"/>
          </p:nvPr>
        </p:nvSpPr>
        <p:spPr/>
        <p:txBody>
          <a:bodyPr/>
          <a:lstStyle/>
          <a:p>
            <a:r>
              <a:rPr lang="en-US" altLang="en-US" dirty="0">
                <a:cs typeface="Times New Roman" panose="02020603050405020304" pitchFamily="18" charset="0"/>
              </a:rPr>
              <a:t>Sometimes you want to compare the elements of different types. The elements may not be instances of </a:t>
            </a:r>
            <a:r>
              <a:rPr lang="en-US" altLang="en-US" dirty="0">
                <a:latin typeface="Courier New" panose="02070309020205020404" pitchFamily="49" charset="0"/>
                <a:cs typeface="Courier New" panose="02070309020205020404" pitchFamily="49" charset="0"/>
              </a:rPr>
              <a:t>Comparable</a:t>
            </a:r>
            <a:r>
              <a:rPr lang="en-US" altLang="en-US" dirty="0">
                <a:cs typeface="Times New Roman" panose="02020603050405020304" pitchFamily="18" charset="0"/>
              </a:rPr>
              <a:t> or are not comparable. You can define a comparator to compare these elements. To do so, define a class that implements the </a:t>
            </a:r>
            <a:r>
              <a:rPr lang="en-US" altLang="en-US" dirty="0" err="1">
                <a:latin typeface="Courier New" panose="02070309020205020404" pitchFamily="49" charset="0"/>
                <a:cs typeface="Courier New" panose="02070309020205020404" pitchFamily="49" charset="0"/>
              </a:rPr>
              <a:t>java.util.Comparator</a:t>
            </a:r>
            <a:r>
              <a:rPr lang="en-US" altLang="en-US" dirty="0">
                <a:cs typeface="Times New Roman" panose="02020603050405020304" pitchFamily="18" charset="0"/>
              </a:rPr>
              <a:t> interface. The </a:t>
            </a:r>
            <a:r>
              <a:rPr lang="en-US" altLang="en-US" dirty="0">
                <a:latin typeface="Courier New" panose="02070309020205020404" pitchFamily="49" charset="0"/>
                <a:cs typeface="Courier New" panose="02070309020205020404" pitchFamily="49" charset="0"/>
              </a:rPr>
              <a:t>Comparator</a:t>
            </a:r>
            <a:r>
              <a:rPr lang="en-US" altLang="en-US" dirty="0">
                <a:cs typeface="Times New Roman" panose="02020603050405020304" pitchFamily="18" charset="0"/>
              </a:rPr>
              <a:t> interface has the </a:t>
            </a:r>
            <a:r>
              <a:rPr lang="en-US" altLang="en-US" dirty="0">
                <a:latin typeface="Courier New" panose="02070309020205020404" pitchFamily="49" charset="0"/>
                <a:cs typeface="Courier New" panose="02070309020205020404" pitchFamily="49" charset="0"/>
              </a:rPr>
              <a:t>compare</a:t>
            </a:r>
            <a:r>
              <a:rPr lang="en-US" altLang="en-US" dirty="0">
                <a:cs typeface="Times New Roman" panose="02020603050405020304" pitchFamily="18" charset="0"/>
              </a:rPr>
              <a:t> method for comparing two objects</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686889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Comparator Interface </a:t>
            </a:r>
            <a:r>
              <a:rPr lang="en-US" altLang="en-US" sz="2000" b="0" dirty="0" smtClean="0"/>
              <a:t>(2 </a:t>
            </a:r>
            <a:r>
              <a:rPr lang="en-US" altLang="en-US" sz="2000" b="0" dirty="0"/>
              <a:t>of 2)</a:t>
            </a:r>
            <a:endParaRPr lang="en-US" dirty="0"/>
          </a:p>
        </p:txBody>
      </p:sp>
      <p:graphicFrame>
        <p:nvGraphicFramePr>
          <p:cNvPr id="7" name="Object 2" descr="Computer code reads, public i n t compare left parenthesis Object element 1, Object element 2 right parenthesis."/>
          <p:cNvGraphicFramePr>
            <a:graphicFrameLocks noChangeAspect="1"/>
          </p:cNvGraphicFramePr>
          <p:nvPr>
            <p:extLst>
              <p:ext uri="{D42A27DB-BD31-4B8C-83A1-F6EECF244321}">
                <p14:modId xmlns:p14="http://schemas.microsoft.com/office/powerpoint/2010/main" val="93908633"/>
              </p:ext>
            </p:extLst>
          </p:nvPr>
        </p:nvGraphicFramePr>
        <p:xfrm>
          <a:off x="1066800" y="1735826"/>
          <a:ext cx="6096000" cy="397774"/>
        </p:xfrm>
        <a:graphic>
          <a:graphicData uri="http://schemas.openxmlformats.org/presentationml/2006/ole">
            <mc:AlternateContent xmlns:mc="http://schemas.openxmlformats.org/markup-compatibility/2006">
              <mc:Choice xmlns:v="urn:schemas-microsoft-com:vml" Requires="v">
                <p:oleObj spid="_x0000_s60483" name="Equation" r:id="rId3" imgW="3390840" imgH="253800" progId="Equation.DSMT4">
                  <p:embed/>
                </p:oleObj>
              </mc:Choice>
              <mc:Fallback>
                <p:oleObj name="Equation" r:id="rId3" imgW="3390840" imgH="253800" progId="Equation.DSMT4">
                  <p:embed/>
                  <p:pic>
                    <p:nvPicPr>
                      <p:cNvPr id="0" name=""/>
                      <p:cNvPicPr/>
                      <p:nvPr/>
                    </p:nvPicPr>
                    <p:blipFill>
                      <a:blip r:embed="rId4"/>
                      <a:stretch>
                        <a:fillRect/>
                      </a:stretch>
                    </p:blipFill>
                    <p:spPr>
                      <a:xfrm>
                        <a:off x="1066800" y="1735826"/>
                        <a:ext cx="6096000" cy="397774"/>
                      </a:xfrm>
                      <a:prstGeom prst="rect">
                        <a:avLst/>
                      </a:prstGeom>
                    </p:spPr>
                  </p:pic>
                </p:oleObj>
              </mc:Fallback>
            </mc:AlternateContent>
          </a:graphicData>
        </a:graphic>
      </p:graphicFrame>
      <p:sp>
        <p:nvSpPr>
          <p:cNvPr id="3" name="Content Placeholder 3"/>
          <p:cNvSpPr>
            <a:spLocks noGrp="1"/>
          </p:cNvSpPr>
          <p:nvPr>
            <p:ph idx="1"/>
          </p:nvPr>
        </p:nvSpPr>
        <p:spPr>
          <a:xfrm>
            <a:off x="457200" y="2667000"/>
            <a:ext cx="8229600" cy="1447800"/>
          </a:xfrm>
        </p:spPr>
        <p:txBody>
          <a:bodyPr/>
          <a:lstStyle/>
          <a:p>
            <a:r>
              <a:rPr lang="en-US" altLang="en-US" dirty="0">
                <a:cs typeface="Times New Roman" panose="02020603050405020304" pitchFamily="18" charset="0"/>
              </a:rPr>
              <a:t>Returns a negative value if element1 is less than element2, a positive value if element1 is greater than element2, and zero if they are equal. </a:t>
            </a:r>
          </a:p>
        </p:txBody>
      </p:sp>
      <p:sp>
        <p:nvSpPr>
          <p:cNvPr id="6" name="TextBox 4">
            <a:hlinkClick r:id="rId5"/>
          </p:cNvPr>
          <p:cNvSpPr>
            <a:spLocks noChangeArrowheads="1"/>
          </p:cNvSpPr>
          <p:nvPr/>
        </p:nvSpPr>
        <p:spPr bwMode="auto">
          <a:xfrm>
            <a:off x="2679700" y="4648201"/>
            <a:ext cx="3284538" cy="4572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dirty="0">
                <a:latin typeface="+mn-lt"/>
              </a:rPr>
              <a:t>GeometricObjectComparator</a:t>
            </a:r>
          </a:p>
        </p:txBody>
      </p:sp>
      <p:sp>
        <p:nvSpPr>
          <p:cNvPr id="5" name="TextBox 5">
            <a:hlinkClick r:id="rId5"/>
          </p:cNvPr>
          <p:cNvSpPr>
            <a:spLocks noChangeArrowheads="1"/>
          </p:cNvSpPr>
          <p:nvPr/>
        </p:nvSpPr>
        <p:spPr bwMode="auto">
          <a:xfrm>
            <a:off x="2679700" y="5318124"/>
            <a:ext cx="3284538" cy="46166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mn-lt"/>
              </a:rPr>
              <a:t>TestComparator</a:t>
            </a:r>
          </a:p>
        </p:txBody>
      </p:sp>
      <p:sp>
        <p:nvSpPr>
          <p:cNvPr id="9" name="TextBox 6">
            <a:hlinkClick r:id="rId6"/>
          </p:cNvPr>
          <p:cNvSpPr txBox="1"/>
          <p:nvPr/>
        </p:nvSpPr>
        <p:spPr>
          <a:xfrm>
            <a:off x="6324600" y="5318125"/>
            <a:ext cx="838200" cy="461665"/>
          </a:xfrm>
          <a:prstGeom prst="rect">
            <a:avLst/>
          </a:prstGeom>
          <a:solidFill>
            <a:srgbClr val="38A1BA"/>
          </a:solidFill>
        </p:spPr>
        <p:txBody>
          <a:bodyPr wrap="square" rtlCol="0">
            <a:spAutoFit/>
          </a:bodyPr>
          <a:lstStyle/>
          <a:p>
            <a:r>
              <a:rPr lang="en-US" sz="2400" dirty="0" smtClean="0"/>
              <a:t>Run</a:t>
            </a:r>
            <a:endParaRPr lang="en-US" sz="2400" dirty="0"/>
          </a:p>
        </p:txBody>
      </p:sp>
    </p:spTree>
    <p:extLst>
      <p:ext uri="{BB962C8B-B14F-4D97-AF65-F5344CB8AC3E}">
        <p14:creationId xmlns:p14="http://schemas.microsoft.com/office/powerpoint/2010/main" val="2509557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Other Comparator Examples</a:t>
            </a:r>
            <a:endParaRPr lang="en-US" dirty="0"/>
          </a:p>
        </p:txBody>
      </p:sp>
      <p:sp>
        <p:nvSpPr>
          <p:cNvPr id="7" name="TextBox 2">
            <a:hlinkClick r:id="rId2"/>
          </p:cNvPr>
          <p:cNvSpPr>
            <a:spLocks noChangeArrowheads="1"/>
          </p:cNvSpPr>
          <p:nvPr/>
        </p:nvSpPr>
        <p:spPr bwMode="auto">
          <a:xfrm>
            <a:off x="2774950" y="2705099"/>
            <a:ext cx="3284538" cy="46166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dirty="0">
                <a:latin typeface="+mn-lt"/>
              </a:rPr>
              <a:t>SortStringByLength</a:t>
            </a:r>
          </a:p>
        </p:txBody>
      </p:sp>
      <p:sp>
        <p:nvSpPr>
          <p:cNvPr id="5" name="TextBox 3">
            <a:hlinkClick r:id="rId3"/>
          </p:cNvPr>
          <p:cNvSpPr>
            <a:spLocks noChangeArrowheads="1"/>
          </p:cNvSpPr>
          <p:nvPr/>
        </p:nvSpPr>
        <p:spPr bwMode="auto">
          <a:xfrm>
            <a:off x="2774950" y="3367087"/>
            <a:ext cx="3284538" cy="46166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mn-lt"/>
              </a:rPr>
              <a:t>SortStringIgnoreCase</a:t>
            </a:r>
          </a:p>
        </p:txBody>
      </p:sp>
      <p:sp>
        <p:nvSpPr>
          <p:cNvPr id="6" name="TextBox 4">
            <a:hlinkClick r:id="rId4"/>
          </p:cNvPr>
          <p:cNvSpPr txBox="1"/>
          <p:nvPr/>
        </p:nvSpPr>
        <p:spPr>
          <a:xfrm>
            <a:off x="6248400" y="2705100"/>
            <a:ext cx="838200" cy="461665"/>
          </a:xfrm>
          <a:prstGeom prst="rect">
            <a:avLst/>
          </a:prstGeom>
          <a:solidFill>
            <a:srgbClr val="38A1BA"/>
          </a:solidFill>
        </p:spPr>
        <p:txBody>
          <a:bodyPr wrap="square" rtlCol="0">
            <a:spAutoFit/>
          </a:bodyPr>
          <a:lstStyle/>
          <a:p>
            <a:r>
              <a:rPr lang="en-US" sz="2400" dirty="0" smtClean="0"/>
              <a:t>Run</a:t>
            </a:r>
            <a:endParaRPr lang="en-US" sz="2400" dirty="0"/>
          </a:p>
        </p:txBody>
      </p:sp>
      <p:sp>
        <p:nvSpPr>
          <p:cNvPr id="8" name="TextBox 5">
            <a:hlinkClick r:id="rId4"/>
          </p:cNvPr>
          <p:cNvSpPr txBox="1"/>
          <p:nvPr/>
        </p:nvSpPr>
        <p:spPr>
          <a:xfrm>
            <a:off x="6248400" y="3367088"/>
            <a:ext cx="838200" cy="461665"/>
          </a:xfrm>
          <a:prstGeom prst="rect">
            <a:avLst/>
          </a:prstGeom>
          <a:solidFill>
            <a:srgbClr val="38A1BA"/>
          </a:solidFill>
        </p:spPr>
        <p:txBody>
          <a:bodyPr wrap="square" rtlCol="0">
            <a:spAutoFit/>
          </a:bodyPr>
          <a:lstStyle/>
          <a:p>
            <a:r>
              <a:rPr lang="en-US" sz="2400" dirty="0" smtClean="0"/>
              <a:t>Run</a:t>
            </a:r>
            <a:endParaRPr lang="en-US" sz="2400" dirty="0"/>
          </a:p>
        </p:txBody>
      </p:sp>
    </p:spTree>
    <p:extLst>
      <p:ext uri="{BB962C8B-B14F-4D97-AF65-F5344CB8AC3E}">
        <p14:creationId xmlns:p14="http://schemas.microsoft.com/office/powerpoint/2010/main" val="488723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Collections Class</a:t>
            </a:r>
            <a:endParaRPr lang="en-US" dirty="0"/>
          </a:p>
        </p:txBody>
      </p:sp>
      <p:sp>
        <p:nvSpPr>
          <p:cNvPr id="3" name="Content Placeholder 2"/>
          <p:cNvSpPr>
            <a:spLocks noGrp="1"/>
          </p:cNvSpPr>
          <p:nvPr>
            <p:ph idx="1"/>
          </p:nvPr>
        </p:nvSpPr>
        <p:spPr/>
        <p:txBody>
          <a:bodyPr/>
          <a:lstStyle/>
          <a:p>
            <a:r>
              <a:rPr lang="en-US" altLang="en-US" dirty="0">
                <a:cs typeface="Times New Roman" panose="02020603050405020304" pitchFamily="18" charset="0"/>
              </a:rPr>
              <a:t>The Collections class contains various static methods for operating on collections and maps, for creating synchronized collection classes, and for creating read-only collection classes</a:t>
            </a:r>
            <a:r>
              <a:rPr lang="en-US" altLang="en-US" dirty="0" smtClean="0">
                <a:cs typeface="Times New Roman" panose="02020603050405020304" pitchFamily="18" charset="0"/>
              </a:rPr>
              <a:t>.</a:t>
            </a:r>
            <a:endParaRPr lang="en-US" altLang="en-US" dirty="0"/>
          </a:p>
        </p:txBody>
      </p:sp>
    </p:spTree>
    <p:extLst>
      <p:ext uri="{BB962C8B-B14F-4D97-AF65-F5344CB8AC3E}">
        <p14:creationId xmlns:p14="http://schemas.microsoft.com/office/powerpoint/2010/main" val="1427734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Collections Class </a:t>
            </a:r>
            <a:r>
              <a:rPr lang="en-US" altLang="en-US" dirty="0" smtClean="0"/>
              <a:t>U</a:t>
            </a:r>
            <a:r>
              <a:rPr lang="en-US" altLang="en-US" sz="100" dirty="0" smtClean="0"/>
              <a:t> </a:t>
            </a:r>
            <a:r>
              <a:rPr lang="en-US" altLang="en-US" dirty="0" smtClean="0"/>
              <a:t>M</a:t>
            </a:r>
            <a:r>
              <a:rPr lang="en-US" altLang="en-US" sz="100" dirty="0" smtClean="0"/>
              <a:t> </a:t>
            </a:r>
            <a:r>
              <a:rPr lang="en-US" altLang="en-US" dirty="0" smtClean="0"/>
              <a:t>L </a:t>
            </a:r>
            <a:r>
              <a:rPr lang="en-US" altLang="en-US" dirty="0"/>
              <a:t>Diagram</a:t>
            </a:r>
            <a:endParaRPr lang="en-US" dirty="0"/>
          </a:p>
        </p:txBody>
      </p:sp>
      <p:pic>
        <p:nvPicPr>
          <p:cNvPr id="5" name="Picture 2" descr="A diagram illustrates U M L class diagram for the class name java period u t i l period Collections. The class contains 17 methods which is public access modifier denoted by +. The methods along with their results are as follows. Method, sort left parenthesis list colon List right parenthesis colon void. Result, Sorts the specified list. Method, sort left parenthesis list colon List, c colon Comparator right parenthesis colon void. Result, Sorts the specified list with the comparator. Method, binary Search left parenthesis list colon List, key colon Object right parenthesis colon i n t. Result, Searched the key in the sorted list using binary search. Method, binary Search left parenthesis list colon List colon key colon Object, c colon Comparator right parenthesis colon i n t. Result, Searched the key in the sorted list using binary search with the comparator. Method, reverse left parenthesis list colon List right parenthesis colon void. Result, Reverses the specified list. Method, reverse Order left parenthesis right parenthesis colon Comparator. Result, Returns a comparator with the reverse ordering. Method, shuffle left parenthesis list colon List right parenthesis colon void. Result, Shuffles the specified list randomly. Method, shuffle left parenthesis list colon List, r m d colon Random right parenthesis colon void. Result, Shuffles the specified list with a random object. Method, copy left parenthesis d e s colon List, s r c colon List right parenthesis colon void. Result, Copies from the source list to the destination list. Method, n Copies left parenthesis n colon i n t, o colon Object right parenthesis colon List. Result, Returns a list consisting of n copies of the object. Method, fill left parenthesis list colon List, o colon Object right parenthesis colon void. Result, Fills the list with the object. Method, max left parenthesis c colon Collection right parenthesis colon Object. Result, Returns the max object in the collection. Method, max left parenthesis c colon Collection, c colon Comparator right parenthesis colon Object. Result, Returns the max object using the comparator. Method, min left parenthesis c colon Collection right parenthesis colon Object. Result, Returns the min object in the collection. Method, min left parenthesis c colon Collection, c colon Comparator right parenthesis colon Object. Result, Returns the min object using the comparator. Method, disjoint left parenthesis c 1 colon Collection, c 2 colon Collection right parenthesis colon Boolean. Result, Returns true if c 1 and c 2 have no elements in common. Method, frequency left parenthesis c colon Collection, o colon Object right parenthesis colon i n t. Result, Returns the number of occurrences of the specified element in the collection. The first 11 methods are labeled, List and the remaining methods are labeled, Coll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134225" cy="3915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762634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Objectives </a:t>
            </a:r>
            <a:r>
              <a:rPr lang="en-US" altLang="en-US" sz="2000" b="0" dirty="0" smtClean="0"/>
              <a:t>(1 of 2)</a:t>
            </a:r>
            <a:endParaRPr lang="en-US" sz="2000" b="0" dirty="0"/>
          </a:p>
        </p:txBody>
      </p:sp>
      <p:sp>
        <p:nvSpPr>
          <p:cNvPr id="3" name="Content Placeholder 2"/>
          <p:cNvSpPr>
            <a:spLocks noGrp="1"/>
          </p:cNvSpPr>
          <p:nvPr>
            <p:ph idx="1"/>
          </p:nvPr>
        </p:nvSpPr>
        <p:spPr/>
        <p:txBody>
          <a:bodyPr/>
          <a:lstStyle/>
          <a:p>
            <a:pPr marL="256032" indent="-256032">
              <a:buFont typeface="Arial" panose="020B0604020202020204" pitchFamily="34" charset="0"/>
              <a:buChar char="•"/>
            </a:pPr>
            <a:r>
              <a:rPr lang="en-US" altLang="en-US" sz="1800" dirty="0"/>
              <a:t>To explore the relationship between interfaces and classes in the Java Collections Framework hierarchy (§20.2).</a:t>
            </a:r>
          </a:p>
          <a:p>
            <a:pPr marL="256032" indent="-256032">
              <a:buFont typeface="Arial" panose="020B0604020202020204" pitchFamily="34" charset="0"/>
              <a:buChar char="•"/>
            </a:pPr>
            <a:r>
              <a:rPr lang="en-US" altLang="en-US" sz="1800" dirty="0"/>
              <a:t>To use the common methods defined in the </a:t>
            </a:r>
            <a:r>
              <a:rPr lang="en-US" altLang="en-US" sz="1800" b="1" dirty="0"/>
              <a:t>Collection</a:t>
            </a:r>
            <a:r>
              <a:rPr lang="en-US" altLang="en-US" sz="1800" dirty="0"/>
              <a:t> interface for operating collections (§20.2).</a:t>
            </a:r>
          </a:p>
          <a:p>
            <a:pPr marL="256032" indent="-256032">
              <a:buFont typeface="Arial" panose="020B0604020202020204" pitchFamily="34" charset="0"/>
              <a:buChar char="•"/>
            </a:pPr>
            <a:r>
              <a:rPr lang="en-US" altLang="en-US" sz="1800" dirty="0"/>
              <a:t>To use the </a:t>
            </a:r>
            <a:r>
              <a:rPr lang="en-US" altLang="en-US" sz="1800" b="1" dirty="0"/>
              <a:t>Iterator</a:t>
            </a:r>
            <a:r>
              <a:rPr lang="en-US" altLang="en-US" sz="1800" dirty="0"/>
              <a:t> interface to traverse the elements in a collection (§20.3).</a:t>
            </a:r>
          </a:p>
          <a:p>
            <a:pPr marL="256032" indent="-256032">
              <a:buFont typeface="Arial" panose="020B0604020202020204" pitchFamily="34" charset="0"/>
              <a:buChar char="•"/>
            </a:pPr>
            <a:r>
              <a:rPr lang="en-US" altLang="en-US" sz="1800" dirty="0"/>
              <a:t>To use a for-each loop to traverse the elements in a collection (§20.3).</a:t>
            </a:r>
          </a:p>
          <a:p>
            <a:pPr marL="256032" indent="-256032">
              <a:buFont typeface="Arial" panose="020B0604020202020204" pitchFamily="34" charset="0"/>
              <a:buChar char="•"/>
            </a:pPr>
            <a:r>
              <a:rPr lang="en-US" altLang="en-US" sz="1800" dirty="0"/>
              <a:t>To explore how and when to use </a:t>
            </a:r>
            <a:r>
              <a:rPr lang="en-US" altLang="en-US" sz="1800" b="1" dirty="0" err="1"/>
              <a:t>ArrayList</a:t>
            </a:r>
            <a:r>
              <a:rPr lang="en-US" altLang="en-US" sz="1800" dirty="0"/>
              <a:t> or </a:t>
            </a:r>
            <a:r>
              <a:rPr lang="en-US" altLang="en-US" sz="1800" b="1" dirty="0" err="1"/>
              <a:t>LinkedList</a:t>
            </a:r>
            <a:r>
              <a:rPr lang="en-US" altLang="en-US" sz="1800" dirty="0"/>
              <a:t> to store elements (§20.4).</a:t>
            </a:r>
          </a:p>
          <a:p>
            <a:pPr marL="256032" indent="-256032">
              <a:buFont typeface="Arial" panose="020B0604020202020204" pitchFamily="34" charset="0"/>
              <a:buChar char="•"/>
            </a:pPr>
            <a:r>
              <a:rPr lang="en-US" altLang="en-US" sz="1800" dirty="0"/>
              <a:t>To compare elements using the </a:t>
            </a:r>
            <a:r>
              <a:rPr lang="en-US" altLang="en-US" sz="1800" b="1" dirty="0"/>
              <a:t>Comparable</a:t>
            </a:r>
            <a:r>
              <a:rPr lang="en-US" altLang="en-US" sz="1800" dirty="0"/>
              <a:t> interface and the </a:t>
            </a:r>
            <a:r>
              <a:rPr lang="en-US" altLang="en-US" sz="1800" b="1" dirty="0"/>
              <a:t>Comparator</a:t>
            </a:r>
            <a:r>
              <a:rPr lang="en-US" altLang="en-US" sz="1800" dirty="0"/>
              <a:t> interface (§20.5).</a:t>
            </a:r>
          </a:p>
          <a:p>
            <a:pPr marL="256032" indent="-256032">
              <a:buFont typeface="Arial" panose="020B0604020202020204" pitchFamily="34" charset="0"/>
              <a:buChar char="•"/>
            </a:pPr>
            <a:r>
              <a:rPr lang="en-US" altLang="en-US" sz="1800" dirty="0"/>
              <a:t>To use the static utility methods in the </a:t>
            </a:r>
            <a:r>
              <a:rPr lang="en-US" altLang="en-US" sz="1800" b="1" dirty="0"/>
              <a:t>Collections</a:t>
            </a:r>
            <a:r>
              <a:rPr lang="en-US" altLang="en-US" sz="1800" dirty="0"/>
              <a:t> class for sorting, searching, shuffling lists, and finding the largest and smallest element in collections (§20.6).</a:t>
            </a:r>
          </a:p>
        </p:txBody>
      </p:sp>
    </p:spTree>
    <p:extLst>
      <p:ext uri="{BB962C8B-B14F-4D97-AF65-F5344CB8AC3E}">
        <p14:creationId xmlns:p14="http://schemas.microsoft.com/office/powerpoint/2010/main" val="1218362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Study: Multiple Bouncing Balls</a:t>
            </a:r>
            <a:endParaRPr lang="en-US" dirty="0"/>
          </a:p>
        </p:txBody>
      </p:sp>
      <p:pic>
        <p:nvPicPr>
          <p:cNvPr id="7" name="Picture 2" descr="A diagram illustrates U M L class diagram. A class Ball is derived from java f x period scene period shape period Circle. A class Multiple Ball Pane is derived from java f x period scene period layout period Pane. A class Multiple Bounce Ball is derived from java f x period application period Application. The composition between the class Ball and the class Multiple Ball Pane is m to 1 instance. The composition between the class Multiple Ball Pane and the class Multiple Bounce Ball is exactly 1 instance. The class Ball contains 2 attributes and 1 method. The method in the class is of public access modifier denoted by +. The attributes in the class are as follows. d x colon double and d y colon double. The method in the class is Ball left parenthesis x colon double, y colon double radius colon double, color colon color right parenthesis. The class Multiple Ball Pane contains 1 attribute which is of private access modifier denoted by minus and 7 methods which is public access modifier denoted by +. The attribute in the class is animation colon Timeline. The method in the class in as follows. Multiple Ball Pane left parenthesis right parenthesis, play left parenthesis right parenthesis colon void, pause left parenthesis right parenthesis colon void, increase Speed left parenthesis right parenthesis colon void, decrease Speed left parenthesis right parenthesis colon void, rate Property left parenthesis right parenthesis colon Double Property, and move Ball left parenthesis right parenthesis colon void."/>
          <p:cNvPicPr>
            <a:picLocks noChangeAspect="1"/>
          </p:cNvPicPr>
          <p:nvPr/>
        </p:nvPicPr>
        <p:blipFill>
          <a:blip r:embed="rId2"/>
          <a:stretch>
            <a:fillRect/>
          </a:stretch>
        </p:blipFill>
        <p:spPr>
          <a:xfrm>
            <a:off x="762000" y="2132857"/>
            <a:ext cx="7408613" cy="2563867"/>
          </a:xfrm>
          <a:prstGeom prst="rect">
            <a:avLst/>
          </a:prstGeom>
        </p:spPr>
      </p:pic>
      <p:sp>
        <p:nvSpPr>
          <p:cNvPr id="6" name="TextBox 3">
            <a:hlinkClick r:id="rId3"/>
          </p:cNvPr>
          <p:cNvSpPr>
            <a:spLocks noChangeArrowheads="1"/>
          </p:cNvSpPr>
          <p:nvPr/>
        </p:nvSpPr>
        <p:spPr bwMode="auto">
          <a:xfrm>
            <a:off x="4267200" y="5500687"/>
            <a:ext cx="3284538" cy="46166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dirty="0">
                <a:latin typeface="+mn-lt"/>
              </a:rPr>
              <a:t>MultipleBounceBall</a:t>
            </a:r>
          </a:p>
        </p:txBody>
      </p:sp>
      <p:sp>
        <p:nvSpPr>
          <p:cNvPr id="5" name="TextBox 4">
            <a:hlinkClick r:id="rId4"/>
          </p:cNvPr>
          <p:cNvSpPr txBox="1"/>
          <p:nvPr/>
        </p:nvSpPr>
        <p:spPr>
          <a:xfrm>
            <a:off x="7751513" y="5500688"/>
            <a:ext cx="838200" cy="461665"/>
          </a:xfrm>
          <a:prstGeom prst="rect">
            <a:avLst/>
          </a:prstGeom>
          <a:solidFill>
            <a:srgbClr val="38A1BA"/>
          </a:solidFill>
        </p:spPr>
        <p:txBody>
          <a:bodyPr wrap="square" rtlCol="0">
            <a:spAutoFit/>
          </a:bodyPr>
          <a:lstStyle/>
          <a:p>
            <a:r>
              <a:rPr lang="en-US" sz="2400" dirty="0" smtClean="0"/>
              <a:t>Run</a:t>
            </a:r>
            <a:endParaRPr lang="en-US" sz="2400" dirty="0"/>
          </a:p>
        </p:txBody>
      </p:sp>
    </p:spTree>
    <p:extLst>
      <p:ext uri="{BB962C8B-B14F-4D97-AF65-F5344CB8AC3E}">
        <p14:creationId xmlns:p14="http://schemas.microsoft.com/office/powerpoint/2010/main" val="2732238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The Vector and Stack Classes</a:t>
            </a:r>
            <a:endParaRPr lang="en-US" dirty="0"/>
          </a:p>
        </p:txBody>
      </p:sp>
      <p:sp>
        <p:nvSpPr>
          <p:cNvPr id="5" name="Content Placeholder 2"/>
          <p:cNvSpPr>
            <a:spLocks noGrp="1"/>
          </p:cNvSpPr>
          <p:nvPr>
            <p:ph idx="1"/>
          </p:nvPr>
        </p:nvSpPr>
        <p:spPr/>
        <p:txBody>
          <a:bodyPr/>
          <a:lstStyle/>
          <a:p>
            <a:r>
              <a:rPr lang="en-US" altLang="en-US" dirty="0">
                <a:cs typeface="Times New Roman" panose="02020603050405020304" pitchFamily="18" charset="0"/>
              </a:rPr>
              <a:t>The Java Collections Framework was introduced with Java 2. Several data structures were supported prior to Java 2. Among them are the Vector class and the Stack class. These classes were redesigned to fit into the Java Collections Framework, but their old-style methods are retained for compatibility. This section introduces the Vector class and the Stack class</a:t>
            </a:r>
            <a:r>
              <a:rPr lang="en-US" altLang="en-US" dirty="0" smtClean="0">
                <a:cs typeface="Times New Roman" panose="02020603050405020304" pitchFamily="18" charset="0"/>
              </a:rPr>
              <a:t>.</a:t>
            </a:r>
            <a:endParaRPr lang="en-US" altLang="en-US" dirty="0">
              <a:latin typeface="Courier" charset="0"/>
              <a:cs typeface="Times New Roman" panose="02020603050405020304" pitchFamily="18" charset="0"/>
            </a:endParaRPr>
          </a:p>
        </p:txBody>
      </p:sp>
    </p:spTree>
    <p:extLst>
      <p:ext uri="{BB962C8B-B14F-4D97-AF65-F5344CB8AC3E}">
        <p14:creationId xmlns:p14="http://schemas.microsoft.com/office/powerpoint/2010/main" val="3733791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The Vector Class </a:t>
            </a:r>
            <a:r>
              <a:rPr lang="en-US" altLang="en-US" sz="2000" b="0" dirty="0" smtClean="0"/>
              <a:t>(1 of 2)</a:t>
            </a:r>
            <a:endParaRPr lang="en-US" sz="2000" b="0" dirty="0"/>
          </a:p>
        </p:txBody>
      </p:sp>
      <p:sp>
        <p:nvSpPr>
          <p:cNvPr id="3" name="Content Placeholder 2"/>
          <p:cNvSpPr>
            <a:spLocks noGrp="1"/>
          </p:cNvSpPr>
          <p:nvPr>
            <p:ph idx="1"/>
          </p:nvPr>
        </p:nvSpPr>
        <p:spPr/>
        <p:txBody>
          <a:bodyPr/>
          <a:lstStyle/>
          <a:p>
            <a:r>
              <a:rPr lang="en-US" altLang="en-US" dirty="0">
                <a:cs typeface="Times New Roman" panose="02020603050405020304" pitchFamily="18" charset="0"/>
              </a:rPr>
              <a:t>In Java 2, Vector is the same as </a:t>
            </a:r>
            <a:r>
              <a:rPr lang="en-US" altLang="en-US" dirty="0" err="1">
                <a:cs typeface="Times New Roman" panose="02020603050405020304" pitchFamily="18" charset="0"/>
              </a:rPr>
              <a:t>ArrayList</a:t>
            </a:r>
            <a:r>
              <a:rPr lang="en-US" altLang="en-US" dirty="0">
                <a:cs typeface="Times New Roman" panose="02020603050405020304" pitchFamily="18" charset="0"/>
              </a:rPr>
              <a:t>, except that Vector contains the synchronized methods for accessing and modifying the vector. None of the new collection data structures introduced so far are synchronized. If synchronization is required, you can use the synchronized versions of the collection classes. These classes are introduced later in the section, “The Collections Class</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1412582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Vector Class </a:t>
            </a:r>
            <a:r>
              <a:rPr lang="en-US" altLang="en-US" sz="2000" b="0" dirty="0" smtClean="0"/>
              <a:t>(2 </a:t>
            </a:r>
            <a:r>
              <a:rPr lang="en-US" altLang="en-US" sz="2000" b="0" dirty="0"/>
              <a:t>of 2)</a:t>
            </a:r>
            <a:endParaRPr lang="en-US" dirty="0"/>
          </a:p>
        </p:txBody>
      </p:sp>
      <p:pic>
        <p:nvPicPr>
          <p:cNvPr id="4" name="Picture 2" descr="A diagram illustrates U M L class diagram for the class name java period u t i l period Vector left angle bracket E right angle bracket that is derived from java period u t i l period Abstract List left angle bracket E right angle bracket. The class java period u t i l period Vector left angle bracket E right angle bracket contains 19 methods. The methods along with their results are as follows. Method, Vector left parenthesis right parenthesis. Result, Creates a default empty vector with initial capacity 10. Method, Vector left parenthesis c colon Collection left angle bracket question mark extends E right angle bracket right parenthesis. Result, Creates a vector from an existing collection. Method, Vector left parenthesis initial Capacity colon i n t right parenthesis. Result, Creates a vector with the specified initial capacity. Method, Vector left parenthesis i n i t Capacity colon i n t, capacity I n c r colon i n t right parenthesis. Result, Creates a vector with the specified initial capacity and increment. Method, add Element left parenthesis o colon E right parenthesis colon void. Result, Appends the element to the end of this vector. Method, capacity left parenthesis right parenthesis colon i n t. Result, Returns the current capacity of this vector. Method, copy Into left parenthesis an Array colon Object left bracket right bracket right parenthesis colon void. Result, Copies the elements in this vector to the array. Method, element At left parenthesis index colon i n t right parenthesis colon E. Result, Returns the object at the specified index. Method, elements left parenthesis right parenthesis colon Enumeration left angle bracket E right angle bracket. Result, Returns an enumeration of this vector. Method, ensure Capacity left parenthesis right parenthesis colon void. Result, Increases the capacity of this vector. Method, first Element left parenthesis right parenthesis colon E. Result, Returns the first element in this vector. Method, insert Element At left parenthesis o colon E, index colon i n t right parenthesis colon void. Result, Inserts o into this vector at the specified index. Method, last Element left parenthesis right parenthesis colon E. Result, Returns the last element in this vector. Method, remove All Elements left parenthesis right parenthesis colon void. Result, Removes all the elements in this vector. Method, remove Element left parenthesis o colon Object right parenthesis colon boolean. Result, Removes the first matching element in this vector. Method, remove Element At left parenthesis index colon i n t right parenthesis colon void. Result, Removes the element at the specified index. Method, set Element At left parenthesis o colon E, index colon i n t right parenthesis colon void. Result, Sets a new element at the specified index. Method, set Size left parenthesis new Size colon i n t right parenthesis colon void. Result, Sets a new size in this vector. Method, trim To Size left parenthesis right parenthesis colon void. Result, Trims the capacity of this vector to its siz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6993633" cy="4030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4203924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Stack Class</a:t>
            </a:r>
            <a:endParaRPr lang="en-US" dirty="0"/>
          </a:p>
        </p:txBody>
      </p:sp>
      <p:sp>
        <p:nvSpPr>
          <p:cNvPr id="3" name="Content Placeholder 2"/>
          <p:cNvSpPr>
            <a:spLocks noGrp="1"/>
          </p:cNvSpPr>
          <p:nvPr>
            <p:ph idx="1"/>
          </p:nvPr>
        </p:nvSpPr>
        <p:spPr>
          <a:xfrm>
            <a:off x="457200" y="1524000"/>
            <a:ext cx="8229600" cy="1447800"/>
          </a:xfrm>
        </p:spPr>
        <p:txBody>
          <a:bodyPr/>
          <a:lstStyle/>
          <a:p>
            <a:r>
              <a:rPr lang="en-US" altLang="en-US" dirty="0">
                <a:cs typeface="Times New Roman" panose="02020603050405020304" pitchFamily="18" charset="0"/>
              </a:rPr>
              <a:t>The Stack class represents a last-in-first-out stack of objects. The elements are accessed only from the top of the stack. You can retrieve, insert, or remove an element from the top of the stack</a:t>
            </a:r>
            <a:r>
              <a:rPr lang="en-US" altLang="en-US" dirty="0" smtClean="0">
                <a:cs typeface="Times New Roman" panose="02020603050405020304" pitchFamily="18" charset="0"/>
              </a:rPr>
              <a:t>.</a:t>
            </a:r>
            <a:endParaRPr lang="en-US" altLang="en-US" dirty="0">
              <a:latin typeface="Courier" charset="0"/>
              <a:cs typeface="Times New Roman" panose="02020603050405020304" pitchFamily="18" charset="0"/>
            </a:endParaRPr>
          </a:p>
        </p:txBody>
      </p:sp>
      <p:pic>
        <p:nvPicPr>
          <p:cNvPr id="4" name="Picture 3" descr="A diagram illustrates U M L class diagram for the class name java period u t i l period Stack left angle bracket E right angle bracket that is derived from java period u t i l period Vector left angle bracket E right angle bracket. The class java period u t i l period Stack left angle bracket E right angle bracket contains 6 methods which is of public access modifier denoted by +. The methods along with their results are as follows. Method, Stack left parenthesis right parenthesis. Result, Creates an empty stack. Method, empty left parenthesis right parenthesis colon boolean. Result, Returns true if this stack is empty. Method, peek left parenthesis right parenthesis colon E. Result, Returns the top element in this stack. Method, pop left parenthesis right parenthesis colon E. Result, Returns and removes the top element in this stack. Method, push left parenthesis o colon E right parenthesis colon E. Result, Adds a new element to the top of this stack. Method, search left parenthesis o colon Object right parenthesis colon i n t. Result, Returns the position of the specified element in this stack."/>
          <p:cNvPicPr>
            <a:picLocks noChangeAspect="1"/>
          </p:cNvPicPr>
          <p:nvPr/>
        </p:nvPicPr>
        <p:blipFill>
          <a:blip r:embed="rId2"/>
          <a:stretch>
            <a:fillRect/>
          </a:stretch>
        </p:blipFill>
        <p:spPr>
          <a:xfrm>
            <a:off x="914400" y="3429000"/>
            <a:ext cx="7155001" cy="2587467"/>
          </a:xfrm>
          <a:prstGeom prst="rect">
            <a:avLst/>
          </a:prstGeom>
        </p:spPr>
      </p:pic>
    </p:spTree>
    <p:extLst>
      <p:ext uri="{BB962C8B-B14F-4D97-AF65-F5344CB8AC3E}">
        <p14:creationId xmlns:p14="http://schemas.microsoft.com/office/powerpoint/2010/main" val="127509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Queues and Priority Queues</a:t>
            </a:r>
            <a:endParaRPr lang="en-US" dirty="0"/>
          </a:p>
        </p:txBody>
      </p:sp>
      <p:sp>
        <p:nvSpPr>
          <p:cNvPr id="3" name="Content Placeholder 2"/>
          <p:cNvSpPr>
            <a:spLocks noGrp="1"/>
          </p:cNvSpPr>
          <p:nvPr>
            <p:ph idx="1"/>
          </p:nvPr>
        </p:nvSpPr>
        <p:spPr/>
        <p:txBody>
          <a:bodyPr/>
          <a:lstStyle/>
          <a:p>
            <a:r>
              <a:rPr lang="en-US" altLang="en-US" smtClean="0"/>
              <a:t>A queue is a first-in/first-out data structure. Elements are appended to the end of the queue and are removed from the beginning of the queue. In a priority queue, elements are assigned priorities. When accessing elements, the element with the highest priority is removed first.</a:t>
            </a:r>
            <a:endParaRPr lang="en-US" altLang="en-US" dirty="0"/>
          </a:p>
        </p:txBody>
      </p:sp>
    </p:spTree>
    <p:extLst>
      <p:ext uri="{BB962C8B-B14F-4D97-AF65-F5344CB8AC3E}">
        <p14:creationId xmlns:p14="http://schemas.microsoft.com/office/powerpoint/2010/main" val="1199572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Queue Interface</a:t>
            </a:r>
            <a:endParaRPr lang="en-US" dirty="0"/>
          </a:p>
        </p:txBody>
      </p:sp>
      <p:pic>
        <p:nvPicPr>
          <p:cNvPr id="3" name="Picture 2" descr="A diagram illustrates U M L class diagram for an interface java period u t i l period Queue left angle bracket E right angle bracket that implements another interface java period u t i l period Collection left angle bracket E right angle bracket. The interface java period u t i l period Queue left angle bracket E right angle bracket contains 5 methods which is of public access modifier denoted by +. The methods along with their results are as follows. Method, offer left parenthesis element colon E right parenthesis colon boolean. Result, Inserts an element into the queue. Method, poll left parenthesis right parenthesis colon E. Result, Retrieves and removes the head of this queue, or null if this queue is empty. Method, remove left parenthesis right parenthesis colon E. Result, Retrieves and removes the head of this queue and throws an exception if this queue is empty. Method, peek left parenthesis right parenthesis colon E. Result, Retrieves, but does not remove, the head of this queue, returning null if this queue is empty. Method, element left parenthesis right parenthesis colon E. Result, Retrieves, but does not remove, the head of this queue,&#10;throws an exception if this queue is empty."/>
          <p:cNvPicPr>
            <a:picLocks noChangeAspect="1"/>
          </p:cNvPicPr>
          <p:nvPr/>
        </p:nvPicPr>
        <p:blipFill>
          <a:blip r:embed="rId2"/>
          <a:stretch>
            <a:fillRect/>
          </a:stretch>
        </p:blipFill>
        <p:spPr>
          <a:xfrm>
            <a:off x="762000" y="2209800"/>
            <a:ext cx="7440516" cy="3838990"/>
          </a:xfrm>
          <a:prstGeom prst="rect">
            <a:avLst/>
          </a:prstGeom>
        </p:spPr>
      </p:pic>
    </p:spTree>
    <p:extLst>
      <p:ext uri="{BB962C8B-B14F-4D97-AF65-F5344CB8AC3E}">
        <p14:creationId xmlns:p14="http://schemas.microsoft.com/office/powerpoint/2010/main" val="2132067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a:t>
            </a:r>
            <a:r>
              <a:rPr lang="en-US" altLang="en-US" dirty="0" err="1"/>
              <a:t>LinkedList</a:t>
            </a:r>
            <a:r>
              <a:rPr lang="en-US" altLang="en-US" dirty="0"/>
              <a:t> for Queue</a:t>
            </a:r>
            <a:endParaRPr lang="en-US" dirty="0"/>
          </a:p>
        </p:txBody>
      </p:sp>
      <p:pic>
        <p:nvPicPr>
          <p:cNvPr id="4" name="Picture 2" descr="A diagram illustrates Linked List interface. java period u t i l period Linked List left angle bracket E right angle bracket implements two interfaces java period u t i l period List left angle bracket E right angle bracket and java period u t i l period Deque left angle bracket E right angle bracket. The interface java period u t i l period Deque left angle bracket E right angle bracket implements an interface java period u t i l period Queue left angle bracket E right angle bracket. The interfaces java period u t i l period List left angle bracket E right angle bracket and java period u t i l period Queue left angle bracket E right angle bracket further implements an interface java period u t i l period Collection left angle bracket E right angle brac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2133600"/>
            <a:ext cx="7696200" cy="403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964768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err="1"/>
              <a:t>PriorityQueue</a:t>
            </a:r>
            <a:r>
              <a:rPr lang="en-US" altLang="en-US" dirty="0"/>
              <a:t> Class</a:t>
            </a:r>
            <a:endParaRPr lang="en-US" dirty="0"/>
          </a:p>
        </p:txBody>
      </p:sp>
      <p:pic>
        <p:nvPicPr>
          <p:cNvPr id="4" name="Picture 2" descr="A diagram illustrates U M L class diagram for the class name java period u t i l period Priority Queue left angle bracket E right angle bracket that implements an interface java period u t i l period Queue left angle bracket E right angle bracket. The class contains 4 methods which is of public access modifier denoted by +. The methods in the class along with their results are as follows. Method, Priority Queue left parenthesis right parenthesis. Result, Creates a default priority queue with initial capacity 11. Method, Priority Queue left parenthesis initial Capacity colon i n t right parenthesis. Result, Creates a default priority queue with the specified initial capacity. Method, Priority Queue left parenthesis c colon Collection left angle bracket question mark extends E right angle bracket right parenthesis. Result, Creates a priority queue with the specified collection. Method, Priority Queue left parenthesis initial Capacity colon i n t, comparator colon Comparator left angle bracket question mark super E right angle bracket right parenthesis. Result, Creates a priority queue with the specified initial capacity and the compar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133600"/>
            <a:ext cx="6705820" cy="2459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6" name="TextBox 3">
            <a:hlinkClick r:id="rId3"/>
          </p:cNvPr>
          <p:cNvSpPr>
            <a:spLocks noChangeArrowheads="1"/>
          </p:cNvSpPr>
          <p:nvPr/>
        </p:nvSpPr>
        <p:spPr bwMode="auto">
          <a:xfrm>
            <a:off x="3692525" y="5310187"/>
            <a:ext cx="3284538" cy="461665"/>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dirty="0">
                <a:latin typeface="+mn-lt"/>
              </a:rPr>
              <a:t>PriorityQueueDemo</a:t>
            </a:r>
          </a:p>
        </p:txBody>
      </p:sp>
      <p:sp>
        <p:nvSpPr>
          <p:cNvPr id="5" name="TextBox 4">
            <a:hlinkClick r:id="rId4"/>
          </p:cNvPr>
          <p:cNvSpPr txBox="1"/>
          <p:nvPr/>
        </p:nvSpPr>
        <p:spPr>
          <a:xfrm>
            <a:off x="7086820" y="5310188"/>
            <a:ext cx="838200" cy="461665"/>
          </a:xfrm>
          <a:prstGeom prst="rect">
            <a:avLst/>
          </a:prstGeom>
          <a:solidFill>
            <a:srgbClr val="38A1BA"/>
          </a:solidFill>
        </p:spPr>
        <p:txBody>
          <a:bodyPr wrap="square" rtlCol="0">
            <a:spAutoFit/>
          </a:bodyPr>
          <a:lstStyle/>
          <a:p>
            <a:r>
              <a:rPr lang="en-US" sz="2400" dirty="0" smtClean="0"/>
              <a:t>Run</a:t>
            </a:r>
            <a:endParaRPr lang="en-US" sz="2400" dirty="0"/>
          </a:p>
        </p:txBody>
      </p:sp>
    </p:spTree>
    <p:extLst>
      <p:ext uri="{BB962C8B-B14F-4D97-AF65-F5344CB8AC3E}">
        <p14:creationId xmlns:p14="http://schemas.microsoft.com/office/powerpoint/2010/main" val="4262687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Case Study: Evaluating Expressions</a:t>
            </a:r>
            <a:endParaRPr lang="en-US" dirty="0"/>
          </a:p>
        </p:txBody>
      </p:sp>
      <p:sp>
        <p:nvSpPr>
          <p:cNvPr id="3" name="Content Placeholder 2"/>
          <p:cNvSpPr>
            <a:spLocks noGrp="1"/>
          </p:cNvSpPr>
          <p:nvPr>
            <p:ph idx="1"/>
          </p:nvPr>
        </p:nvSpPr>
        <p:spPr>
          <a:xfrm>
            <a:off x="457200" y="1524000"/>
            <a:ext cx="8229600" cy="457200"/>
          </a:xfrm>
        </p:spPr>
        <p:txBody>
          <a:bodyPr/>
          <a:lstStyle/>
          <a:p>
            <a:r>
              <a:rPr lang="en-US" altLang="en-US" dirty="0"/>
              <a:t>Stacks can be used to evaluate expressions</a:t>
            </a:r>
            <a:r>
              <a:rPr lang="en-US" altLang="en-US" dirty="0" smtClean="0"/>
              <a:t>.</a:t>
            </a:r>
            <a:endParaRPr lang="en-US" altLang="en-US" dirty="0"/>
          </a:p>
        </p:txBody>
      </p:sp>
      <p:pic>
        <p:nvPicPr>
          <p:cNvPr id="6" name="Picture 3" descr="A window of Mozilla Firefox displays Google Search engine with an expression in the search bar. The expression reads, 51 plus 54 asterisk left parenthesis 3 plus 2 right parenthe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41655"/>
            <a:ext cx="4953000" cy="245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A window of command prompt displays the following lines. c colon back slash book right angle bracket java Evaluate Expression double quote left parenthesis 1 plus 3 times 3 minus 2 right parenthesis times left parenthesis 12 forward slash 6 times 5 right parenthesis double quote. 80. c colon back slash book right angle bracket java Evaluate Expression double quote left parenthesis 1 plus 3 times 3 minus 2 right parenthesis times left parenthesis 12 forward slash 6 times 5 right parenthesis plus double quote. Wrong expression colon left parenthesis 1 plus 3 times 3 minus 2 right parenthesis times left parenthesis 12 forward slash 6 times 5 right parenthesis plus. c colon back slash book right angle bracket java Evaluate Expression double quote left parenthesis 1 plus 2 right parenthesis times 4 minus 3 double quote. 9. c colon back slash book right angle brack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876800"/>
            <a:ext cx="4511675" cy="1359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5">
            <a:hlinkClick r:id="rId4"/>
          </p:cNvPr>
          <p:cNvSpPr>
            <a:spLocks noChangeArrowheads="1"/>
          </p:cNvSpPr>
          <p:nvPr/>
        </p:nvSpPr>
        <p:spPr bwMode="auto">
          <a:xfrm>
            <a:off x="5638800" y="4876800"/>
            <a:ext cx="3284538" cy="4572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Evaluate Expression</a:t>
            </a:r>
          </a:p>
        </p:txBody>
      </p:sp>
      <p:sp>
        <p:nvSpPr>
          <p:cNvPr id="8" name="TextBox 6">
            <a:hlinkClick r:id="rId5"/>
          </p:cNvPr>
          <p:cNvSpPr txBox="1"/>
          <p:nvPr/>
        </p:nvSpPr>
        <p:spPr>
          <a:xfrm>
            <a:off x="6861969" y="5410200"/>
            <a:ext cx="838200" cy="461665"/>
          </a:xfrm>
          <a:prstGeom prst="rect">
            <a:avLst/>
          </a:prstGeom>
          <a:solidFill>
            <a:srgbClr val="38A1BA"/>
          </a:solidFill>
        </p:spPr>
        <p:txBody>
          <a:bodyPr wrap="square" rtlCol="0">
            <a:spAutoFit/>
          </a:bodyPr>
          <a:lstStyle/>
          <a:p>
            <a:r>
              <a:rPr lang="en-US" sz="2400" dirty="0" smtClean="0"/>
              <a:t>Run</a:t>
            </a:r>
            <a:endParaRPr lang="en-US" sz="2400" dirty="0"/>
          </a:p>
        </p:txBody>
      </p:sp>
    </p:spTree>
    <p:extLst>
      <p:ext uri="{BB962C8B-B14F-4D97-AF65-F5344CB8AC3E}">
        <p14:creationId xmlns:p14="http://schemas.microsoft.com/office/powerpoint/2010/main" val="2014607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Objectives </a:t>
            </a:r>
            <a:r>
              <a:rPr lang="en-US" altLang="en-US" sz="2000" b="0" dirty="0" smtClean="0"/>
              <a:t>(2 </a:t>
            </a:r>
            <a:r>
              <a:rPr lang="en-US" altLang="en-US" sz="2000" b="0" dirty="0"/>
              <a:t>of 2)</a:t>
            </a:r>
            <a:endParaRPr lang="en-US" dirty="0"/>
          </a:p>
        </p:txBody>
      </p:sp>
      <p:sp>
        <p:nvSpPr>
          <p:cNvPr id="3" name="Content Placeholder 2"/>
          <p:cNvSpPr>
            <a:spLocks noGrp="1"/>
          </p:cNvSpPr>
          <p:nvPr>
            <p:ph idx="1"/>
          </p:nvPr>
        </p:nvSpPr>
        <p:spPr/>
        <p:txBody>
          <a:bodyPr/>
          <a:lstStyle/>
          <a:p>
            <a:pPr marL="256032" indent="-256032">
              <a:buFont typeface="Arial" panose="020B0604020202020204" pitchFamily="34" charset="0"/>
              <a:buChar char="•"/>
            </a:pPr>
            <a:r>
              <a:rPr lang="en-US" altLang="en-US" dirty="0"/>
              <a:t>To explore the relationship between interfaces and classes in the Java To develop a multiple bouncing balls application using </a:t>
            </a:r>
            <a:r>
              <a:rPr lang="en-US" altLang="en-US" b="1" dirty="0" err="1"/>
              <a:t>ArrayList</a:t>
            </a:r>
            <a:r>
              <a:rPr lang="en-US" altLang="en-US" dirty="0"/>
              <a:t> (§20.7).</a:t>
            </a:r>
          </a:p>
          <a:p>
            <a:pPr marL="256032" indent="-256032">
              <a:buFont typeface="Arial" panose="020B0604020202020204" pitchFamily="34" charset="0"/>
              <a:buChar char="•"/>
            </a:pPr>
            <a:r>
              <a:rPr lang="en-US" altLang="en-US" dirty="0"/>
              <a:t>To distinguish between </a:t>
            </a:r>
            <a:r>
              <a:rPr lang="en-US" altLang="en-US" b="1" dirty="0"/>
              <a:t>Vector</a:t>
            </a:r>
            <a:r>
              <a:rPr lang="en-US" altLang="en-US" dirty="0"/>
              <a:t> and </a:t>
            </a:r>
            <a:r>
              <a:rPr lang="en-US" altLang="en-US" b="1" dirty="0" err="1"/>
              <a:t>ArrayList</a:t>
            </a:r>
            <a:r>
              <a:rPr lang="en-US" altLang="en-US" dirty="0"/>
              <a:t> and to use the </a:t>
            </a:r>
            <a:r>
              <a:rPr lang="en-US" altLang="en-US" b="1" dirty="0"/>
              <a:t>Stack</a:t>
            </a:r>
            <a:r>
              <a:rPr lang="en-US" altLang="en-US" dirty="0"/>
              <a:t> class for creating stacks (§20.8).</a:t>
            </a:r>
          </a:p>
          <a:p>
            <a:pPr marL="256032" indent="-256032">
              <a:buFont typeface="Arial" panose="020B0604020202020204" pitchFamily="34" charset="0"/>
              <a:buChar char="•"/>
            </a:pPr>
            <a:r>
              <a:rPr lang="en-US" altLang="en-US" dirty="0"/>
              <a:t>To explore the relationships among </a:t>
            </a:r>
            <a:r>
              <a:rPr lang="en-US" altLang="en-US" b="1" dirty="0"/>
              <a:t>Collection</a:t>
            </a:r>
            <a:r>
              <a:rPr lang="en-US" altLang="en-US" dirty="0"/>
              <a:t>, </a:t>
            </a:r>
            <a:r>
              <a:rPr lang="en-US" altLang="en-US" b="1" dirty="0"/>
              <a:t>Queue</a:t>
            </a:r>
            <a:r>
              <a:rPr lang="en-US" altLang="en-US" dirty="0"/>
              <a:t>, </a:t>
            </a:r>
            <a:r>
              <a:rPr lang="en-US" altLang="en-US" b="1" dirty="0" err="1"/>
              <a:t>LinkedList</a:t>
            </a:r>
            <a:r>
              <a:rPr lang="en-US" altLang="en-US" dirty="0"/>
              <a:t>, and </a:t>
            </a:r>
            <a:r>
              <a:rPr lang="en-US" altLang="en-US" b="1" dirty="0" err="1"/>
              <a:t>PriorityQueue</a:t>
            </a:r>
            <a:r>
              <a:rPr lang="en-US" altLang="en-US" dirty="0"/>
              <a:t> and to create priority queues using the </a:t>
            </a:r>
            <a:r>
              <a:rPr lang="en-US" altLang="en-US" b="1" dirty="0" err="1"/>
              <a:t>PriorityQueue</a:t>
            </a:r>
            <a:r>
              <a:rPr lang="en-US" altLang="en-US" dirty="0"/>
              <a:t> class (§20.9).</a:t>
            </a:r>
          </a:p>
          <a:p>
            <a:pPr marL="256032" indent="-256032">
              <a:buFont typeface="Arial" panose="020B0604020202020204" pitchFamily="34" charset="0"/>
              <a:buChar char="•"/>
            </a:pPr>
            <a:r>
              <a:rPr lang="en-US" altLang="en-US" dirty="0"/>
              <a:t>To use stacks to write a program to evaluate expressions (§20.10).</a:t>
            </a:r>
          </a:p>
        </p:txBody>
      </p:sp>
    </p:spTree>
    <p:extLst>
      <p:ext uri="{BB962C8B-B14F-4D97-AF65-F5344CB8AC3E}">
        <p14:creationId xmlns:p14="http://schemas.microsoft.com/office/powerpoint/2010/main" val="2174598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Algorithm </a:t>
            </a:r>
            <a:r>
              <a:rPr lang="en-US" altLang="en-US" sz="2000" b="0" dirty="0" smtClean="0"/>
              <a:t>(1 of 2)</a:t>
            </a:r>
            <a:endParaRPr lang="en-US" sz="2000" b="0" dirty="0"/>
          </a:p>
        </p:txBody>
      </p:sp>
      <p:sp>
        <p:nvSpPr>
          <p:cNvPr id="5" name="Content Placeholder 2"/>
          <p:cNvSpPr>
            <a:spLocks noGrp="1"/>
          </p:cNvSpPr>
          <p:nvPr>
            <p:ph idx="1"/>
          </p:nvPr>
        </p:nvSpPr>
        <p:spPr/>
        <p:txBody>
          <a:bodyPr/>
          <a:lstStyle/>
          <a:p>
            <a:pPr>
              <a:defRPr/>
            </a:pPr>
            <a:r>
              <a:rPr lang="en-US" b="1" dirty="0"/>
              <a:t>Phase 1: Scanning the expression</a:t>
            </a:r>
            <a:endParaRPr lang="en-US" dirty="0"/>
          </a:p>
          <a:p>
            <a:pPr>
              <a:defRPr/>
            </a:pPr>
            <a:r>
              <a:rPr lang="en-US" dirty="0"/>
              <a:t>The program scans the expression from left to right to extract operands, operators, and the parentheses.</a:t>
            </a:r>
          </a:p>
          <a:p>
            <a:pPr>
              <a:defRPr/>
            </a:pPr>
            <a:r>
              <a:rPr lang="en-US" dirty="0" smtClean="0"/>
              <a:t>1.1. If </a:t>
            </a:r>
            <a:r>
              <a:rPr lang="en-US" dirty="0"/>
              <a:t>the extracted item is an operand, push it to </a:t>
            </a:r>
            <a:r>
              <a:rPr lang="en-US" b="1" dirty="0" err="1"/>
              <a:t>operandStack</a:t>
            </a:r>
            <a:r>
              <a:rPr lang="en-US" dirty="0"/>
              <a:t>.</a:t>
            </a:r>
          </a:p>
          <a:p>
            <a:pPr>
              <a:defRPr/>
            </a:pPr>
            <a:r>
              <a:rPr lang="en-US" dirty="0" smtClean="0"/>
              <a:t>1.2. If </a:t>
            </a:r>
            <a:r>
              <a:rPr lang="en-US" dirty="0"/>
              <a:t>the extracted item is a </a:t>
            </a:r>
            <a:r>
              <a:rPr lang="en-US" b="1" dirty="0"/>
              <a:t>+</a:t>
            </a:r>
            <a:r>
              <a:rPr lang="en-US" dirty="0"/>
              <a:t> or </a:t>
            </a:r>
            <a:r>
              <a:rPr lang="en-US" b="1" dirty="0"/>
              <a:t>-</a:t>
            </a:r>
            <a:r>
              <a:rPr lang="en-US" dirty="0"/>
              <a:t> operator, process all the operators at the top of </a:t>
            </a:r>
            <a:r>
              <a:rPr lang="en-US" b="1" dirty="0" err="1"/>
              <a:t>operatorStack</a:t>
            </a:r>
            <a:r>
              <a:rPr lang="en-US" dirty="0"/>
              <a:t> and push the extracted operator to </a:t>
            </a:r>
            <a:r>
              <a:rPr lang="en-US" b="1" dirty="0" err="1"/>
              <a:t>operatorStack</a:t>
            </a:r>
            <a:r>
              <a:rPr lang="en-US" dirty="0"/>
              <a:t>.</a:t>
            </a:r>
          </a:p>
          <a:p>
            <a:pPr>
              <a:defRPr/>
            </a:pPr>
            <a:r>
              <a:rPr lang="en-US" dirty="0" smtClean="0"/>
              <a:t>1.3. If </a:t>
            </a:r>
            <a:r>
              <a:rPr lang="en-US" dirty="0"/>
              <a:t>the extracted item is a </a:t>
            </a:r>
            <a:r>
              <a:rPr lang="en-US" b="1" dirty="0"/>
              <a:t>*</a:t>
            </a:r>
            <a:r>
              <a:rPr lang="en-US" dirty="0"/>
              <a:t> or </a:t>
            </a:r>
            <a:r>
              <a:rPr lang="en-US" b="1" dirty="0"/>
              <a:t>/</a:t>
            </a:r>
            <a:r>
              <a:rPr lang="en-US" dirty="0"/>
              <a:t> operator, process the </a:t>
            </a:r>
            <a:r>
              <a:rPr lang="en-US" b="1" dirty="0"/>
              <a:t>*</a:t>
            </a:r>
            <a:r>
              <a:rPr lang="en-US" dirty="0"/>
              <a:t> or </a:t>
            </a:r>
            <a:r>
              <a:rPr lang="en-US" b="1" dirty="0"/>
              <a:t>/</a:t>
            </a:r>
            <a:r>
              <a:rPr lang="en-US" dirty="0"/>
              <a:t> operators at the top of </a:t>
            </a:r>
            <a:r>
              <a:rPr lang="en-US" b="1" dirty="0" err="1"/>
              <a:t>operatorStack</a:t>
            </a:r>
            <a:r>
              <a:rPr lang="en-US" dirty="0"/>
              <a:t> and push the extracted operator to </a:t>
            </a:r>
            <a:r>
              <a:rPr lang="en-US" b="1" dirty="0" err="1"/>
              <a:t>operatorStack</a:t>
            </a:r>
            <a:r>
              <a:rPr lang="en-US" dirty="0" smtClean="0"/>
              <a:t>.</a:t>
            </a:r>
            <a:endParaRPr lang="en-US" dirty="0"/>
          </a:p>
        </p:txBody>
      </p:sp>
    </p:spTree>
    <p:extLst>
      <p:ext uri="{BB962C8B-B14F-4D97-AF65-F5344CB8AC3E}">
        <p14:creationId xmlns:p14="http://schemas.microsoft.com/office/powerpoint/2010/main" val="1993119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Algorithm </a:t>
            </a:r>
            <a:r>
              <a:rPr lang="en-US" altLang="en-US" sz="2000" b="0" smtClean="0"/>
              <a:t>(2 </a:t>
            </a:r>
            <a:r>
              <a:rPr lang="en-US" altLang="en-US" sz="2000" b="0"/>
              <a:t>of 2)</a:t>
            </a:r>
            <a:endParaRPr lang="en-US" dirty="0"/>
          </a:p>
        </p:txBody>
      </p:sp>
      <p:sp>
        <p:nvSpPr>
          <p:cNvPr id="3" name="Content Placeholder 2"/>
          <p:cNvSpPr>
            <a:spLocks noGrp="1"/>
          </p:cNvSpPr>
          <p:nvPr>
            <p:ph idx="1"/>
          </p:nvPr>
        </p:nvSpPr>
        <p:spPr/>
        <p:txBody>
          <a:bodyPr/>
          <a:lstStyle/>
          <a:p>
            <a:pPr>
              <a:defRPr/>
            </a:pPr>
            <a:r>
              <a:rPr lang="en-US" dirty="0" smtClean="0"/>
              <a:t>1.4. If </a:t>
            </a:r>
            <a:r>
              <a:rPr lang="en-US" dirty="0"/>
              <a:t>the extracted item is a </a:t>
            </a:r>
            <a:r>
              <a:rPr lang="en-US" b="1" dirty="0"/>
              <a:t>(</a:t>
            </a:r>
            <a:r>
              <a:rPr lang="en-US" dirty="0"/>
              <a:t> symbol, push it to </a:t>
            </a:r>
            <a:r>
              <a:rPr lang="en-US" b="1" dirty="0" err="1"/>
              <a:t>operatorStack</a:t>
            </a:r>
            <a:r>
              <a:rPr lang="en-US" dirty="0"/>
              <a:t>.</a:t>
            </a:r>
          </a:p>
          <a:p>
            <a:pPr>
              <a:defRPr/>
            </a:pPr>
            <a:r>
              <a:rPr lang="en-US" dirty="0" smtClean="0"/>
              <a:t>1.5. If </a:t>
            </a:r>
            <a:r>
              <a:rPr lang="en-US" dirty="0"/>
              <a:t>the extracted item is a </a:t>
            </a:r>
            <a:r>
              <a:rPr lang="en-US" b="1" dirty="0"/>
              <a:t>)</a:t>
            </a:r>
            <a:r>
              <a:rPr lang="en-US" dirty="0"/>
              <a:t> symbol, repeatedly process the operators from the top of </a:t>
            </a:r>
            <a:r>
              <a:rPr lang="en-US" b="1" dirty="0" err="1"/>
              <a:t>operatorStack</a:t>
            </a:r>
            <a:r>
              <a:rPr lang="en-US" dirty="0"/>
              <a:t> until seeing the </a:t>
            </a:r>
            <a:r>
              <a:rPr lang="en-US" b="1" dirty="0"/>
              <a:t>(</a:t>
            </a:r>
            <a:r>
              <a:rPr lang="en-US" dirty="0"/>
              <a:t> symbol on the stack.</a:t>
            </a:r>
          </a:p>
          <a:p>
            <a:pPr>
              <a:defRPr/>
            </a:pPr>
            <a:r>
              <a:rPr lang="en-US" b="1" dirty="0"/>
              <a:t>Phase 2: Clearing the stack</a:t>
            </a:r>
            <a:endParaRPr lang="en-US" dirty="0"/>
          </a:p>
          <a:p>
            <a:pPr>
              <a:defRPr/>
            </a:pPr>
            <a:r>
              <a:rPr lang="en-US" dirty="0"/>
              <a:t>Repeatedly process the operators from the top of </a:t>
            </a:r>
            <a:r>
              <a:rPr lang="en-US" b="1" dirty="0" err="1"/>
              <a:t>operatorStack</a:t>
            </a:r>
            <a:r>
              <a:rPr lang="en-US" dirty="0"/>
              <a:t> until </a:t>
            </a:r>
            <a:r>
              <a:rPr lang="en-US" b="1" dirty="0" err="1"/>
              <a:t>operatorStack</a:t>
            </a:r>
            <a:r>
              <a:rPr lang="en-US" dirty="0"/>
              <a:t> is empty</a:t>
            </a:r>
            <a:r>
              <a:rPr lang="en-US" dirty="0" smtClean="0"/>
              <a:t>.</a:t>
            </a:r>
            <a:endParaRPr lang="en-US" dirty="0"/>
          </a:p>
        </p:txBody>
      </p:sp>
    </p:spTree>
    <p:extLst>
      <p:ext uri="{BB962C8B-B14F-4D97-AF65-F5344CB8AC3E}">
        <p14:creationId xmlns:p14="http://schemas.microsoft.com/office/powerpoint/2010/main" val="1409224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Example</a:t>
            </a:r>
            <a:endParaRPr lang="en-US" dirty="0"/>
          </a:p>
        </p:txBody>
      </p:sp>
      <p:pic>
        <p:nvPicPr>
          <p:cNvPr id="6" name="Picture 2" descr="A table has 10 rows and 5 columns. The columns have the following headings from left to right. Expression, Scan, Action, operand Stack, and operator Stack. The row entries are as follows. Row 1. Expression, left parenthesis 1 plus 2 right parenthesis asterisk 4 minus 3, a pointer points to left parenthesis. Scan, left parenthesis. Action, Phase 1.4. operand Stack, an empty stack. operator Stack, stack with an operator left parenthesis. Row 2. Expression, left parenthesis 1 plus 2 right parenthesis asterisk 4 minus 3, a pointer points to 1. Scan, 1. Action, Phase 1.1. operand Stack, stack with an operand 1. operator Stack, stack with an operator left parenthesis. Row 3. Expression, left parenthesis 1 plus 2 right parenthesis asterisk 4 minus 3, a pointer points to plus. Scan, plus. Action, Phase 1.2. operand Stack, stack with an operand 1. operator Stack, stack with operators plus and left parenthesis. Row 4. Expression, left parenthesis 1 plus 2 right parenthesis asterisk 4 minus 3, a pointer points to 2. Scan, 2. Action, Phase 1.1. operand Stack, stack with operands 2 and 1. operator Stack, stack with an operator left parenthesis. Row 5. Expression, left parenthesis 1 plus 2 right parenthesis asterisk 4 minus 3, a pointer points to right parenthesis. Scan, right parenthesis. Action, Phase 1.5. operand Stack, stack with an operand 3. operator Stack, an empty stack. Row 6. Expression, left parenthesis 1 plus 2 right parenthesis asterisk 4 minus 3, a pointer points to asterisk. Scan, asterisk. Action, Phase 1.3. operand Stack, stack with an operand 3. operator Stack, stack with an operator asterisk. Row 7. Expression, left parenthesis 1 plus 2 right parenthesis asterisk 4 minus 3, a pointer points to 4. Scan, 4. Action, Phase 1.1. operand Stack, stack with operands 4 and 3. operator Stack, stack with an operator asterisk. Row 8. Expression, left parenthesis 1 plus 2 right parenthesis asterisk 4 minus 3, a pointer points to minus. Scan, minus. Action, Phase 1.2. operand Stack, stack with an operand 12. operator Stack, stack with an operator minus. Row 9. Expression, left parenthesis 1 plus 2 right parenthesis asterisk 4 minus 3, a pointer points to 3. Scan, 3. Action, Phase 1.1. operand Stack, stack with operands 3 and 12. operator Stack, stack with an operator minus. Row 10. Expression, left parenthesis 1 plus 2 right parenthesis asterisk 4 minus 3, a pointer points next to 3. Scan, none. Action, Phase 2. operand Stack, stack with an operand 9. operator Stack, an empty stack."/>
          <p:cNvPicPr>
            <a:picLocks noChangeAspect="1"/>
          </p:cNvPicPr>
          <p:nvPr/>
        </p:nvPicPr>
        <p:blipFill>
          <a:blip r:embed="rId2"/>
          <a:stretch>
            <a:fillRect/>
          </a:stretch>
        </p:blipFill>
        <p:spPr>
          <a:xfrm>
            <a:off x="990600" y="1676400"/>
            <a:ext cx="6126800" cy="4435601"/>
          </a:xfrm>
          <a:prstGeom prst="rect">
            <a:avLst/>
          </a:prstGeom>
        </p:spPr>
      </p:pic>
    </p:spTree>
    <p:extLst>
      <p:ext uri="{BB962C8B-B14F-4D97-AF65-F5344CB8AC3E}">
        <p14:creationId xmlns:p14="http://schemas.microsoft.com/office/powerpoint/2010/main" val="4232208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cstate="print">
            <a:alphaModFix/>
          </a:blip>
          <a:stretch>
            <a:fillRect/>
          </a:stretch>
        </p:blipFill>
        <p:spPr>
          <a:xfrm>
            <a:off x="1143000" y="2310096"/>
            <a:ext cx="6992625" cy="2466975"/>
          </a:xfrm>
          <a:prstGeom prst="rect">
            <a:avLst/>
          </a:prstGeom>
          <a:noFill/>
          <a:ln>
            <a:noFill/>
          </a:ln>
        </p:spPr>
      </p:pic>
    </p:spTree>
    <p:extLst>
      <p:ext uri="{BB962C8B-B14F-4D97-AF65-F5344CB8AC3E}">
        <p14:creationId xmlns:p14="http://schemas.microsoft.com/office/powerpoint/2010/main" val="342013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Data Structure?</a:t>
            </a:r>
            <a:endParaRPr lang="en-US" dirty="0"/>
          </a:p>
        </p:txBody>
      </p:sp>
      <p:sp>
        <p:nvSpPr>
          <p:cNvPr id="3" name="Content Placeholder 2"/>
          <p:cNvSpPr>
            <a:spLocks noGrp="1"/>
          </p:cNvSpPr>
          <p:nvPr>
            <p:ph idx="1"/>
          </p:nvPr>
        </p:nvSpPr>
        <p:spPr/>
        <p:txBody>
          <a:bodyPr/>
          <a:lstStyle/>
          <a:p>
            <a:r>
              <a:rPr lang="en-US" altLang="en-US" dirty="0">
                <a:cs typeface="Times New Roman" panose="02020603050405020304" pitchFamily="18" charset="0"/>
              </a:rPr>
              <a:t>A data structure is a collection of data organized in some fashion. The structure not only stores data, but also supports operations for accessing and manipulating the data</a:t>
            </a:r>
            <a:r>
              <a:rPr lang="en-US" altLang="en-US" dirty="0" smtClean="0">
                <a:cs typeface="Times New Roman" panose="02020603050405020304" pitchFamily="18" charset="0"/>
              </a:rPr>
              <a:t>.</a:t>
            </a:r>
            <a:endParaRPr lang="en-US" altLang="en-US" noProof="1">
              <a:cs typeface="Times New Roman" panose="02020603050405020304" pitchFamily="18" charset="0"/>
            </a:endParaRPr>
          </a:p>
        </p:txBody>
      </p:sp>
    </p:spTree>
    <p:extLst>
      <p:ext uri="{BB962C8B-B14F-4D97-AF65-F5344CB8AC3E}">
        <p14:creationId xmlns:p14="http://schemas.microsoft.com/office/powerpoint/2010/main" val="542353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Java Collection Framework </a:t>
            </a:r>
            <a:r>
              <a:rPr lang="en-US" altLang="en-US" dirty="0" smtClean="0"/>
              <a:t>hierarchy </a:t>
            </a:r>
            <a:r>
              <a:rPr lang="en-US" altLang="en-US" sz="2000" b="0" dirty="0" smtClean="0"/>
              <a:t>(1 of 2)</a:t>
            </a:r>
            <a:endParaRPr lang="en-US" sz="2000" b="0" dirty="0"/>
          </a:p>
        </p:txBody>
      </p:sp>
      <p:sp>
        <p:nvSpPr>
          <p:cNvPr id="3" name="Content Placeholder 2"/>
          <p:cNvSpPr>
            <a:spLocks noGrp="1"/>
          </p:cNvSpPr>
          <p:nvPr>
            <p:ph idx="1"/>
          </p:nvPr>
        </p:nvSpPr>
        <p:spPr/>
        <p:txBody>
          <a:bodyPr/>
          <a:lstStyle/>
          <a:p>
            <a:r>
              <a:rPr lang="en-US" altLang="en-US" dirty="0">
                <a:cs typeface="Times New Roman" panose="02020603050405020304" pitchFamily="18" charset="0"/>
              </a:rPr>
              <a:t>A </a:t>
            </a:r>
            <a:r>
              <a:rPr lang="en-US" altLang="en-US" b="1" dirty="0">
                <a:cs typeface="Times New Roman" panose="02020603050405020304" pitchFamily="18" charset="0"/>
              </a:rPr>
              <a:t>collection</a:t>
            </a:r>
            <a:r>
              <a:rPr lang="en-US" altLang="en-US" dirty="0">
                <a:cs typeface="Times New Roman" panose="02020603050405020304" pitchFamily="18" charset="0"/>
              </a:rPr>
              <a:t> is a container object that holds a group of objects, often referred to as </a:t>
            </a:r>
            <a:r>
              <a:rPr lang="en-US" altLang="en-US" b="1" dirty="0">
                <a:cs typeface="Times New Roman" panose="02020603050405020304" pitchFamily="18" charset="0"/>
              </a:rPr>
              <a:t>elements</a:t>
            </a:r>
            <a:r>
              <a:rPr lang="en-US" altLang="en-US" dirty="0">
                <a:cs typeface="Times New Roman" panose="02020603050405020304" pitchFamily="18" charset="0"/>
              </a:rPr>
              <a:t>. The Java Collections Framework supports three types of collections, named </a:t>
            </a:r>
            <a:r>
              <a:rPr lang="en-US" altLang="en-US" b="1" dirty="0">
                <a:cs typeface="Times New Roman" panose="02020603050405020304" pitchFamily="18" charset="0"/>
              </a:rPr>
              <a:t>lists, sets, and maps</a:t>
            </a:r>
            <a:r>
              <a:rPr lang="en-US" altLang="en-US" dirty="0">
                <a:cs typeface="Times New Roman" panose="02020603050405020304" pitchFamily="18" charset="0"/>
              </a:rPr>
              <a:t>. </a:t>
            </a:r>
            <a:endParaRPr lang="en-US" altLang="en-US" noProof="1">
              <a:cs typeface="Times New Roman" panose="02020603050405020304" pitchFamily="18" charset="0"/>
            </a:endParaRPr>
          </a:p>
        </p:txBody>
      </p:sp>
    </p:spTree>
    <p:extLst>
      <p:ext uri="{BB962C8B-B14F-4D97-AF65-F5344CB8AC3E}">
        <p14:creationId xmlns:p14="http://schemas.microsoft.com/office/powerpoint/2010/main" val="2938079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Java Collection Framework hierarchy </a:t>
            </a:r>
            <a:r>
              <a:rPr lang="en-US" altLang="en-US" sz="2000" b="0" dirty="0" smtClean="0"/>
              <a:t>(2 </a:t>
            </a:r>
            <a:r>
              <a:rPr lang="en-US" altLang="en-US" sz="2000" b="0" dirty="0"/>
              <a:t>of 2)</a:t>
            </a:r>
            <a:endParaRPr lang="en-US" dirty="0"/>
          </a:p>
        </p:txBody>
      </p:sp>
      <p:sp>
        <p:nvSpPr>
          <p:cNvPr id="3" name="Content Placeholder 2"/>
          <p:cNvSpPr>
            <a:spLocks noGrp="1"/>
          </p:cNvSpPr>
          <p:nvPr>
            <p:ph idx="1"/>
          </p:nvPr>
        </p:nvSpPr>
        <p:spPr>
          <a:xfrm>
            <a:off x="457200" y="1524000"/>
            <a:ext cx="8229600" cy="533400"/>
          </a:xfrm>
        </p:spPr>
        <p:txBody>
          <a:bodyPr/>
          <a:lstStyle/>
          <a:p>
            <a:r>
              <a:rPr lang="en-US" altLang="en-US" dirty="0">
                <a:cs typeface="Times New Roman" panose="02020603050405020304" pitchFamily="18" charset="0"/>
              </a:rPr>
              <a:t>Set and List are </a:t>
            </a:r>
            <a:r>
              <a:rPr lang="en-US" altLang="en-US" dirty="0" err="1">
                <a:cs typeface="Times New Roman" panose="02020603050405020304" pitchFamily="18" charset="0"/>
              </a:rPr>
              <a:t>subinterfaces</a:t>
            </a:r>
            <a:r>
              <a:rPr lang="en-US" altLang="en-US" dirty="0">
                <a:cs typeface="Times New Roman" panose="02020603050405020304" pitchFamily="18" charset="0"/>
              </a:rPr>
              <a:t> of Collection</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pic>
        <p:nvPicPr>
          <p:cNvPr id="4" name="Picture 3" descr="A diagram illustrates a hierarchical chart of java collection framework. Set, Abstract Collection, List, and Queue implements Collection. Navigable Set implements Sorted Set which in turn implements Set. Abstract Set and Abstract List extends Abstract Collection. Linked Hash Set extends Hash Set which in turn extends Abstract Set. Tree Set extends Abstract Set and implements Navigable Set. Stack extends Vector which in turn Extends Abstract List. Array List extends Abstract List. Linked List extends Abstract Sequential List which in turn extends Abstract List. Linked List implements Deque which in turn implements Queue. Priority Queue extends Abstract Queue which in turn implements Queue. Navigable set, sorted set, set, list, deque, and queue are grouped as interfaces. Abstract set, abstract collection, abstract list, abstract sequential list, and abstract queue are grouped as abstract classes. Tree set, hash set, linked hash set, vector, stack, array list, linked list, and priority queue are grouped as concrete clas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7051675" cy="3189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728202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The Collection Interface</a:t>
            </a:r>
            <a:endParaRPr lang="en-US" dirty="0"/>
          </a:p>
        </p:txBody>
      </p:sp>
      <p:sp>
        <p:nvSpPr>
          <p:cNvPr id="5" name="Content Placeholder 2"/>
          <p:cNvSpPr>
            <a:spLocks noGrp="1"/>
          </p:cNvSpPr>
          <p:nvPr>
            <p:ph idx="1"/>
          </p:nvPr>
        </p:nvSpPr>
        <p:spPr>
          <a:xfrm>
            <a:off x="457200" y="1524000"/>
            <a:ext cx="8229600" cy="685800"/>
          </a:xfrm>
        </p:spPr>
        <p:txBody>
          <a:bodyPr/>
          <a:lstStyle/>
          <a:p>
            <a:pPr>
              <a:lnSpc>
                <a:spcPct val="90000"/>
              </a:lnSpc>
              <a:spcBef>
                <a:spcPct val="0"/>
              </a:spcBef>
            </a:pPr>
            <a:r>
              <a:rPr lang="en-US" altLang="en-US" dirty="0">
                <a:cs typeface="Times New Roman" panose="02020603050405020304" pitchFamily="18" charset="0"/>
              </a:rPr>
              <a:t>The Collection interface is for manipulating a collection of </a:t>
            </a:r>
            <a:r>
              <a:rPr lang="en-US" altLang="en-US" dirty="0" smtClean="0">
                <a:cs typeface="Times New Roman" panose="02020603050405020304" pitchFamily="18" charset="0"/>
              </a:rPr>
              <a:t>objects</a:t>
            </a:r>
            <a:r>
              <a:rPr lang="en-US" altLang="en-US" dirty="0">
                <a:cs typeface="Times New Roman" panose="02020603050405020304" pitchFamily="18" charset="0"/>
              </a:rPr>
              <a:t>.</a:t>
            </a:r>
            <a:endParaRPr lang="en-US" altLang="en-US" sz="3200" noProof="1">
              <a:cs typeface="Times New Roman" panose="02020603050405020304" pitchFamily="18" charset="0"/>
            </a:endParaRPr>
          </a:p>
        </p:txBody>
      </p:sp>
      <p:pic>
        <p:nvPicPr>
          <p:cNvPr id="6" name="Picture 3" descr="A diagram illustrates U M L class diagram for the interface java period u t i l period Collection left angle bracket E right angle bracket that implements an interface java period l a n g period Iterable left angle bracket E right angle bracket. An interface java period u t i l period Iterator left angle bracket E right angle bracket is composed of the interface java period l a n g period Iterable left angle bracket E right angle bracket. The interface java period l a n g period Iterable left angle bracket E right angle bracket contains 2 methods which is of public access modifier denoted by +. The methods along with its results are as follows. Method, iterator left parenthesis right parenthesis colon Iterator left angle bracket E right angle bracket. Result, Returns an iterator for the elements in this collection. Method, for Each left parenthesis action colon Consumer left angle bracket question mark super E right angle bracket right parenthesis colon default void. Result, Performs an action for each element in this iterator. The interface java period u t i l period Collection left angle bracket E right angle bracket contains 12 methods which is of public access specifier denoted by +. The 12 methods along with their results are as follows. Method, add left parenthesis e colon E right parenthesis colon boolean. Result, Adds a new element o to this collection. Method, add All left parenthesis c colon Collection left angle bracket question mark extends E right angle bracket right parenthesis colon boolean. Result, Adds all the elements in the collection c to this collection. Method, clear left parenthesis right parenthesis colon void. Result, Removes all the elements from this collection. Method, contains left parenthesis o colon Object right parenthesis colon boolean. Result, Returns true if this collection contains the element o. Method, contains All left parenthesis c colon Collection left angle bracket question mark right angle bracket right parenthesis colon boolean. Result, Returns true if this collection contains all the elements in c. Method, is Empty left parenthesis right parenthesis colon boolean. Result, Returns true if this collection contains no elements. Method, remove left parenthesis o colon Object right parenthesis colon boolean. Result, Removes the element o from this collection. Method, remove All left parenthesis c colon Collection left angle bracket question mark right angle bracket right parenthesis colon boolean. Result, Removes all the elements in C from this collection. Method, retain All left parenthesis c colon Collection left angle bracket question mark right angle bracket right parenthesis colon boolean. Result, Retains the elements that are both in c and in this collection. Method, size left parenthesis right parenthesis colon i n t. Result, Returns the number of elements in this collection. Method, to Array left parenthesis right parenthesis colon Object left bracket right bracket. Result, Returns an array of Object for the elements in this collection. Method, stream left parenthesis right parenthesis colon Stream default. Result, Returns a stream from this collection, covered in C h 23. Returns a parallel stream from this collection, covered in C h 23. The interface java period u t i l period Iterator left angle bracket E right angle bracket contains 3 methods which is of public access modifier denoted by +. The methods along with their results are as follows. Method, has Next left parenthesis right parenthesis colon boolean. Result, Returns true if this iterator has more elements to traverse. Method, next left parenthesis right parenthesis colon E. Result, Returns the next element from this iterator. Method, remove left parenthesis right parenthesis colon void. Result, Removes the last element obtained using the next method."/>
          <p:cNvPicPr>
            <a:picLocks noChangeAspect="1"/>
          </p:cNvPicPr>
          <p:nvPr/>
        </p:nvPicPr>
        <p:blipFill>
          <a:blip r:embed="rId2"/>
          <a:stretch>
            <a:fillRect/>
          </a:stretch>
        </p:blipFill>
        <p:spPr>
          <a:xfrm>
            <a:off x="1295400" y="2421148"/>
            <a:ext cx="6553200" cy="3982385"/>
          </a:xfrm>
          <a:prstGeom prst="rect">
            <a:avLst/>
          </a:prstGeom>
        </p:spPr>
      </p:pic>
    </p:spTree>
    <p:extLst>
      <p:ext uri="{BB962C8B-B14F-4D97-AF65-F5344CB8AC3E}">
        <p14:creationId xmlns:p14="http://schemas.microsoft.com/office/powerpoint/2010/main" val="3645763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List Interface </a:t>
            </a:r>
            <a:r>
              <a:rPr lang="en-US" altLang="en-US" sz="2000" b="0" dirty="0"/>
              <a:t>(1 of 2)</a:t>
            </a:r>
            <a:endParaRPr lang="en-US" dirty="0"/>
          </a:p>
        </p:txBody>
      </p:sp>
      <p:sp>
        <p:nvSpPr>
          <p:cNvPr id="3" name="Content Placeholder 2"/>
          <p:cNvSpPr>
            <a:spLocks noGrp="1"/>
          </p:cNvSpPr>
          <p:nvPr>
            <p:ph idx="1"/>
          </p:nvPr>
        </p:nvSpPr>
        <p:spPr/>
        <p:txBody>
          <a:bodyPr/>
          <a:lstStyle/>
          <a:p>
            <a:r>
              <a:rPr lang="en-US" altLang="en-US" dirty="0">
                <a:cs typeface="Times New Roman" panose="02020603050405020304" pitchFamily="18" charset="0"/>
              </a:rPr>
              <a:t>A list stores elements in a sequential order, and allows the user to specify where the element is stored. The user can access the elements by index</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3156790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The List </a:t>
            </a:r>
            <a:r>
              <a:rPr lang="en-US" altLang="en-US" dirty="0" smtClean="0"/>
              <a:t>Interface </a:t>
            </a:r>
            <a:r>
              <a:rPr lang="en-US" altLang="en-US" sz="2000" b="0" dirty="0" smtClean="0"/>
              <a:t>(2 of 2)</a:t>
            </a:r>
            <a:endParaRPr lang="en-US" sz="2000" b="0" dirty="0"/>
          </a:p>
        </p:txBody>
      </p:sp>
      <p:pic>
        <p:nvPicPr>
          <p:cNvPr id="6" name="Picture 2" descr="A diagram illustrates U M L class diagram for an interface java period u t i l period List left angle bracket E right angle bracket that implements java period u t i l period Collection left angle bracket E right angle bracket. The interface java period u t i l period List left angle bracket E right angle bracket contains 10 methods which is of public access modifier denoted by +. The methods along with their results are as follows. Method, add left parenthesis index colon i n t, element colon Object right parenthesis colon boolean. Result, Adds a new element at the specified index. Method, ad All left parenthesis index colon i n t, c colon Collection left angle bracket question mark extends E right angle bracket right parenthesis colon Boolean. Result, Adds all the elements in c to this list at the specified index. Method, get left parenthesis index colon i n t right parenthesis colon E. Result, Returns the element in this list at the specified index. Method, index Of left parenthesis element colon Object right parenthesis colon i n t. Result, Returns the index of the first matching element. Method, last Index Of left parenthesis element colon Object right parenthesis colon i n t. Result, Returns the index of the last matching element. Method, list Iterator left parenthesis right parenthesis colon List Iterator left angle bracket E right angle bracket. Result, Returns the list iterator for the elements in this list. Method, list Iterator left parenthesis start Index colon i n t right parenthesis colon List Iterator left angle bracket E right angle bracket. Result, Returns the iterator for the elements from start Index. Method, remove left parenthesis index colon i n t right parenthesis colon E. Result, Removes the element at the specified index. Method, set left parenthesis index colon i n t, element colon Object right parenthesis colon Object. Result, Sets the element at the specified index. Method, sub List left parenthesis from Index colon i n t, to Index colon i n t right parenthesis colon List left angle bracket E right angle bracket. Result, Returns a sub list from from Index to to Index minus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7505700" cy="352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272608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11594</TotalTime>
  <Words>1253</Words>
  <Application>Microsoft Office PowerPoint</Application>
  <PresentationFormat>On-screen Show (4:3)</PresentationFormat>
  <Paragraphs>93</Paragraphs>
  <Slides>33</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2" baseType="lpstr">
      <vt:lpstr>Arial</vt:lpstr>
      <vt:lpstr>Courier</vt:lpstr>
      <vt:lpstr>Courier New</vt:lpstr>
      <vt:lpstr>Tahoma</vt:lpstr>
      <vt:lpstr>Times New Roman</vt:lpstr>
      <vt:lpstr>Verdana</vt:lpstr>
      <vt:lpstr>Wingdings</vt:lpstr>
      <vt:lpstr>508 Lecture</vt:lpstr>
      <vt:lpstr>Equation</vt:lpstr>
      <vt:lpstr>Introduction to Java Programming</vt:lpstr>
      <vt:lpstr>Objectives (1 of 2)</vt:lpstr>
      <vt:lpstr>Objectives (2 of 2)</vt:lpstr>
      <vt:lpstr>What is Data Structure?</vt:lpstr>
      <vt:lpstr>Java Collection Framework hierarchy (1 of 2)</vt:lpstr>
      <vt:lpstr>Java Collection Framework hierarchy (2 of 2)</vt:lpstr>
      <vt:lpstr>The Collection Interface</vt:lpstr>
      <vt:lpstr>The List Interface (1 of 2)</vt:lpstr>
      <vt:lpstr>The List Interface (2 of 2)</vt:lpstr>
      <vt:lpstr>The List Iterator</vt:lpstr>
      <vt:lpstr>ArrayList and LinkedList</vt:lpstr>
      <vt:lpstr>java.util.ArrayList</vt:lpstr>
      <vt:lpstr>java.util.LinkedList</vt:lpstr>
      <vt:lpstr>Example: Using ArrayList and LinkedList</vt:lpstr>
      <vt:lpstr>The Comparator Interface (1 of 2)</vt:lpstr>
      <vt:lpstr>The Comparator Interface (2 of 2)</vt:lpstr>
      <vt:lpstr>Other Comparator Examples</vt:lpstr>
      <vt:lpstr>The Collections Class</vt:lpstr>
      <vt:lpstr>The Collections Class U M L Diagram</vt:lpstr>
      <vt:lpstr>Case Study: Multiple Bouncing Balls</vt:lpstr>
      <vt:lpstr>The Vector and Stack Classes</vt:lpstr>
      <vt:lpstr>The Vector Class (1 of 2)</vt:lpstr>
      <vt:lpstr>The Vector Class (2 of 2)</vt:lpstr>
      <vt:lpstr>The Stack Class</vt:lpstr>
      <vt:lpstr>Queues and Priority Queues</vt:lpstr>
      <vt:lpstr>The Queue Interface</vt:lpstr>
      <vt:lpstr>Using LinkedList for Queue</vt:lpstr>
      <vt:lpstr>The PriorityQueue Class</vt:lpstr>
      <vt:lpstr>Case Study: Evaluating Expressions</vt:lpstr>
      <vt:lpstr>Algorithm (1 of 2)</vt:lpstr>
      <vt:lpstr>Algorithm (2 of 2)</vt:lpstr>
      <vt:lpstr>Example</vt:lpstr>
      <vt:lpstr>Copyright</vt:lpstr>
    </vt:vector>
  </TitlesOfParts>
  <Company>Cognizant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Ismail, Nedha (Cognizant)</cp:lastModifiedBy>
  <cp:revision>5663</cp:revision>
  <dcterms:created xsi:type="dcterms:W3CDTF">2016-09-22T21:34:04Z</dcterms:created>
  <dcterms:modified xsi:type="dcterms:W3CDTF">2018-03-22T11:24:52Z</dcterms:modified>
</cp:coreProperties>
</file>