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466" r:id="rId2"/>
    <p:sldId id="545" r:id="rId3"/>
    <p:sldId id="546" r:id="rId4"/>
    <p:sldId id="575" r:id="rId5"/>
    <p:sldId id="576" r:id="rId6"/>
    <p:sldId id="577" r:id="rId7"/>
    <p:sldId id="578" r:id="rId8"/>
    <p:sldId id="579" r:id="rId9"/>
    <p:sldId id="580" r:id="rId10"/>
    <p:sldId id="581" r:id="rId11"/>
    <p:sldId id="582" r:id="rId12"/>
    <p:sldId id="583" r:id="rId13"/>
    <p:sldId id="584" r:id="rId14"/>
    <p:sldId id="585" r:id="rId15"/>
    <p:sldId id="586" r:id="rId16"/>
    <p:sldId id="587" r:id="rId17"/>
    <p:sldId id="588" r:id="rId18"/>
    <p:sldId id="589" r:id="rId19"/>
    <p:sldId id="590" r:id="rId20"/>
    <p:sldId id="591" r:id="rId21"/>
    <p:sldId id="592" r:id="rId22"/>
    <p:sldId id="593" r:id="rId23"/>
    <p:sldId id="594" r:id="rId24"/>
    <p:sldId id="595" r:id="rId25"/>
    <p:sldId id="596" r:id="rId26"/>
    <p:sldId id="597" r:id="rId27"/>
    <p:sldId id="598" r:id="rId28"/>
    <p:sldId id="599" r:id="rId29"/>
    <p:sldId id="600" r:id="rId30"/>
    <p:sldId id="51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userDrawn="1">
          <p15:clr>
            <a:srgbClr val="A4A3A4"/>
          </p15:clr>
        </p15:guide>
        <p15:guide id="2" pos="288" userDrawn="1">
          <p15:clr>
            <a:srgbClr val="A4A3A4"/>
          </p15:clr>
        </p15:guide>
        <p15:guide id="3" orient="horz" pos="4224" userDrawn="1">
          <p15:clr>
            <a:srgbClr val="A4A3A4"/>
          </p15:clr>
        </p15:guide>
        <p15:guide id="4" orient="horz" pos="76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eryl Keenan" initials="CK" lastIdx="1" clrIdx="1"/>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46" autoAdjust="0"/>
    <p:restoredTop sz="85814" autoAdjust="0"/>
  </p:normalViewPr>
  <p:slideViewPr>
    <p:cSldViewPr>
      <p:cViewPr varScale="1">
        <p:scale>
          <a:sx n="99" d="100"/>
          <a:sy n="99" d="100"/>
        </p:scale>
        <p:origin x="138" y="78"/>
      </p:cViewPr>
      <p:guideLst>
        <p:guide orient="horz" pos="4128"/>
        <p:guide pos="288"/>
        <p:guide orient="horz" pos="4224"/>
        <p:guide orient="horz" pos="768"/>
      </p:guideLst>
    </p:cSldViewPr>
  </p:slideViewPr>
  <p:outlineViewPr>
    <p:cViewPr>
      <p:scale>
        <a:sx n="33" d="100"/>
        <a:sy n="33" d="100"/>
      </p:scale>
      <p:origin x="0" y="0"/>
    </p:cViewPr>
  </p:outlineViewPr>
  <p:notesTextViewPr>
    <p:cViewPr>
      <p:scale>
        <a:sx n="1" d="1"/>
        <a:sy n="1" d="1"/>
      </p:scale>
      <p:origin x="0" y="0"/>
    </p:cViewPr>
  </p:notesTextViewPr>
  <p:sorterViewPr>
    <p:cViewPr>
      <p:scale>
        <a:sx n="148" d="100"/>
        <a:sy n="148" d="100"/>
      </p:scale>
      <p:origin x="0" y="0"/>
    </p:cViewPr>
  </p:sorterViewPr>
  <p:notesViewPr>
    <p:cSldViewPr>
      <p:cViewPr varScale="1">
        <p:scale>
          <a:sx n="85" d="100"/>
          <a:sy n="85" d="100"/>
        </p:scale>
        <p:origin x="277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3/22/2018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3/22/2018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this PowerPoint presentation contains mathematical equations, you may need to check that your computer has the following installed:</a:t>
            </a:r>
          </a:p>
          <a:p>
            <a:r>
              <a:rPr lang="en-US" sz="1200" kern="1200" dirty="0" smtClean="0">
                <a:solidFill>
                  <a:schemeClr val="tx1"/>
                </a:solidFill>
                <a:effectLst/>
                <a:latin typeface="+mn-lt"/>
                <a:ea typeface="+mn-ea"/>
                <a:cs typeface="+mn-cs"/>
              </a:rPr>
              <a:t>1) MathType Plugin</a:t>
            </a:r>
          </a:p>
          <a:p>
            <a:r>
              <a:rPr lang="en-US" sz="1200" kern="1200" dirty="0" smtClean="0">
                <a:solidFill>
                  <a:schemeClr val="tx1"/>
                </a:solidFill>
                <a:effectLst/>
                <a:latin typeface="+mn-lt"/>
                <a:ea typeface="+mn-ea"/>
                <a:cs typeface="+mn-cs"/>
              </a:rPr>
              <a:t>2) Math Player (free versions available)</a:t>
            </a:r>
          </a:p>
          <a:p>
            <a:r>
              <a:rPr lang="en-US" sz="1200" kern="1200" dirty="0" smtClean="0">
                <a:solidFill>
                  <a:schemeClr val="tx1"/>
                </a:solidFill>
                <a:effectLst/>
                <a:latin typeface="+mn-lt"/>
                <a:ea typeface="+mn-ea"/>
                <a:cs typeface="+mn-cs"/>
              </a:rPr>
              <a:t>3) NVDA Reader (free versions available)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401411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30</a:t>
            </a:fld>
            <a:endParaRPr lang="en-US" dirty="0"/>
          </a:p>
        </p:txBody>
      </p:sp>
    </p:spTree>
    <p:extLst>
      <p:ext uri="{BB962C8B-B14F-4D97-AF65-F5344CB8AC3E}">
        <p14:creationId xmlns:p14="http://schemas.microsoft.com/office/powerpoint/2010/main" val="1391522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740691"/>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1071326"/>
            <a:ext cx="8229600" cy="435427"/>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853261"/>
            <a:ext cx="3657600" cy="134713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76601"/>
            <a:ext cx="3657600" cy="1066800"/>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13" name="TextBox 12"/>
          <p:cNvSpPr txBox="1"/>
          <p:nvPr userDrawn="1"/>
        </p:nvSpPr>
        <p:spPr>
          <a:xfrm>
            <a:off x="1905000" y="6477000"/>
            <a:ext cx="7162800" cy="276999"/>
          </a:xfrm>
          <a:prstGeom prst="rect">
            <a:avLst/>
          </a:prstGeom>
          <a:noFill/>
        </p:spPr>
        <p:txBody>
          <a:bodyPr wrap="square" rtlCol="0">
            <a:spAutoFit/>
          </a:bodyPr>
          <a:lstStyle/>
          <a:p>
            <a:pPr algn="r">
              <a:defRPr/>
            </a:pPr>
            <a:r>
              <a:rPr lang="en-US" altLang="en-US" sz="1200" dirty="0">
                <a:latin typeface="Verdana"/>
                <a:ea typeface="Verdana" panose="020B0604030504040204" pitchFamily="34" charset="0"/>
                <a:cs typeface="Verdana"/>
              </a:rPr>
              <a:t>Copyright © 2017, 2007, 2003 Pearson Education, Inc. All Rights Reserved.</a:t>
            </a:r>
          </a:p>
        </p:txBody>
      </p:sp>
      <p:sp>
        <p:nvSpPr>
          <p:cNvPr id="2" name="Rectangle 1"/>
          <p:cNvSpPr/>
          <p:nvPr userDrawn="1"/>
        </p:nvSpPr>
        <p:spPr>
          <a:xfrm>
            <a:off x="1905000" y="6477000"/>
            <a:ext cx="7239000" cy="279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lgn="l" defTabSz="914400" rtl="0" eaLnBrk="1" latinLnBrk="0" hangingPunct="1">
              <a:lnSpc>
                <a:spcPct val="100000"/>
              </a:lnSpc>
              <a:spcBef>
                <a:spcPct val="0"/>
              </a:spcBef>
              <a:buNone/>
              <a:defRPr lang="en-US" sz="3400" b="1" kern="1200" dirty="0">
                <a:solidFill>
                  <a:srgbClr val="007FA3"/>
                </a:solidFill>
                <a:latin typeface="Times New Roman" panose="02020603050405020304" pitchFamily="18" charset="0"/>
                <a:ea typeface="Tahoma" panose="020B0604030504040204" pitchFamily="34"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marL="0" indent="0">
              <a:buClr>
                <a:srgbClr val="007FA3"/>
              </a:buClr>
              <a:buSzPct val="100000"/>
              <a:buNone/>
              <a:defRPr sz="2400"/>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8229600" cy="16764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457200" y="3657600"/>
            <a:ext cx="8229600" cy="2590800"/>
          </a:xfrm>
        </p:spPr>
        <p:txBody>
          <a:bodyPr/>
          <a:lstStyle>
            <a:lvl1pPr marL="0" indent="0">
              <a:buNone/>
              <a:defRPr/>
            </a:lvl1pPr>
          </a:lstStyle>
          <a:p>
            <a:pPr lvl="0"/>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359916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8305800" cy="8382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457200" y="2725948"/>
            <a:ext cx="8305800" cy="609600"/>
          </a:xfrm>
        </p:spPr>
        <p:txBody>
          <a:bodyPr/>
          <a:lstStyle>
            <a:lvl1pPr marL="0" indent="0">
              <a:buNone/>
              <a:defRPr b="0"/>
            </a:lvl1pPr>
          </a:lstStyle>
          <a:p>
            <a:pPr lvl="0"/>
            <a:endParaRPr lang="en-US" dirty="0"/>
          </a:p>
        </p:txBody>
      </p:sp>
      <p:sp>
        <p:nvSpPr>
          <p:cNvPr id="6" name="Content Placeholder 4"/>
          <p:cNvSpPr>
            <a:spLocks noGrp="1"/>
          </p:cNvSpPr>
          <p:nvPr>
            <p:ph sz="quarter" idx="12"/>
          </p:nvPr>
        </p:nvSpPr>
        <p:spPr>
          <a:xfrm>
            <a:off x="457200" y="3810000"/>
            <a:ext cx="8229600" cy="762000"/>
          </a:xfrm>
        </p:spPr>
        <p:txBody>
          <a:bodyPr/>
          <a:lstStyle>
            <a:lvl1pPr marL="0" indent="0">
              <a:buNone/>
              <a:defRPr/>
            </a:lvl1pPr>
          </a:lstStyle>
          <a:p>
            <a:pPr lvl="0"/>
            <a:endParaRPr lang="en-US" dirty="0"/>
          </a:p>
        </p:txBody>
      </p:sp>
      <p:sp>
        <p:nvSpPr>
          <p:cNvPr id="7" name="Content Placeholder 6"/>
          <p:cNvSpPr>
            <a:spLocks noGrp="1"/>
          </p:cNvSpPr>
          <p:nvPr>
            <p:ph sz="quarter" idx="13"/>
          </p:nvPr>
        </p:nvSpPr>
        <p:spPr>
          <a:xfrm>
            <a:off x="457200" y="4953000"/>
            <a:ext cx="8229600" cy="1143000"/>
          </a:xfrm>
        </p:spPr>
        <p:txBody>
          <a:bodyPr/>
          <a:lstStyle>
            <a:lvl1pPr marL="0" indent="0">
              <a:buNone/>
              <a:defRPr/>
            </a:lvl1pPr>
          </a:lstStyle>
          <a:p>
            <a:pPr lvl="0"/>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2598235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6"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187624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g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80028"/>
          </a:xfrm>
        </p:spPr>
        <p:txBody>
          <a:bodyPr/>
          <a:lstStyle/>
          <a:p>
            <a:r>
              <a:rPr lang="en-US" dirty="0" smtClean="0"/>
              <a:t>Click to edit Master title style</a:t>
            </a:r>
            <a:endParaRPr lang="en-US" dirty="0"/>
          </a:p>
        </p:txBody>
      </p:sp>
      <p:sp>
        <p:nvSpPr>
          <p:cNvPr id="3" name="Content Placeholder 2"/>
          <p:cNvSpPr txBox="1">
            <a:spLocks/>
          </p:cNvSpPr>
          <p:nvPr userDrawn="1"/>
        </p:nvSpPr>
        <p:spPr>
          <a:xfrm>
            <a:off x="457200" y="5486400"/>
            <a:ext cx="8229600" cy="68580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1600" b="0" kern="1200">
                <a:solidFill>
                  <a:srgbClr val="000000"/>
                </a:solidFill>
                <a:latin typeface="+mn-lt"/>
                <a:ea typeface="+mj-ea"/>
                <a:cs typeface="Arial"/>
              </a:defRPr>
            </a:lvl1pPr>
          </a:lstStyle>
          <a:p>
            <a:endParaRPr lang="en-US" dirty="0"/>
          </a:p>
        </p:txBody>
      </p:sp>
      <p:sp>
        <p:nvSpPr>
          <p:cNvPr id="5" name="Text Placeholder 4"/>
          <p:cNvSpPr>
            <a:spLocks noGrp="1"/>
          </p:cNvSpPr>
          <p:nvPr>
            <p:ph type="body" sz="quarter" idx="10"/>
          </p:nvPr>
        </p:nvSpPr>
        <p:spPr>
          <a:xfrm>
            <a:off x="457200" y="5257800"/>
            <a:ext cx="8229600" cy="1066800"/>
          </a:xfrm>
        </p:spPr>
        <p:txBody>
          <a:bodyPr anchor="b"/>
          <a:lstStyle>
            <a:lvl1pPr marL="0" indent="0">
              <a:buNone/>
              <a:defRPr/>
            </a:lvl1pPr>
          </a:lstStyle>
          <a:p>
            <a:pPr lvl="0"/>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3898207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a:noFill/>
          <a:ln>
            <a:noFill/>
          </a:ln>
        </p:spPr>
        <p:txBody>
          <a:bodyPr/>
          <a:lstStyle>
            <a:lvl1pPr algn="l">
              <a:defRPr sz="1100">
                <a:solidFill>
                  <a:srgbClr val="000000"/>
                </a:solidFill>
                <a:effectLst/>
              </a:defRPr>
            </a:lvl1pPr>
          </a:lstStyle>
          <a:p>
            <a:r>
              <a:rPr lang="en-US" smtClean="0"/>
              <a:t>Click to edit Master title style</a:t>
            </a:r>
            <a:endParaRPr lang="en-US"/>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2203818372"/>
      </p:ext>
    </p:extLst>
  </p:cSld>
  <p:clrMapOvr>
    <a:masterClrMapping/>
  </p:clrMapOvr>
  <p:transition spd="slow" advTm="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066925"/>
            <a:ext cx="7772400" cy="1362075"/>
          </a:xfrm>
          <a:noFill/>
          <a:ln>
            <a:noFill/>
          </a:ln>
        </p:spPr>
        <p:txBody>
          <a:bodyPr anchorCtr="1"/>
          <a:lstStyle>
            <a:lvl1pPr algn="ctr">
              <a:defRPr sz="3600" b="0" cap="none">
                <a:solidFill>
                  <a:srgbClr val="1191D0"/>
                </a:solidFill>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3452813"/>
            <a:ext cx="7772400" cy="1500187"/>
          </a:xfrm>
        </p:spPr>
        <p:txBody>
          <a:bodyPr anchor="b"/>
          <a:lstStyle>
            <a:lvl1pPr marL="0" indent="0" algn="ctr">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88795215"/>
      </p:ext>
    </p:extLst>
  </p:cSld>
  <p:clrMapOvr>
    <a:masterClrMapping/>
  </p:clrMapOvr>
  <p:transition spd="slow"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pic>
        <p:nvPicPr>
          <p:cNvPr id="9" name="Picture 8" descr="Pearson Logo"/>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6" name="Text Placeholder 5"/>
          <p:cNvSpPr txBox="1">
            <a:spLocks/>
          </p:cNvSpPr>
          <p:nvPr userDrawn="1"/>
        </p:nvSpPr>
        <p:spPr>
          <a:xfrm>
            <a:off x="2384268" y="6477000"/>
            <a:ext cx="6324600" cy="279400"/>
          </a:xfrm>
          <a:prstGeom prst="rect">
            <a:avLst/>
          </a:prstGeom>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smtClean="0">
                <a:latin typeface="Verdana"/>
                <a:ea typeface="Verdana" panose="020B0604030504040204" pitchFamily="34" charset="0"/>
                <a:cs typeface="Verdana"/>
              </a:rPr>
              <a:t>Copyright © 2015</a:t>
            </a:r>
            <a:r>
              <a:rPr lang="en-US" altLang="en-US" sz="1200" baseline="0" dirty="0" smtClean="0">
                <a:latin typeface="Verdana"/>
                <a:ea typeface="Verdana" panose="020B0604030504040204" pitchFamily="34" charset="0"/>
                <a:cs typeface="Verdana"/>
              </a:rPr>
              <a:t> </a:t>
            </a:r>
            <a:r>
              <a:rPr lang="en-US" altLang="en-US" sz="1200" dirty="0" smtClean="0">
                <a:latin typeface="Verdana"/>
                <a:ea typeface="Verdana" panose="020B0604030504040204" pitchFamily="34" charset="0"/>
                <a:cs typeface="Verdana"/>
              </a:rPr>
              <a:t>Pearson Education, Inc. All Rights Reserved</a:t>
            </a:r>
            <a:endParaRPr lang="en-US" altLang="en-US" sz="1200" dirty="0">
              <a:latin typeface="Verdana"/>
              <a:ea typeface="Verdana" panose="020B0604030504040204" pitchFamily="34" charset="0"/>
              <a:cs typeface="Verdana"/>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788" r:id="rId3"/>
    <p:sldLayoutId id="2147483793" r:id="rId4"/>
    <p:sldLayoutId id="2147483783" r:id="rId5"/>
    <p:sldLayoutId id="2147483678" r:id="rId6"/>
    <p:sldLayoutId id="2147483785" r:id="rId7"/>
    <p:sldLayoutId id="2147483787" r:id="rId8"/>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TestHashSet.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TestLinkedHashSet.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TestTreeSet.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TestTreeSetWithComparator.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SetListPerformanceTest.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CountKeyword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TestMap.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CountOccurrenceOfWords.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969290"/>
          </a:xfrm>
        </p:spPr>
        <p:txBody>
          <a:bodyPr anchor="b"/>
          <a:lstStyle/>
          <a:p>
            <a:pPr>
              <a:lnSpc>
                <a:spcPct val="90000"/>
              </a:lnSpc>
              <a:spcBef>
                <a:spcPts val="600"/>
              </a:spcBef>
              <a:spcAft>
                <a:spcPts val="125"/>
              </a:spcAft>
            </a:pPr>
            <a:r>
              <a:rPr lang="en-US" altLang="en-US" dirty="0"/>
              <a:t>Introduction to Java Programming</a:t>
            </a:r>
            <a:endParaRPr lang="en-US" altLang="en-US" dirty="0">
              <a:solidFill>
                <a:schemeClr val="bg2"/>
              </a:solidFill>
            </a:endParaRPr>
          </a:p>
        </p:txBody>
      </p:sp>
      <p:sp>
        <p:nvSpPr>
          <p:cNvPr id="4" name="Text Placeholder  2"/>
          <p:cNvSpPr>
            <a:spLocks noGrp="1"/>
          </p:cNvSpPr>
          <p:nvPr>
            <p:ph type="body" sz="quarter" idx="13"/>
          </p:nvPr>
        </p:nvSpPr>
        <p:spPr>
          <a:xfrm>
            <a:off x="457200" y="1353625"/>
            <a:ext cx="8229600" cy="318779"/>
          </a:xfrm>
        </p:spPr>
        <p:txBody>
          <a:bodyPr anchor="b"/>
          <a:lstStyle/>
          <a:p>
            <a:r>
              <a:rPr lang="en-US" sz="2000" dirty="0" smtClean="0"/>
              <a:t>Tenth Edition</a:t>
            </a:r>
            <a:endParaRPr lang="en-US" sz="2000" dirty="0"/>
          </a:p>
        </p:txBody>
      </p:sp>
      <p:sp>
        <p:nvSpPr>
          <p:cNvPr id="5" name="Text Placeholder 3"/>
          <p:cNvSpPr>
            <a:spLocks noGrp="1"/>
          </p:cNvSpPr>
          <p:nvPr>
            <p:ph type="body" sz="quarter" idx="14"/>
          </p:nvPr>
        </p:nvSpPr>
        <p:spPr/>
        <p:txBody>
          <a:bodyPr/>
          <a:lstStyle/>
          <a:p>
            <a:pPr algn="ctr"/>
            <a:r>
              <a:rPr lang="en-US" b="1" dirty="0">
                <a:cs typeface="Arial" panose="020B0604020202020204" pitchFamily="34" charset="0"/>
              </a:rPr>
              <a:t>Chapter </a:t>
            </a:r>
            <a:r>
              <a:rPr lang="en-US" b="1" dirty="0" smtClean="0">
                <a:cs typeface="Arial" panose="020B0604020202020204" pitchFamily="34" charset="0"/>
              </a:rPr>
              <a:t>21</a:t>
            </a:r>
            <a:endParaRPr lang="en-US" b="1" dirty="0">
              <a:cs typeface="Arial" panose="020B0604020202020204" pitchFamily="34" charset="0"/>
            </a:endParaRPr>
          </a:p>
        </p:txBody>
      </p:sp>
      <p:sp>
        <p:nvSpPr>
          <p:cNvPr id="3" name="Text Placeholder 4"/>
          <p:cNvSpPr>
            <a:spLocks noGrp="1"/>
          </p:cNvSpPr>
          <p:nvPr>
            <p:ph type="body" sz="quarter" idx="15"/>
          </p:nvPr>
        </p:nvSpPr>
        <p:spPr>
          <a:xfrm>
            <a:off x="5029200" y="3428999"/>
            <a:ext cx="3657600" cy="2133601"/>
          </a:xfrm>
        </p:spPr>
        <p:txBody>
          <a:bodyPr/>
          <a:lstStyle/>
          <a:p>
            <a:pPr algn="ctr"/>
            <a:r>
              <a:rPr lang="en-US" altLang="en-US" dirty="0"/>
              <a:t>Sets and Maps</a:t>
            </a:r>
            <a:endParaRPr lang="en-US" altLang="en-US" dirty="0">
              <a:solidFill>
                <a:srgbClr val="000000"/>
              </a:solidFill>
            </a:endParaRPr>
          </a:p>
        </p:txBody>
      </p:sp>
      <p:pic>
        <p:nvPicPr>
          <p:cNvPr id="7"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2143512"/>
            <a:ext cx="3597966" cy="4052788"/>
          </a:xfrm>
          <a:prstGeom prst="rect">
            <a:avLst/>
          </a:prstGeom>
          <a:ln w="9525">
            <a:noFill/>
          </a:ln>
        </p:spPr>
      </p:pic>
      <p:sp>
        <p:nvSpPr>
          <p:cNvPr id="11" name="Text Placeholder 6"/>
          <p:cNvSpPr txBox="1">
            <a:spLocks noGrp="1"/>
          </p:cNvSpPr>
          <p:nvPr>
            <p:ph type="body" sz="quarter" idx="4294967295"/>
          </p:nvPr>
        </p:nvSpPr>
        <p:spPr>
          <a:xfrm>
            <a:off x="1911631" y="6521450"/>
            <a:ext cx="6705600" cy="184150"/>
          </a:xfrm>
          <a:prstGeom prst="rect">
            <a:avLst/>
          </a:prstGeom>
          <a:noFill/>
        </p:spPr>
        <p:txBody>
          <a:bodyPr wrap="square" rtlCol="0">
            <a:spAutoFit/>
          </a:bodyPr>
          <a:lstStyle/>
          <a:p>
            <a:pPr marL="0" indent="0" algn="r">
              <a:buNone/>
              <a:defRPr/>
            </a:pPr>
            <a:r>
              <a:rPr lang="en-US" altLang="en-US" sz="1200" dirty="0">
                <a:latin typeface="Verdana"/>
                <a:ea typeface="Verdana" panose="020B0604030504040204" pitchFamily="34" charset="0"/>
                <a:cs typeface="Verdana"/>
              </a:rPr>
              <a:t>Copyright © </a:t>
            </a:r>
            <a:r>
              <a:rPr lang="en-US" altLang="en-US" sz="1200" dirty="0" smtClean="0">
                <a:latin typeface="Verdana"/>
                <a:ea typeface="Verdana" panose="020B0604030504040204" pitchFamily="34" charset="0"/>
                <a:cs typeface="Verdana"/>
              </a:rPr>
              <a:t>2015 Pearson </a:t>
            </a:r>
            <a:r>
              <a:rPr lang="en-US" altLang="en-US" sz="1200" dirty="0">
                <a:latin typeface="Verdana"/>
                <a:ea typeface="Verdana" panose="020B0604030504040204" pitchFamily="34" charset="0"/>
                <a:cs typeface="Verdana"/>
              </a:rPr>
              <a:t>Education, Inc. All Rights Reserved</a:t>
            </a:r>
          </a:p>
        </p:txBody>
      </p:sp>
    </p:spTree>
    <p:extLst>
      <p:ext uri="{BB962C8B-B14F-4D97-AF65-F5344CB8AC3E}">
        <p14:creationId xmlns:p14="http://schemas.microsoft.com/office/powerpoint/2010/main" val="2912036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err="1"/>
              <a:t>HashSet</a:t>
            </a:r>
            <a:r>
              <a:rPr lang="en-US" altLang="en-US" dirty="0"/>
              <a:t> Class</a:t>
            </a:r>
            <a:endParaRPr lang="en-US" dirty="0"/>
          </a:p>
        </p:txBody>
      </p:sp>
      <p:sp>
        <p:nvSpPr>
          <p:cNvPr id="3" name="Content Placeholder 2"/>
          <p:cNvSpPr>
            <a:spLocks noGrp="1"/>
          </p:cNvSpPr>
          <p:nvPr>
            <p:ph idx="1"/>
          </p:nvPr>
        </p:nvSpPr>
        <p:spPr/>
        <p:txBody>
          <a:bodyPr/>
          <a:lstStyle/>
          <a:p>
            <a:r>
              <a:rPr lang="en-US" altLang="en-US" dirty="0">
                <a:cs typeface="Times New Roman" panose="02020603050405020304" pitchFamily="18" charset="0"/>
              </a:rPr>
              <a:t>The </a:t>
            </a:r>
            <a:r>
              <a:rPr lang="en-US" altLang="en-US" dirty="0" err="1">
                <a:cs typeface="Times New Roman" panose="02020603050405020304" pitchFamily="18" charset="0"/>
              </a:rPr>
              <a:t>HashSet</a:t>
            </a:r>
            <a:r>
              <a:rPr lang="en-US" altLang="en-US" dirty="0">
                <a:cs typeface="Times New Roman" panose="02020603050405020304" pitchFamily="18" charset="0"/>
              </a:rPr>
              <a:t> class is a concrete class that implements Set. It can be used to store duplicate-free elements. For efficiency, objects added to a hash set need to implement the </a:t>
            </a:r>
            <a:r>
              <a:rPr lang="en-US" altLang="en-US" dirty="0" err="1">
                <a:cs typeface="Times New Roman" panose="02020603050405020304" pitchFamily="18" charset="0"/>
              </a:rPr>
              <a:t>hashCode</a:t>
            </a:r>
            <a:r>
              <a:rPr lang="en-US" altLang="en-US" dirty="0">
                <a:cs typeface="Times New Roman" panose="02020603050405020304" pitchFamily="18" charset="0"/>
              </a:rPr>
              <a:t> method in a manner that properly disperses the hash code</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2490413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Using </a:t>
            </a:r>
            <a:r>
              <a:rPr lang="en-US" altLang="en-US" dirty="0" err="1"/>
              <a:t>HashSet</a:t>
            </a:r>
            <a:r>
              <a:rPr lang="en-US" altLang="en-US" dirty="0"/>
              <a:t> and Iterator</a:t>
            </a:r>
            <a:endParaRPr lang="en-US" dirty="0"/>
          </a:p>
        </p:txBody>
      </p:sp>
      <p:sp>
        <p:nvSpPr>
          <p:cNvPr id="3" name="Content Placeholder 2"/>
          <p:cNvSpPr>
            <a:spLocks noGrp="1"/>
          </p:cNvSpPr>
          <p:nvPr>
            <p:ph idx="1"/>
          </p:nvPr>
        </p:nvSpPr>
        <p:spPr>
          <a:xfrm>
            <a:off x="457200" y="1524000"/>
            <a:ext cx="8229600" cy="2895600"/>
          </a:xfrm>
        </p:spPr>
        <p:txBody>
          <a:bodyPr/>
          <a:lstStyle/>
          <a:p>
            <a:r>
              <a:rPr lang="en-US" altLang="en-US" dirty="0">
                <a:cs typeface="Times New Roman" panose="02020603050405020304" pitchFamily="18" charset="0"/>
              </a:rPr>
              <a:t>This example creates a hash set filled with strings, and uses an iterator to traverse the elements in the list</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sp>
        <p:nvSpPr>
          <p:cNvPr id="4" name="TextBox 3">
            <a:hlinkClick r:id="rId2"/>
          </p:cNvPr>
          <p:cNvSpPr>
            <a:spLocks noChangeArrowheads="1"/>
          </p:cNvSpPr>
          <p:nvPr/>
        </p:nvSpPr>
        <p:spPr bwMode="auto">
          <a:xfrm>
            <a:off x="4800600" y="5310187"/>
            <a:ext cx="2176463" cy="46166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TestHashSet</a:t>
            </a:r>
          </a:p>
        </p:txBody>
      </p:sp>
      <p:sp>
        <p:nvSpPr>
          <p:cNvPr id="5" name="TextBox 4">
            <a:hlinkClick r:id="rId3"/>
          </p:cNvPr>
          <p:cNvSpPr txBox="1"/>
          <p:nvPr/>
        </p:nvSpPr>
        <p:spPr>
          <a:xfrm>
            <a:off x="7162800" y="5310188"/>
            <a:ext cx="838200" cy="461665"/>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t>Run</a:t>
            </a:r>
            <a:endParaRPr lang="en-US" sz="2400" dirty="0"/>
          </a:p>
        </p:txBody>
      </p:sp>
    </p:spTree>
    <p:extLst>
      <p:ext uri="{BB962C8B-B14F-4D97-AF65-F5344CB8AC3E}">
        <p14:creationId xmlns:p14="http://schemas.microsoft.com/office/powerpoint/2010/main" val="603067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TIP: For-Each Loop</a:t>
            </a:r>
            <a:endParaRPr lang="en-US" dirty="0"/>
          </a:p>
        </p:txBody>
      </p:sp>
      <p:sp>
        <p:nvSpPr>
          <p:cNvPr id="5" name="Content Placeholder 2"/>
          <p:cNvSpPr>
            <a:spLocks noGrp="1"/>
          </p:cNvSpPr>
          <p:nvPr>
            <p:ph idx="1"/>
          </p:nvPr>
        </p:nvSpPr>
        <p:spPr>
          <a:xfrm>
            <a:off x="457200" y="1524000"/>
            <a:ext cx="8229600" cy="2057400"/>
          </a:xfrm>
        </p:spPr>
        <p:txBody>
          <a:bodyPr/>
          <a:lstStyle/>
          <a:p>
            <a:r>
              <a:rPr lang="en-US" altLang="en-US" dirty="0">
                <a:cs typeface="Courier New" panose="02070309020205020404" pitchFamily="49" charset="0"/>
              </a:rPr>
              <a:t>You can simplify the code in Lines 21-26 using a </a:t>
            </a:r>
            <a:r>
              <a:rPr lang="en-US" altLang="en-US" dirty="0" smtClean="0">
                <a:cs typeface="Courier New" panose="02070309020205020404" pitchFamily="49" charset="0"/>
              </a:rPr>
              <a:t>J</a:t>
            </a:r>
            <a:r>
              <a:rPr lang="en-US" altLang="en-US" sz="100" dirty="0" smtClean="0">
                <a:cs typeface="Courier New" panose="02070309020205020404" pitchFamily="49" charset="0"/>
              </a:rPr>
              <a:t> </a:t>
            </a:r>
            <a:r>
              <a:rPr lang="en-US" altLang="en-US" dirty="0" smtClean="0">
                <a:cs typeface="Courier New" panose="02070309020205020404" pitchFamily="49" charset="0"/>
              </a:rPr>
              <a:t>D</a:t>
            </a:r>
            <a:r>
              <a:rPr lang="en-US" altLang="en-US" sz="100" dirty="0" smtClean="0">
                <a:cs typeface="Courier New" panose="02070309020205020404" pitchFamily="49" charset="0"/>
              </a:rPr>
              <a:t> </a:t>
            </a:r>
            <a:r>
              <a:rPr lang="en-US" altLang="en-US" dirty="0" smtClean="0">
                <a:cs typeface="Courier New" panose="02070309020205020404" pitchFamily="49" charset="0"/>
              </a:rPr>
              <a:t>K </a:t>
            </a:r>
            <a:r>
              <a:rPr lang="en-US" altLang="en-US" dirty="0">
                <a:cs typeface="Courier New" panose="02070309020205020404" pitchFamily="49" charset="0"/>
              </a:rPr>
              <a:t>1.5 enhanced for loop without using an iterator, as follows</a:t>
            </a:r>
            <a:r>
              <a:rPr lang="en-US" altLang="en-US" dirty="0" smtClean="0">
                <a:cs typeface="Courier New" panose="02070309020205020404" pitchFamily="49" charset="0"/>
              </a:rPr>
              <a:t>:</a:t>
            </a:r>
            <a:endParaRPr lang="en-US" altLang="en-US" dirty="0">
              <a:cs typeface="Courier New" panose="02070309020205020404" pitchFamily="49" charset="0"/>
            </a:endParaRPr>
          </a:p>
        </p:txBody>
      </p:sp>
      <p:pic>
        <p:nvPicPr>
          <p:cNvPr id="6" name="Picture 3" descr="Computer code has 2 lines. The lines read as follows. Line 1. for left parenthesis Object element colon set right parenthesis. Line 2, indented once. System period out period print left parenthesis element period to String left parenthesis right parenthesis plus double quote double quote right parenthesis semicolon."/>
          <p:cNvPicPr>
            <a:picLocks noChangeAspect="1"/>
          </p:cNvPicPr>
          <p:nvPr/>
        </p:nvPicPr>
        <p:blipFill>
          <a:blip r:embed="rId2"/>
          <a:stretch>
            <a:fillRect/>
          </a:stretch>
        </p:blipFill>
        <p:spPr>
          <a:xfrm>
            <a:off x="762000" y="3352800"/>
            <a:ext cx="6096528" cy="1158340"/>
          </a:xfrm>
          <a:prstGeom prst="rect">
            <a:avLst/>
          </a:prstGeom>
        </p:spPr>
      </p:pic>
    </p:spTree>
    <p:extLst>
      <p:ext uri="{BB962C8B-B14F-4D97-AF65-F5344CB8AC3E}">
        <p14:creationId xmlns:p14="http://schemas.microsoft.com/office/powerpoint/2010/main" val="4186430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Using </a:t>
            </a:r>
            <a:r>
              <a:rPr lang="en-US" altLang="en-US" dirty="0" err="1"/>
              <a:t>LinkedHashSet</a:t>
            </a:r>
            <a:endParaRPr lang="en-US" dirty="0"/>
          </a:p>
        </p:txBody>
      </p:sp>
      <p:sp>
        <p:nvSpPr>
          <p:cNvPr id="3" name="Content Placeholder 2"/>
          <p:cNvSpPr>
            <a:spLocks noGrp="1"/>
          </p:cNvSpPr>
          <p:nvPr>
            <p:ph idx="1"/>
          </p:nvPr>
        </p:nvSpPr>
        <p:spPr>
          <a:xfrm>
            <a:off x="457200" y="1524000"/>
            <a:ext cx="8229600" cy="3733800"/>
          </a:xfrm>
        </p:spPr>
        <p:txBody>
          <a:bodyPr/>
          <a:lstStyle/>
          <a:p>
            <a:r>
              <a:rPr lang="en-US" altLang="en-US" dirty="0">
                <a:cs typeface="Times New Roman" panose="02020603050405020304" pitchFamily="18" charset="0"/>
              </a:rPr>
              <a:t>This example creates a hash set filled with strings, and uses an iterator to traverse the elements in the list</a:t>
            </a:r>
            <a:r>
              <a:rPr lang="en-US" altLang="en-US" dirty="0" smtClean="0">
                <a:cs typeface="Times New Roman" panose="02020603050405020304" pitchFamily="18" charset="0"/>
              </a:rPr>
              <a:t>.</a:t>
            </a:r>
            <a:endParaRPr lang="en-US" altLang="en-US" dirty="0">
              <a:latin typeface="Courier" charset="0"/>
              <a:cs typeface="Times New Roman" panose="02020603050405020304" pitchFamily="18" charset="0"/>
            </a:endParaRPr>
          </a:p>
        </p:txBody>
      </p:sp>
      <p:sp>
        <p:nvSpPr>
          <p:cNvPr id="5" name="TextBox 3">
            <a:hlinkClick r:id="rId2"/>
          </p:cNvPr>
          <p:cNvSpPr>
            <a:spLocks noChangeArrowheads="1"/>
          </p:cNvSpPr>
          <p:nvPr/>
        </p:nvSpPr>
        <p:spPr bwMode="auto">
          <a:xfrm>
            <a:off x="4114800" y="5310187"/>
            <a:ext cx="2862263" cy="45627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TestLinkedHashSet</a:t>
            </a:r>
          </a:p>
        </p:txBody>
      </p:sp>
      <p:sp>
        <p:nvSpPr>
          <p:cNvPr id="6" name="TextBox 4">
            <a:hlinkClick r:id="rId3"/>
          </p:cNvPr>
          <p:cNvSpPr txBox="1"/>
          <p:nvPr/>
        </p:nvSpPr>
        <p:spPr>
          <a:xfrm>
            <a:off x="7162800" y="5304798"/>
            <a:ext cx="838200" cy="461665"/>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t>Run</a:t>
            </a:r>
            <a:endParaRPr lang="en-US" sz="2400" dirty="0"/>
          </a:p>
        </p:txBody>
      </p:sp>
    </p:spTree>
    <p:extLst>
      <p:ext uri="{BB962C8B-B14F-4D97-AF65-F5344CB8AC3E}">
        <p14:creationId xmlns:p14="http://schemas.microsoft.com/office/powerpoint/2010/main" val="678491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err="1"/>
              <a:t>SortedSet</a:t>
            </a:r>
            <a:r>
              <a:rPr lang="en-US" altLang="en-US" dirty="0"/>
              <a:t> Interface and the </a:t>
            </a:r>
            <a:r>
              <a:rPr lang="en-US" altLang="en-US" dirty="0" err="1"/>
              <a:t>TreeSet</a:t>
            </a:r>
            <a:r>
              <a:rPr lang="en-US" altLang="en-US" dirty="0"/>
              <a:t> </a:t>
            </a:r>
            <a:r>
              <a:rPr lang="en-US" altLang="en-US" dirty="0" smtClean="0"/>
              <a:t>Class </a:t>
            </a:r>
            <a:r>
              <a:rPr lang="en-US" altLang="en-US" sz="2000" b="0" dirty="0" smtClean="0"/>
              <a:t>(1 of 2)</a:t>
            </a:r>
            <a:endParaRPr lang="en-US" sz="2000" b="0" dirty="0"/>
          </a:p>
        </p:txBody>
      </p:sp>
      <p:sp>
        <p:nvSpPr>
          <p:cNvPr id="3" name="Content Placeholder 2"/>
          <p:cNvSpPr>
            <a:spLocks noGrp="1"/>
          </p:cNvSpPr>
          <p:nvPr>
            <p:ph idx="1"/>
          </p:nvPr>
        </p:nvSpPr>
        <p:spPr/>
        <p:txBody>
          <a:bodyPr/>
          <a:lstStyle/>
          <a:p>
            <a:r>
              <a:rPr lang="en-US" altLang="en-US" dirty="0" err="1">
                <a:cs typeface="Times New Roman" panose="02020603050405020304" pitchFamily="18" charset="0"/>
              </a:rPr>
              <a:t>SortedSet</a:t>
            </a:r>
            <a:r>
              <a:rPr lang="en-US" altLang="en-US" dirty="0">
                <a:cs typeface="Times New Roman" panose="02020603050405020304" pitchFamily="18" charset="0"/>
              </a:rPr>
              <a:t> is a </a:t>
            </a:r>
            <a:r>
              <a:rPr lang="en-US" altLang="en-US" dirty="0" err="1">
                <a:cs typeface="Times New Roman" panose="02020603050405020304" pitchFamily="18" charset="0"/>
              </a:rPr>
              <a:t>subinterface</a:t>
            </a:r>
            <a:r>
              <a:rPr lang="en-US" altLang="en-US" dirty="0">
                <a:cs typeface="Times New Roman" panose="02020603050405020304" pitchFamily="18" charset="0"/>
              </a:rPr>
              <a:t> of Set, which guarantees that the elements in the set are sorted. </a:t>
            </a:r>
            <a:r>
              <a:rPr lang="en-US" altLang="en-US" dirty="0" err="1">
                <a:cs typeface="Times New Roman" panose="02020603050405020304" pitchFamily="18" charset="0"/>
              </a:rPr>
              <a:t>TreeSet</a:t>
            </a:r>
            <a:r>
              <a:rPr lang="en-US" altLang="en-US" dirty="0">
                <a:cs typeface="Times New Roman" panose="02020603050405020304" pitchFamily="18" charset="0"/>
              </a:rPr>
              <a:t> is a concrete class that implements the </a:t>
            </a:r>
            <a:r>
              <a:rPr lang="en-US" altLang="en-US" dirty="0" err="1">
                <a:cs typeface="Times New Roman" panose="02020603050405020304" pitchFamily="18" charset="0"/>
              </a:rPr>
              <a:t>SortedSet</a:t>
            </a:r>
            <a:r>
              <a:rPr lang="en-US" altLang="en-US" dirty="0">
                <a:cs typeface="Times New Roman" panose="02020603050405020304" pitchFamily="18" charset="0"/>
              </a:rPr>
              <a:t> interface. You can use an iterator to traverse the elements in the sorted order. The elements can be sorted in two ways</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3481318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err="1"/>
              <a:t>SortedSet</a:t>
            </a:r>
            <a:r>
              <a:rPr lang="en-US" altLang="en-US" dirty="0"/>
              <a:t> Interface and the </a:t>
            </a:r>
            <a:r>
              <a:rPr lang="en-US" altLang="en-US" dirty="0" err="1"/>
              <a:t>TreeSet</a:t>
            </a:r>
            <a:r>
              <a:rPr lang="en-US" altLang="en-US" dirty="0"/>
              <a:t> Class </a:t>
            </a:r>
            <a:r>
              <a:rPr lang="en-US" altLang="en-US" sz="2000" b="0" dirty="0" smtClean="0"/>
              <a:t>(2 </a:t>
            </a:r>
            <a:r>
              <a:rPr lang="en-US" altLang="en-US" sz="2000" b="0" dirty="0"/>
              <a:t>of 2)</a:t>
            </a:r>
            <a:endParaRPr lang="en-US" dirty="0"/>
          </a:p>
        </p:txBody>
      </p:sp>
      <p:sp>
        <p:nvSpPr>
          <p:cNvPr id="3" name="Content Placeholder 2"/>
          <p:cNvSpPr>
            <a:spLocks noGrp="1"/>
          </p:cNvSpPr>
          <p:nvPr>
            <p:ph idx="1"/>
          </p:nvPr>
        </p:nvSpPr>
        <p:spPr/>
        <p:txBody>
          <a:bodyPr/>
          <a:lstStyle/>
          <a:p>
            <a:pPr>
              <a:lnSpc>
                <a:spcPct val="90000"/>
              </a:lnSpc>
            </a:pPr>
            <a:r>
              <a:rPr lang="en-US" altLang="en-US" dirty="0">
                <a:cs typeface="Times New Roman" panose="02020603050405020304" pitchFamily="18" charset="0"/>
              </a:rPr>
              <a:t>One way is to use the Comparable interface. </a:t>
            </a:r>
          </a:p>
          <a:p>
            <a:pPr>
              <a:lnSpc>
                <a:spcPct val="90000"/>
              </a:lnSpc>
            </a:pPr>
            <a:r>
              <a:rPr lang="en-US" altLang="en-US" dirty="0" smtClean="0">
                <a:cs typeface="Times New Roman" panose="02020603050405020304" pitchFamily="18" charset="0"/>
              </a:rPr>
              <a:t>The </a:t>
            </a:r>
            <a:r>
              <a:rPr lang="en-US" altLang="en-US" dirty="0">
                <a:cs typeface="Times New Roman" panose="02020603050405020304" pitchFamily="18" charset="0"/>
              </a:rPr>
              <a:t>other way is to specify a comparator for the elements in the set if the class for the elements does not implement the Comparable interface, or you don’t want to use the </a:t>
            </a:r>
            <a:r>
              <a:rPr lang="en-US" altLang="en-US" dirty="0" err="1">
                <a:cs typeface="Times New Roman" panose="02020603050405020304" pitchFamily="18" charset="0"/>
              </a:rPr>
              <a:t>compareTo</a:t>
            </a:r>
            <a:r>
              <a:rPr lang="en-US" altLang="en-US" dirty="0">
                <a:cs typeface="Times New Roman" panose="02020603050405020304" pitchFamily="18" charset="0"/>
              </a:rPr>
              <a:t> method in the class that implements the Comparable interface. This approach is referred to as </a:t>
            </a:r>
            <a:r>
              <a:rPr lang="en-US" altLang="en-US" b="1" dirty="0">
                <a:cs typeface="Times New Roman" panose="02020603050405020304" pitchFamily="18" charset="0"/>
              </a:rPr>
              <a:t>order by comparator</a:t>
            </a:r>
            <a:r>
              <a:rPr lang="en-US" altLang="en-US" b="1" dirty="0" smtClean="0">
                <a:cs typeface="Times New Roman" panose="02020603050405020304" pitchFamily="18" charset="0"/>
              </a:rPr>
              <a:t>.</a:t>
            </a:r>
            <a:endParaRPr lang="en-US" altLang="en-US" b="1" dirty="0">
              <a:cs typeface="Times New Roman" panose="02020603050405020304" pitchFamily="18" charset="0"/>
            </a:endParaRPr>
          </a:p>
        </p:txBody>
      </p:sp>
    </p:spTree>
    <p:extLst>
      <p:ext uri="{BB962C8B-B14F-4D97-AF65-F5344CB8AC3E}">
        <p14:creationId xmlns:p14="http://schemas.microsoft.com/office/powerpoint/2010/main" val="3659194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Using </a:t>
            </a:r>
            <a:r>
              <a:rPr lang="en-US" altLang="en-US" dirty="0" err="1"/>
              <a:t>TreeSet</a:t>
            </a:r>
            <a:r>
              <a:rPr lang="en-US" altLang="en-US" dirty="0"/>
              <a:t> to Sort Elements in a Set</a:t>
            </a:r>
            <a:endParaRPr lang="en-US" dirty="0"/>
          </a:p>
        </p:txBody>
      </p:sp>
      <p:sp>
        <p:nvSpPr>
          <p:cNvPr id="3" name="Content Placeholder 2"/>
          <p:cNvSpPr>
            <a:spLocks noGrp="1"/>
          </p:cNvSpPr>
          <p:nvPr>
            <p:ph idx="1"/>
          </p:nvPr>
        </p:nvSpPr>
        <p:spPr/>
        <p:txBody>
          <a:bodyPr/>
          <a:lstStyle/>
          <a:p>
            <a:r>
              <a:rPr lang="en-US" altLang="en-US" dirty="0">
                <a:cs typeface="Times New Roman" panose="02020603050405020304" pitchFamily="18" charset="0"/>
              </a:rPr>
              <a:t>This example creates a hash set filled with strings, and then creates a tree set for the same strings. The strings are sorted in the tree set using the </a:t>
            </a:r>
            <a:r>
              <a:rPr lang="en-US" altLang="en-US" dirty="0" err="1">
                <a:cs typeface="Times New Roman" panose="02020603050405020304" pitchFamily="18" charset="0"/>
              </a:rPr>
              <a:t>compareTo</a:t>
            </a:r>
            <a:r>
              <a:rPr lang="en-US" altLang="en-US" dirty="0">
                <a:cs typeface="Times New Roman" panose="02020603050405020304" pitchFamily="18" charset="0"/>
              </a:rPr>
              <a:t> method in the Comparable interface. The example also creates a tree set of geometric objects. The geometric objects are sorted using the compare method in the Comparator interface</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sp>
        <p:nvSpPr>
          <p:cNvPr id="4" name="TextBox 3">
            <a:hlinkClick r:id="rId2"/>
          </p:cNvPr>
          <p:cNvSpPr>
            <a:spLocks noChangeArrowheads="1"/>
          </p:cNvSpPr>
          <p:nvPr/>
        </p:nvSpPr>
        <p:spPr bwMode="auto">
          <a:xfrm>
            <a:off x="5181600" y="5310187"/>
            <a:ext cx="1795463" cy="46166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TestTreeSet</a:t>
            </a:r>
          </a:p>
        </p:txBody>
      </p:sp>
      <p:sp>
        <p:nvSpPr>
          <p:cNvPr id="5" name="TextBox 4">
            <a:hlinkClick r:id="rId3"/>
          </p:cNvPr>
          <p:cNvSpPr txBox="1"/>
          <p:nvPr/>
        </p:nvSpPr>
        <p:spPr>
          <a:xfrm>
            <a:off x="7086600" y="5310188"/>
            <a:ext cx="838200" cy="461665"/>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t>Run</a:t>
            </a:r>
            <a:endParaRPr lang="en-US" sz="2400" dirty="0"/>
          </a:p>
        </p:txBody>
      </p:sp>
    </p:spTree>
    <p:extLst>
      <p:ext uri="{BB962C8B-B14F-4D97-AF65-F5344CB8AC3E}">
        <p14:creationId xmlns:p14="http://schemas.microsoft.com/office/powerpoint/2010/main" val="1803482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The Using Comparator to Sort Elements in a Set</a:t>
            </a:r>
            <a:endParaRPr lang="en-US" dirty="0"/>
          </a:p>
        </p:txBody>
      </p:sp>
      <p:sp>
        <p:nvSpPr>
          <p:cNvPr id="3" name="Content Placeholder 2"/>
          <p:cNvSpPr>
            <a:spLocks noGrp="1"/>
          </p:cNvSpPr>
          <p:nvPr>
            <p:ph idx="1"/>
          </p:nvPr>
        </p:nvSpPr>
        <p:spPr/>
        <p:txBody>
          <a:bodyPr/>
          <a:lstStyle/>
          <a:p>
            <a:r>
              <a:rPr lang="en-US" altLang="en-US" dirty="0">
                <a:cs typeface="Times New Roman" panose="02020603050405020304" pitchFamily="18" charset="0"/>
              </a:rPr>
              <a:t>Write a program that demonstrates how to sort elements in a tree set using the Comparator interface. The example creates a tree set of geometric objects. The geometric objects are sorted using the compare method in the Comparator interface</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sp>
        <p:nvSpPr>
          <p:cNvPr id="4" name="TextBox 3">
            <a:hlinkClick r:id="rId2"/>
          </p:cNvPr>
          <p:cNvSpPr>
            <a:spLocks noChangeArrowheads="1"/>
          </p:cNvSpPr>
          <p:nvPr/>
        </p:nvSpPr>
        <p:spPr bwMode="auto">
          <a:xfrm>
            <a:off x="3733800" y="5310187"/>
            <a:ext cx="3810000" cy="46166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TestTreeSetWithComparator</a:t>
            </a:r>
          </a:p>
        </p:txBody>
      </p:sp>
      <p:sp>
        <p:nvSpPr>
          <p:cNvPr id="5" name="TextBox 4">
            <a:hlinkClick r:id="rId3"/>
          </p:cNvPr>
          <p:cNvSpPr txBox="1"/>
          <p:nvPr/>
        </p:nvSpPr>
        <p:spPr>
          <a:xfrm>
            <a:off x="7696200" y="5310188"/>
            <a:ext cx="838200" cy="461665"/>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t>Run</a:t>
            </a:r>
            <a:endParaRPr lang="en-US" sz="2400" dirty="0"/>
          </a:p>
        </p:txBody>
      </p:sp>
    </p:spTree>
    <p:extLst>
      <p:ext uri="{BB962C8B-B14F-4D97-AF65-F5344CB8AC3E}">
        <p14:creationId xmlns:p14="http://schemas.microsoft.com/office/powerpoint/2010/main" val="3600018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Performance of Sets and Lists</a:t>
            </a:r>
            <a:endParaRPr lang="en-US" dirty="0"/>
          </a:p>
        </p:txBody>
      </p:sp>
      <p:sp>
        <p:nvSpPr>
          <p:cNvPr id="5" name="TextBox 2">
            <a:hlinkClick r:id="rId2"/>
          </p:cNvPr>
          <p:cNvSpPr>
            <a:spLocks noChangeArrowheads="1"/>
          </p:cNvSpPr>
          <p:nvPr/>
        </p:nvSpPr>
        <p:spPr bwMode="auto">
          <a:xfrm>
            <a:off x="3600450" y="4929187"/>
            <a:ext cx="3714750" cy="46166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TestTreeSetWithComparator</a:t>
            </a:r>
          </a:p>
        </p:txBody>
      </p:sp>
      <p:sp>
        <p:nvSpPr>
          <p:cNvPr id="4" name="TextBox 3">
            <a:hlinkClick r:id="rId3"/>
          </p:cNvPr>
          <p:cNvSpPr txBox="1"/>
          <p:nvPr/>
        </p:nvSpPr>
        <p:spPr>
          <a:xfrm>
            <a:off x="7467600" y="4929188"/>
            <a:ext cx="838200" cy="461665"/>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t>Run</a:t>
            </a:r>
            <a:endParaRPr lang="en-US" sz="2400" dirty="0"/>
          </a:p>
        </p:txBody>
      </p:sp>
    </p:spTree>
    <p:extLst>
      <p:ext uri="{BB962C8B-B14F-4D97-AF65-F5344CB8AC3E}">
        <p14:creationId xmlns:p14="http://schemas.microsoft.com/office/powerpoint/2010/main" val="3551860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Study: Counting Keywords</a:t>
            </a:r>
            <a:endParaRPr lang="en-US" dirty="0"/>
          </a:p>
        </p:txBody>
      </p:sp>
      <p:sp>
        <p:nvSpPr>
          <p:cNvPr id="3" name="Content Placeholder 2"/>
          <p:cNvSpPr>
            <a:spLocks noGrp="1"/>
          </p:cNvSpPr>
          <p:nvPr>
            <p:ph idx="1"/>
          </p:nvPr>
        </p:nvSpPr>
        <p:spPr>
          <a:xfrm>
            <a:off x="457200" y="1524000"/>
            <a:ext cx="8229600" cy="3505200"/>
          </a:xfrm>
        </p:spPr>
        <p:txBody>
          <a:bodyPr/>
          <a:lstStyle/>
          <a:p>
            <a:r>
              <a:rPr lang="en-US" altLang="en-US" dirty="0"/>
              <a:t>This section presents an application that counts the number of the keywords in a Java source file</a:t>
            </a:r>
            <a:r>
              <a:rPr lang="en-US" altLang="en-US" dirty="0" smtClean="0"/>
              <a:t>.</a:t>
            </a:r>
            <a:endParaRPr lang="en-US" altLang="en-US" dirty="0"/>
          </a:p>
        </p:txBody>
      </p:sp>
      <p:sp>
        <p:nvSpPr>
          <p:cNvPr id="4" name="TextBox 3">
            <a:hlinkClick r:id="rId2"/>
          </p:cNvPr>
          <p:cNvSpPr>
            <a:spLocks noChangeArrowheads="1"/>
          </p:cNvSpPr>
          <p:nvPr/>
        </p:nvSpPr>
        <p:spPr bwMode="auto">
          <a:xfrm>
            <a:off x="4191000" y="5469147"/>
            <a:ext cx="2500313" cy="46166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latin typeface="+mn-lt"/>
              </a:rPr>
              <a:t>CountKeywords</a:t>
            </a:r>
          </a:p>
        </p:txBody>
      </p:sp>
      <p:sp>
        <p:nvSpPr>
          <p:cNvPr id="5" name="TextBox 4">
            <a:hlinkClick r:id="rId3"/>
          </p:cNvPr>
          <p:cNvSpPr txBox="1"/>
          <p:nvPr/>
        </p:nvSpPr>
        <p:spPr>
          <a:xfrm>
            <a:off x="6858000" y="5469148"/>
            <a:ext cx="838200" cy="461665"/>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t>Run</a:t>
            </a:r>
            <a:endParaRPr lang="en-US" sz="2400" dirty="0"/>
          </a:p>
        </p:txBody>
      </p:sp>
    </p:spTree>
    <p:extLst>
      <p:ext uri="{BB962C8B-B14F-4D97-AF65-F5344CB8AC3E}">
        <p14:creationId xmlns:p14="http://schemas.microsoft.com/office/powerpoint/2010/main" val="2082461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Objectives </a:t>
            </a:r>
            <a:r>
              <a:rPr lang="en-US" altLang="en-US" sz="2000" b="0" dirty="0" smtClean="0"/>
              <a:t>(1 of 2)</a:t>
            </a:r>
            <a:endParaRPr lang="en-US" sz="2000" b="0" dirty="0"/>
          </a:p>
        </p:txBody>
      </p:sp>
      <p:sp>
        <p:nvSpPr>
          <p:cNvPr id="3" name="Content Placeholder 2"/>
          <p:cNvSpPr>
            <a:spLocks noGrp="1"/>
          </p:cNvSpPr>
          <p:nvPr>
            <p:ph idx="1"/>
          </p:nvPr>
        </p:nvSpPr>
        <p:spPr/>
        <p:txBody>
          <a:bodyPr/>
          <a:lstStyle/>
          <a:p>
            <a:pPr marL="256032" indent="-256032">
              <a:buFont typeface="Arial" panose="020B0604020202020204" pitchFamily="34" charset="0"/>
              <a:buChar char="•"/>
            </a:pPr>
            <a:r>
              <a:rPr lang="en-US" altLang="en-US" dirty="0"/>
              <a:t>To store unordered, </a:t>
            </a:r>
            <a:r>
              <a:rPr lang="en-US" altLang="en-US" dirty="0" err="1"/>
              <a:t>nonduplicate</a:t>
            </a:r>
            <a:r>
              <a:rPr lang="en-US" altLang="en-US" dirty="0"/>
              <a:t> elements using a set (§21.2). </a:t>
            </a:r>
          </a:p>
          <a:p>
            <a:pPr marL="256032" indent="-256032">
              <a:buFont typeface="Arial" panose="020B0604020202020204" pitchFamily="34" charset="0"/>
              <a:buChar char="•"/>
            </a:pPr>
            <a:r>
              <a:rPr lang="en-US" altLang="en-US" dirty="0"/>
              <a:t>To explore how and when to use </a:t>
            </a:r>
            <a:r>
              <a:rPr lang="en-US" altLang="en-US" dirty="0" err="1"/>
              <a:t>HashSet</a:t>
            </a:r>
            <a:r>
              <a:rPr lang="en-US" altLang="en-US" dirty="0"/>
              <a:t> (§21.2.1), </a:t>
            </a:r>
            <a:r>
              <a:rPr lang="en-US" altLang="en-US" dirty="0" err="1"/>
              <a:t>LinkedHashSet</a:t>
            </a:r>
            <a:r>
              <a:rPr lang="en-US" altLang="en-US" dirty="0"/>
              <a:t> (§21.2.2), or </a:t>
            </a:r>
            <a:r>
              <a:rPr lang="en-US" altLang="en-US" dirty="0" err="1"/>
              <a:t>TreeSet</a:t>
            </a:r>
            <a:r>
              <a:rPr lang="en-US" altLang="en-US" dirty="0"/>
              <a:t> (§21.2.3) to store elements.</a:t>
            </a:r>
          </a:p>
          <a:p>
            <a:pPr marL="256032" indent="-256032">
              <a:buFont typeface="Arial" panose="020B0604020202020204" pitchFamily="34" charset="0"/>
              <a:buChar char="•"/>
            </a:pPr>
            <a:r>
              <a:rPr lang="en-US" altLang="en-US" dirty="0"/>
              <a:t>To compare performance of sets and lists (§21.3).</a:t>
            </a:r>
          </a:p>
          <a:p>
            <a:pPr marL="256032" indent="-256032">
              <a:buFont typeface="Arial" panose="020B0604020202020204" pitchFamily="34" charset="0"/>
              <a:buChar char="•"/>
            </a:pPr>
            <a:r>
              <a:rPr lang="en-US" altLang="en-US" dirty="0"/>
              <a:t>To use sets to develop a program that counts the keywords in a Java source file (§21.4).</a:t>
            </a:r>
          </a:p>
          <a:p>
            <a:pPr marL="256032" indent="-256032">
              <a:buFont typeface="Arial" panose="020B0604020202020204" pitchFamily="34" charset="0"/>
              <a:buChar char="•"/>
            </a:pPr>
            <a:r>
              <a:rPr lang="en-US" altLang="en-US" dirty="0"/>
              <a:t>To tell the differences between Collection and Map and describe when and how to use </a:t>
            </a:r>
            <a:r>
              <a:rPr lang="en-US" altLang="en-US" dirty="0" err="1"/>
              <a:t>HashMap</a:t>
            </a:r>
            <a:r>
              <a:rPr lang="en-US" altLang="en-US" dirty="0"/>
              <a:t>, </a:t>
            </a:r>
            <a:r>
              <a:rPr lang="en-US" altLang="en-US" dirty="0" err="1"/>
              <a:t>LinkedHashMap</a:t>
            </a:r>
            <a:r>
              <a:rPr lang="en-US" altLang="en-US" dirty="0"/>
              <a:t>, and </a:t>
            </a:r>
            <a:r>
              <a:rPr lang="en-US" altLang="en-US" dirty="0" err="1"/>
              <a:t>TreeMap</a:t>
            </a:r>
            <a:r>
              <a:rPr lang="en-US" altLang="en-US" dirty="0"/>
              <a:t> to store values associated with keys (§21.5</a:t>
            </a:r>
            <a:r>
              <a:rPr lang="en-US" altLang="en-US" dirty="0" smtClean="0"/>
              <a:t>).</a:t>
            </a:r>
            <a:endParaRPr lang="en-US" altLang="en-US" dirty="0"/>
          </a:p>
        </p:txBody>
      </p:sp>
    </p:spTree>
    <p:extLst>
      <p:ext uri="{BB962C8B-B14F-4D97-AF65-F5344CB8AC3E}">
        <p14:creationId xmlns:p14="http://schemas.microsoft.com/office/powerpoint/2010/main" val="1218362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The Map Interface</a:t>
            </a:r>
            <a:endParaRPr lang="en-US" dirty="0"/>
          </a:p>
        </p:txBody>
      </p:sp>
      <p:sp>
        <p:nvSpPr>
          <p:cNvPr id="5" name="Content Placeholder 2"/>
          <p:cNvSpPr>
            <a:spLocks noGrp="1"/>
          </p:cNvSpPr>
          <p:nvPr>
            <p:ph idx="1"/>
          </p:nvPr>
        </p:nvSpPr>
        <p:spPr>
          <a:xfrm>
            <a:off x="457200" y="1524000"/>
            <a:ext cx="8229600" cy="1295400"/>
          </a:xfrm>
        </p:spPr>
        <p:txBody>
          <a:bodyPr/>
          <a:lstStyle/>
          <a:p>
            <a:r>
              <a:rPr lang="en-US" altLang="en-US" dirty="0">
                <a:cs typeface="Times New Roman" panose="02020603050405020304" pitchFamily="18" charset="0"/>
              </a:rPr>
              <a:t>The Map interface maps keys to the elements. The keys are like indexes. In List, the indexes are integer. In Map, the keys can be any objects</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pic>
        <p:nvPicPr>
          <p:cNvPr id="6" name="Picture 3" descr="Two diagrams illustrates a map interface. Diagram a illustrates the structure of a map interface that is a heap like structure which consists of several entries. Each entry in a map has two parts: a search key and a corresponding element value. Diagram b illustrates an example for map interface with two entries. The entries from top to bottom with a search key and corresponding value are as follows. 111-34-3434, John. 132-56-6290, P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352800"/>
            <a:ext cx="6400800" cy="278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09796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Map Interface and Class Hierarchy</a:t>
            </a:r>
            <a:endParaRPr lang="en-US" dirty="0"/>
          </a:p>
        </p:txBody>
      </p:sp>
      <p:sp>
        <p:nvSpPr>
          <p:cNvPr id="3" name="Content Placeholder 2"/>
          <p:cNvSpPr>
            <a:spLocks noGrp="1"/>
          </p:cNvSpPr>
          <p:nvPr>
            <p:ph idx="1"/>
          </p:nvPr>
        </p:nvSpPr>
        <p:spPr>
          <a:xfrm>
            <a:off x="457200" y="1524000"/>
            <a:ext cx="8229600" cy="1676400"/>
          </a:xfrm>
        </p:spPr>
        <p:txBody>
          <a:bodyPr/>
          <a:lstStyle/>
          <a:p>
            <a:r>
              <a:rPr lang="en-US" altLang="en-US" dirty="0">
                <a:cs typeface="Times New Roman" panose="02020603050405020304" pitchFamily="18" charset="0"/>
              </a:rPr>
              <a:t>An instance of Map represents a group of objects, each of which is associated with a key. You can get the object from a map using a key, and you have to use a key to put the object into the map</a:t>
            </a:r>
            <a:r>
              <a:rPr lang="en-US" altLang="en-US" dirty="0" smtClean="0">
                <a:cs typeface="Times New Roman" panose="02020603050405020304" pitchFamily="18" charset="0"/>
              </a:rPr>
              <a:t>.</a:t>
            </a:r>
            <a:endParaRPr lang="en-US" altLang="en-US" noProof="1">
              <a:cs typeface="Times New Roman" panose="02020603050405020304" pitchFamily="18" charset="0"/>
            </a:endParaRPr>
          </a:p>
        </p:txBody>
      </p:sp>
      <p:pic>
        <p:nvPicPr>
          <p:cNvPr id="4" name="Picture 3" descr="A diagram illustrates a hierarchy chart for a map interface. A concrete class Tree Map implements an interface which further implements another interface Sorted Map. A concrete class Linked Hash Map extends another concrete class Hash Map. Tree Map and Hash Map is derived from an abstract class Abstract Map. Abstract Map and Sorted Map implements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0"/>
            <a:ext cx="7880350" cy="210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451449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The Map Interface UML Diagram</a:t>
            </a:r>
            <a:endParaRPr lang="en-US" dirty="0"/>
          </a:p>
        </p:txBody>
      </p:sp>
      <p:pic>
        <p:nvPicPr>
          <p:cNvPr id="6" name="Picture 2" descr="A diagram illustrates U M L class diagram for the class name java period u t i l period Map left angle bracket K, V right angle bracket. The class contains 12 methods which is public access modifier denoted by plus. The methods along with their results are as follows. Method, clear left parenthesis right parenthesis colon void Removes all entries from this map. Result, Removes all entries from this map. Method, contains Key left parenthesis key colon Object right parenthesis colon boolean. Result, Returns true if this map contains an entry for the specified key. Method, contains Value left parenthesis value colon Object right parenthesis colon boolean. Result, Returns true if this map maps one or more keys to the specified value. Method, entry Set left parenthesis right parenthesis colon Set left angle bracket Map period Entry left angle bracket K, V right angle bracket right angle bracket. Result, Returns a set consisting of the entries in this map. Method, get left parenthesis key colon Object right parenthesis colon V. Result, Returns the value for the specified key in this map. Method, is Empty left parenthesis right parenthesis colon boolean. Result, Returns true if this map contains no entries. Method, key Set left parenthesis right parenthesis colon Set left angle bracket K right angle bracket. Result, Returns a set consisting of the keys in this map. Method, put left parenthesis key colon K, value colon V right parenthesis colon V. Result, Puts an entry into this map. Method, put All left parenthesis m colon Map left angle bracket question mark extends K, question mark extends V right angle bracket right parenthesis colon void. Result, Adds all the entries from m to this map. Method, remove left parenthesis key colon Object right parenthesis colon V. Result, Removes the entries for the specified key. Method, size left parenthesis right parenthesis colon i n t. Result, Returns the number of entries in this map. Method, values left parenthesis right parenthesis colon Collection left angle bracket V right angle bracket. Result, Returns a collection consisting of the values in this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6875462" cy="3140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77940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Concrete Map Classes</a:t>
            </a:r>
            <a:endParaRPr lang="en-US" dirty="0"/>
          </a:p>
        </p:txBody>
      </p:sp>
      <p:pic>
        <p:nvPicPr>
          <p:cNvPr id="6" name="Picture 2" descr="A diagram illustrates U M L class diagram. A class java period u t i l period Linked Hash Map left angle bracket K, V right angle bracket is derived from a class java period u t i l period Hash Map left angle bracket K, V right angle bracket which is further derived from a class java period u t i l period Abstract Map left angle bracket K, V right angle bracket. A class java period u t i l period Tree Map left angle bracket K, V right angle bracket is derived from java period u t i l period Abstract Map left angle bracket K, V right angle bracket and implements an interface java period u t i l period Navigable Map left angle bracket K, V right angle bracket. The interface implements another interface java period u t i l period Sorted Map left angle bracket K, V right angle bracket. The class java u t i l period Abstract Map left angle bracket K, V right angle bracket and the interface java period u t i l period Sorted Map left angle bracket K, V right angle bracket implements an interface java period u t i l period Map left angle bracket K, V right angle bracket. The methods in all the classes and interfaces are of public access modifier denoted by plus. The class java period u t i l period Hash Map left angle bracket K, V right angle bracket contains 3 methods as follows. &#10;Hash Map left parenthesis right parenthesis, Hash Map left parenthesis m colon Map left angle bracket question mark extends K, question mark extends V right angle bracket right parenthesis, and Hash Map left parenthesis initial Capacity colon i n t, load Factor colon float right parenthesis. The class java period u t i l period Linked Hash Map left angle bracket K, V right angle bracket contains 3 methods as follows. Linked Hash Map left parenthesis right parenthesis, Linked Hash Map left parenthesis m colon Map left angle bracket question mark extends K, question mark extends V right angle bracket right parenthesis, and Linked Hash Map left parenthesis initial Capacity colon i n t, load Factor colon float, access Order colon boolean right parenthesis. The class java period u t i l period Sorted Map left angle bracket K, V right angle bracket contains 5 methods as follows. first Key left parenthesis right parenthesis colon K, last Key left parenthesis right parenthesis colon K, comparator left parenthesis right parenthesis colon Comparator left angle bracket question mark super K right angle bracket right parenthesis, head Map left parenthesis to Key colon K right parenthesis colon Sorted Map left angle bracket K, V right angle bracket, and tail Map left parenthesis from Key colon K right parenthesis colon Sorted Map left angle bracket K, V right angle bracket. The interface java period u t i l period Navigable Map left angle bracket K, V right angle bracket contains 6 methods as follows. floor Key left parenthesis key colon K right parenthesis colon K, ceiling Key left parenthesis key colon K right parenthesis colon K, lower Key left parenthesis key colon K right parenthesis colon K, higher Key left parenthesis key colon K right parenthesis colon K, poll First Entry left parenthesis right parenthesis colon Map period Entry Set left angle bracket K, V right angle bracket, and poll Last Entry left parenthesis right parenthesis colon Map period Entry Set left angle bracket K, V right angle bracket. The class java period u t i l period Tree Map left angle bracket K, V right angle bracket contains 3 methods as follows. Tree Map left parenthesis right parenthesis, Tree Map left parenthesis m colon Map left angle bracket question mark extends K, question mark extends V right angle bracket right parenthesis, and Tree Map left parenthesis c colon Comparator left angle bracket question mark super K right angle bracket right parenthe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7089775" cy="435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244393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Entry</a:t>
            </a:r>
            <a:endParaRPr lang="en-US" dirty="0"/>
          </a:p>
        </p:txBody>
      </p:sp>
      <p:pic>
        <p:nvPicPr>
          <p:cNvPr id="6" name="Picture 2" descr="A diagram illustrates U M L class diagram for an interface java period u t i l period Map period Entry left angle bracket K, V right angle bracket. The class contains 3 methods which is of public access specifier denoted by plus. The methods in the class along with their results are as follows. Method, get Key left parenthesis right parenthesis colon K. Result, Returns the key from this entry. Method, get Value left parenthesis right parenthesis colon V. Result, Returns the value from this entry. Method, set Value left parenthesis value colon V right parenthesis colon void. Result, Replaces the value in this entry with a new valu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362200"/>
            <a:ext cx="7529512" cy="1608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888255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HashMap and TreeMap</a:t>
            </a:r>
            <a:endParaRPr lang="en-US" dirty="0"/>
          </a:p>
        </p:txBody>
      </p:sp>
      <p:sp>
        <p:nvSpPr>
          <p:cNvPr id="5" name="Content Placeholder 2"/>
          <p:cNvSpPr>
            <a:spLocks noGrp="1"/>
          </p:cNvSpPr>
          <p:nvPr>
            <p:ph idx="1"/>
          </p:nvPr>
        </p:nvSpPr>
        <p:spPr/>
        <p:txBody>
          <a:bodyPr/>
          <a:lstStyle/>
          <a:p>
            <a:r>
              <a:rPr lang="en-US" altLang="en-US" dirty="0">
                <a:cs typeface="Times New Roman" panose="02020603050405020304" pitchFamily="18" charset="0"/>
              </a:rPr>
              <a:t>The </a:t>
            </a:r>
            <a:r>
              <a:rPr lang="en-US" altLang="en-US" dirty="0" err="1">
                <a:cs typeface="Times New Roman" panose="02020603050405020304" pitchFamily="18" charset="0"/>
              </a:rPr>
              <a:t>HashMap</a:t>
            </a:r>
            <a:r>
              <a:rPr lang="en-US" altLang="en-US" dirty="0">
                <a:cs typeface="Times New Roman" panose="02020603050405020304" pitchFamily="18" charset="0"/>
              </a:rPr>
              <a:t> and </a:t>
            </a:r>
            <a:r>
              <a:rPr lang="en-US" altLang="en-US" dirty="0" err="1">
                <a:cs typeface="Times New Roman" panose="02020603050405020304" pitchFamily="18" charset="0"/>
              </a:rPr>
              <a:t>TreeMap</a:t>
            </a:r>
            <a:r>
              <a:rPr lang="en-US" altLang="en-US" dirty="0">
                <a:cs typeface="Times New Roman" panose="02020603050405020304" pitchFamily="18" charset="0"/>
              </a:rPr>
              <a:t> classes are two concrete implementations of the Map interface. The </a:t>
            </a:r>
            <a:r>
              <a:rPr lang="en-US" altLang="en-US" dirty="0" err="1">
                <a:cs typeface="Times New Roman" panose="02020603050405020304" pitchFamily="18" charset="0"/>
              </a:rPr>
              <a:t>HashMap</a:t>
            </a:r>
            <a:r>
              <a:rPr lang="en-US" altLang="en-US" dirty="0">
                <a:cs typeface="Times New Roman" panose="02020603050405020304" pitchFamily="18" charset="0"/>
              </a:rPr>
              <a:t> class is efficient for locating a value, inserting a mapping, and deleting a mapping. The </a:t>
            </a:r>
            <a:r>
              <a:rPr lang="en-US" altLang="en-US" dirty="0" err="1">
                <a:cs typeface="Times New Roman" panose="02020603050405020304" pitchFamily="18" charset="0"/>
              </a:rPr>
              <a:t>TreeMap</a:t>
            </a:r>
            <a:r>
              <a:rPr lang="en-US" altLang="en-US" dirty="0">
                <a:cs typeface="Times New Roman" panose="02020603050405020304" pitchFamily="18" charset="0"/>
              </a:rPr>
              <a:t> class, implementing </a:t>
            </a:r>
            <a:r>
              <a:rPr lang="en-US" altLang="en-US" dirty="0" err="1">
                <a:cs typeface="Times New Roman" panose="02020603050405020304" pitchFamily="18" charset="0"/>
              </a:rPr>
              <a:t>SortedMap</a:t>
            </a:r>
            <a:r>
              <a:rPr lang="en-US" altLang="en-US" dirty="0">
                <a:cs typeface="Times New Roman" panose="02020603050405020304" pitchFamily="18" charset="0"/>
              </a:rPr>
              <a:t>, is efficient for traversing the keys in a sorted order</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3380015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LinkedHashMap</a:t>
            </a:r>
            <a:endParaRPr lang="en-US" dirty="0"/>
          </a:p>
        </p:txBody>
      </p:sp>
      <p:sp>
        <p:nvSpPr>
          <p:cNvPr id="5" name="Content Placeholder 2"/>
          <p:cNvSpPr>
            <a:spLocks noGrp="1"/>
          </p:cNvSpPr>
          <p:nvPr>
            <p:ph idx="1"/>
          </p:nvPr>
        </p:nvSpPr>
        <p:spPr/>
        <p:txBody>
          <a:bodyPr/>
          <a:lstStyle/>
          <a:p>
            <a:r>
              <a:rPr lang="en-US" altLang="en-US" dirty="0" err="1">
                <a:cs typeface="Times New Roman" panose="02020603050405020304" pitchFamily="18" charset="0"/>
              </a:rPr>
              <a:t>LinkedHashMap</a:t>
            </a:r>
            <a:r>
              <a:rPr lang="en-US" altLang="en-US" dirty="0">
                <a:cs typeface="Times New Roman" panose="02020603050405020304" pitchFamily="18" charset="0"/>
              </a:rPr>
              <a:t> was introduced in JDK 1.4. It extends </a:t>
            </a:r>
            <a:r>
              <a:rPr lang="en-US" altLang="en-US" dirty="0" err="1">
                <a:cs typeface="Times New Roman" panose="02020603050405020304" pitchFamily="18" charset="0"/>
              </a:rPr>
              <a:t>HashMap</a:t>
            </a:r>
            <a:r>
              <a:rPr lang="en-US" altLang="en-US" dirty="0">
                <a:cs typeface="Times New Roman" panose="02020603050405020304" pitchFamily="18" charset="0"/>
              </a:rPr>
              <a:t> with a linked list implementation that supports an ordering of the entries in the map. The entries in a </a:t>
            </a:r>
            <a:r>
              <a:rPr lang="en-US" altLang="en-US" dirty="0" err="1">
                <a:cs typeface="Times New Roman" panose="02020603050405020304" pitchFamily="18" charset="0"/>
              </a:rPr>
              <a:t>HashMap</a:t>
            </a:r>
            <a:r>
              <a:rPr lang="en-US" altLang="en-US" dirty="0">
                <a:cs typeface="Times New Roman" panose="02020603050405020304" pitchFamily="18" charset="0"/>
              </a:rPr>
              <a:t> are not ordered, but the entries in a </a:t>
            </a:r>
            <a:r>
              <a:rPr lang="en-US" altLang="en-US" dirty="0" err="1">
                <a:cs typeface="Times New Roman" panose="02020603050405020304" pitchFamily="18" charset="0"/>
              </a:rPr>
              <a:t>LinkedHashMap</a:t>
            </a:r>
            <a:r>
              <a:rPr lang="en-US" altLang="en-US" dirty="0">
                <a:cs typeface="Times New Roman" panose="02020603050405020304" pitchFamily="18" charset="0"/>
              </a:rPr>
              <a:t> can be retrieved in the order in which they were inserted into the map (known as the insertion order), or the order in which they were last accessed, from least recently accessed to most recently (access order). The no-</a:t>
            </a:r>
            <a:r>
              <a:rPr lang="en-US" altLang="en-US" dirty="0" err="1">
                <a:cs typeface="Times New Roman" panose="02020603050405020304" pitchFamily="18" charset="0"/>
              </a:rPr>
              <a:t>arg</a:t>
            </a:r>
            <a:r>
              <a:rPr lang="en-US" altLang="en-US" dirty="0">
                <a:cs typeface="Times New Roman" panose="02020603050405020304" pitchFamily="18" charset="0"/>
              </a:rPr>
              <a:t> constructor constructs a </a:t>
            </a:r>
            <a:r>
              <a:rPr lang="en-US" altLang="en-US" dirty="0" err="1">
                <a:cs typeface="Times New Roman" panose="02020603050405020304" pitchFamily="18" charset="0"/>
              </a:rPr>
              <a:t>LinkedHashMap</a:t>
            </a:r>
            <a:r>
              <a:rPr lang="en-US" altLang="en-US" dirty="0">
                <a:cs typeface="Times New Roman" panose="02020603050405020304" pitchFamily="18" charset="0"/>
              </a:rPr>
              <a:t> with the insertion order. To construct a </a:t>
            </a:r>
            <a:r>
              <a:rPr lang="en-US" altLang="en-US" dirty="0" err="1">
                <a:cs typeface="Times New Roman" panose="02020603050405020304" pitchFamily="18" charset="0"/>
              </a:rPr>
              <a:t>LinkedHashMap</a:t>
            </a:r>
            <a:r>
              <a:rPr lang="en-US" altLang="en-US" dirty="0">
                <a:cs typeface="Times New Roman" panose="02020603050405020304" pitchFamily="18" charset="0"/>
              </a:rPr>
              <a:t> with the access order, use the </a:t>
            </a:r>
            <a:r>
              <a:rPr lang="en-US" altLang="en-US" dirty="0" err="1">
                <a:cs typeface="Times New Roman" panose="02020603050405020304" pitchFamily="18" charset="0"/>
              </a:rPr>
              <a:t>LinkedHashMap</a:t>
            </a:r>
            <a:r>
              <a:rPr lang="en-US" altLang="en-US" dirty="0">
                <a:cs typeface="Times New Roman" panose="02020603050405020304" pitchFamily="18" charset="0"/>
              </a:rPr>
              <a:t>(</a:t>
            </a:r>
            <a:r>
              <a:rPr lang="en-US" altLang="en-US" dirty="0" err="1">
                <a:cs typeface="Times New Roman" panose="02020603050405020304" pitchFamily="18" charset="0"/>
              </a:rPr>
              <a:t>initialCapacity</a:t>
            </a:r>
            <a:r>
              <a:rPr lang="en-US" altLang="en-US" dirty="0">
                <a:cs typeface="Times New Roman" panose="02020603050405020304" pitchFamily="18" charset="0"/>
              </a:rPr>
              <a:t>, </a:t>
            </a:r>
            <a:r>
              <a:rPr lang="en-US" altLang="en-US" dirty="0" err="1">
                <a:cs typeface="Times New Roman" panose="02020603050405020304" pitchFamily="18" charset="0"/>
              </a:rPr>
              <a:t>loadFactor</a:t>
            </a:r>
            <a:r>
              <a:rPr lang="en-US" altLang="en-US" dirty="0">
                <a:cs typeface="Times New Roman" panose="02020603050405020304" pitchFamily="18" charset="0"/>
              </a:rPr>
              <a:t>, true</a:t>
            </a:r>
            <a:r>
              <a:rPr lang="en-US" altLang="en-US" dirty="0" smtClean="0">
                <a:cs typeface="Times New Roman" panose="02020603050405020304" pitchFamily="18" charset="0"/>
              </a:rPr>
              <a:t>).</a:t>
            </a:r>
            <a:endParaRPr lang="en-US" altLang="en-US" dirty="0">
              <a:latin typeface="Courier" charset="0"/>
              <a:cs typeface="Times New Roman" panose="02020603050405020304" pitchFamily="18" charset="0"/>
            </a:endParaRPr>
          </a:p>
        </p:txBody>
      </p:sp>
    </p:spTree>
    <p:extLst>
      <p:ext uri="{BB962C8B-B14F-4D97-AF65-F5344CB8AC3E}">
        <p14:creationId xmlns:p14="http://schemas.microsoft.com/office/powerpoint/2010/main" val="149778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Using </a:t>
            </a:r>
            <a:r>
              <a:rPr lang="en-US" altLang="en-US" dirty="0" err="1"/>
              <a:t>HashMap</a:t>
            </a:r>
            <a:r>
              <a:rPr lang="en-US" altLang="en-US" dirty="0"/>
              <a:t> and </a:t>
            </a:r>
            <a:r>
              <a:rPr lang="en-US" altLang="en-US" dirty="0" err="1"/>
              <a:t>TreeMap</a:t>
            </a:r>
            <a:endParaRPr lang="en-US" dirty="0"/>
          </a:p>
        </p:txBody>
      </p:sp>
      <p:sp>
        <p:nvSpPr>
          <p:cNvPr id="3" name="Content Placeholder 2"/>
          <p:cNvSpPr>
            <a:spLocks noGrp="1"/>
          </p:cNvSpPr>
          <p:nvPr>
            <p:ph idx="1"/>
          </p:nvPr>
        </p:nvSpPr>
        <p:spPr>
          <a:xfrm>
            <a:off x="457200" y="1524000"/>
            <a:ext cx="8229600" cy="3657600"/>
          </a:xfrm>
        </p:spPr>
        <p:txBody>
          <a:bodyPr/>
          <a:lstStyle/>
          <a:p>
            <a:r>
              <a:rPr lang="en-US" altLang="en-US" dirty="0">
                <a:cs typeface="Times New Roman" panose="02020603050405020304" pitchFamily="18" charset="0"/>
              </a:rPr>
              <a:t>This example creates a hash map that maps borrowers to mortgages. The program first creates a hash map with the borrower’s name as its key and mortgage as its value. The program then creates a tree map from the hash map, and displays the mappings in ascending order of the keys</a:t>
            </a:r>
            <a:r>
              <a:rPr lang="en-US" altLang="en-US" dirty="0" smtClean="0">
                <a:cs typeface="Times New Roman" panose="02020603050405020304" pitchFamily="18" charset="0"/>
              </a:rPr>
              <a:t>.</a:t>
            </a:r>
            <a:endParaRPr lang="en-US" altLang="en-US" dirty="0">
              <a:latin typeface="Courier" charset="0"/>
              <a:cs typeface="Times New Roman" panose="02020603050405020304" pitchFamily="18" charset="0"/>
            </a:endParaRPr>
          </a:p>
        </p:txBody>
      </p:sp>
      <p:sp>
        <p:nvSpPr>
          <p:cNvPr id="4" name="TextBox 3">
            <a:hlinkClick r:id="rId2"/>
          </p:cNvPr>
          <p:cNvSpPr>
            <a:spLocks noChangeArrowheads="1"/>
          </p:cNvSpPr>
          <p:nvPr/>
        </p:nvSpPr>
        <p:spPr bwMode="auto">
          <a:xfrm>
            <a:off x="4475163" y="5576887"/>
            <a:ext cx="2500312" cy="46166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TestMap</a:t>
            </a:r>
          </a:p>
        </p:txBody>
      </p:sp>
      <p:sp>
        <p:nvSpPr>
          <p:cNvPr id="5" name="TextBox 4">
            <a:hlinkClick r:id="rId3"/>
          </p:cNvPr>
          <p:cNvSpPr txBox="1"/>
          <p:nvPr/>
        </p:nvSpPr>
        <p:spPr>
          <a:xfrm>
            <a:off x="7162800" y="5576888"/>
            <a:ext cx="838200" cy="461665"/>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t>Run</a:t>
            </a:r>
            <a:endParaRPr lang="en-US" sz="2400" dirty="0"/>
          </a:p>
        </p:txBody>
      </p:sp>
    </p:spTree>
    <p:extLst>
      <p:ext uri="{BB962C8B-B14F-4D97-AF65-F5344CB8AC3E}">
        <p14:creationId xmlns:p14="http://schemas.microsoft.com/office/powerpoint/2010/main" val="924026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Study: Counting the Occurrences of Words in a Text</a:t>
            </a:r>
            <a:endParaRPr lang="en-US" dirty="0"/>
          </a:p>
        </p:txBody>
      </p:sp>
      <p:sp>
        <p:nvSpPr>
          <p:cNvPr id="3" name="Content Placeholder 2"/>
          <p:cNvSpPr>
            <a:spLocks noGrp="1"/>
          </p:cNvSpPr>
          <p:nvPr>
            <p:ph idx="1"/>
          </p:nvPr>
        </p:nvSpPr>
        <p:spPr>
          <a:xfrm>
            <a:off x="457200" y="1524000"/>
            <a:ext cx="8229600" cy="3048000"/>
          </a:xfrm>
        </p:spPr>
        <p:txBody>
          <a:bodyPr/>
          <a:lstStyle/>
          <a:p>
            <a:r>
              <a:rPr lang="en-US" altLang="en-US" dirty="0">
                <a:cs typeface="Times New Roman" panose="02020603050405020304" pitchFamily="18" charset="0"/>
              </a:rPr>
              <a:t>This program counts the occurrences of words in a text and displays the words and their occurrences in ascending order of the words. The program uses a hash map to store a pair consisting of a word and its count. For each word, check whether it is already a key in the map. If not, add the key and value 1 to the map. Otherwise, increase the value for the word (key) by 1 in the map. To sort the map, convert it to a tree map. </a:t>
            </a:r>
          </a:p>
        </p:txBody>
      </p:sp>
      <p:sp>
        <p:nvSpPr>
          <p:cNvPr id="4" name="TextBox 3">
            <a:hlinkClick r:id="rId2"/>
          </p:cNvPr>
          <p:cNvSpPr>
            <a:spLocks noChangeArrowheads="1"/>
          </p:cNvSpPr>
          <p:nvPr/>
        </p:nvSpPr>
        <p:spPr bwMode="auto">
          <a:xfrm>
            <a:off x="3962400" y="5713412"/>
            <a:ext cx="3384550" cy="46166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CountOccurrenceOfWords</a:t>
            </a:r>
          </a:p>
        </p:txBody>
      </p:sp>
      <p:sp>
        <p:nvSpPr>
          <p:cNvPr id="5" name="TextBox 4">
            <a:hlinkClick r:id="rId3"/>
          </p:cNvPr>
          <p:cNvSpPr txBox="1"/>
          <p:nvPr/>
        </p:nvSpPr>
        <p:spPr>
          <a:xfrm>
            <a:off x="7483510" y="5713413"/>
            <a:ext cx="838200" cy="461665"/>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t>Run</a:t>
            </a:r>
            <a:endParaRPr lang="en-US" sz="2400" dirty="0"/>
          </a:p>
        </p:txBody>
      </p:sp>
    </p:spTree>
    <p:extLst>
      <p:ext uri="{BB962C8B-B14F-4D97-AF65-F5344CB8AC3E}">
        <p14:creationId xmlns:p14="http://schemas.microsoft.com/office/powerpoint/2010/main" val="3670471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The Singleton and Unmodiable Collections</a:t>
            </a:r>
            <a:endParaRPr lang="en-US" dirty="0"/>
          </a:p>
        </p:txBody>
      </p:sp>
      <p:pic>
        <p:nvPicPr>
          <p:cNvPr id="7" name="Picture 2" descr="A diagram illustrates U M L class diagram for the class name java period u t i l period Collections. The class contains 3 methods which is of public access specifier denoted by plus. The methods in the class along with their results are as follows. Method, singleton left parenthesis o colon Object right parenthesis colon Set. Result, Returns an immutable set containing the specified object. Method, singleton List left parenthesis o colon Object right parenthesis colon List. Result, Returns an immutable list containing the specified object. Method, singleton Map left parenthesis key colon Object, value colon Object right parenthesis colon Map. Result, Returns an immutable map with the key and value pair. Method, unmodifiable Collection left parenthesis c colon Collection right parenthesis colon Collection. Result, Returns a read-only view of the collection. Method, unmodifiable List left parenthesis list colon List right parenthesis colon List. Result, Returns a read-only view of the list. Method, unmodifiable Map left parenthesis m colon Map right parenthesis colon Map. Result, Returns a read-only view of the map. Method, unmodifiable Set left parenthesis s colon Set right parenthesis colon Set. Result, Returns a read-only view of the set. Method, unmodifiable Sorted Map left parenthesis s colon Sorted Map right parenthesis colon Sorted Map. Result, Returns a read-only view of the sorted map. Method, unmodifiable Sorted Set left parenthesis s colon Sorted Set right parenthesis colon Sorted Set. Result, Returns a read-only view of the sorted 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438400"/>
            <a:ext cx="7010400" cy="252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077689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Objectives </a:t>
            </a:r>
            <a:r>
              <a:rPr lang="en-US" altLang="en-US" sz="2000" b="0" dirty="0" smtClean="0"/>
              <a:t>(2 </a:t>
            </a:r>
            <a:r>
              <a:rPr lang="en-US" altLang="en-US" sz="2000" b="0" dirty="0"/>
              <a:t>of 2)</a:t>
            </a:r>
            <a:endParaRPr lang="en-US" dirty="0"/>
          </a:p>
        </p:txBody>
      </p:sp>
      <p:sp>
        <p:nvSpPr>
          <p:cNvPr id="3" name="Content Placeholder 2"/>
          <p:cNvSpPr>
            <a:spLocks noGrp="1"/>
          </p:cNvSpPr>
          <p:nvPr>
            <p:ph idx="1"/>
          </p:nvPr>
        </p:nvSpPr>
        <p:spPr/>
        <p:txBody>
          <a:bodyPr/>
          <a:lstStyle/>
          <a:p>
            <a:pPr marL="256032" indent="-256032">
              <a:buFont typeface="Arial" panose="020B0604020202020204" pitchFamily="34" charset="0"/>
              <a:buChar char="•"/>
            </a:pPr>
            <a:r>
              <a:rPr lang="en-US" altLang="en-US" dirty="0"/>
              <a:t>To use maps to develop a program that counts the occurrence of the words in a text (§21.6</a:t>
            </a:r>
            <a:r>
              <a:rPr lang="en-US" altLang="en-US" dirty="0" smtClean="0"/>
              <a:t>).</a:t>
            </a:r>
          </a:p>
          <a:p>
            <a:pPr marL="256032" indent="-256032">
              <a:buFont typeface="Arial" panose="020B0604020202020204" pitchFamily="34" charset="0"/>
              <a:buChar char="•"/>
            </a:pPr>
            <a:r>
              <a:rPr lang="en-US" altLang="en-US" dirty="0"/>
              <a:t>To obtain singleton sets, lists, and maps, and unmodifiable sets, lists, and maps, using the static methods in the Collections class (§21.7</a:t>
            </a:r>
            <a:r>
              <a:rPr lang="en-US" altLang="en-US" dirty="0" smtClean="0"/>
              <a:t>).</a:t>
            </a:r>
          </a:p>
        </p:txBody>
      </p:sp>
    </p:spTree>
    <p:extLst>
      <p:ext uri="{BB962C8B-B14F-4D97-AF65-F5344CB8AC3E}">
        <p14:creationId xmlns:p14="http://schemas.microsoft.com/office/powerpoint/2010/main" val="2174598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cstate="print">
            <a:alphaModFix/>
          </a:blip>
          <a:stretch>
            <a:fillRect/>
          </a:stretch>
        </p:blipFill>
        <p:spPr>
          <a:xfrm>
            <a:off x="1143000" y="2310096"/>
            <a:ext cx="6992625" cy="2466975"/>
          </a:xfrm>
          <a:prstGeom prst="rect">
            <a:avLst/>
          </a:prstGeom>
          <a:noFill/>
          <a:ln>
            <a:noFill/>
          </a:ln>
        </p:spPr>
      </p:pic>
    </p:spTree>
    <p:extLst>
      <p:ext uri="{BB962C8B-B14F-4D97-AF65-F5344CB8AC3E}">
        <p14:creationId xmlns:p14="http://schemas.microsoft.com/office/powerpoint/2010/main" val="342013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Motivations</a:t>
            </a:r>
            <a:endParaRPr lang="en-US" dirty="0"/>
          </a:p>
        </p:txBody>
      </p:sp>
      <p:sp>
        <p:nvSpPr>
          <p:cNvPr id="3" name="Content Placeholder 2"/>
          <p:cNvSpPr>
            <a:spLocks noGrp="1"/>
          </p:cNvSpPr>
          <p:nvPr>
            <p:ph idx="1"/>
          </p:nvPr>
        </p:nvSpPr>
        <p:spPr/>
        <p:txBody>
          <a:bodyPr/>
          <a:lstStyle/>
          <a:p>
            <a:r>
              <a:rPr lang="en-US" altLang="en-US" dirty="0"/>
              <a:t>The “</a:t>
            </a:r>
            <a:r>
              <a:rPr lang="en-US" altLang="en-US" b="1" dirty="0"/>
              <a:t>No</a:t>
            </a:r>
            <a:r>
              <a:rPr lang="en-US" altLang="en-US" dirty="0"/>
              <a:t>-</a:t>
            </a:r>
            <a:r>
              <a:rPr lang="en-US" altLang="en-US" b="1" dirty="0"/>
              <a:t>Fly</a:t>
            </a:r>
            <a:r>
              <a:rPr lang="en-US" altLang="en-US" dirty="0"/>
              <a:t>”</a:t>
            </a:r>
            <a:r>
              <a:rPr lang="en-US" altLang="en-US" b="1" dirty="0"/>
              <a:t> list</a:t>
            </a:r>
            <a:r>
              <a:rPr lang="en-US" altLang="en-US" dirty="0"/>
              <a:t> is a list, created and maintained by the U.S. government’s Terrorist Screening Center, of people who are not permitted to board a commercial aircraft for travel in or out of the United States. Suppose we need to write a program that checks whether a person is on the No-Fly list. You can use a list to store names in the No-Fly list. However, a more efficient data structure for this application is a </a:t>
            </a:r>
            <a:r>
              <a:rPr lang="en-US" altLang="en-US" b="1" dirty="0"/>
              <a:t>set</a:t>
            </a:r>
            <a:r>
              <a:rPr lang="en-US" altLang="en-US" dirty="0"/>
              <a:t>.</a:t>
            </a:r>
            <a:endParaRPr lang="en-US" altLang="en-US" noProof="1"/>
          </a:p>
          <a:p>
            <a:r>
              <a:rPr lang="en-US" altLang="en-US" dirty="0"/>
              <a:t>Suppose your program also needs to store detailed information about terrorists in the No-Fly list. The detailed information such as gender, height, weight, and nationality can be retrieved using the name as the key. A </a:t>
            </a:r>
            <a:r>
              <a:rPr lang="en-US" altLang="en-US" b="1" dirty="0"/>
              <a:t>map</a:t>
            </a:r>
            <a:r>
              <a:rPr lang="en-US" altLang="en-US" dirty="0"/>
              <a:t> is an efficient data structure for such a task</a:t>
            </a:r>
            <a:r>
              <a:rPr lang="en-US" altLang="en-US" dirty="0" smtClean="0"/>
              <a:t>.</a:t>
            </a:r>
            <a:endParaRPr lang="en-US" altLang="en-US" noProof="1"/>
          </a:p>
        </p:txBody>
      </p:sp>
    </p:spTree>
    <p:extLst>
      <p:ext uri="{BB962C8B-B14F-4D97-AF65-F5344CB8AC3E}">
        <p14:creationId xmlns:p14="http://schemas.microsoft.com/office/powerpoint/2010/main" val="2087319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Review of Java Collection Framework Hierarchy</a:t>
            </a:r>
            <a:endParaRPr lang="en-US" dirty="0"/>
          </a:p>
        </p:txBody>
      </p:sp>
      <p:sp>
        <p:nvSpPr>
          <p:cNvPr id="3" name="Content Placeholder 2"/>
          <p:cNvSpPr>
            <a:spLocks noGrp="1"/>
          </p:cNvSpPr>
          <p:nvPr>
            <p:ph idx="1"/>
          </p:nvPr>
        </p:nvSpPr>
        <p:spPr>
          <a:xfrm>
            <a:off x="457200" y="1524000"/>
            <a:ext cx="8229600" cy="457200"/>
          </a:xfrm>
        </p:spPr>
        <p:txBody>
          <a:bodyPr/>
          <a:lstStyle/>
          <a:p>
            <a:r>
              <a:rPr lang="en-US" altLang="en-US" dirty="0">
                <a:cs typeface="Times New Roman" panose="02020603050405020304" pitchFamily="18" charset="0"/>
              </a:rPr>
              <a:t>Set and List are </a:t>
            </a:r>
            <a:r>
              <a:rPr lang="en-US" altLang="en-US" dirty="0" err="1">
                <a:cs typeface="Times New Roman" panose="02020603050405020304" pitchFamily="18" charset="0"/>
              </a:rPr>
              <a:t>subinterfaces</a:t>
            </a:r>
            <a:r>
              <a:rPr lang="en-US" altLang="en-US" dirty="0">
                <a:cs typeface="Times New Roman" panose="02020603050405020304" pitchFamily="18" charset="0"/>
              </a:rPr>
              <a:t> of Collection</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pic>
        <p:nvPicPr>
          <p:cNvPr id="4" name="Picture 3" descr="A diagram illustrates a hierarchical chart of java collection framework. Set, Abstract Collection, List, and Queue implements Collection. Navigable Set implements Sorted Set which in turn implements Set. Abstract Set and Abstract List extends Abstract Collection. Linked Hash Set extends Hash Set which in turn extends Abstract Set. Tree Set extends Abstract Set and implements Navigable Set. Stack extends Vector which in turn Extends Abstract List. Array List extends Abstract List. Linked List extends Abstract Sequential List which in turn extends Abstract List. Linked List implements Deque which in turn implements Queue. Priority Queue extends Abstract Queue which in turn implements Queue. Navigable set, sorted set, set, list, deque, and queue are grouped as interfaces. Abstract set, abstract collection, abstract list, abstract sequential list, and abstract queue are grouped as abstract classes. Tree set, hash set, linked hash set, vector, stack, array list, linked list, and priority queue are grouped as concrete clas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438400"/>
            <a:ext cx="7356475" cy="3327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640851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Review of Java Collection Framework Hierarchy</a:t>
            </a:r>
            <a:endParaRPr lang="en-US" dirty="0"/>
          </a:p>
        </p:txBody>
      </p:sp>
      <p:sp>
        <p:nvSpPr>
          <p:cNvPr id="3" name="Content Placeholder 2"/>
          <p:cNvSpPr>
            <a:spLocks noGrp="1"/>
          </p:cNvSpPr>
          <p:nvPr>
            <p:ph idx="1"/>
          </p:nvPr>
        </p:nvSpPr>
        <p:spPr>
          <a:xfrm>
            <a:off x="457200" y="1524000"/>
            <a:ext cx="8229600" cy="914400"/>
          </a:xfrm>
        </p:spPr>
        <p:txBody>
          <a:bodyPr/>
          <a:lstStyle/>
          <a:p>
            <a:r>
              <a:rPr lang="en-US" altLang="en-US" dirty="0" smtClean="0"/>
              <a:t>The Collection interface is the root interface for manipulating a collection of objects</a:t>
            </a:r>
            <a:endParaRPr lang="en-US" altLang="en-US" noProof="1"/>
          </a:p>
        </p:txBody>
      </p:sp>
      <p:pic>
        <p:nvPicPr>
          <p:cNvPr id="6" name="Picture 3" descr="A diagram illustrates U M L class diagram for the interface java period u t i l period Collection left angle bracket E right angle bracket that implements an interface java period l a n g period Iterable left angle bracket E right angle bracket. An interface java period u t i l period Iterator left angle bracket E right angle bracket is composed of the interface java period l a n g period Iterable left angle bracket E right angle bracket. The interface java period l a n g period Iterable left angle bracket E right angle bracket contains 1 method which is of public access modifier denoted by plus. The method along with its result is iterator left parenthesis right parenthesis colon Iterator left angle bracket E right angle bracket, Returns an iterator for the elements in this collection. The interface java period u t i l period Collection left angle bracket E right angle bracket contains 13 methods which is of public access specifier denoted by plus. The 13 methods along with their results are as follows. Method, add left parenthesis o colon E right parenthesis colon boolean. Result, Adds a new element o to this collection. Method, add All left parenthesis c colon Collection left angle bracket question mark extends E right angle bracket right parenthesis colon boolean. Result, Adds all the elements in the collection C to this collection. Method, clear left parenthesis right parenthesis colon void. Result, Removes all the elements from this collection. Method, contains left parenthesis o colon Object right parenthesis colon boolean. Result, Returns true if this collection contains the element o. Method, equals left parenthesis o colon Object right parenthesis right parenthesis colon boolean. Result, Returns true if this collection is equal to another collection o. Method, hash Code left parenthesis right parenthesis colon i n t. Result, Returns the hash code for this collection. Method, is Empty left parenthesis right parenthesis colon boolean. Result, Returns true if this collection contains no elements. Method, remove left parenthesis o colon Object right parenthesis colon boolean. Result, Removes the element o from this collection. Method, remove All left parenthesis c colon Collection left angle bracket question mark right angle bracket right parenthesis colon boolean. Result, Removes all the elements in C from this collection. Method, retain All left parenthesis c colon Collection left angle bracket question mark right angle bracket right parenthesis colon boolean. Result, Retains the elements that are both in c and in this collection. Method, size left parenthesis right parenthesis colon i n t. Result, Returns the number of elements in this collection. Method, to Array left parenthesis right parenthesis colon Object left bracket right bracket. Result, Returns an array of Object for the elements in this collection. The interface java period u t i l period Iterator left angle bracket E right angle bracket contains 3 methods which is of public access modifier denoted by plus. The methods along with their results are as follows. Method, has Next left parenthesis right parenthesis colon boolean. Result, Returns true if this iterator has more elements to traverse. Method, next left parenthesis right parenthesis colon E. Result, Returns the next element from this iterator. Method, remove left parenthesis right parenthesis colon void. Result, Removes the last element obtained using the next meth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643886"/>
            <a:ext cx="6164664" cy="3648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260407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Set Interface</a:t>
            </a:r>
            <a:endParaRPr lang="en-US" dirty="0"/>
          </a:p>
        </p:txBody>
      </p:sp>
      <p:sp>
        <p:nvSpPr>
          <p:cNvPr id="3" name="Content Placeholder 2"/>
          <p:cNvSpPr>
            <a:spLocks noGrp="1"/>
          </p:cNvSpPr>
          <p:nvPr>
            <p:ph idx="1"/>
          </p:nvPr>
        </p:nvSpPr>
        <p:spPr/>
        <p:txBody>
          <a:bodyPr/>
          <a:lstStyle/>
          <a:p>
            <a:r>
              <a:rPr lang="en-US" altLang="en-US" dirty="0">
                <a:cs typeface="Times New Roman" panose="02020603050405020304" pitchFamily="18" charset="0"/>
              </a:rPr>
              <a:t>The Set interface extends the Collection interface. It does not introduce new methods or constants, but it stipulates that an instance of Set contains no duplicate elements. The concrete classes that implement Set must ensure that no duplicate elements can be added to the set. That is no two elements e1 and e2 can be in the set such that e1.equals(e2) is true</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1297237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smtClean="0"/>
              <a:t>The Set Interface Hierarchy</a:t>
            </a:r>
            <a:endParaRPr lang="en-US" dirty="0"/>
          </a:p>
        </p:txBody>
      </p:sp>
      <p:pic>
        <p:nvPicPr>
          <p:cNvPr id="8" name="Picture 2" descr="A diagram illustrates U M L class diagram. A class java period u t i l period Linked Hash Set left angle bracket E right angle bracket is derived from a class java period u t i l period Hash Set left angle bracket E right angle bracket which is further derived from a class java period u t i l period Abstract Set left angle bracket E right angle bracket. A class java period u t i l period Tree Set left angle bracket E right angle bracket is derived from java period u t i l period Abstract Set left angle bracket E right angle bracket and implements an interface java period u t i l period Navigable Set left angle bracket E right angle bracket. The interface implements another interface java period u t i l period Sorted Set left angle bracket E right angle bracket. The class java u t i l period Abstract Set left angle bracket E right angle bracket and the interface java period u t i l period Sorted Set left angle bracket E right angle bracket implements an interface java period u t i l period Set left angle bracket E right angle bracket which further implements an interface java period u t i l period Collection left angle bracket E right angle bracket. The methods in all the classes and interfaces are of public access modifier denoted by plus. The class java period u t i l period Hash Set left angle bracket E right angle bracket contains 4 methods as follows. Hash Set left parenthesis right parenthesis, Hash Set left parenthesis c colon Collection left angle bracket question mark extends E right angle bracket right parenthesis, Hash Set left parenthesis initial Capacity colon i n t right parenthesis, Hash Set left parenthesis initial Capacity colon i n t, load Factor colon float right parenthesis. The class java period u t i l period Linked Hash Set left angle bracket E right angle bracket contains 4 methods as follows. Linked Hash Set left parenthesis right parenthesis, Linked Hash Set left parenthesis c colon Collection left angle bracket question mark extends E right angle bracket right parenthesis, Linked Hash Set left parenthesis initial Capacity colon i n t right parenthesis, Linked Hash Set left parenthesis initial Capacity colon i n t, load Factor colon float right parenthesis. The interface java period u t i l period Sorted Set left angle bracket E right angle bracket contains 4 methods as follows. first left parenthesis right parenthesis colon E, last left parenthesis right parenthesis colon E, head Set left parenthesis to Element colon E right parenthesis colon Sorted Set left angle bracket E right angle bracket, tail Set left parenthesis from Element colon E right parenthesis colon Sorted Set left angle bracket E right angle bracket. The interface java period u t i l period Navigable Set left angle bracket E right angle bracket contains 6 methods as follows. poll First left parenthesis right parenthesis colon E, poll Last left parenthesis right parenthesis colon E, lower left parenthesis e colon E right parenthesis colon E, higher left parenthesis e colon E right parenthesis colon E, floor left parenthesis e colon E right parenthesis colon E, and ceiling left parenthesis e colon E right parenthesis colon E. The class java period u t i l period Tree Set left angle bracket E right angle bracket contains 4 methods as follows. Tree Set left parenthesis right parenthesis, Tree Set left parenthesis c colon Collection left angle bracket question mark extends E right angle bracket right parenthesis, Tree Set left parenthesis comparator colon Comparator left angle bracket question mark super E right angle bracket right parenthesis, and Tree Set left parenthesis s colon Sorted Set left angle bracket E right angle bracket right parenthe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76400"/>
            <a:ext cx="5105400" cy="4292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4236205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err="1"/>
              <a:t>AbstractSet</a:t>
            </a:r>
            <a:r>
              <a:rPr lang="en-US" altLang="en-US" dirty="0"/>
              <a:t> Class</a:t>
            </a:r>
            <a:endParaRPr lang="en-US" dirty="0"/>
          </a:p>
        </p:txBody>
      </p:sp>
      <p:sp>
        <p:nvSpPr>
          <p:cNvPr id="3" name="Content Placeholder 2"/>
          <p:cNvSpPr>
            <a:spLocks noGrp="1"/>
          </p:cNvSpPr>
          <p:nvPr>
            <p:ph idx="1"/>
          </p:nvPr>
        </p:nvSpPr>
        <p:spPr/>
        <p:txBody>
          <a:bodyPr/>
          <a:lstStyle/>
          <a:p>
            <a:r>
              <a:rPr lang="en-US" altLang="en-US" dirty="0">
                <a:cs typeface="Times New Roman" panose="02020603050405020304" pitchFamily="18" charset="0"/>
              </a:rPr>
              <a:t>The </a:t>
            </a:r>
            <a:r>
              <a:rPr lang="en-US" altLang="en-US" dirty="0" err="1">
                <a:cs typeface="Times New Roman" panose="02020603050405020304" pitchFamily="18" charset="0"/>
              </a:rPr>
              <a:t>AbstractSet</a:t>
            </a:r>
            <a:r>
              <a:rPr lang="en-US" altLang="en-US" dirty="0">
                <a:cs typeface="Times New Roman" panose="02020603050405020304" pitchFamily="18" charset="0"/>
              </a:rPr>
              <a:t> class is a convenience class that extends </a:t>
            </a:r>
            <a:r>
              <a:rPr lang="en-US" altLang="en-US" dirty="0" err="1">
                <a:cs typeface="Times New Roman" panose="02020603050405020304" pitchFamily="18" charset="0"/>
              </a:rPr>
              <a:t>AbstractCollection</a:t>
            </a:r>
            <a:r>
              <a:rPr lang="en-US" altLang="en-US" dirty="0">
                <a:cs typeface="Times New Roman" panose="02020603050405020304" pitchFamily="18" charset="0"/>
              </a:rPr>
              <a:t> and implements Set. The </a:t>
            </a:r>
            <a:r>
              <a:rPr lang="en-US" altLang="en-US" dirty="0" err="1">
                <a:cs typeface="Times New Roman" panose="02020603050405020304" pitchFamily="18" charset="0"/>
              </a:rPr>
              <a:t>AbstractSet</a:t>
            </a:r>
            <a:r>
              <a:rPr lang="en-US" altLang="en-US" dirty="0">
                <a:cs typeface="Times New Roman" panose="02020603050405020304" pitchFamily="18" charset="0"/>
              </a:rPr>
              <a:t> class provides concrete implementations for the equals method and the </a:t>
            </a:r>
            <a:r>
              <a:rPr lang="en-US" altLang="en-US" dirty="0" err="1">
                <a:cs typeface="Times New Roman" panose="02020603050405020304" pitchFamily="18" charset="0"/>
              </a:rPr>
              <a:t>hashCode</a:t>
            </a:r>
            <a:r>
              <a:rPr lang="en-US" altLang="en-US" dirty="0">
                <a:cs typeface="Times New Roman" panose="02020603050405020304" pitchFamily="18" charset="0"/>
              </a:rPr>
              <a:t> method. The hash code of a set is the sum of the hash code of all the elements in the set. Since the size method and iterator method are not implemented in the </a:t>
            </a:r>
            <a:r>
              <a:rPr lang="en-US" altLang="en-US" dirty="0" err="1">
                <a:cs typeface="Times New Roman" panose="02020603050405020304" pitchFamily="18" charset="0"/>
              </a:rPr>
              <a:t>AbstractSet</a:t>
            </a:r>
            <a:r>
              <a:rPr lang="en-US" altLang="en-US" dirty="0">
                <a:cs typeface="Times New Roman" panose="02020603050405020304" pitchFamily="18" charset="0"/>
              </a:rPr>
              <a:t> class, </a:t>
            </a:r>
            <a:r>
              <a:rPr lang="en-US" altLang="en-US" dirty="0" err="1">
                <a:cs typeface="Times New Roman" panose="02020603050405020304" pitchFamily="18" charset="0"/>
              </a:rPr>
              <a:t>AbstractSet</a:t>
            </a:r>
            <a:r>
              <a:rPr lang="en-US" altLang="en-US" dirty="0">
                <a:cs typeface="Times New Roman" panose="02020603050405020304" pitchFamily="18" charset="0"/>
              </a:rPr>
              <a:t> is an abstract class</a:t>
            </a:r>
            <a:r>
              <a:rPr lang="en-US" altLang="en-US" dirty="0" smtClean="0">
                <a:cs typeface="Times New Roman" panose="02020603050405020304" pitchFamily="18" charset="0"/>
              </a:rPr>
              <a:t>.</a:t>
            </a:r>
            <a:endParaRPr lang="en-US" dirty="0"/>
          </a:p>
        </p:txBody>
      </p:sp>
    </p:spTree>
    <p:extLst>
      <p:ext uri="{BB962C8B-B14F-4D97-AF65-F5344CB8AC3E}">
        <p14:creationId xmlns:p14="http://schemas.microsoft.com/office/powerpoint/2010/main" val="1905041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11623</TotalTime>
  <Words>1426</Words>
  <Application>Microsoft Office PowerPoint</Application>
  <PresentationFormat>On-screen Show (4:3)</PresentationFormat>
  <Paragraphs>85</Paragraphs>
  <Slides>30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Courier</vt:lpstr>
      <vt:lpstr>Courier New</vt:lpstr>
      <vt:lpstr>Tahoma</vt:lpstr>
      <vt:lpstr>Times New Roman</vt:lpstr>
      <vt:lpstr>Verdana</vt:lpstr>
      <vt:lpstr>Wingdings</vt:lpstr>
      <vt:lpstr>508 Lecture</vt:lpstr>
      <vt:lpstr>Introduction to Java Programming</vt:lpstr>
      <vt:lpstr>Objectives (1 of 2)</vt:lpstr>
      <vt:lpstr>Objectives (2 of 2)</vt:lpstr>
      <vt:lpstr>Motivations</vt:lpstr>
      <vt:lpstr>Review of Java Collection Framework Hierarchy</vt:lpstr>
      <vt:lpstr>Review of Java Collection Framework Hierarchy</vt:lpstr>
      <vt:lpstr>The Set Interface</vt:lpstr>
      <vt:lpstr>The Set Interface Hierarchy</vt:lpstr>
      <vt:lpstr>The AbstractSet Class</vt:lpstr>
      <vt:lpstr>The HashSet Class</vt:lpstr>
      <vt:lpstr>Example: Using HashSet and Iterator</vt:lpstr>
      <vt:lpstr>TIP: For-Each Loop</vt:lpstr>
      <vt:lpstr>Example: Using LinkedHashSet</vt:lpstr>
      <vt:lpstr>The SortedSet Interface and the TreeSet Class (1 of 2)</vt:lpstr>
      <vt:lpstr>The SortedSet Interface and the TreeSet Class (2 of 2)</vt:lpstr>
      <vt:lpstr>Example: Using TreeSet to Sort Elements in a Set</vt:lpstr>
      <vt:lpstr>Example: The Using Comparator to Sort Elements in a Set</vt:lpstr>
      <vt:lpstr>Performance of Sets and Lists</vt:lpstr>
      <vt:lpstr>Case Study: Counting Keywords</vt:lpstr>
      <vt:lpstr>The Map Interface</vt:lpstr>
      <vt:lpstr>Map Interface and Class Hierarchy</vt:lpstr>
      <vt:lpstr>The Map Interface UML Diagram</vt:lpstr>
      <vt:lpstr>Concrete Map Classes</vt:lpstr>
      <vt:lpstr>Entry</vt:lpstr>
      <vt:lpstr>HashMap and TreeMap</vt:lpstr>
      <vt:lpstr>LinkedHashMap</vt:lpstr>
      <vt:lpstr>Example: Using HashMap and TreeMap</vt:lpstr>
      <vt:lpstr>Case Study: Counting the Occurrences of Words in a Text</vt:lpstr>
      <vt:lpstr>The Singleton and Unmodiable Collections</vt:lpstr>
      <vt:lpstr>Copyright</vt:lpstr>
    </vt:vector>
  </TitlesOfParts>
  <Company>Cognizant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Ismail, Nedha (Cognizant)</cp:lastModifiedBy>
  <cp:revision>5709</cp:revision>
  <dcterms:created xsi:type="dcterms:W3CDTF">2016-09-22T21:34:04Z</dcterms:created>
  <dcterms:modified xsi:type="dcterms:W3CDTF">2018-03-22T13:11:47Z</dcterms:modified>
</cp:coreProperties>
</file>