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handoutMasterIdLst>
    <p:handoutMasterId r:id="rId60"/>
  </p:handoutMasterIdLst>
  <p:sldIdLst>
    <p:sldId id="466" r:id="rId2"/>
    <p:sldId id="545" r:id="rId3"/>
    <p:sldId id="546" r:id="rId4"/>
    <p:sldId id="628" r:id="rId5"/>
    <p:sldId id="629" r:id="rId6"/>
    <p:sldId id="630" r:id="rId7"/>
    <p:sldId id="631" r:id="rId8"/>
    <p:sldId id="632" r:id="rId9"/>
    <p:sldId id="633" r:id="rId10"/>
    <p:sldId id="634" r:id="rId11"/>
    <p:sldId id="635" r:id="rId12"/>
    <p:sldId id="636" r:id="rId13"/>
    <p:sldId id="637" r:id="rId14"/>
    <p:sldId id="638" r:id="rId15"/>
    <p:sldId id="639" r:id="rId16"/>
    <p:sldId id="640" r:id="rId17"/>
    <p:sldId id="641" r:id="rId18"/>
    <p:sldId id="642" r:id="rId19"/>
    <p:sldId id="643" r:id="rId20"/>
    <p:sldId id="644" r:id="rId21"/>
    <p:sldId id="645" r:id="rId22"/>
    <p:sldId id="646" r:id="rId23"/>
    <p:sldId id="647" r:id="rId24"/>
    <p:sldId id="648" r:id="rId25"/>
    <p:sldId id="649" r:id="rId26"/>
    <p:sldId id="650" r:id="rId27"/>
    <p:sldId id="651" r:id="rId28"/>
    <p:sldId id="652" r:id="rId29"/>
    <p:sldId id="653" r:id="rId30"/>
    <p:sldId id="654" r:id="rId31"/>
    <p:sldId id="655" r:id="rId32"/>
    <p:sldId id="656" r:id="rId33"/>
    <p:sldId id="657" r:id="rId34"/>
    <p:sldId id="658" r:id="rId35"/>
    <p:sldId id="659" r:id="rId36"/>
    <p:sldId id="660" r:id="rId37"/>
    <p:sldId id="661" r:id="rId38"/>
    <p:sldId id="662" r:id="rId39"/>
    <p:sldId id="663" r:id="rId40"/>
    <p:sldId id="664" r:id="rId41"/>
    <p:sldId id="665" r:id="rId42"/>
    <p:sldId id="666" r:id="rId43"/>
    <p:sldId id="667" r:id="rId44"/>
    <p:sldId id="668" r:id="rId45"/>
    <p:sldId id="669" r:id="rId46"/>
    <p:sldId id="670" r:id="rId47"/>
    <p:sldId id="671" r:id="rId48"/>
    <p:sldId id="672" r:id="rId49"/>
    <p:sldId id="673" r:id="rId50"/>
    <p:sldId id="675" r:id="rId51"/>
    <p:sldId id="674" r:id="rId52"/>
    <p:sldId id="677" r:id="rId53"/>
    <p:sldId id="678" r:id="rId54"/>
    <p:sldId id="679" r:id="rId55"/>
    <p:sldId id="680" r:id="rId56"/>
    <p:sldId id="676" r:id="rId57"/>
    <p:sldId id="519"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28" userDrawn="1">
          <p15:clr>
            <a:srgbClr val="A4A3A4"/>
          </p15:clr>
        </p15:guide>
        <p15:guide id="2" pos="288" userDrawn="1">
          <p15:clr>
            <a:srgbClr val="A4A3A4"/>
          </p15:clr>
        </p15:guide>
        <p15:guide id="3" orient="horz" pos="4224" userDrawn="1">
          <p15:clr>
            <a:srgbClr val="A4A3A4"/>
          </p15:clr>
        </p15:guide>
        <p15:guide id="4" orient="horz" pos="76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eryl Keenan" initials="CK" lastIdx="1" clrIdx="1"/>
  <p:cmAuthor id="1"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46" autoAdjust="0"/>
    <p:restoredTop sz="85814" autoAdjust="0"/>
  </p:normalViewPr>
  <p:slideViewPr>
    <p:cSldViewPr>
      <p:cViewPr varScale="1">
        <p:scale>
          <a:sx n="95" d="100"/>
          <a:sy n="95" d="100"/>
        </p:scale>
        <p:origin x="906" y="84"/>
      </p:cViewPr>
      <p:guideLst>
        <p:guide orient="horz" pos="4128"/>
        <p:guide pos="288"/>
        <p:guide orient="horz" pos="4224"/>
        <p:guide orient="horz" pos="768"/>
      </p:guideLst>
    </p:cSldViewPr>
  </p:slideViewPr>
  <p:outlineViewPr>
    <p:cViewPr>
      <p:scale>
        <a:sx n="33" d="100"/>
        <a:sy n="33" d="100"/>
      </p:scale>
      <p:origin x="0" y="0"/>
    </p:cViewPr>
  </p:outlineViewPr>
  <p:notesTextViewPr>
    <p:cViewPr>
      <p:scale>
        <a:sx n="1" d="1"/>
        <a:sy n="1" d="1"/>
      </p:scale>
      <p:origin x="0" y="0"/>
    </p:cViewPr>
  </p:notesTextViewPr>
  <p:sorterViewPr>
    <p:cViewPr>
      <p:scale>
        <a:sx n="148" d="100"/>
        <a:sy n="148" d="100"/>
      </p:scale>
      <p:origin x="0" y="0"/>
    </p:cViewPr>
  </p:sorterViewPr>
  <p:notesViewPr>
    <p:cSldViewPr>
      <p:cViewPr varScale="1">
        <p:scale>
          <a:sx n="85" d="100"/>
          <a:sy n="85" d="100"/>
        </p:scale>
        <p:origin x="277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4"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40.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4/23/2018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4/23/2018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this PowerPoint presentation contains mathematical equations, you may need to check that your computer has the following installed:</a:t>
            </a:r>
          </a:p>
          <a:p>
            <a:r>
              <a:rPr lang="en-US" sz="1200" kern="1200" dirty="0" smtClean="0">
                <a:solidFill>
                  <a:schemeClr val="tx1"/>
                </a:solidFill>
                <a:effectLst/>
                <a:latin typeface="+mn-lt"/>
                <a:ea typeface="+mn-ea"/>
                <a:cs typeface="+mn-cs"/>
              </a:rPr>
              <a:t>1) MathType Plugin</a:t>
            </a:r>
          </a:p>
          <a:p>
            <a:r>
              <a:rPr lang="en-US" sz="1200" kern="1200" dirty="0" smtClean="0">
                <a:solidFill>
                  <a:schemeClr val="tx1"/>
                </a:solidFill>
                <a:effectLst/>
                <a:latin typeface="+mn-lt"/>
                <a:ea typeface="+mn-ea"/>
                <a:cs typeface="+mn-cs"/>
              </a:rPr>
              <a:t>2) Math Player (free versions available)</a:t>
            </a:r>
          </a:p>
          <a:p>
            <a:r>
              <a:rPr lang="en-US" sz="1200" kern="1200" dirty="0" smtClean="0">
                <a:solidFill>
                  <a:schemeClr val="tx1"/>
                </a:solidFill>
                <a:effectLst/>
                <a:latin typeface="+mn-lt"/>
                <a:ea typeface="+mn-ea"/>
                <a:cs typeface="+mn-cs"/>
              </a:rPr>
              <a:t>3) NVDA Reader (free versions available)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4014117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57</a:t>
            </a:fld>
            <a:endParaRPr lang="en-US" dirty="0"/>
          </a:p>
        </p:txBody>
      </p:sp>
    </p:spTree>
    <p:extLst>
      <p:ext uri="{BB962C8B-B14F-4D97-AF65-F5344CB8AC3E}">
        <p14:creationId xmlns:p14="http://schemas.microsoft.com/office/powerpoint/2010/main" val="13915225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740691"/>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1071326"/>
            <a:ext cx="8229600" cy="435427"/>
          </a:xfrm>
        </p:spPr>
        <p:txBody>
          <a:bodyPr>
            <a:noAutofit/>
          </a:bodyPr>
          <a:lstStyle>
            <a:lvl1pPr marL="0" indent="0">
              <a:spcBef>
                <a:spcPts val="0"/>
              </a:spcBef>
              <a:buNone/>
              <a:defRPr sz="18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853261"/>
            <a:ext cx="3657600" cy="134713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76601"/>
            <a:ext cx="3657600" cy="1066800"/>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pic>
        <p:nvPicPr>
          <p:cNvPr id="17" name="Picture 1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1200" y="6477000"/>
            <a:ext cx="918000" cy="279915"/>
          </a:xfrm>
          <a:prstGeom prst="rect">
            <a:avLst/>
          </a:prstGeom>
        </p:spPr>
      </p:pic>
      <p:sp>
        <p:nvSpPr>
          <p:cNvPr id="13" name="TextBox 12"/>
          <p:cNvSpPr txBox="1"/>
          <p:nvPr userDrawn="1"/>
        </p:nvSpPr>
        <p:spPr>
          <a:xfrm>
            <a:off x="1905000" y="6477000"/>
            <a:ext cx="7162800" cy="276999"/>
          </a:xfrm>
          <a:prstGeom prst="rect">
            <a:avLst/>
          </a:prstGeom>
          <a:noFill/>
        </p:spPr>
        <p:txBody>
          <a:bodyPr wrap="square" rtlCol="0">
            <a:spAutoFit/>
          </a:bodyPr>
          <a:lstStyle/>
          <a:p>
            <a:pPr algn="r">
              <a:defRPr/>
            </a:pPr>
            <a:r>
              <a:rPr lang="en-US" altLang="en-US" sz="1200" dirty="0">
                <a:latin typeface="Verdana"/>
                <a:ea typeface="Verdana" panose="020B0604030504040204" pitchFamily="34" charset="0"/>
                <a:cs typeface="Verdana"/>
              </a:rPr>
              <a:t>Copyright © 2017, 2007, 2003 Pearson Education, Inc. All Rights Reserved.</a:t>
            </a:r>
          </a:p>
        </p:txBody>
      </p:sp>
      <p:sp>
        <p:nvSpPr>
          <p:cNvPr id="2" name="Rectangle 1"/>
          <p:cNvSpPr/>
          <p:nvPr userDrawn="1"/>
        </p:nvSpPr>
        <p:spPr>
          <a:xfrm>
            <a:off x="1905000" y="6477000"/>
            <a:ext cx="7239000" cy="279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p>
        </p:txBody>
      </p:sp>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066925"/>
            <a:ext cx="7772400" cy="1362075"/>
          </a:xfrm>
          <a:noFill/>
          <a:ln>
            <a:noFill/>
          </a:ln>
        </p:spPr>
        <p:txBody>
          <a:bodyPr anchorCtr="1"/>
          <a:lstStyle>
            <a:lvl1pPr algn="ctr">
              <a:defRPr sz="3600" b="0" cap="none">
                <a:solidFill>
                  <a:srgbClr val="1191D0"/>
                </a:solidFill>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722313" y="3452813"/>
            <a:ext cx="7772400" cy="1500187"/>
          </a:xfrm>
        </p:spPr>
        <p:txBody>
          <a:bodyPr anchor="b"/>
          <a:lstStyle>
            <a:lvl1pPr marL="0" indent="0" algn="ctr">
              <a:buNone/>
              <a:defRPr sz="28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88795215"/>
      </p:ext>
    </p:extLst>
  </p:cSld>
  <p:clrMapOvr>
    <a:masterClrMapping/>
  </p:clrMapOvr>
  <p:transition spd="slow" advTm="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lgn="l" defTabSz="914400" rtl="0" eaLnBrk="1" latinLnBrk="0" hangingPunct="1">
              <a:lnSpc>
                <a:spcPct val="100000"/>
              </a:lnSpc>
              <a:spcBef>
                <a:spcPct val="0"/>
              </a:spcBef>
              <a:buNone/>
              <a:defRPr lang="en-US" sz="3400" b="1" kern="1200" dirty="0">
                <a:solidFill>
                  <a:srgbClr val="007FA3"/>
                </a:solidFill>
                <a:latin typeface="Times New Roman" panose="02020603050405020304" pitchFamily="18" charset="0"/>
                <a:ea typeface="Tahoma" panose="020B0604030504040204" pitchFamily="34"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24000"/>
            <a:ext cx="8229600" cy="4800600"/>
          </a:xfrm>
        </p:spPr>
        <p:txBody>
          <a:bodyPr/>
          <a:lstStyle>
            <a:lvl1pPr marL="0" indent="0">
              <a:buClr>
                <a:srgbClr val="007FA3"/>
              </a:buClr>
              <a:buSzPct val="100000"/>
              <a:buNone/>
              <a:defRPr sz="2400"/>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_Title_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sz="quarter" idx="10"/>
          </p:nvPr>
        </p:nvSpPr>
        <p:spPr>
          <a:xfrm>
            <a:off x="457200" y="1600200"/>
            <a:ext cx="8229600" cy="1676400"/>
          </a:xfrm>
        </p:spPr>
        <p:txBody>
          <a:bodyPr/>
          <a:lstStyle>
            <a:lvl1pPr marL="0" indent="0">
              <a:buFont typeface="Arial" panose="020B0604020202020204" pitchFamily="34" charset="0"/>
              <a:buNone/>
              <a:defRPr/>
            </a:lvl1pPr>
          </a:lstStyle>
          <a:p>
            <a:pPr lvl="0"/>
            <a:endParaRPr lang="en-US" dirty="0" smtClean="0"/>
          </a:p>
          <a:p>
            <a:pPr lvl="0"/>
            <a:endParaRPr lang="en-US" dirty="0"/>
          </a:p>
        </p:txBody>
      </p:sp>
      <p:sp>
        <p:nvSpPr>
          <p:cNvPr id="5" name="Content Placeholder 3"/>
          <p:cNvSpPr>
            <a:spLocks noGrp="1"/>
          </p:cNvSpPr>
          <p:nvPr>
            <p:ph sz="quarter" idx="11"/>
          </p:nvPr>
        </p:nvSpPr>
        <p:spPr>
          <a:xfrm>
            <a:off x="457200" y="3657600"/>
            <a:ext cx="8229600" cy="2590800"/>
          </a:xfrm>
        </p:spPr>
        <p:txBody>
          <a:bodyPr/>
          <a:lstStyle>
            <a:lvl1pPr marL="0" indent="0">
              <a:buNone/>
              <a:defRPr/>
            </a:lvl1pPr>
          </a:lstStyle>
          <a:p>
            <a:pPr lvl="0"/>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359916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Number_Title_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sz="quarter" idx="10"/>
          </p:nvPr>
        </p:nvSpPr>
        <p:spPr>
          <a:xfrm>
            <a:off x="457200" y="1600200"/>
            <a:ext cx="8305800" cy="838200"/>
          </a:xfrm>
        </p:spPr>
        <p:txBody>
          <a:bodyPr/>
          <a:lstStyle>
            <a:lvl1pPr marL="0" indent="0">
              <a:buFont typeface="Arial" panose="020B0604020202020204" pitchFamily="34" charset="0"/>
              <a:buNone/>
              <a:defRPr/>
            </a:lvl1pPr>
          </a:lstStyle>
          <a:p>
            <a:pPr lvl="0"/>
            <a:endParaRPr lang="en-US" dirty="0" smtClean="0"/>
          </a:p>
          <a:p>
            <a:pPr lvl="0"/>
            <a:endParaRPr lang="en-US" dirty="0"/>
          </a:p>
        </p:txBody>
      </p:sp>
      <p:sp>
        <p:nvSpPr>
          <p:cNvPr id="5" name="Content Placeholder 3"/>
          <p:cNvSpPr>
            <a:spLocks noGrp="1"/>
          </p:cNvSpPr>
          <p:nvPr>
            <p:ph sz="quarter" idx="11"/>
          </p:nvPr>
        </p:nvSpPr>
        <p:spPr>
          <a:xfrm>
            <a:off x="457200" y="2725948"/>
            <a:ext cx="8305800" cy="609600"/>
          </a:xfrm>
        </p:spPr>
        <p:txBody>
          <a:bodyPr/>
          <a:lstStyle>
            <a:lvl1pPr marL="0" indent="0">
              <a:buNone/>
              <a:defRPr b="0"/>
            </a:lvl1pPr>
          </a:lstStyle>
          <a:p>
            <a:pPr lvl="0"/>
            <a:endParaRPr lang="en-US" dirty="0"/>
          </a:p>
        </p:txBody>
      </p:sp>
      <p:sp>
        <p:nvSpPr>
          <p:cNvPr id="6" name="Content Placeholder 4"/>
          <p:cNvSpPr>
            <a:spLocks noGrp="1"/>
          </p:cNvSpPr>
          <p:nvPr>
            <p:ph sz="quarter" idx="12"/>
          </p:nvPr>
        </p:nvSpPr>
        <p:spPr>
          <a:xfrm>
            <a:off x="457200" y="3810000"/>
            <a:ext cx="8229600" cy="762000"/>
          </a:xfrm>
        </p:spPr>
        <p:txBody>
          <a:bodyPr/>
          <a:lstStyle>
            <a:lvl1pPr marL="0" indent="0">
              <a:buNone/>
              <a:defRPr/>
            </a:lvl1pPr>
          </a:lstStyle>
          <a:p>
            <a:pPr lvl="0"/>
            <a:endParaRPr lang="en-US" dirty="0"/>
          </a:p>
        </p:txBody>
      </p:sp>
      <p:sp>
        <p:nvSpPr>
          <p:cNvPr id="7" name="Content Placeholder 6"/>
          <p:cNvSpPr>
            <a:spLocks noGrp="1"/>
          </p:cNvSpPr>
          <p:nvPr>
            <p:ph sz="quarter" idx="13"/>
          </p:nvPr>
        </p:nvSpPr>
        <p:spPr>
          <a:xfrm>
            <a:off x="457200" y="4953000"/>
            <a:ext cx="8229600" cy="1143000"/>
          </a:xfrm>
        </p:spPr>
        <p:txBody>
          <a:bodyPr/>
          <a:lstStyle>
            <a:lvl1pPr marL="0" indent="0">
              <a:buNone/>
              <a:defRPr/>
            </a:lvl1pPr>
          </a:lstStyle>
          <a:p>
            <a:pPr lvl="0"/>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2598235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457200" y="1600200"/>
            <a:ext cx="8229600" cy="609600"/>
          </a:xfrm>
        </p:spPr>
        <p:txBody>
          <a:bodyPr/>
          <a:lstStyle>
            <a:lvl1pPr marL="0" indent="0">
              <a:buNone/>
              <a:defRPr/>
            </a:lvl1pPr>
          </a:lstStyle>
          <a:p>
            <a:pPr lvl="0"/>
            <a:endParaRPr lang="en-US" dirty="0"/>
          </a:p>
        </p:txBody>
      </p:sp>
      <p:sp>
        <p:nvSpPr>
          <p:cNvPr id="6" name="Content Placeholder 5"/>
          <p:cNvSpPr>
            <a:spLocks noGrp="1"/>
          </p:cNvSpPr>
          <p:nvPr>
            <p:ph sz="quarter" idx="11"/>
          </p:nvPr>
        </p:nvSpPr>
        <p:spPr>
          <a:xfrm>
            <a:off x="457200" y="2514600"/>
            <a:ext cx="8229600" cy="609600"/>
          </a:xfrm>
        </p:spPr>
        <p:txBody>
          <a:bodyPr/>
          <a:lstStyle>
            <a:lvl1pPr marL="0" indent="0">
              <a:buNone/>
              <a:defRPr/>
            </a:lvl1pPr>
          </a:lstStyle>
          <a:p>
            <a:pPr lvl="0"/>
            <a:endParaRPr lang="en-US" dirty="0"/>
          </a:p>
        </p:txBody>
      </p:sp>
      <p:sp>
        <p:nvSpPr>
          <p:cNvPr id="8" name="Content Placeholder 7"/>
          <p:cNvSpPr>
            <a:spLocks noGrp="1"/>
          </p:cNvSpPr>
          <p:nvPr>
            <p:ph sz="quarter" idx="12"/>
          </p:nvPr>
        </p:nvSpPr>
        <p:spPr>
          <a:xfrm>
            <a:off x="457200" y="3429000"/>
            <a:ext cx="8229600" cy="762000"/>
          </a:xfrm>
        </p:spPr>
        <p:txBody>
          <a:bodyPr/>
          <a:lstStyle>
            <a:lvl1pPr marL="0" indent="0">
              <a:buNone/>
              <a:defRPr/>
            </a:lvl1pPr>
          </a:lstStyle>
          <a:p>
            <a:pPr lvl="0"/>
            <a:endParaRPr lang="en-US" dirty="0"/>
          </a:p>
        </p:txBody>
      </p:sp>
      <p:sp>
        <p:nvSpPr>
          <p:cNvPr id="10" name="Content Placeholder 9"/>
          <p:cNvSpPr>
            <a:spLocks noGrp="1"/>
          </p:cNvSpPr>
          <p:nvPr>
            <p:ph sz="quarter" idx="13"/>
          </p:nvPr>
        </p:nvSpPr>
        <p:spPr>
          <a:xfrm>
            <a:off x="457200" y="4343400"/>
            <a:ext cx="8229600" cy="838200"/>
          </a:xfrm>
        </p:spPr>
        <p:txBody>
          <a:bodyPr/>
          <a:lstStyle>
            <a:lvl1pPr marL="0" indent="0">
              <a:buNone/>
              <a:defRPr/>
            </a:lvl1pPr>
          </a:lstStyle>
          <a:p>
            <a:pPr lvl="0"/>
            <a:endParaRPr lang="en-US" dirty="0"/>
          </a:p>
        </p:txBody>
      </p:sp>
      <p:sp>
        <p:nvSpPr>
          <p:cNvPr id="12" name="Content Placeholder 11"/>
          <p:cNvSpPr>
            <a:spLocks noGrp="1"/>
          </p:cNvSpPr>
          <p:nvPr>
            <p:ph sz="quarter" idx="14"/>
          </p:nvPr>
        </p:nvSpPr>
        <p:spPr>
          <a:xfrm>
            <a:off x="457200" y="5410200"/>
            <a:ext cx="8229600" cy="685800"/>
          </a:xfrm>
        </p:spPr>
        <p:txBody>
          <a:bodyPr/>
          <a:lstStyle>
            <a:lvl1pPr marL="0" indent="0">
              <a:buNone/>
              <a:defRPr/>
            </a:lvl1pPr>
          </a:lstStyle>
          <a:p>
            <a:pPr lvl="0"/>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510354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457200" y="1600200"/>
            <a:ext cx="8229600" cy="533400"/>
          </a:xfrm>
        </p:spPr>
        <p:txBody>
          <a:bodyPr/>
          <a:lstStyle>
            <a:lvl1pPr marL="0" indent="0">
              <a:buNone/>
              <a:defRPr/>
            </a:lvl1pPr>
          </a:lstStyle>
          <a:p>
            <a:pPr lvl="0"/>
            <a:endParaRPr lang="en-US" dirty="0"/>
          </a:p>
        </p:txBody>
      </p:sp>
      <p:sp>
        <p:nvSpPr>
          <p:cNvPr id="6" name="Content Placeholder 5"/>
          <p:cNvSpPr>
            <a:spLocks noGrp="1"/>
          </p:cNvSpPr>
          <p:nvPr>
            <p:ph sz="quarter" idx="11"/>
          </p:nvPr>
        </p:nvSpPr>
        <p:spPr>
          <a:xfrm>
            <a:off x="472155" y="2362200"/>
            <a:ext cx="8229600" cy="457200"/>
          </a:xfrm>
        </p:spPr>
        <p:txBody>
          <a:bodyPr/>
          <a:lstStyle>
            <a:lvl1pPr marL="0" indent="0">
              <a:buNone/>
              <a:defRPr/>
            </a:lvl1pPr>
          </a:lstStyle>
          <a:p>
            <a:pPr lvl="0"/>
            <a:endParaRPr lang="en-US" dirty="0"/>
          </a:p>
        </p:txBody>
      </p:sp>
      <p:sp>
        <p:nvSpPr>
          <p:cNvPr id="8" name="Content Placeholder 7"/>
          <p:cNvSpPr>
            <a:spLocks noGrp="1"/>
          </p:cNvSpPr>
          <p:nvPr>
            <p:ph sz="quarter" idx="12"/>
          </p:nvPr>
        </p:nvSpPr>
        <p:spPr>
          <a:xfrm>
            <a:off x="457200" y="3048000"/>
            <a:ext cx="8229600" cy="474452"/>
          </a:xfrm>
        </p:spPr>
        <p:txBody>
          <a:bodyPr/>
          <a:lstStyle>
            <a:lvl1pPr marL="0" indent="0">
              <a:buNone/>
              <a:defRPr/>
            </a:lvl1pPr>
          </a:lstStyle>
          <a:p>
            <a:pPr lvl="0"/>
            <a:endParaRPr lang="en-US" dirty="0"/>
          </a:p>
        </p:txBody>
      </p:sp>
      <p:sp>
        <p:nvSpPr>
          <p:cNvPr id="10" name="Content Placeholder 9"/>
          <p:cNvSpPr>
            <a:spLocks noGrp="1"/>
          </p:cNvSpPr>
          <p:nvPr>
            <p:ph sz="quarter" idx="13"/>
          </p:nvPr>
        </p:nvSpPr>
        <p:spPr>
          <a:xfrm>
            <a:off x="457200" y="3733800"/>
            <a:ext cx="8229600" cy="457200"/>
          </a:xfrm>
        </p:spPr>
        <p:txBody>
          <a:bodyPr/>
          <a:lstStyle>
            <a:lvl1pPr marL="0" indent="0">
              <a:buNone/>
              <a:defRPr/>
            </a:lvl1pPr>
          </a:lstStyle>
          <a:p>
            <a:pPr lvl="0"/>
            <a:endParaRPr lang="en-US" dirty="0"/>
          </a:p>
        </p:txBody>
      </p:sp>
      <p:sp>
        <p:nvSpPr>
          <p:cNvPr id="12" name="Content Placeholder 11"/>
          <p:cNvSpPr>
            <a:spLocks noGrp="1"/>
          </p:cNvSpPr>
          <p:nvPr>
            <p:ph sz="quarter" idx="14"/>
          </p:nvPr>
        </p:nvSpPr>
        <p:spPr>
          <a:xfrm>
            <a:off x="457200" y="4402348"/>
            <a:ext cx="8229600" cy="456488"/>
          </a:xfrm>
        </p:spPr>
        <p:txBody>
          <a:bodyPr/>
          <a:lstStyle>
            <a:lvl1pPr marL="0" indent="0">
              <a:buNone/>
              <a:defRPr/>
            </a:lvl1pPr>
          </a:lstStyle>
          <a:p>
            <a:pPr lvl="0"/>
            <a:endParaRPr lang="en-US" dirty="0"/>
          </a:p>
        </p:txBody>
      </p:sp>
      <p:sp>
        <p:nvSpPr>
          <p:cNvPr id="5" name="Content Placeholder 4"/>
          <p:cNvSpPr>
            <a:spLocks noGrp="1"/>
          </p:cNvSpPr>
          <p:nvPr>
            <p:ph sz="quarter" idx="15"/>
          </p:nvPr>
        </p:nvSpPr>
        <p:spPr>
          <a:xfrm>
            <a:off x="487155" y="4982198"/>
            <a:ext cx="8229600" cy="381000"/>
          </a:xfrm>
        </p:spPr>
        <p:txBody>
          <a:bodyPr/>
          <a:lstStyle>
            <a:lvl1pPr marL="0" indent="0">
              <a:buNone/>
              <a:defRPr/>
            </a:lvl1pPr>
          </a:lstStyle>
          <a:p>
            <a:pPr lvl="0"/>
            <a:endParaRPr lang="en-US" dirty="0"/>
          </a:p>
        </p:txBody>
      </p:sp>
      <p:sp>
        <p:nvSpPr>
          <p:cNvPr id="9" name="Content Placeholder 8"/>
          <p:cNvSpPr>
            <a:spLocks noGrp="1"/>
          </p:cNvSpPr>
          <p:nvPr>
            <p:ph sz="quarter" idx="16"/>
          </p:nvPr>
        </p:nvSpPr>
        <p:spPr>
          <a:xfrm>
            <a:off x="480746" y="5459534"/>
            <a:ext cx="8291512" cy="381000"/>
          </a:xfrm>
        </p:spPr>
        <p:txBody>
          <a:bodyPr/>
          <a:lstStyle>
            <a:lvl1pPr marL="0" indent="0">
              <a:buNone/>
              <a:defRPr/>
            </a:lvl1pPr>
          </a:lstStyle>
          <a:p>
            <a:pPr lvl="0"/>
            <a:endParaRPr lang="en-US" dirty="0"/>
          </a:p>
        </p:txBody>
      </p:sp>
      <p:sp>
        <p:nvSpPr>
          <p:cNvPr id="13" name="Content Placeholder 12"/>
          <p:cNvSpPr>
            <a:spLocks noGrp="1"/>
          </p:cNvSpPr>
          <p:nvPr>
            <p:ph sz="quarter" idx="17"/>
          </p:nvPr>
        </p:nvSpPr>
        <p:spPr>
          <a:xfrm>
            <a:off x="480746" y="5990050"/>
            <a:ext cx="7848600" cy="363748"/>
          </a:xfrm>
        </p:spPr>
        <p:txBody>
          <a:bodyPr/>
          <a:lstStyle>
            <a:lvl1pPr marL="0" indent="0">
              <a:buNone/>
              <a:defRPr/>
            </a:lvl1pPr>
          </a:lstStyle>
          <a:p>
            <a:pPr lvl="0"/>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2305687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userDrawn="1"/>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6"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187624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g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1080028"/>
          </a:xfrm>
        </p:spPr>
        <p:txBody>
          <a:bodyPr/>
          <a:lstStyle/>
          <a:p>
            <a:r>
              <a:rPr lang="en-US" dirty="0" smtClean="0"/>
              <a:t>Click to edit Master title style</a:t>
            </a:r>
            <a:endParaRPr lang="en-US" dirty="0"/>
          </a:p>
        </p:txBody>
      </p:sp>
      <p:sp>
        <p:nvSpPr>
          <p:cNvPr id="3" name="Content Placeholder 2"/>
          <p:cNvSpPr txBox="1">
            <a:spLocks/>
          </p:cNvSpPr>
          <p:nvPr userDrawn="1"/>
        </p:nvSpPr>
        <p:spPr>
          <a:xfrm>
            <a:off x="457200" y="5486400"/>
            <a:ext cx="8229600" cy="68580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1600" b="0" kern="1200">
                <a:solidFill>
                  <a:srgbClr val="000000"/>
                </a:solidFill>
                <a:latin typeface="+mn-lt"/>
                <a:ea typeface="+mj-ea"/>
                <a:cs typeface="Arial"/>
              </a:defRPr>
            </a:lvl1pPr>
          </a:lstStyle>
          <a:p>
            <a:endParaRPr lang="en-US" dirty="0"/>
          </a:p>
        </p:txBody>
      </p:sp>
      <p:sp>
        <p:nvSpPr>
          <p:cNvPr id="5" name="Text Placeholder 4"/>
          <p:cNvSpPr>
            <a:spLocks noGrp="1"/>
          </p:cNvSpPr>
          <p:nvPr>
            <p:ph type="body" sz="quarter" idx="10"/>
          </p:nvPr>
        </p:nvSpPr>
        <p:spPr>
          <a:xfrm>
            <a:off x="457200" y="5257800"/>
            <a:ext cx="8229600" cy="1066800"/>
          </a:xfrm>
        </p:spPr>
        <p:txBody>
          <a:bodyPr anchor="b"/>
          <a:lstStyle>
            <a:lvl1pPr marL="0" indent="0">
              <a:buNone/>
              <a:defRPr/>
            </a:lvl1pPr>
          </a:lstStyle>
          <a:p>
            <a:pPr lvl="0"/>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3898207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a:noFill/>
          <a:ln>
            <a:noFill/>
          </a:ln>
        </p:spPr>
        <p:txBody>
          <a:bodyPr/>
          <a:lstStyle>
            <a:lvl1pPr algn="l">
              <a:defRPr sz="1100">
                <a:solidFill>
                  <a:srgbClr val="000000"/>
                </a:solidFill>
                <a:effectLst/>
              </a:defRPr>
            </a:lvl1pPr>
          </a:lstStyle>
          <a:p>
            <a:r>
              <a:rPr lang="en-US" smtClean="0"/>
              <a:t>Click to edit Master title style</a:t>
            </a:r>
            <a:endParaRPr lang="en-US"/>
          </a:p>
        </p:txBody>
      </p:sp>
    </p:spTree>
    <p:extLst>
      <p:ext uri="{BB962C8B-B14F-4D97-AF65-F5344CB8AC3E}">
        <p14:creationId xmlns:p14="http://schemas.microsoft.com/office/powerpoint/2010/main" val="2203818372"/>
      </p:ext>
    </p:extLst>
  </p:cSld>
  <p:clrMapOvr>
    <a:masterClrMapping/>
  </p:clrMapOvr>
  <p:transition spd="slow" advTm="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pic>
        <p:nvPicPr>
          <p:cNvPr id="9" name="Picture 8" descr="Pearson Logo"/>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01200" y="6477000"/>
            <a:ext cx="918000" cy="279915"/>
          </a:xfrm>
          <a:prstGeom prst="rect">
            <a:avLst/>
          </a:prstGeom>
        </p:spPr>
      </p:pic>
      <p:sp>
        <p:nvSpPr>
          <p:cNvPr id="6" name="Text Placeholder 5"/>
          <p:cNvSpPr txBox="1">
            <a:spLocks/>
          </p:cNvSpPr>
          <p:nvPr userDrawn="1"/>
        </p:nvSpPr>
        <p:spPr>
          <a:xfrm>
            <a:off x="2384268" y="6477000"/>
            <a:ext cx="6324600" cy="279400"/>
          </a:xfrm>
          <a:prstGeom prst="rect">
            <a:avLst/>
          </a:prstGeom>
        </p:spPr>
        <p:txBody>
          <a:bodyPr/>
          <a:lstStyle>
            <a:lvl1pPr marL="256032" indent="-256032" algn="l" defTabSz="914400" rtl="0" eaLnBrk="1" latinLnBrk="0" hangingPunct="1">
              <a:spcBef>
                <a:spcPts val="1500"/>
              </a:spcBef>
              <a:buClr>
                <a:srgbClr val="007FA3"/>
              </a:buClr>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None/>
              <a:defRPr/>
            </a:pPr>
            <a:r>
              <a:rPr lang="en-US" altLang="en-US" sz="1200" dirty="0" smtClean="0">
                <a:latin typeface="Verdana"/>
                <a:ea typeface="Verdana" panose="020B0604030504040204" pitchFamily="34" charset="0"/>
                <a:cs typeface="Verdana"/>
              </a:rPr>
              <a:t>Copyright © 2015</a:t>
            </a:r>
            <a:r>
              <a:rPr lang="en-US" altLang="en-US" sz="1200" baseline="0" dirty="0" smtClean="0">
                <a:latin typeface="Verdana"/>
                <a:ea typeface="Verdana" panose="020B0604030504040204" pitchFamily="34" charset="0"/>
                <a:cs typeface="Verdana"/>
              </a:rPr>
              <a:t> </a:t>
            </a:r>
            <a:r>
              <a:rPr lang="en-US" altLang="en-US" sz="1200" dirty="0" smtClean="0">
                <a:latin typeface="Verdana"/>
                <a:ea typeface="Verdana" panose="020B0604030504040204" pitchFamily="34" charset="0"/>
                <a:cs typeface="Verdana"/>
              </a:rPr>
              <a:t>Pearson Education, Inc. All Rights Reserved</a:t>
            </a:r>
            <a:endParaRPr lang="en-US" altLang="en-US" sz="1200" dirty="0">
              <a:latin typeface="Verdana"/>
              <a:ea typeface="Verdana" panose="020B0604030504040204" pitchFamily="34" charset="0"/>
              <a:cs typeface="Verdana"/>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57" r:id="rId1"/>
    <p:sldLayoutId id="2147483650" r:id="rId2"/>
    <p:sldLayoutId id="2147483788" r:id="rId3"/>
    <p:sldLayoutId id="2147483793" r:id="rId4"/>
    <p:sldLayoutId id="2147483795" r:id="rId5"/>
    <p:sldLayoutId id="2147483796" r:id="rId6"/>
    <p:sldLayoutId id="2147483783" r:id="rId7"/>
    <p:sldLayoutId id="2147483678" r:id="rId8"/>
    <p:sldLayoutId id="2147483785" r:id="rId9"/>
    <p:sldLayoutId id="2147483787" r:id="rId10"/>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8.xml"/><Relationship Id="rId1" Type="http://schemas.openxmlformats.org/officeDocument/2006/relationships/vmlDrawing" Target="../drawings/vmlDrawing5.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cs.armstrong.edu/liang/intro11e/html/PerformanceTest.html" TargetMode="External"/><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hyperlink" Target="http://liveexample-ppe.pearsoncmg.com/LiveRun/faces/LiveExample.xhtml?"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17.wmf"/></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www.cs.armstrong.edu/liang/animation/web/LinearSearch.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www.cs.armstrong.edu/liang/animation/web/BinarySearch.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21.wmf"/><Relationship Id="rId5" Type="http://schemas.openxmlformats.org/officeDocument/2006/relationships/oleObject" Target="../embeddings/oleObject12.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14.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5.xml"/><Relationship Id="rId1" Type="http://schemas.openxmlformats.org/officeDocument/2006/relationships/vmlDrawing" Target="../drawings/vmlDrawing8.vml"/><Relationship Id="rId5" Type="http://schemas.openxmlformats.org/officeDocument/2006/relationships/oleObject" Target="../embeddings/oleObject16.bin"/><Relationship Id="rId4" Type="http://schemas.openxmlformats.org/officeDocument/2006/relationships/image" Target="../media/image24.wmf"/></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www.cs.armstrong.edu/liang/animation/web/SelectionSort.html" TargetMode="Externa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image" Target="../media/image26.wmf"/><Relationship Id="rId5" Type="http://schemas.openxmlformats.org/officeDocument/2006/relationships/oleObject" Target="../embeddings/oleObject18.bin"/><Relationship Id="rId4" Type="http://schemas.openxmlformats.org/officeDocument/2006/relationships/image" Target="../media/image21.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4.xml"/><Relationship Id="rId1" Type="http://schemas.openxmlformats.org/officeDocument/2006/relationships/vmlDrawing" Target="../drawings/vmlDrawing10.vml"/><Relationship Id="rId4" Type="http://schemas.openxmlformats.org/officeDocument/2006/relationships/image" Target="../media/image27.wmf"/></Relationships>
</file>

<file path=ppt/slides/_rels/slide28.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29.wmf"/><Relationship Id="rId5" Type="http://schemas.openxmlformats.org/officeDocument/2006/relationships/oleObject" Target="../embeddings/oleObject22.bin"/><Relationship Id="rId4" Type="http://schemas.openxmlformats.org/officeDocument/2006/relationships/image" Target="../media/image28.wmf"/></Relationships>
</file>

<file path=ppt/slides/_rels/slide29.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8.xml"/><Relationship Id="rId1" Type="http://schemas.openxmlformats.org/officeDocument/2006/relationships/vmlDrawing" Target="../drawings/vmlDrawing12.vml"/><Relationship Id="rId5" Type="http://schemas.openxmlformats.org/officeDocument/2006/relationships/image" Target="../media/image33.png"/><Relationship Id="rId4" Type="http://schemas.openxmlformats.org/officeDocument/2006/relationships/image" Target="../media/image32.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8.xml"/><Relationship Id="rId1" Type="http://schemas.openxmlformats.org/officeDocument/2006/relationships/vmlDrawing" Target="../drawings/vmlDrawing13.vml"/><Relationship Id="rId5" Type="http://schemas.openxmlformats.org/officeDocument/2006/relationships/image" Target="../media/image35.emf"/><Relationship Id="rId4" Type="http://schemas.openxmlformats.org/officeDocument/2006/relationships/image" Target="../media/image34.wmf"/></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hyperlink" Target="http://liveexample-ppe.pearsoncmg.com/LiveRun/faces/LiveExample.xhtml?" TargetMode="External"/><Relationship Id="rId2" Type="http://schemas.openxmlformats.org/officeDocument/2006/relationships/slideLayout" Target="../slideLayouts/slideLayout8.xml"/><Relationship Id="rId1" Type="http://schemas.openxmlformats.org/officeDocument/2006/relationships/vmlDrawing" Target="../drawings/vmlDrawing14.vml"/><Relationship Id="rId6" Type="http://schemas.openxmlformats.org/officeDocument/2006/relationships/hyperlink" Target="http://www.cs.armstrong.edu/liang/intro11e/html/ComputeFibonacci.html" TargetMode="External"/><Relationship Id="rId5" Type="http://schemas.openxmlformats.org/officeDocument/2006/relationships/image" Target="../media/image38.wmf"/><Relationship Id="rId4" Type="http://schemas.openxmlformats.org/officeDocument/2006/relationships/oleObject" Target="../embeddings/oleObject26.bin"/></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hyperlink" Target="http://liveexample-ppe.pearsoncmg.com/LiveRun/faces/LiveExample.xhtml?" TargetMode="External"/><Relationship Id="rId2" Type="http://schemas.openxmlformats.org/officeDocument/2006/relationships/slideLayout" Target="../slideLayouts/slideLayout3.xml"/><Relationship Id="rId1" Type="http://schemas.openxmlformats.org/officeDocument/2006/relationships/vmlDrawing" Target="../drawings/vmlDrawing15.vml"/><Relationship Id="rId6" Type="http://schemas.openxmlformats.org/officeDocument/2006/relationships/hyperlink" Target="http://www.cs.armstrong.edu/liang/intro11e/html/ImprovedFibonacci.html" TargetMode="External"/><Relationship Id="rId5" Type="http://schemas.openxmlformats.org/officeDocument/2006/relationships/image" Target="../media/image40.wmf"/><Relationship Id="rId4" Type="http://schemas.openxmlformats.org/officeDocument/2006/relationships/oleObject" Target="../embeddings/oleObject27.bin"/></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40.wmf"/><Relationship Id="rId4" Type="http://schemas.openxmlformats.org/officeDocument/2006/relationships/oleObject" Target="../embeddings/oleObject28.bin"/></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40.wmf"/><Relationship Id="rId4" Type="http://schemas.openxmlformats.org/officeDocument/2006/relationships/oleObject" Target="../embeddings/oleObject29.bin"/></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40.wmf"/><Relationship Id="rId4" Type="http://schemas.openxmlformats.org/officeDocument/2006/relationships/oleObject" Target="../embeddings/oleObject30.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4.xml"/><Relationship Id="rId1" Type="http://schemas.openxmlformats.org/officeDocument/2006/relationships/vmlDrawing" Target="../drawings/vmlDrawing19.vml"/><Relationship Id="rId6" Type="http://schemas.openxmlformats.org/officeDocument/2006/relationships/image" Target="../media/image47.wmf"/><Relationship Id="rId5" Type="http://schemas.openxmlformats.org/officeDocument/2006/relationships/oleObject" Target="../embeddings/oleObject32.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34.bin"/></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slideLayout" Target="../slideLayouts/slideLayout3.xml"/><Relationship Id="rId1" Type="http://schemas.openxmlformats.org/officeDocument/2006/relationships/vmlDrawing" Target="../drawings/vmlDrawing20.vml"/><Relationship Id="rId5" Type="http://schemas.openxmlformats.org/officeDocument/2006/relationships/image" Target="../media/image50.wmf"/><Relationship Id="rId4" Type="http://schemas.openxmlformats.org/officeDocument/2006/relationships/oleObject" Target="../embeddings/oleObject35.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hyperlink" Target="http://www.cs.armstrong.edu/liang/intro11e/html/PrimeNumber.html" TargetMode="External"/><Relationship Id="rId7" Type="http://schemas.openxmlformats.org/officeDocument/2006/relationships/image" Target="../media/image52.wmf"/><Relationship Id="rId2" Type="http://schemas.openxmlformats.org/officeDocument/2006/relationships/slideLayout" Target="../slideLayouts/slideLayout4.xml"/><Relationship Id="rId1" Type="http://schemas.openxmlformats.org/officeDocument/2006/relationships/vmlDrawing" Target="../drawings/vmlDrawing21.vml"/><Relationship Id="rId6" Type="http://schemas.openxmlformats.org/officeDocument/2006/relationships/oleObject" Target="../embeddings/oleObject36.bin"/><Relationship Id="rId11" Type="http://schemas.openxmlformats.org/officeDocument/2006/relationships/hyperlink" Target="http://www.cs.armstrong.edu/liang/intro11e/html/SieveOfEratosthenes.html" TargetMode="External"/><Relationship Id="rId5" Type="http://schemas.openxmlformats.org/officeDocument/2006/relationships/hyperlink" Target="http://www.cs.armstrong.edu/liang/intro11e/html/PrimeNumbers.html" TargetMode="External"/><Relationship Id="rId10" Type="http://schemas.openxmlformats.org/officeDocument/2006/relationships/hyperlink" Target="http://www.cs.armstrong.edu/liang/intro11e/html/EfficientPrimeNumbers.html" TargetMode="External"/><Relationship Id="rId4" Type="http://schemas.openxmlformats.org/officeDocument/2006/relationships/hyperlink" Target="http://liveexample-ppe.pearsoncmg.com/LiveRun/faces/LiveExample.xhtml?" TargetMode="External"/><Relationship Id="rId9" Type="http://schemas.openxmlformats.org/officeDocument/2006/relationships/image" Target="../media/image53.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www.cs.armstrong.edu/liang/animation/web/ClosestPair.html" TargetMode="External"/><Relationship Id="rId3" Type="http://schemas.openxmlformats.org/officeDocument/2006/relationships/image" Target="../media/image55.emf"/><Relationship Id="rId7" Type="http://schemas.openxmlformats.org/officeDocument/2006/relationships/image" Target="../media/image54.wmf"/><Relationship Id="rId2" Type="http://schemas.openxmlformats.org/officeDocument/2006/relationships/slideLayout" Target="../slideLayouts/slideLayout8.xml"/><Relationship Id="rId1" Type="http://schemas.openxmlformats.org/officeDocument/2006/relationships/vmlDrawing" Target="../drawings/vmlDrawing22.vml"/><Relationship Id="rId6" Type="http://schemas.openxmlformats.org/officeDocument/2006/relationships/oleObject" Target="../embeddings/oleObject38.bin"/><Relationship Id="rId5" Type="http://schemas.openxmlformats.org/officeDocument/2006/relationships/image" Target="../media/image57.emf"/><Relationship Id="rId4" Type="http://schemas.openxmlformats.org/officeDocument/2006/relationships/image" Target="../media/image56.emf"/><Relationship Id="rId9" Type="http://schemas.openxmlformats.org/officeDocument/2006/relationships/image" Target="../media/image58.png"/></Relationships>
</file>

<file path=ppt/slides/_rels/slide45.xml.rels><?xml version="1.0" encoding="UTF-8" standalone="yes"?>
<Relationships xmlns="http://schemas.openxmlformats.org/package/2006/relationships"><Relationship Id="rId3" Type="http://schemas.openxmlformats.org/officeDocument/2006/relationships/image" Target="../media/image59.emf"/><Relationship Id="rId7" Type="http://schemas.openxmlformats.org/officeDocument/2006/relationships/image" Target="../media/image54.wmf"/><Relationship Id="rId2" Type="http://schemas.openxmlformats.org/officeDocument/2006/relationships/slideLayout" Target="../slideLayouts/slideLayout8.xml"/><Relationship Id="rId1" Type="http://schemas.openxmlformats.org/officeDocument/2006/relationships/vmlDrawing" Target="../drawings/vmlDrawing23.vml"/><Relationship Id="rId6" Type="http://schemas.openxmlformats.org/officeDocument/2006/relationships/oleObject" Target="../embeddings/oleObject39.bin"/><Relationship Id="rId5" Type="http://schemas.openxmlformats.org/officeDocument/2006/relationships/image" Target="../media/image61.emf"/><Relationship Id="rId4" Type="http://schemas.openxmlformats.org/officeDocument/2006/relationships/image" Target="../media/image60.emf"/></Relationships>
</file>

<file path=ppt/slides/_rels/slide4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emf"/><Relationship Id="rId1" Type="http://schemas.openxmlformats.org/officeDocument/2006/relationships/slideLayout" Target="../slideLayouts/slideLayout8.xml"/><Relationship Id="rId6" Type="http://schemas.openxmlformats.org/officeDocument/2006/relationships/hyperlink" Target="http://liveexample-ppe.pearsoncmg.com/LiveRun/faces/LiveExample.xhtml?" TargetMode="External"/><Relationship Id="rId5" Type="http://schemas.openxmlformats.org/officeDocument/2006/relationships/hyperlink" Target="http://www.cs.armstrong.edu/liang/intro11e/html/EightQueens.html" TargetMode="External"/><Relationship Id="rId4" Type="http://schemas.openxmlformats.org/officeDocument/2006/relationships/hyperlink" Target="http://www.cs.armstrong.edu/liang/animation/web/EightQueens.html"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hyperlink" Target="http://www.cs.armstrong.edu/liang/animation/web/ConvexHull.html" TargetMode="External"/><Relationship Id="rId1" Type="http://schemas.openxmlformats.org/officeDocument/2006/relationships/slideLayout" Target="../slideLayouts/slideLayout8.xml"/><Relationship Id="rId4" Type="http://schemas.openxmlformats.org/officeDocument/2006/relationships/image" Target="../media/image6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image" Target="../media/image69.emf"/><Relationship Id="rId1" Type="http://schemas.openxmlformats.org/officeDocument/2006/relationships/slideLayout" Target="../slideLayouts/slideLayout4.xml"/><Relationship Id="rId5" Type="http://schemas.openxmlformats.org/officeDocument/2006/relationships/image" Target="../media/image72.emf"/><Relationship Id="rId4" Type="http://schemas.openxmlformats.org/officeDocument/2006/relationships/image" Target="../media/image71.emf"/></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6.xml"/><Relationship Id="rId1" Type="http://schemas.openxmlformats.org/officeDocument/2006/relationships/vmlDrawing" Target="../drawings/vmlDrawing24.vml"/><Relationship Id="rId6" Type="http://schemas.openxmlformats.org/officeDocument/2006/relationships/image" Target="../media/image73.wmf"/><Relationship Id="rId5" Type="http://schemas.openxmlformats.org/officeDocument/2006/relationships/oleObject" Target="../embeddings/oleObject41.bin"/><Relationship Id="rId4" Type="http://schemas.openxmlformats.org/officeDocument/2006/relationships/image" Target="../media/image40.wmf"/><Relationship Id="rId9" Type="http://schemas.openxmlformats.org/officeDocument/2006/relationships/image" Target="../media/image74.wmf"/></Relationships>
</file>

<file path=ppt/slides/_rels/slide53.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image" Target="../media/image75.emf"/><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image" Target="../media/image77.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79.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969290"/>
          </a:xfrm>
        </p:spPr>
        <p:txBody>
          <a:bodyPr anchor="b"/>
          <a:lstStyle/>
          <a:p>
            <a:pPr>
              <a:lnSpc>
                <a:spcPct val="90000"/>
              </a:lnSpc>
              <a:spcBef>
                <a:spcPts val="600"/>
              </a:spcBef>
              <a:spcAft>
                <a:spcPts val="125"/>
              </a:spcAft>
            </a:pPr>
            <a:r>
              <a:rPr lang="en-US" altLang="en-US" dirty="0"/>
              <a:t>Introduction to Java Programming</a:t>
            </a:r>
            <a:endParaRPr lang="en-US" altLang="en-US" dirty="0">
              <a:solidFill>
                <a:schemeClr val="bg2"/>
              </a:solidFill>
            </a:endParaRPr>
          </a:p>
        </p:txBody>
      </p:sp>
      <p:sp>
        <p:nvSpPr>
          <p:cNvPr id="4" name="Text Placeholder  2"/>
          <p:cNvSpPr>
            <a:spLocks noGrp="1"/>
          </p:cNvSpPr>
          <p:nvPr>
            <p:ph type="body" sz="quarter" idx="13"/>
          </p:nvPr>
        </p:nvSpPr>
        <p:spPr>
          <a:xfrm>
            <a:off x="457200" y="1353625"/>
            <a:ext cx="8229600" cy="318779"/>
          </a:xfrm>
        </p:spPr>
        <p:txBody>
          <a:bodyPr anchor="b"/>
          <a:lstStyle/>
          <a:p>
            <a:r>
              <a:rPr lang="en-US" sz="2000" dirty="0" smtClean="0"/>
              <a:t>Tenth Edition</a:t>
            </a:r>
            <a:endParaRPr lang="en-US" sz="2000" dirty="0"/>
          </a:p>
        </p:txBody>
      </p:sp>
      <p:sp>
        <p:nvSpPr>
          <p:cNvPr id="5" name="Text Placeholder 3"/>
          <p:cNvSpPr>
            <a:spLocks noGrp="1"/>
          </p:cNvSpPr>
          <p:nvPr>
            <p:ph type="body" sz="quarter" idx="14"/>
          </p:nvPr>
        </p:nvSpPr>
        <p:spPr/>
        <p:txBody>
          <a:bodyPr/>
          <a:lstStyle/>
          <a:p>
            <a:pPr algn="ctr"/>
            <a:r>
              <a:rPr lang="en-US" b="1" dirty="0">
                <a:cs typeface="Arial" panose="020B0604020202020204" pitchFamily="34" charset="0"/>
              </a:rPr>
              <a:t>Chapter </a:t>
            </a:r>
            <a:r>
              <a:rPr lang="en-US" b="1" dirty="0" smtClean="0">
                <a:cs typeface="Arial" panose="020B0604020202020204" pitchFamily="34" charset="0"/>
              </a:rPr>
              <a:t>22</a:t>
            </a:r>
            <a:endParaRPr lang="en-US" b="1" dirty="0">
              <a:cs typeface="Arial" panose="020B0604020202020204" pitchFamily="34" charset="0"/>
            </a:endParaRPr>
          </a:p>
        </p:txBody>
      </p:sp>
      <p:sp>
        <p:nvSpPr>
          <p:cNvPr id="3" name="Text Placeholder 4"/>
          <p:cNvSpPr>
            <a:spLocks noGrp="1"/>
          </p:cNvSpPr>
          <p:nvPr>
            <p:ph type="body" sz="quarter" idx="15"/>
          </p:nvPr>
        </p:nvSpPr>
        <p:spPr>
          <a:xfrm>
            <a:off x="5029200" y="3428999"/>
            <a:ext cx="3657600" cy="2133601"/>
          </a:xfrm>
        </p:spPr>
        <p:txBody>
          <a:bodyPr/>
          <a:lstStyle/>
          <a:p>
            <a:pPr algn="ctr"/>
            <a:r>
              <a:rPr lang="en-US" altLang="en-US" dirty="0"/>
              <a:t>Developing Efficient Algorithms</a:t>
            </a:r>
            <a:endParaRPr lang="en-US" altLang="en-US" dirty="0">
              <a:solidFill>
                <a:srgbClr val="000000"/>
              </a:solidFill>
            </a:endParaRPr>
          </a:p>
        </p:txBody>
      </p:sp>
      <p:pic>
        <p:nvPicPr>
          <p:cNvPr id="7" name="Picture 5" descr="Front Cover: Introduction to Java Programming Comprehensive Version Tenth Edition by Lia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985" y="2143512"/>
            <a:ext cx="3597966" cy="4052788"/>
          </a:xfrm>
          <a:prstGeom prst="rect">
            <a:avLst/>
          </a:prstGeom>
          <a:ln w="9525">
            <a:noFill/>
          </a:ln>
        </p:spPr>
      </p:pic>
      <p:sp>
        <p:nvSpPr>
          <p:cNvPr id="11" name="Text Placeholder 6"/>
          <p:cNvSpPr txBox="1">
            <a:spLocks noGrp="1"/>
          </p:cNvSpPr>
          <p:nvPr>
            <p:ph type="body" sz="quarter" idx="4294967295"/>
          </p:nvPr>
        </p:nvSpPr>
        <p:spPr>
          <a:xfrm>
            <a:off x="1911631" y="6521450"/>
            <a:ext cx="6705600" cy="184150"/>
          </a:xfrm>
          <a:prstGeom prst="rect">
            <a:avLst/>
          </a:prstGeom>
          <a:noFill/>
        </p:spPr>
        <p:txBody>
          <a:bodyPr wrap="square" rtlCol="0">
            <a:spAutoFit/>
          </a:bodyPr>
          <a:lstStyle/>
          <a:p>
            <a:pPr marL="0" indent="0" algn="r">
              <a:buNone/>
              <a:defRPr/>
            </a:pPr>
            <a:r>
              <a:rPr lang="en-US" altLang="en-US" sz="1200" dirty="0">
                <a:latin typeface="Verdana"/>
                <a:ea typeface="Verdana" panose="020B0604030504040204" pitchFamily="34" charset="0"/>
                <a:cs typeface="Verdana"/>
              </a:rPr>
              <a:t>Copyright © </a:t>
            </a:r>
            <a:r>
              <a:rPr lang="en-US" altLang="en-US" sz="1200" dirty="0" smtClean="0">
                <a:latin typeface="Verdana"/>
                <a:ea typeface="Verdana" panose="020B0604030504040204" pitchFamily="34" charset="0"/>
                <a:cs typeface="Verdana"/>
              </a:rPr>
              <a:t>2015 Pearson </a:t>
            </a:r>
            <a:r>
              <a:rPr lang="en-US" altLang="en-US" sz="1200" dirty="0">
                <a:latin typeface="Verdana"/>
                <a:ea typeface="Verdana" panose="020B0604030504040204" pitchFamily="34" charset="0"/>
                <a:cs typeface="Verdana"/>
              </a:rPr>
              <a:t>Education, Inc. All Rights Reserved</a:t>
            </a:r>
          </a:p>
        </p:txBody>
      </p:sp>
    </p:spTree>
    <p:extLst>
      <p:ext uri="{BB962C8B-B14F-4D97-AF65-F5344CB8AC3E}">
        <p14:creationId xmlns:p14="http://schemas.microsoft.com/office/powerpoint/2010/main" val="2912036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Ignoring Multiplicative Constants </a:t>
            </a:r>
            <a:r>
              <a:rPr lang="en-US" altLang="en-US" sz="2000" b="0" dirty="0" smtClean="0"/>
              <a:t>(2 </a:t>
            </a:r>
            <a:r>
              <a:rPr lang="en-US" altLang="en-US" sz="2000" b="0" dirty="0"/>
              <a:t>of 2)</a:t>
            </a:r>
            <a:endParaRPr lang="en-US" dirty="0"/>
          </a:p>
        </p:txBody>
      </p:sp>
      <p:pic>
        <p:nvPicPr>
          <p:cNvPr id="10" name="Picture 2" descr="A table has 3 rows and 4 columns. The columns have the following headings from left to right. n, f of n = n, f of n = n over 2, f on n = 100 n. The row entries are as follows. Row 1. 100, 100, 50, 10000. Row 2. 200, 200, 100, 20000. The value for f of 200 over f of 100 for all the functions is 2."/>
          <p:cNvPicPr>
            <a:picLocks noChangeAspect="1"/>
          </p:cNvPicPr>
          <p:nvPr/>
        </p:nvPicPr>
        <p:blipFill>
          <a:blip r:embed="rId2"/>
          <a:stretch>
            <a:fillRect/>
          </a:stretch>
        </p:blipFill>
        <p:spPr>
          <a:xfrm>
            <a:off x="994499" y="2286000"/>
            <a:ext cx="7155001" cy="2688934"/>
          </a:xfrm>
          <a:prstGeom prst="rect">
            <a:avLst/>
          </a:prstGeom>
        </p:spPr>
      </p:pic>
    </p:spTree>
    <p:extLst>
      <p:ext uri="{BB962C8B-B14F-4D97-AF65-F5344CB8AC3E}">
        <p14:creationId xmlns:p14="http://schemas.microsoft.com/office/powerpoint/2010/main" val="71420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Ignoring Non-Dominating Terms</a:t>
            </a:r>
            <a:endParaRPr lang="en-US" dirty="0"/>
          </a:p>
        </p:txBody>
      </p:sp>
      <p:sp>
        <p:nvSpPr>
          <p:cNvPr id="6" name="Content Placeholder 2"/>
          <p:cNvSpPr>
            <a:spLocks noGrp="1"/>
          </p:cNvSpPr>
          <p:nvPr>
            <p:ph sz="quarter" idx="10"/>
          </p:nvPr>
        </p:nvSpPr>
        <p:spPr/>
        <p:txBody>
          <a:bodyPr/>
          <a:lstStyle/>
          <a:p>
            <a:r>
              <a:rPr lang="en-US" altLang="en-US" sz="2200" dirty="0"/>
              <a:t>Consider the algorithm for finding the maximum number in an array of </a:t>
            </a:r>
            <a:r>
              <a:rPr lang="en-US" altLang="en-US" sz="2200" b="1" dirty="0"/>
              <a:t>n</a:t>
            </a:r>
            <a:r>
              <a:rPr lang="en-US" altLang="en-US" sz="2200" dirty="0"/>
              <a:t> elements. If  </a:t>
            </a:r>
            <a:r>
              <a:rPr lang="en-US" altLang="en-US" sz="2200" b="1" dirty="0"/>
              <a:t>n</a:t>
            </a:r>
            <a:r>
              <a:rPr lang="en-US" altLang="en-US" sz="2200" dirty="0"/>
              <a:t> is 2, it takes one comparison to find the maximum number. If </a:t>
            </a:r>
            <a:r>
              <a:rPr lang="en-US" altLang="en-US" sz="2200" b="1" dirty="0"/>
              <a:t>n</a:t>
            </a:r>
            <a:r>
              <a:rPr lang="en-US" altLang="en-US" sz="2200" dirty="0"/>
              <a:t> is 3, it takes two comparisons to find the maximum number. In general, it takes </a:t>
            </a:r>
            <a:r>
              <a:rPr lang="en-US" altLang="en-US" sz="2200" b="1" dirty="0"/>
              <a:t>n-1</a:t>
            </a:r>
            <a:r>
              <a:rPr lang="en-US" altLang="en-US" sz="2200" dirty="0"/>
              <a:t> times of comparisons to find maximum number in a list of  </a:t>
            </a:r>
            <a:r>
              <a:rPr lang="en-US" altLang="en-US" sz="2200" b="1" dirty="0"/>
              <a:t>n</a:t>
            </a:r>
            <a:r>
              <a:rPr lang="en-US" altLang="en-US" sz="2200" dirty="0"/>
              <a:t> elements. Algorithm analysis is for large input size. If the input size is small, there is no significance to estimate an algorithm’s efficiency. As </a:t>
            </a:r>
            <a:r>
              <a:rPr lang="en-US" altLang="en-US" sz="2200" b="1" dirty="0"/>
              <a:t>n</a:t>
            </a:r>
            <a:r>
              <a:rPr lang="en-US" altLang="en-US" sz="2200" dirty="0"/>
              <a:t> grows larger, the </a:t>
            </a:r>
            <a:r>
              <a:rPr lang="en-US" altLang="en-US" sz="2200" b="1" dirty="0"/>
              <a:t>n</a:t>
            </a:r>
            <a:r>
              <a:rPr lang="en-US" altLang="en-US" sz="2200" dirty="0"/>
              <a:t> part in the expression </a:t>
            </a:r>
            <a:r>
              <a:rPr lang="en-US" altLang="en-US" sz="2200" b="1" dirty="0"/>
              <a:t>n-1</a:t>
            </a:r>
            <a:r>
              <a:rPr lang="en-US" altLang="en-US" sz="2200" i="1" dirty="0"/>
              <a:t> </a:t>
            </a:r>
            <a:r>
              <a:rPr lang="en-US" altLang="en-US" sz="2200" dirty="0"/>
              <a:t>dominates the complexity. The Big  </a:t>
            </a:r>
            <a:r>
              <a:rPr lang="en-US" altLang="en-US" sz="2200" b="1" dirty="0"/>
              <a:t>O</a:t>
            </a:r>
            <a:r>
              <a:rPr lang="en-US" altLang="en-US" sz="2200" dirty="0"/>
              <a:t> notation allows you to ignore the non-dominating part (e.g., -1 in the expression </a:t>
            </a:r>
            <a:r>
              <a:rPr lang="en-US" altLang="en-US" sz="2200" b="1" dirty="0"/>
              <a:t>n-1</a:t>
            </a:r>
            <a:r>
              <a:rPr lang="en-US" altLang="en-US" sz="2200" dirty="0"/>
              <a:t>) and highlight the important part (e.g., </a:t>
            </a:r>
            <a:r>
              <a:rPr lang="en-US" altLang="en-US" sz="2200" b="1" dirty="0"/>
              <a:t>n</a:t>
            </a:r>
            <a:r>
              <a:rPr lang="en-US" altLang="en-US" sz="2200" dirty="0"/>
              <a:t> in the expression </a:t>
            </a:r>
            <a:r>
              <a:rPr lang="en-US" altLang="en-US" sz="2200" b="1" dirty="0"/>
              <a:t>n-1</a:t>
            </a:r>
            <a:r>
              <a:rPr lang="en-US" altLang="en-US" sz="2200" dirty="0"/>
              <a:t>). So, the complexity of this </a:t>
            </a:r>
            <a:r>
              <a:rPr lang="en-US" altLang="en-US" sz="2200" dirty="0" smtClean="0"/>
              <a:t>algorithm</a:t>
            </a:r>
            <a:endParaRPr lang="en-US" sz="2200" dirty="0"/>
          </a:p>
        </p:txBody>
      </p:sp>
      <p:sp>
        <p:nvSpPr>
          <p:cNvPr id="7" name="Content Placeholder 3"/>
          <p:cNvSpPr>
            <a:spLocks noGrp="1"/>
          </p:cNvSpPr>
          <p:nvPr>
            <p:ph sz="quarter" idx="11"/>
          </p:nvPr>
        </p:nvSpPr>
        <p:spPr>
          <a:xfrm>
            <a:off x="530050" y="5361631"/>
            <a:ext cx="685800" cy="381000"/>
          </a:xfrm>
        </p:spPr>
        <p:txBody>
          <a:bodyPr/>
          <a:lstStyle/>
          <a:p>
            <a:r>
              <a:rPr lang="en-US" altLang="en-US" dirty="0" smtClean="0"/>
              <a:t>is</a:t>
            </a:r>
            <a:endParaRPr lang="en-US" dirty="0"/>
          </a:p>
        </p:txBody>
      </p:sp>
      <p:graphicFrame>
        <p:nvGraphicFramePr>
          <p:cNvPr id="8" name="Object 4" descr="O of n"/>
          <p:cNvGraphicFramePr>
            <a:graphicFrameLocks noChangeAspect="1"/>
          </p:cNvGraphicFramePr>
          <p:nvPr>
            <p:extLst>
              <p:ext uri="{D42A27DB-BD31-4B8C-83A1-F6EECF244321}">
                <p14:modId xmlns:p14="http://schemas.microsoft.com/office/powerpoint/2010/main" val="1784110453"/>
              </p:ext>
            </p:extLst>
          </p:nvPr>
        </p:nvGraphicFramePr>
        <p:xfrm>
          <a:off x="864576" y="5362468"/>
          <a:ext cx="759697" cy="380163"/>
        </p:xfrm>
        <a:graphic>
          <a:graphicData uri="http://schemas.openxmlformats.org/presentationml/2006/ole">
            <mc:AlternateContent xmlns:mc="http://schemas.openxmlformats.org/markup-compatibility/2006">
              <mc:Choice xmlns:v="urn:schemas-microsoft-com:vml" Requires="v">
                <p:oleObj spid="_x0000_s23789" name="Equation" r:id="rId3" imgW="380880" imgH="253800" progId="Equation.DSMT4">
                  <p:embed/>
                </p:oleObj>
              </mc:Choice>
              <mc:Fallback>
                <p:oleObj name="Equation" r:id="rId3" imgW="380880" imgH="253800" progId="Equation.DSMT4">
                  <p:embed/>
                  <p:pic>
                    <p:nvPicPr>
                      <p:cNvPr id="12" name="Object 7"/>
                      <p:cNvPicPr/>
                      <p:nvPr/>
                    </p:nvPicPr>
                    <p:blipFill>
                      <a:blip r:embed="rId4"/>
                      <a:stretch>
                        <a:fillRect/>
                      </a:stretch>
                    </p:blipFill>
                    <p:spPr>
                      <a:xfrm>
                        <a:off x="864576" y="5362468"/>
                        <a:ext cx="759697" cy="380163"/>
                      </a:xfrm>
                      <a:prstGeom prst="rect">
                        <a:avLst/>
                      </a:prstGeom>
                    </p:spPr>
                  </p:pic>
                </p:oleObj>
              </mc:Fallback>
            </mc:AlternateContent>
          </a:graphicData>
        </a:graphic>
      </p:graphicFrame>
    </p:spTree>
    <p:extLst>
      <p:ext uri="{BB962C8B-B14F-4D97-AF65-F5344CB8AC3E}">
        <p14:creationId xmlns:p14="http://schemas.microsoft.com/office/powerpoint/2010/main" val="114458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Useful Mathematic Summations</a:t>
            </a:r>
            <a:endParaRPr lang="en-US" dirty="0"/>
          </a:p>
        </p:txBody>
      </p:sp>
      <p:graphicFrame>
        <p:nvGraphicFramePr>
          <p:cNvPr id="8" name="Object 2" descr="1 + 2 + 3 + ellipsis + left parenthesis n minus 1 right parenthesis + n = start fraction n left parenthesis n + 1 right parenthesis over 2 end fraction."/>
          <p:cNvGraphicFramePr>
            <a:graphicFrameLocks noChangeAspect="1"/>
          </p:cNvGraphicFramePr>
          <p:nvPr>
            <p:extLst>
              <p:ext uri="{D42A27DB-BD31-4B8C-83A1-F6EECF244321}">
                <p14:modId xmlns:p14="http://schemas.microsoft.com/office/powerpoint/2010/main" val="1034199059"/>
              </p:ext>
            </p:extLst>
          </p:nvPr>
        </p:nvGraphicFramePr>
        <p:xfrm>
          <a:off x="1066800" y="2057400"/>
          <a:ext cx="6183313" cy="971877"/>
        </p:xfrm>
        <a:graphic>
          <a:graphicData uri="http://schemas.openxmlformats.org/presentationml/2006/ole">
            <mc:AlternateContent xmlns:mc="http://schemas.openxmlformats.org/markup-compatibility/2006">
              <mc:Choice xmlns:v="urn:schemas-microsoft-com:vml" Requires="v">
                <p:oleObj spid="_x0000_s25277" name="Equation" r:id="rId3" imgW="2120760" imgH="393480" progId="Equation.DSMT4">
                  <p:embed/>
                </p:oleObj>
              </mc:Choice>
              <mc:Fallback>
                <p:oleObj name="Equation" r:id="rId3" imgW="2120760" imgH="393480" progId="Equation.DSMT4">
                  <p:embed/>
                  <p:pic>
                    <p:nvPicPr>
                      <p:cNvPr id="11271" name="Object 6"/>
                      <p:cNvPicPr>
                        <a:picLocks noChangeAspect="1" noChangeArrowheads="1"/>
                      </p:cNvPicPr>
                      <p:nvPr/>
                    </p:nvPicPr>
                    <p:blipFill>
                      <a:blip r:embed="rId4"/>
                      <a:srcRect/>
                      <a:stretch>
                        <a:fillRect/>
                      </a:stretch>
                    </p:blipFill>
                    <p:spPr bwMode="auto">
                      <a:xfrm>
                        <a:off x="1066800" y="2057400"/>
                        <a:ext cx="6183313" cy="971877"/>
                      </a:xfrm>
                      <a:prstGeom prst="rect">
                        <a:avLst/>
                      </a:prstGeom>
                      <a:noFill/>
                      <a:ln>
                        <a:noFill/>
                      </a:ln>
                    </p:spPr>
                  </p:pic>
                </p:oleObj>
              </mc:Fallback>
            </mc:AlternateContent>
          </a:graphicData>
        </a:graphic>
      </p:graphicFrame>
      <p:graphicFrame>
        <p:nvGraphicFramePr>
          <p:cNvPr id="10" name="Object 3" descr="a to the power of 0 + a to the first power + a squared + a cubed + ellipsis + a to the power of, left parenthesis n minus 1 right parenthesis + a to the power of n = start fraction a to the power of n + 1 minus 1, over a minus 1 end fraction."/>
          <p:cNvGraphicFramePr>
            <a:graphicFrameLocks noChangeAspect="1"/>
          </p:cNvGraphicFramePr>
          <p:nvPr>
            <p:extLst>
              <p:ext uri="{D42A27DB-BD31-4B8C-83A1-F6EECF244321}">
                <p14:modId xmlns:p14="http://schemas.microsoft.com/office/powerpoint/2010/main" val="2900120626"/>
              </p:ext>
            </p:extLst>
          </p:nvPr>
        </p:nvGraphicFramePr>
        <p:xfrm>
          <a:off x="777081" y="3429000"/>
          <a:ext cx="7589837" cy="990600"/>
        </p:xfrm>
        <a:graphic>
          <a:graphicData uri="http://schemas.openxmlformats.org/presentationml/2006/ole">
            <mc:AlternateContent xmlns:mc="http://schemas.openxmlformats.org/markup-compatibility/2006">
              <mc:Choice xmlns:v="urn:schemas-microsoft-com:vml" Requires="v">
                <p:oleObj spid="_x0000_s25278" name="Equation" r:id="rId5" imgW="2603160" imgH="419040" progId="Equation.DSMT4">
                  <p:embed/>
                </p:oleObj>
              </mc:Choice>
              <mc:Fallback>
                <p:oleObj name="Equation" r:id="rId5" imgW="2603160" imgH="419040" progId="Equation.DSMT4">
                  <p:embed/>
                  <p:pic>
                    <p:nvPicPr>
                      <p:cNvPr id="11271" name="Object 6"/>
                      <p:cNvPicPr>
                        <a:picLocks noChangeAspect="1" noChangeArrowheads="1"/>
                      </p:cNvPicPr>
                      <p:nvPr/>
                    </p:nvPicPr>
                    <p:blipFill>
                      <a:blip r:embed="rId6"/>
                      <a:srcRect/>
                      <a:stretch>
                        <a:fillRect/>
                      </a:stretch>
                    </p:blipFill>
                    <p:spPr bwMode="auto">
                      <a:xfrm>
                        <a:off x="777081" y="3429000"/>
                        <a:ext cx="7589837" cy="990600"/>
                      </a:xfrm>
                      <a:prstGeom prst="rect">
                        <a:avLst/>
                      </a:prstGeom>
                      <a:noFill/>
                      <a:ln>
                        <a:noFill/>
                      </a:ln>
                    </p:spPr>
                  </p:pic>
                </p:oleObj>
              </mc:Fallback>
            </mc:AlternateContent>
          </a:graphicData>
        </a:graphic>
      </p:graphicFrame>
      <p:graphicFrame>
        <p:nvGraphicFramePr>
          <p:cNvPr id="9" name="Object 4" descr="2 to the power of 0 + 2 to the first power + 2 squared + 2 cubed + ellipsis + 2 to the power of left parenthesis n minus 1 right parenthesis + 2 to the power of n = start fraction 2 to the power of n + 1, minus 1 over 2 minus 1 end fraction."/>
          <p:cNvGraphicFramePr>
            <a:graphicFrameLocks noChangeAspect="1"/>
          </p:cNvGraphicFramePr>
          <p:nvPr>
            <p:extLst>
              <p:ext uri="{D42A27DB-BD31-4B8C-83A1-F6EECF244321}">
                <p14:modId xmlns:p14="http://schemas.microsoft.com/office/powerpoint/2010/main" val="993296619"/>
              </p:ext>
            </p:extLst>
          </p:nvPr>
        </p:nvGraphicFramePr>
        <p:xfrm>
          <a:off x="777081" y="4877637"/>
          <a:ext cx="7480300" cy="984669"/>
        </p:xfrm>
        <a:graphic>
          <a:graphicData uri="http://schemas.openxmlformats.org/presentationml/2006/ole">
            <mc:AlternateContent xmlns:mc="http://schemas.openxmlformats.org/markup-compatibility/2006">
              <mc:Choice xmlns:v="urn:schemas-microsoft-com:vml" Requires="v">
                <p:oleObj spid="_x0000_s25279" name="Equation" r:id="rId7" imgW="2565360" imgH="419040" progId="Equation.DSMT4">
                  <p:embed/>
                </p:oleObj>
              </mc:Choice>
              <mc:Fallback>
                <p:oleObj name="Equation" r:id="rId7" imgW="2565360" imgH="419040" progId="Equation.DSMT4">
                  <p:embed/>
                  <p:pic>
                    <p:nvPicPr>
                      <p:cNvPr id="11271" name="Object 6"/>
                      <p:cNvPicPr>
                        <a:picLocks noChangeAspect="1" noChangeArrowheads="1"/>
                      </p:cNvPicPr>
                      <p:nvPr/>
                    </p:nvPicPr>
                    <p:blipFill>
                      <a:blip r:embed="rId8"/>
                      <a:srcRect/>
                      <a:stretch>
                        <a:fillRect/>
                      </a:stretch>
                    </p:blipFill>
                    <p:spPr bwMode="auto">
                      <a:xfrm>
                        <a:off x="777081" y="4877637"/>
                        <a:ext cx="7480300" cy="98466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22506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Examples: Determining Big-O</a:t>
            </a:r>
            <a:endParaRPr lang="en-US" dirty="0"/>
          </a:p>
        </p:txBody>
      </p:sp>
      <p:sp>
        <p:nvSpPr>
          <p:cNvPr id="5" name="Content Placeholder 2"/>
          <p:cNvSpPr>
            <a:spLocks noGrp="1"/>
          </p:cNvSpPr>
          <p:nvPr>
            <p:ph idx="1"/>
          </p:nvPr>
        </p:nvSpPr>
        <p:spPr/>
        <p:txBody>
          <a:bodyPr/>
          <a:lstStyle/>
          <a:p>
            <a:pPr marL="256032" indent="-256032">
              <a:buFont typeface="Arial" panose="020B0604020202020204" pitchFamily="34" charset="0"/>
              <a:buChar char="•"/>
              <a:defRPr/>
            </a:pPr>
            <a:r>
              <a:rPr lang="en-US" dirty="0"/>
              <a:t>Repetition</a:t>
            </a:r>
          </a:p>
          <a:p>
            <a:pPr marL="256032" indent="-256032">
              <a:buFont typeface="Arial" panose="020B0604020202020204" pitchFamily="34" charset="0"/>
              <a:buChar char="•"/>
              <a:defRPr/>
            </a:pPr>
            <a:r>
              <a:rPr lang="en-US" dirty="0"/>
              <a:t>Sequence </a:t>
            </a:r>
          </a:p>
          <a:p>
            <a:pPr marL="256032" indent="-256032">
              <a:buFont typeface="Arial" panose="020B0604020202020204" pitchFamily="34" charset="0"/>
              <a:buChar char="•"/>
              <a:defRPr/>
            </a:pPr>
            <a:r>
              <a:rPr lang="en-US" dirty="0"/>
              <a:t>Selection</a:t>
            </a:r>
          </a:p>
          <a:p>
            <a:pPr marL="256032" indent="-256032">
              <a:buFont typeface="Arial" panose="020B0604020202020204" pitchFamily="34" charset="0"/>
              <a:buChar char="•"/>
              <a:defRPr/>
            </a:pPr>
            <a:r>
              <a:rPr lang="en-US" dirty="0" smtClean="0"/>
              <a:t>Logarithm</a:t>
            </a:r>
            <a:endParaRPr lang="en-US" dirty="0"/>
          </a:p>
        </p:txBody>
      </p:sp>
    </p:spTree>
    <p:extLst>
      <p:ext uri="{BB962C8B-B14F-4D97-AF65-F5344CB8AC3E}">
        <p14:creationId xmlns:p14="http://schemas.microsoft.com/office/powerpoint/2010/main" val="1059861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Repetition: Simple Loops</a:t>
            </a:r>
            <a:endParaRPr lang="en-US" dirty="0"/>
          </a:p>
        </p:txBody>
      </p:sp>
      <p:pic>
        <p:nvPicPr>
          <p:cNvPr id="16" name="Picture 2" descr="Computer code has 3 lines. The lines read as follows. Line 1. for left parenthesis i equals 1 semicolon i less than sign equals n semicolon i plus plus right parenthesis left brace. Line 2, indented once. k equals k plus 5 semicolons. Line 3. right brace. The code is executed n times. Time Complexity, T of n = left parenthesis a constant c right parenthesis asterisk n = c n = O of n, where c is a multiplicative constant which can be ignored."/>
          <p:cNvPicPr>
            <a:picLocks noChangeAspect="1"/>
          </p:cNvPicPr>
          <p:nvPr/>
        </p:nvPicPr>
        <p:blipFill>
          <a:blip r:embed="rId2"/>
          <a:stretch>
            <a:fillRect/>
          </a:stretch>
        </p:blipFill>
        <p:spPr>
          <a:xfrm>
            <a:off x="981145" y="1600041"/>
            <a:ext cx="7181710" cy="3657917"/>
          </a:xfrm>
          <a:prstGeom prst="rect">
            <a:avLst/>
          </a:prstGeom>
        </p:spPr>
      </p:pic>
      <p:sp>
        <p:nvSpPr>
          <p:cNvPr id="7" name="TextBox 3">
            <a:hlinkClick r:id="rId3"/>
          </p:cNvPr>
          <p:cNvSpPr>
            <a:spLocks noChangeArrowheads="1"/>
          </p:cNvSpPr>
          <p:nvPr/>
        </p:nvSpPr>
        <p:spPr bwMode="auto">
          <a:xfrm>
            <a:off x="4343400" y="5791199"/>
            <a:ext cx="2709863" cy="461665"/>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dirty="0">
                <a:latin typeface="+mn-lt"/>
              </a:rPr>
              <a:t>PerformanceTest</a:t>
            </a:r>
          </a:p>
        </p:txBody>
      </p:sp>
      <p:sp>
        <p:nvSpPr>
          <p:cNvPr id="5" name="TextBox 4">
            <a:hlinkClick r:id="rId4"/>
          </p:cNvPr>
          <p:cNvSpPr txBox="1"/>
          <p:nvPr/>
        </p:nvSpPr>
        <p:spPr>
          <a:xfrm>
            <a:off x="7162800" y="5791200"/>
            <a:ext cx="838200" cy="461665"/>
          </a:xfrm>
          <a:prstGeom prst="rect">
            <a:avLst/>
          </a:prstGeom>
          <a:solidFill>
            <a:srgbClr val="38A1BA"/>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t>Run</a:t>
            </a:r>
            <a:endParaRPr lang="en-US" sz="2400" dirty="0"/>
          </a:p>
        </p:txBody>
      </p:sp>
    </p:spTree>
    <p:extLst>
      <p:ext uri="{BB962C8B-B14F-4D97-AF65-F5344CB8AC3E}">
        <p14:creationId xmlns:p14="http://schemas.microsoft.com/office/powerpoint/2010/main" val="1931162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Repetition: Nested </a:t>
            </a:r>
            <a:r>
              <a:rPr lang="en-US" altLang="en-US" dirty="0" smtClean="0"/>
              <a:t>Loops </a:t>
            </a:r>
            <a:r>
              <a:rPr lang="en-US" altLang="en-US" sz="2000" b="0" dirty="0" smtClean="0"/>
              <a:t>(1 of 3)</a:t>
            </a:r>
            <a:endParaRPr lang="en-US" sz="2000" b="0" dirty="0"/>
          </a:p>
        </p:txBody>
      </p:sp>
      <p:pic>
        <p:nvPicPr>
          <p:cNvPr id="4" name="Picture 2" descr="Computer code has 5 lines. The lines read as follows. Line 1. for left parenthesis i equals 1 semicolon i less than sign equals n semicolon i plus plus right parenthesis left brace. Line 2, indented once. for left parenthesis j equals 1 semicolon j less than sign equals n semicolon j plus plus right parenthesis left brace. Line 3, indented twice. k equals k plus i plus j semicolon. The word j is labeled, constant time. Line 4, indented once. right brace. Line 2 to line 4 is labeled, inner loop executed n times. Line 5. right brace. Line 1 to line 5 is labeled, executed n times. Time Complexity, T of n = left parenthesis a constant c right parenthesis asterisk n asterisk n = c n squared = O of n squared, where is c is a multiplicative constant which can be ignored."/>
          <p:cNvPicPr>
            <a:picLocks noChangeAspect="1"/>
          </p:cNvPicPr>
          <p:nvPr/>
        </p:nvPicPr>
        <p:blipFill>
          <a:blip r:embed="rId2"/>
          <a:stretch>
            <a:fillRect/>
          </a:stretch>
        </p:blipFill>
        <p:spPr>
          <a:xfrm>
            <a:off x="685800" y="1905000"/>
            <a:ext cx="7611245" cy="4007279"/>
          </a:xfrm>
          <a:prstGeom prst="rect">
            <a:avLst/>
          </a:prstGeom>
        </p:spPr>
      </p:pic>
    </p:spTree>
    <p:extLst>
      <p:ext uri="{BB962C8B-B14F-4D97-AF65-F5344CB8AC3E}">
        <p14:creationId xmlns:p14="http://schemas.microsoft.com/office/powerpoint/2010/main" val="1035463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Repetition: Nested Loops </a:t>
            </a:r>
            <a:r>
              <a:rPr lang="en-US" altLang="en-US" sz="2000" b="0" dirty="0" smtClean="0"/>
              <a:t>(2 </a:t>
            </a:r>
            <a:r>
              <a:rPr lang="en-US" altLang="en-US" sz="2000" b="0" dirty="0"/>
              <a:t>of 3)</a:t>
            </a:r>
            <a:endParaRPr lang="en-US" dirty="0"/>
          </a:p>
        </p:txBody>
      </p:sp>
      <p:pic>
        <p:nvPicPr>
          <p:cNvPr id="4" name="Picture 2" descr="A diagram illustrates a computer code for nested loops and the process for simplifying the time complexity. The code is as follows. Computer code has 5 lines. The lines read as follows. Line 1. for left parenthesis i equals 1 semicolon i less than sign or equals n semicolon i plus plus right parenthesis left brace. Line 2, indented once. for left parenthesis j equals 1 semicolon j less than sign equals i semicolon j plus plus right parenthesis left brace. Line 3, indented twice. k equals k plus i plus j semicolon. Here, j indicates constant time. Line 4, indented once. right brace. Lines 2 to 4 indicate inner loop executed i times. Line 5. right brace. Lines 1 to 5 indicate executed n times. Time Complexity, T of n equals c + 2 c + 3 c + 4 c + ellipse + n c = c n left parenthesis n + 1 right parenthesis over 2 = left parenthesis c over 2 right parenthesis n squared + left parenthesis c over 2 right parenthesis n = O left parenthesis n squared right parenthesis where, the coefficient of n squared, left parenthesis c over 2 right parenthesis denotes ignore multiplicative constants and the coefficient of n, left parenthesis c over 2 right parenthesis denotes ignore non-dominating terms."/>
          <p:cNvPicPr>
            <a:picLocks noChangeAspect="1"/>
          </p:cNvPicPr>
          <p:nvPr/>
        </p:nvPicPr>
        <p:blipFill>
          <a:blip r:embed="rId2"/>
          <a:stretch>
            <a:fillRect/>
          </a:stretch>
        </p:blipFill>
        <p:spPr>
          <a:xfrm>
            <a:off x="914400" y="1893202"/>
            <a:ext cx="7230245" cy="3914745"/>
          </a:xfrm>
          <a:prstGeom prst="rect">
            <a:avLst/>
          </a:prstGeom>
        </p:spPr>
      </p:pic>
    </p:spTree>
    <p:extLst>
      <p:ext uri="{BB962C8B-B14F-4D97-AF65-F5344CB8AC3E}">
        <p14:creationId xmlns:p14="http://schemas.microsoft.com/office/powerpoint/2010/main" val="2945278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Repetition: Nested Loops </a:t>
            </a:r>
            <a:r>
              <a:rPr lang="en-US" altLang="en-US" sz="2000" b="0" dirty="0" smtClean="0"/>
              <a:t>(3 </a:t>
            </a:r>
            <a:r>
              <a:rPr lang="en-US" altLang="en-US" sz="2000" b="0" dirty="0"/>
              <a:t>of 3)</a:t>
            </a:r>
            <a:endParaRPr lang="en-US" dirty="0"/>
          </a:p>
        </p:txBody>
      </p:sp>
      <p:pic>
        <p:nvPicPr>
          <p:cNvPr id="4" name="Picture 2" descr="A diagram illustrates a computer code for nested loops and the process for simplifying the time complexity. The code is as follows. Computer code has 5 lines. The lines read as follows. Line 1. for left parenthesis i equals 1 semicolon i less than sign or equals n semicolon i plus plus right parenthesis left brace. Line 2, indented once. for left parenthesis j equals 1 semicolon j less than sign or equals 20 semicolon j plus plus right parenthesis left brace. Line 3. k equals k plus i plus j semicolon. Line 4. right brace. Line 5. right brace. Here, j indicates constant time. Lines 2 and 3 indicate inner loop executed 20 times. Lines 1 to 5 indicate executed n times. Time Complexity, T of n equals 20 asterisk c asterisk n equals O left parenthesis n right parenthesis, where c denotes ignore multiplicative constants left parenthesis e period g period comma 20 asterisk c right parenthesis."/>
          <p:cNvPicPr>
            <a:picLocks noChangeAspect="1"/>
          </p:cNvPicPr>
          <p:nvPr/>
        </p:nvPicPr>
        <p:blipFill>
          <a:blip r:embed="rId2"/>
          <a:stretch>
            <a:fillRect/>
          </a:stretch>
        </p:blipFill>
        <p:spPr>
          <a:xfrm>
            <a:off x="990600" y="2133600"/>
            <a:ext cx="7013891" cy="3304219"/>
          </a:xfrm>
          <a:prstGeom prst="rect">
            <a:avLst/>
          </a:prstGeom>
        </p:spPr>
      </p:pic>
    </p:spTree>
    <p:extLst>
      <p:ext uri="{BB962C8B-B14F-4D97-AF65-F5344CB8AC3E}">
        <p14:creationId xmlns:p14="http://schemas.microsoft.com/office/powerpoint/2010/main" val="1272725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Sequence</a:t>
            </a:r>
            <a:endParaRPr lang="en-US" dirty="0"/>
          </a:p>
        </p:txBody>
      </p:sp>
      <p:pic>
        <p:nvPicPr>
          <p:cNvPr id="4" name="Picture 2" descr="A diagram illustrates two computer codes for sequence and the process for simplifying the time complexity. The codes are as follows. The first computer code has 3 lines. The lines read as follows. Line 1. for left parenthesis j equals 1 semicolon j less than sign or equals 10 semicolon j plus plus right parenthesis left brace. Line 2, indented once. k equals k plus 4 semicolons. Line 3. right brace. Lines 1 to 3 is executed 10 times.&#10;The second computer code has 5 lines. The lines read as follows. Line 1. for left parenthesis i equals 1 semicolon i less than sign or equals n semicolon i plus plus right parenthesis left brace. Line 2. for left parenthesis j equals 1 semicolon j less than sign or equals 20 semicolon j plus plus right parenthesis left brace. Line 3. k equals k plus i plus j semicolon. Line 5. right brace. Line 6. right brace. Lines 2 and 3 indicate inner loop executed 20 times and the lines 1 to 4 indicate executed n times. Time complexity, T of n equals c asterisk 10 + 20 asterisk c asterisk n equals O left parenthesis n right parenthesis."/>
          <p:cNvPicPr>
            <a:picLocks noChangeAspect="1"/>
          </p:cNvPicPr>
          <p:nvPr/>
        </p:nvPicPr>
        <p:blipFill>
          <a:blip r:embed="rId2"/>
          <a:stretch>
            <a:fillRect/>
          </a:stretch>
        </p:blipFill>
        <p:spPr>
          <a:xfrm>
            <a:off x="685800" y="1752600"/>
            <a:ext cx="7328622" cy="3904681"/>
          </a:xfrm>
          <a:prstGeom prst="rect">
            <a:avLst/>
          </a:prstGeom>
        </p:spPr>
      </p:pic>
    </p:spTree>
    <p:extLst>
      <p:ext uri="{BB962C8B-B14F-4D97-AF65-F5344CB8AC3E}">
        <p14:creationId xmlns:p14="http://schemas.microsoft.com/office/powerpoint/2010/main" val="2612876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Selection</a:t>
            </a:r>
            <a:endParaRPr lang="en-US" dirty="0"/>
          </a:p>
        </p:txBody>
      </p:sp>
      <p:pic>
        <p:nvPicPr>
          <p:cNvPr id="4" name="Picture 2" descr="A diagram illustrates a computer code for selection and the process for simplifying the time complexity. The code is as follows. Computer code. The code has 7 lines. The lines read as follows. Line 1. if left parenthesis list period contains left parenthesis e right parenthesis right parenthesis left brace. Line 2, indented once. System period out period print l n left parenthesis e right parenthesis semicolon. Line 3. right brace. Line 4. else. Line 5, indented once. for left parenthesis Object t colon list right parenthesis left brace. Line 6, indented twice. System period out period print l n left parenthesis t right parenthesis semicolon. Line 7. right brace. Let n be list size left parenthesis right parenthesis executed n times. Time complexity, T of n equals test time + worst case left parenthesis if, else right parenthesis. Equals O of n + O of n. Equals O of n."/>
          <p:cNvPicPr>
            <a:picLocks noChangeAspect="1"/>
          </p:cNvPicPr>
          <p:nvPr/>
        </p:nvPicPr>
        <p:blipFill>
          <a:blip r:embed="rId2"/>
          <a:stretch>
            <a:fillRect/>
          </a:stretch>
        </p:blipFill>
        <p:spPr>
          <a:xfrm>
            <a:off x="990600" y="1905000"/>
            <a:ext cx="6894943" cy="3740141"/>
          </a:xfrm>
          <a:prstGeom prst="rect">
            <a:avLst/>
          </a:prstGeom>
        </p:spPr>
      </p:pic>
    </p:spTree>
    <p:extLst>
      <p:ext uri="{BB962C8B-B14F-4D97-AF65-F5344CB8AC3E}">
        <p14:creationId xmlns:p14="http://schemas.microsoft.com/office/powerpoint/2010/main" val="912458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Objectives </a:t>
            </a:r>
            <a:r>
              <a:rPr lang="en-US" altLang="en-US" sz="2000" b="0" dirty="0" smtClean="0"/>
              <a:t>(1 of 2)</a:t>
            </a:r>
            <a:endParaRPr lang="en-US" sz="2000" b="0" dirty="0"/>
          </a:p>
        </p:txBody>
      </p:sp>
      <p:sp>
        <p:nvSpPr>
          <p:cNvPr id="3" name="Content Placeholder 2"/>
          <p:cNvSpPr>
            <a:spLocks noGrp="1"/>
          </p:cNvSpPr>
          <p:nvPr>
            <p:ph idx="1"/>
          </p:nvPr>
        </p:nvSpPr>
        <p:spPr/>
        <p:txBody>
          <a:bodyPr/>
          <a:lstStyle/>
          <a:p>
            <a:pPr marL="256032" indent="-256032">
              <a:buFont typeface="Arial" panose="020B0604020202020204" pitchFamily="34" charset="0"/>
              <a:buChar char="•"/>
            </a:pPr>
            <a:r>
              <a:rPr lang="en-US" altLang="en-US" sz="2000" dirty="0"/>
              <a:t>To estimate algorithm efficiency using the Big  notation (§22.2).</a:t>
            </a:r>
          </a:p>
          <a:p>
            <a:pPr marL="256032" indent="-256032">
              <a:buFont typeface="Arial" panose="020B0604020202020204" pitchFamily="34" charset="0"/>
              <a:buChar char="•"/>
            </a:pPr>
            <a:r>
              <a:rPr lang="en-US" altLang="en-US" sz="2000" dirty="0"/>
              <a:t>To explain growth rates and why constants and </a:t>
            </a:r>
            <a:r>
              <a:rPr lang="en-US" altLang="en-US" sz="2000" dirty="0" err="1"/>
              <a:t>nondominating</a:t>
            </a:r>
            <a:r>
              <a:rPr lang="en-US" altLang="en-US" sz="2000" dirty="0"/>
              <a:t> terms can be ignored in the estimation (§22.2).</a:t>
            </a:r>
          </a:p>
          <a:p>
            <a:pPr marL="256032" indent="-256032">
              <a:buFont typeface="Arial" panose="020B0604020202020204" pitchFamily="34" charset="0"/>
              <a:buChar char="•"/>
            </a:pPr>
            <a:r>
              <a:rPr lang="en-US" altLang="en-US" sz="2000" dirty="0"/>
              <a:t>To determine the complexity of various types of algorithms (§22.3).</a:t>
            </a:r>
          </a:p>
          <a:p>
            <a:pPr marL="256032" indent="-256032">
              <a:buFont typeface="Arial" panose="020B0604020202020204" pitchFamily="34" charset="0"/>
              <a:buChar char="•"/>
            </a:pPr>
            <a:r>
              <a:rPr lang="en-US" altLang="en-US" sz="2000" dirty="0"/>
              <a:t>To analyze the binary search algorithm (§22.4.1).</a:t>
            </a:r>
          </a:p>
          <a:p>
            <a:pPr marL="256032" indent="-256032">
              <a:buFont typeface="Arial" panose="020B0604020202020204" pitchFamily="34" charset="0"/>
              <a:buChar char="•"/>
            </a:pPr>
            <a:r>
              <a:rPr lang="en-US" altLang="en-US" sz="2000" dirty="0"/>
              <a:t>To analyze the selection sort algorithm (§22.4.2).</a:t>
            </a:r>
          </a:p>
          <a:p>
            <a:pPr marL="256032" indent="-256032">
              <a:buFont typeface="Arial" panose="020B0604020202020204" pitchFamily="34" charset="0"/>
              <a:buChar char="•"/>
            </a:pPr>
            <a:r>
              <a:rPr lang="en-US" altLang="en-US" sz="2000" dirty="0"/>
              <a:t>To analyze the insertion sort algorithm (§22.4.3).</a:t>
            </a:r>
          </a:p>
          <a:p>
            <a:pPr marL="256032" indent="-256032">
              <a:buFont typeface="Arial" panose="020B0604020202020204" pitchFamily="34" charset="0"/>
              <a:buChar char="•"/>
            </a:pPr>
            <a:r>
              <a:rPr lang="en-US" altLang="en-US" sz="2000" dirty="0"/>
              <a:t>To analyze the Tower of Hanoi algorithm (§22.4.4).</a:t>
            </a:r>
          </a:p>
          <a:p>
            <a:pPr marL="256032" indent="-256032">
              <a:buFont typeface="Arial" panose="020B0604020202020204" pitchFamily="34" charset="0"/>
              <a:buChar char="•"/>
            </a:pPr>
            <a:r>
              <a:rPr lang="en-US" altLang="en-US" sz="2000" dirty="0"/>
              <a:t>To describe common growth functions (constant, logarithmic, log-linear, quadratic, cubic, exponential) (§22.4.5).</a:t>
            </a:r>
          </a:p>
        </p:txBody>
      </p:sp>
    </p:spTree>
    <p:extLst>
      <p:ext uri="{BB962C8B-B14F-4D97-AF65-F5344CB8AC3E}">
        <p14:creationId xmlns:p14="http://schemas.microsoft.com/office/powerpoint/2010/main" val="1218362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Constant Time</a:t>
            </a:r>
            <a:endParaRPr lang="en-US" dirty="0"/>
          </a:p>
        </p:txBody>
      </p:sp>
      <p:sp>
        <p:nvSpPr>
          <p:cNvPr id="7" name="Content Placeholder 2"/>
          <p:cNvSpPr>
            <a:spLocks noGrp="1"/>
          </p:cNvSpPr>
          <p:nvPr>
            <p:ph sz="quarter" idx="10"/>
          </p:nvPr>
        </p:nvSpPr>
        <p:spPr>
          <a:xfrm>
            <a:off x="457200" y="1600200"/>
            <a:ext cx="8305800" cy="1143000"/>
          </a:xfrm>
        </p:spPr>
        <p:txBody>
          <a:bodyPr/>
          <a:lstStyle/>
          <a:p>
            <a:r>
              <a:rPr lang="en-US" altLang="en-US" dirty="0"/>
              <a:t>The Big </a:t>
            </a:r>
            <a:r>
              <a:rPr lang="en-US" altLang="en-US" i="1" dirty="0"/>
              <a:t>O</a:t>
            </a:r>
            <a:r>
              <a:rPr lang="en-US" altLang="en-US" dirty="0"/>
              <a:t> notation estimates the execution time of an algorithm in relation to the input size. If the time is not related to the input size, the algorithm is said to take </a:t>
            </a:r>
            <a:r>
              <a:rPr lang="en-US" altLang="en-US" b="1" dirty="0"/>
              <a:t>constant </a:t>
            </a:r>
            <a:r>
              <a:rPr lang="en-US" altLang="en-US" b="1" dirty="0" smtClean="0"/>
              <a:t>time</a:t>
            </a:r>
            <a:endParaRPr lang="en-US" b="1" dirty="0"/>
          </a:p>
        </p:txBody>
      </p:sp>
      <p:sp>
        <p:nvSpPr>
          <p:cNvPr id="9" name="Content Placeholder 3"/>
          <p:cNvSpPr>
            <a:spLocks noGrp="1"/>
          </p:cNvSpPr>
          <p:nvPr>
            <p:ph sz="quarter" idx="11"/>
          </p:nvPr>
        </p:nvSpPr>
        <p:spPr>
          <a:xfrm>
            <a:off x="481484" y="2971800"/>
            <a:ext cx="2490316" cy="457200"/>
          </a:xfrm>
        </p:spPr>
        <p:txBody>
          <a:bodyPr/>
          <a:lstStyle/>
          <a:p>
            <a:r>
              <a:rPr lang="en-US" altLang="en-US" dirty="0"/>
              <a:t>with the </a:t>
            </a:r>
            <a:r>
              <a:rPr lang="en-US" altLang="en-US" dirty="0" smtClean="0"/>
              <a:t>notation</a:t>
            </a:r>
            <a:endParaRPr lang="en-US" dirty="0"/>
          </a:p>
        </p:txBody>
      </p:sp>
      <p:graphicFrame>
        <p:nvGraphicFramePr>
          <p:cNvPr id="12" name="Object 4" descr="O of 1."/>
          <p:cNvGraphicFramePr>
            <a:graphicFrameLocks noChangeAspect="1"/>
          </p:cNvGraphicFramePr>
          <p:nvPr>
            <p:extLst>
              <p:ext uri="{D42A27DB-BD31-4B8C-83A1-F6EECF244321}">
                <p14:modId xmlns:p14="http://schemas.microsoft.com/office/powerpoint/2010/main" val="2850841570"/>
              </p:ext>
            </p:extLst>
          </p:nvPr>
        </p:nvGraphicFramePr>
        <p:xfrm>
          <a:off x="3124200" y="3009900"/>
          <a:ext cx="608013" cy="381000"/>
        </p:xfrm>
        <a:graphic>
          <a:graphicData uri="http://schemas.openxmlformats.org/presentationml/2006/ole">
            <mc:AlternateContent xmlns:mc="http://schemas.openxmlformats.org/markup-compatibility/2006">
              <mc:Choice xmlns:v="urn:schemas-microsoft-com:vml" Requires="v">
                <p:oleObj spid="_x0000_s25819" name="Equation" r:id="rId3" imgW="342720" imgH="253800" progId="Equation.DSMT4">
                  <p:embed/>
                </p:oleObj>
              </mc:Choice>
              <mc:Fallback>
                <p:oleObj name="Equation" r:id="rId3" imgW="342720" imgH="253800" progId="Equation.DSMT4">
                  <p:embed/>
                  <p:pic>
                    <p:nvPicPr>
                      <p:cNvPr id="8" name="Object 4"/>
                      <p:cNvPicPr/>
                      <p:nvPr/>
                    </p:nvPicPr>
                    <p:blipFill>
                      <a:blip r:embed="rId4"/>
                      <a:stretch>
                        <a:fillRect/>
                      </a:stretch>
                    </p:blipFill>
                    <p:spPr>
                      <a:xfrm>
                        <a:off x="3124200" y="3009900"/>
                        <a:ext cx="608013" cy="381000"/>
                      </a:xfrm>
                      <a:prstGeom prst="rect">
                        <a:avLst/>
                      </a:prstGeom>
                    </p:spPr>
                  </p:pic>
                </p:oleObj>
              </mc:Fallback>
            </mc:AlternateContent>
          </a:graphicData>
        </a:graphic>
      </p:graphicFrame>
      <p:sp>
        <p:nvSpPr>
          <p:cNvPr id="10" name="Content Placeholder 5"/>
          <p:cNvSpPr>
            <a:spLocks noGrp="1"/>
          </p:cNvSpPr>
          <p:nvPr>
            <p:ph sz="quarter" idx="12"/>
          </p:nvPr>
        </p:nvSpPr>
        <p:spPr>
          <a:xfrm>
            <a:off x="4023615" y="2971800"/>
            <a:ext cx="4358385" cy="419100"/>
          </a:xfrm>
        </p:spPr>
        <p:txBody>
          <a:bodyPr/>
          <a:lstStyle/>
          <a:p>
            <a:r>
              <a:rPr lang="en-US" altLang="en-US" dirty="0"/>
              <a:t>For example, a method </a:t>
            </a:r>
            <a:r>
              <a:rPr lang="en-US" altLang="en-US" dirty="0" smtClean="0"/>
              <a:t>that</a:t>
            </a:r>
            <a:endParaRPr lang="en-US" dirty="0"/>
          </a:p>
        </p:txBody>
      </p:sp>
      <p:sp>
        <p:nvSpPr>
          <p:cNvPr id="11" name="Content Placeholder 6"/>
          <p:cNvSpPr>
            <a:spLocks noGrp="1"/>
          </p:cNvSpPr>
          <p:nvPr>
            <p:ph sz="quarter" idx="13"/>
          </p:nvPr>
        </p:nvSpPr>
        <p:spPr>
          <a:xfrm>
            <a:off x="462648" y="3695700"/>
            <a:ext cx="8229600" cy="1143000"/>
          </a:xfrm>
        </p:spPr>
        <p:txBody>
          <a:bodyPr/>
          <a:lstStyle/>
          <a:p>
            <a:r>
              <a:rPr lang="en-US" altLang="en-US" dirty="0"/>
              <a:t>r</a:t>
            </a:r>
            <a:r>
              <a:rPr lang="en-US" altLang="en-US" dirty="0" smtClean="0"/>
              <a:t>etrieves </a:t>
            </a:r>
            <a:r>
              <a:rPr lang="en-US" altLang="en-US" dirty="0"/>
              <a:t>an element at a given index in an array takes constant time, because it does not grow as the size of the array increases</a:t>
            </a:r>
            <a:r>
              <a:rPr lang="en-US" altLang="en-US" dirty="0" smtClean="0"/>
              <a:t>. </a:t>
            </a:r>
            <a:endParaRPr lang="en-US" dirty="0"/>
          </a:p>
        </p:txBody>
      </p:sp>
    </p:spTree>
    <p:extLst>
      <p:ext uri="{BB962C8B-B14F-4D97-AF65-F5344CB8AC3E}">
        <p14:creationId xmlns:p14="http://schemas.microsoft.com/office/powerpoint/2010/main" val="406146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smtClean="0"/>
              <a:t>Linear Search Animation</a:t>
            </a:r>
            <a:endParaRPr lang="en-US" dirty="0"/>
          </a:p>
        </p:txBody>
      </p:sp>
      <p:sp>
        <p:nvSpPr>
          <p:cNvPr id="10" name="Content Placeholder 2"/>
          <p:cNvSpPr>
            <a:spLocks noGrp="1"/>
          </p:cNvSpPr>
          <p:nvPr>
            <p:ph idx="1"/>
          </p:nvPr>
        </p:nvSpPr>
        <p:spPr>
          <a:xfrm>
            <a:off x="457200" y="1524000"/>
            <a:ext cx="8229600" cy="838200"/>
          </a:xfrm>
        </p:spPr>
        <p:txBody>
          <a:bodyPr/>
          <a:lstStyle/>
          <a:p>
            <a:r>
              <a:rPr lang="en-US" altLang="en-US" dirty="0" smtClean="0">
                <a:hlinkClick r:id="rId2" tooltip="http://www.cs.armstrong.edu/liang/animation/web/LinearSearch.html"/>
              </a:rPr>
              <a:t>Armstrong Linear Search</a:t>
            </a:r>
            <a:endParaRPr lang="en-US" altLang="en-US" dirty="0"/>
          </a:p>
        </p:txBody>
      </p:sp>
      <p:pic>
        <p:nvPicPr>
          <p:cNvPr id="11" name="Picture 3" descr="A bar graph represents linear search animation with indices marked from 0 to 19 along the horizontal axis with the values marked on the y axis as follows, 0 is 19, 1 is 7, 3 is 10, 4 is 14, 5 is 20, 6 is 8, 7 is 6, 8 is 12,9 is 1,10 is 14, 11 is 13, 12 is 9, 13 is 3, 14 is 11, 15 is 15, 16 is16, 17 is 5, 18 is 18, 19 is 17. The seventh bar is shaded. The key value entered left parenthesis in double right parenthesis below the graph is 9. There are two buttons, step and reset beside 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971800"/>
            <a:ext cx="4448175"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4522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Binary Search Animation</a:t>
            </a:r>
            <a:endParaRPr lang="en-US" dirty="0"/>
          </a:p>
        </p:txBody>
      </p:sp>
      <p:sp>
        <p:nvSpPr>
          <p:cNvPr id="5" name="Content Placeholder 2"/>
          <p:cNvSpPr>
            <a:spLocks noGrp="1"/>
          </p:cNvSpPr>
          <p:nvPr>
            <p:ph idx="1"/>
          </p:nvPr>
        </p:nvSpPr>
        <p:spPr>
          <a:xfrm>
            <a:off x="457200" y="1524000"/>
            <a:ext cx="8229600" cy="990600"/>
          </a:xfrm>
        </p:spPr>
        <p:txBody>
          <a:bodyPr/>
          <a:lstStyle/>
          <a:p>
            <a:r>
              <a:rPr lang="en-US" altLang="en-US" dirty="0" smtClean="0">
                <a:hlinkClick r:id="rId2" tooltip="http://www.cs.armstrong.edu/liang/animation/web/BinarySearch.html"/>
              </a:rPr>
              <a:t>Armstrong Binary Search</a:t>
            </a:r>
            <a:endParaRPr lang="en-US" altLang="en-US" dirty="0"/>
          </a:p>
        </p:txBody>
      </p:sp>
      <p:pic>
        <p:nvPicPr>
          <p:cNvPr id="6" name="Picture 3" descr="A bar graph represents binary search animation with indices marked from 0 to 20 along the horizontal axis with the values marked on the y axis as follows, 0 is 1, 1 is 2, 2 is 3, 3 is 4, 4 is 5, 5 is 6, 6 is 7, 7 is 8, 8 is 9, 9 is 10, 10 is 11, 11 is 12, 12 is 13, 13 is 14, 14 is 15, 15 is 16,16 is 17, 17 is 18, 18 is 19,19 is 20. The fifth bar is shaded. The key value entered left parenthesis in double right parenthesis below the graph is 6. There are two buttons, step and reset beside 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895600"/>
            <a:ext cx="47625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3905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Logarithm: Analyzing Binary Search</a:t>
            </a:r>
            <a:endParaRPr lang="en-US" dirty="0"/>
          </a:p>
        </p:txBody>
      </p:sp>
      <p:graphicFrame>
        <p:nvGraphicFramePr>
          <p:cNvPr id="10" name="Object 2" descr="n equals 2 to the k power."/>
          <p:cNvGraphicFramePr>
            <a:graphicFrameLocks noChangeAspect="1"/>
          </p:cNvGraphicFramePr>
          <p:nvPr>
            <p:extLst>
              <p:ext uri="{D42A27DB-BD31-4B8C-83A1-F6EECF244321}">
                <p14:modId xmlns:p14="http://schemas.microsoft.com/office/powerpoint/2010/main" val="2675707513"/>
              </p:ext>
            </p:extLst>
          </p:nvPr>
        </p:nvGraphicFramePr>
        <p:xfrm>
          <a:off x="533400" y="1642641"/>
          <a:ext cx="914400" cy="338559"/>
        </p:xfrm>
        <a:graphic>
          <a:graphicData uri="http://schemas.openxmlformats.org/presentationml/2006/ole">
            <mc:AlternateContent xmlns:mc="http://schemas.openxmlformats.org/markup-compatibility/2006">
              <mc:Choice xmlns:v="urn:schemas-microsoft-com:vml" Requires="v">
                <p:oleObj spid="_x0000_s27448" name="Equation" r:id="rId3" imgW="809393" imgH="392433" progId="Equation.DSMT4">
                  <p:embed/>
                </p:oleObj>
              </mc:Choice>
              <mc:Fallback>
                <p:oleObj name="Equation" r:id="rId3" imgW="809393" imgH="392433" progId="Equation.DSMT4">
                  <p:embed/>
                  <p:pic>
                    <p:nvPicPr>
                      <p:cNvPr id="22539"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642641"/>
                        <a:ext cx="914400" cy="338559"/>
                      </a:xfrm>
                      <a:prstGeom prst="rect">
                        <a:avLst/>
                      </a:prstGeom>
                      <a:noFill/>
                      <a:ln>
                        <a:noFill/>
                      </a:ln>
                    </p:spPr>
                  </p:pic>
                </p:oleObj>
              </mc:Fallback>
            </mc:AlternateContent>
          </a:graphicData>
        </a:graphic>
      </p:graphicFrame>
      <p:sp>
        <p:nvSpPr>
          <p:cNvPr id="5" name="Content Placeholder 3"/>
          <p:cNvSpPr>
            <a:spLocks noGrp="1"/>
          </p:cNvSpPr>
          <p:nvPr>
            <p:ph sz="quarter" idx="10"/>
          </p:nvPr>
        </p:nvSpPr>
        <p:spPr>
          <a:xfrm>
            <a:off x="514141" y="2192548"/>
            <a:ext cx="8172659" cy="1096274"/>
          </a:xfrm>
        </p:spPr>
        <p:txBody>
          <a:bodyPr/>
          <a:lstStyle/>
          <a:p>
            <a:r>
              <a:rPr lang="en-US" altLang="en-US" sz="2200" dirty="0"/>
              <a:t>The binary search algorithm presented in Listing 7.7, BinarySearch.java, searches a key in a sorted array. Each iteration in the algorithm contains a fixed number of operations, </a:t>
            </a:r>
            <a:endParaRPr lang="en-US" sz="2200" dirty="0"/>
          </a:p>
        </p:txBody>
      </p:sp>
      <p:sp>
        <p:nvSpPr>
          <p:cNvPr id="6" name="Content Placeholder 4"/>
          <p:cNvSpPr>
            <a:spLocks noGrp="1"/>
          </p:cNvSpPr>
          <p:nvPr>
            <p:ph sz="quarter" idx="11"/>
          </p:nvPr>
        </p:nvSpPr>
        <p:spPr>
          <a:xfrm>
            <a:off x="459294" y="3500170"/>
            <a:ext cx="2512506" cy="386030"/>
          </a:xfrm>
        </p:spPr>
        <p:txBody>
          <a:bodyPr/>
          <a:lstStyle/>
          <a:p>
            <a:r>
              <a:rPr lang="en-US" altLang="en-US" sz="2200" dirty="0"/>
              <a:t>denoted by </a:t>
            </a:r>
            <a:r>
              <a:rPr lang="en-US" altLang="en-US" sz="2200" i="1" dirty="0"/>
              <a:t>c</a:t>
            </a:r>
            <a:r>
              <a:rPr lang="en-US" altLang="en-US" sz="2200" dirty="0"/>
              <a:t>. </a:t>
            </a:r>
            <a:r>
              <a:rPr lang="en-US" altLang="en-US" sz="2200" dirty="0" smtClean="0"/>
              <a:t>Let</a:t>
            </a:r>
            <a:endParaRPr lang="en-US" sz="2200" dirty="0"/>
          </a:p>
        </p:txBody>
      </p:sp>
      <p:graphicFrame>
        <p:nvGraphicFramePr>
          <p:cNvPr id="9" name="Object 5" descr="T of n"/>
          <p:cNvGraphicFramePr>
            <a:graphicFrameLocks noChangeAspect="1"/>
          </p:cNvGraphicFramePr>
          <p:nvPr>
            <p:extLst>
              <p:ext uri="{D42A27DB-BD31-4B8C-83A1-F6EECF244321}">
                <p14:modId xmlns:p14="http://schemas.microsoft.com/office/powerpoint/2010/main" val="3260872024"/>
              </p:ext>
            </p:extLst>
          </p:nvPr>
        </p:nvGraphicFramePr>
        <p:xfrm>
          <a:off x="3124200" y="3480144"/>
          <a:ext cx="630237" cy="406056"/>
        </p:xfrm>
        <a:graphic>
          <a:graphicData uri="http://schemas.openxmlformats.org/presentationml/2006/ole">
            <mc:AlternateContent xmlns:mc="http://schemas.openxmlformats.org/markup-compatibility/2006">
              <mc:Choice xmlns:v="urn:schemas-microsoft-com:vml" Requires="v">
                <p:oleObj spid="_x0000_s27449" name="Equation" r:id="rId5" imgW="355320" imgH="253800" progId="Equation.DSMT4">
                  <p:embed/>
                </p:oleObj>
              </mc:Choice>
              <mc:Fallback>
                <p:oleObj name="Equation" r:id="rId5" imgW="355320" imgH="253800" progId="Equation.DSMT4">
                  <p:embed/>
                  <p:pic>
                    <p:nvPicPr>
                      <p:cNvPr id="12" name="Object 4"/>
                      <p:cNvPicPr/>
                      <p:nvPr/>
                    </p:nvPicPr>
                    <p:blipFill>
                      <a:blip r:embed="rId6"/>
                      <a:stretch>
                        <a:fillRect/>
                      </a:stretch>
                    </p:blipFill>
                    <p:spPr>
                      <a:xfrm>
                        <a:off x="3124200" y="3480144"/>
                        <a:ext cx="630237" cy="406056"/>
                      </a:xfrm>
                      <a:prstGeom prst="rect">
                        <a:avLst/>
                      </a:prstGeom>
                    </p:spPr>
                  </p:pic>
                </p:oleObj>
              </mc:Fallback>
            </mc:AlternateContent>
          </a:graphicData>
        </a:graphic>
      </p:graphicFrame>
      <p:sp>
        <p:nvSpPr>
          <p:cNvPr id="7" name="Content Placeholder 6"/>
          <p:cNvSpPr>
            <a:spLocks noGrp="1"/>
          </p:cNvSpPr>
          <p:nvPr>
            <p:ph sz="quarter" idx="12"/>
          </p:nvPr>
        </p:nvSpPr>
        <p:spPr>
          <a:xfrm>
            <a:off x="4038600" y="3505200"/>
            <a:ext cx="4648200" cy="381000"/>
          </a:xfrm>
        </p:spPr>
        <p:txBody>
          <a:bodyPr/>
          <a:lstStyle/>
          <a:p>
            <a:r>
              <a:rPr lang="en-US" altLang="en-US" sz="2200" dirty="0"/>
              <a:t>denote the time </a:t>
            </a:r>
            <a:r>
              <a:rPr lang="en-US" altLang="en-US" sz="2200" dirty="0" smtClean="0"/>
              <a:t>complexity </a:t>
            </a:r>
            <a:r>
              <a:rPr lang="en-US" altLang="en-US" sz="2000" dirty="0"/>
              <a:t>for a </a:t>
            </a:r>
            <a:endParaRPr lang="en-US" sz="2200" dirty="0"/>
          </a:p>
        </p:txBody>
      </p:sp>
      <p:sp>
        <p:nvSpPr>
          <p:cNvPr id="8" name="Content Placeholder 7"/>
          <p:cNvSpPr>
            <a:spLocks noGrp="1"/>
          </p:cNvSpPr>
          <p:nvPr>
            <p:ph sz="quarter" idx="13"/>
          </p:nvPr>
        </p:nvSpPr>
        <p:spPr>
          <a:xfrm>
            <a:off x="485670" y="4187554"/>
            <a:ext cx="8229600" cy="1143000"/>
          </a:xfrm>
        </p:spPr>
        <p:txBody>
          <a:bodyPr/>
          <a:lstStyle/>
          <a:p>
            <a:r>
              <a:rPr lang="en-US" altLang="en-US" sz="2200" dirty="0"/>
              <a:t>a binary search on a list of  </a:t>
            </a:r>
            <a:r>
              <a:rPr lang="en-US" altLang="en-US" sz="2200" b="1" dirty="0"/>
              <a:t>n</a:t>
            </a:r>
            <a:r>
              <a:rPr lang="en-US" altLang="en-US" sz="2200" dirty="0"/>
              <a:t> elements. Without loss of generality, assume </a:t>
            </a:r>
            <a:r>
              <a:rPr lang="en-US" altLang="en-US" sz="2200" b="1" dirty="0"/>
              <a:t>n</a:t>
            </a:r>
            <a:r>
              <a:rPr lang="en-US" altLang="en-US" sz="2200" dirty="0"/>
              <a:t> is a power of 2 and </a:t>
            </a:r>
            <a:r>
              <a:rPr lang="en-US" altLang="en-US" sz="2200" b="1" dirty="0"/>
              <a:t>k=</a:t>
            </a:r>
            <a:r>
              <a:rPr lang="en-US" altLang="en-US" sz="2200" b="1" dirty="0" err="1"/>
              <a:t>logn</a:t>
            </a:r>
            <a:r>
              <a:rPr lang="en-US" altLang="en-US" sz="2200" dirty="0"/>
              <a:t>. Since binary search eliminates half of the input after two comparisons</a:t>
            </a:r>
            <a:r>
              <a:rPr lang="en-US" altLang="en-US" sz="2200" dirty="0" smtClean="0"/>
              <a:t>,</a:t>
            </a:r>
            <a:endParaRPr lang="en-US" altLang="en-US" sz="2200" dirty="0"/>
          </a:p>
        </p:txBody>
      </p:sp>
      <p:graphicFrame>
        <p:nvGraphicFramePr>
          <p:cNvPr id="11" name="Object 8" descr="T of n equals T start fraction left parenthesis n over 2 right parenthesis end fraction + c equals T start fraction left parenthesis n over 2 squared end fraction right parenthesis + c + c equals so on equals T start fraction left parenthesis n over 2 to the k power end fraction right parenthesis + c k equals T of 1 + c log n equals 1 + c log n."/>
          <p:cNvGraphicFramePr>
            <a:graphicFrameLocks noChangeAspect="1"/>
          </p:cNvGraphicFramePr>
          <p:nvPr>
            <p:extLst>
              <p:ext uri="{D42A27DB-BD31-4B8C-83A1-F6EECF244321}">
                <p14:modId xmlns:p14="http://schemas.microsoft.com/office/powerpoint/2010/main" val="2179331892"/>
              </p:ext>
            </p:extLst>
          </p:nvPr>
        </p:nvGraphicFramePr>
        <p:xfrm>
          <a:off x="1143000" y="5404635"/>
          <a:ext cx="6172200" cy="541338"/>
        </p:xfrm>
        <a:graphic>
          <a:graphicData uri="http://schemas.openxmlformats.org/presentationml/2006/ole">
            <mc:AlternateContent xmlns:mc="http://schemas.openxmlformats.org/markup-compatibility/2006">
              <mc:Choice xmlns:v="urn:schemas-microsoft-com:vml" Requires="v">
                <p:oleObj spid="_x0000_s27450" name="Equation" r:id="rId7" imgW="4533900" imgH="393700" progId="Equation.DSMT4">
                  <p:embed/>
                </p:oleObj>
              </mc:Choice>
              <mc:Fallback>
                <p:oleObj name="Equation" r:id="rId7" imgW="4533900" imgH="393700" progId="Equation.DSMT4">
                  <p:embed/>
                  <p:pic>
                    <p:nvPicPr>
                      <p:cNvPr id="22536"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5404635"/>
                        <a:ext cx="617220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9" descr="equals O of log n."/>
          <p:cNvGraphicFramePr>
            <a:graphicFrameLocks noChangeAspect="1"/>
          </p:cNvGraphicFramePr>
          <p:nvPr>
            <p:extLst>
              <p:ext uri="{D42A27DB-BD31-4B8C-83A1-F6EECF244321}">
                <p14:modId xmlns:p14="http://schemas.microsoft.com/office/powerpoint/2010/main" val="1355717165"/>
              </p:ext>
            </p:extLst>
          </p:nvPr>
        </p:nvGraphicFramePr>
        <p:xfrm>
          <a:off x="2513806" y="6073718"/>
          <a:ext cx="915988" cy="279400"/>
        </p:xfrm>
        <a:graphic>
          <a:graphicData uri="http://schemas.openxmlformats.org/presentationml/2006/ole">
            <mc:AlternateContent xmlns:mc="http://schemas.openxmlformats.org/markup-compatibility/2006">
              <mc:Choice xmlns:v="urn:schemas-microsoft-com:vml" Requires="v">
                <p:oleObj spid="_x0000_s27451" name="Equation" r:id="rId9" imgW="672808" imgH="203112" progId="Equation.DSMT4">
                  <p:embed/>
                </p:oleObj>
              </mc:Choice>
              <mc:Fallback>
                <p:oleObj name="Equation" r:id="rId9" imgW="672808" imgH="203112" progId="Equation.DSMT4">
                  <p:embed/>
                  <p:pic>
                    <p:nvPicPr>
                      <p:cNvPr id="22537"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3806" y="6073718"/>
                        <a:ext cx="915988"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28650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Logarithmic Time</a:t>
            </a:r>
            <a:endParaRPr lang="en-US" dirty="0"/>
          </a:p>
        </p:txBody>
      </p:sp>
      <p:sp>
        <p:nvSpPr>
          <p:cNvPr id="8" name="Content Placeholder 2"/>
          <p:cNvSpPr>
            <a:spLocks noGrp="1"/>
          </p:cNvSpPr>
          <p:nvPr>
            <p:ph sz="quarter" idx="10"/>
          </p:nvPr>
        </p:nvSpPr>
        <p:spPr/>
        <p:txBody>
          <a:bodyPr/>
          <a:lstStyle/>
          <a:p>
            <a:r>
              <a:rPr lang="en-US" altLang="en-US" dirty="0"/>
              <a:t>Ignoring constants and smaller terms, the complexity of </a:t>
            </a:r>
            <a:r>
              <a:rPr lang="en-US" altLang="en-US" dirty="0" smtClean="0"/>
              <a:t>the</a:t>
            </a:r>
            <a:endParaRPr lang="en-US" dirty="0"/>
          </a:p>
        </p:txBody>
      </p:sp>
      <p:sp>
        <p:nvSpPr>
          <p:cNvPr id="9" name="Content Placeholder 3"/>
          <p:cNvSpPr>
            <a:spLocks noGrp="1"/>
          </p:cNvSpPr>
          <p:nvPr>
            <p:ph sz="quarter" idx="11"/>
          </p:nvPr>
        </p:nvSpPr>
        <p:spPr>
          <a:xfrm>
            <a:off x="478971" y="2312968"/>
            <a:ext cx="3657600" cy="413657"/>
          </a:xfrm>
        </p:spPr>
        <p:txBody>
          <a:bodyPr/>
          <a:lstStyle/>
          <a:p>
            <a:r>
              <a:rPr lang="en-US" altLang="en-US" dirty="0"/>
              <a:t>binary search algorithm is</a:t>
            </a:r>
            <a:endParaRPr lang="en-US" dirty="0"/>
          </a:p>
        </p:txBody>
      </p:sp>
      <p:graphicFrame>
        <p:nvGraphicFramePr>
          <p:cNvPr id="12" name="Object 4" descr="O of log n."/>
          <p:cNvGraphicFramePr>
            <a:graphicFrameLocks noChangeAspect="1"/>
          </p:cNvGraphicFramePr>
          <p:nvPr>
            <p:extLst>
              <p:ext uri="{D42A27DB-BD31-4B8C-83A1-F6EECF244321}">
                <p14:modId xmlns:p14="http://schemas.microsoft.com/office/powerpoint/2010/main" val="2710152393"/>
              </p:ext>
            </p:extLst>
          </p:nvPr>
        </p:nvGraphicFramePr>
        <p:xfrm>
          <a:off x="4267200" y="2362200"/>
          <a:ext cx="1123740" cy="364426"/>
        </p:xfrm>
        <a:graphic>
          <a:graphicData uri="http://schemas.openxmlformats.org/presentationml/2006/ole">
            <mc:AlternateContent xmlns:mc="http://schemas.openxmlformats.org/markup-compatibility/2006">
              <mc:Choice xmlns:v="urn:schemas-microsoft-com:vml" Requires="v">
                <p:oleObj spid="_x0000_s28046" name="Equation" r:id="rId3" imgW="520560" imgH="203040" progId="Equation.DSMT4">
                  <p:embed/>
                </p:oleObj>
              </mc:Choice>
              <mc:Fallback>
                <p:oleObj name="Equation" r:id="rId3" imgW="520560" imgH="203040" progId="Equation.DSMT4">
                  <p:embed/>
                  <p:pic>
                    <p:nvPicPr>
                      <p:cNvPr id="12" name="Object 9"/>
                      <p:cNvPicPr>
                        <a:picLocks noChangeAspect="1" noChangeArrowheads="1"/>
                      </p:cNvPicPr>
                      <p:nvPr/>
                    </p:nvPicPr>
                    <p:blipFill>
                      <a:blip r:embed="rId4"/>
                      <a:srcRect/>
                      <a:stretch>
                        <a:fillRect/>
                      </a:stretch>
                    </p:blipFill>
                    <p:spPr bwMode="auto">
                      <a:xfrm>
                        <a:off x="4267200" y="2362200"/>
                        <a:ext cx="1123740" cy="364426"/>
                      </a:xfrm>
                      <a:prstGeom prst="rect">
                        <a:avLst/>
                      </a:prstGeom>
                      <a:noFill/>
                      <a:ln>
                        <a:noFill/>
                      </a:ln>
                    </p:spPr>
                  </p:pic>
                </p:oleObj>
              </mc:Fallback>
            </mc:AlternateContent>
          </a:graphicData>
        </a:graphic>
      </p:graphicFrame>
      <p:sp>
        <p:nvSpPr>
          <p:cNvPr id="13" name="Content Placeholder 5"/>
          <p:cNvSpPr>
            <a:spLocks noGrp="1"/>
          </p:cNvSpPr>
          <p:nvPr>
            <p:ph sz="quarter" idx="12"/>
          </p:nvPr>
        </p:nvSpPr>
        <p:spPr>
          <a:xfrm>
            <a:off x="5562601" y="2320170"/>
            <a:ext cx="3124199" cy="407291"/>
          </a:xfrm>
        </p:spPr>
        <p:txBody>
          <a:bodyPr/>
          <a:lstStyle/>
          <a:p>
            <a:r>
              <a:rPr lang="en-US" altLang="en-US" dirty="0"/>
              <a:t>An algorithm with the</a:t>
            </a:r>
            <a:endParaRPr lang="en-US" dirty="0"/>
          </a:p>
        </p:txBody>
      </p:sp>
      <p:graphicFrame>
        <p:nvGraphicFramePr>
          <p:cNvPr id="16" name="Object 6" descr="O of log n."/>
          <p:cNvGraphicFramePr>
            <a:graphicFrameLocks noChangeAspect="1"/>
          </p:cNvGraphicFramePr>
          <p:nvPr>
            <p:extLst>
              <p:ext uri="{D42A27DB-BD31-4B8C-83A1-F6EECF244321}">
                <p14:modId xmlns:p14="http://schemas.microsoft.com/office/powerpoint/2010/main" val="538901003"/>
              </p:ext>
            </p:extLst>
          </p:nvPr>
        </p:nvGraphicFramePr>
        <p:xfrm>
          <a:off x="449664" y="2989052"/>
          <a:ext cx="1123740" cy="364426"/>
        </p:xfrm>
        <a:graphic>
          <a:graphicData uri="http://schemas.openxmlformats.org/presentationml/2006/ole">
            <mc:AlternateContent xmlns:mc="http://schemas.openxmlformats.org/markup-compatibility/2006">
              <mc:Choice xmlns:v="urn:schemas-microsoft-com:vml" Requires="v">
                <p:oleObj spid="_x0000_s28047" name="Equation" r:id="rId5" imgW="520560" imgH="203040" progId="Equation.DSMT4">
                  <p:embed/>
                </p:oleObj>
              </mc:Choice>
              <mc:Fallback>
                <p:oleObj name="Equation" r:id="rId5" imgW="520560" imgH="203040" progId="Equation.DSMT4">
                  <p:embed/>
                  <p:pic>
                    <p:nvPicPr>
                      <p:cNvPr id="12" name="Object 9"/>
                      <p:cNvPicPr>
                        <a:picLocks noChangeAspect="1" noChangeArrowheads="1"/>
                      </p:cNvPicPr>
                      <p:nvPr/>
                    </p:nvPicPr>
                    <p:blipFill>
                      <a:blip r:embed="rId4"/>
                      <a:srcRect/>
                      <a:stretch>
                        <a:fillRect/>
                      </a:stretch>
                    </p:blipFill>
                    <p:spPr bwMode="auto">
                      <a:xfrm>
                        <a:off x="449664" y="2989052"/>
                        <a:ext cx="1123740" cy="364426"/>
                      </a:xfrm>
                      <a:prstGeom prst="rect">
                        <a:avLst/>
                      </a:prstGeom>
                      <a:noFill/>
                      <a:ln>
                        <a:noFill/>
                      </a:ln>
                    </p:spPr>
                  </p:pic>
                </p:oleObj>
              </mc:Fallback>
            </mc:AlternateContent>
          </a:graphicData>
        </a:graphic>
      </p:graphicFrame>
      <p:sp>
        <p:nvSpPr>
          <p:cNvPr id="14" name="Content Placeholder 7"/>
          <p:cNvSpPr>
            <a:spLocks noGrp="1"/>
          </p:cNvSpPr>
          <p:nvPr>
            <p:ph sz="quarter" idx="13"/>
          </p:nvPr>
        </p:nvSpPr>
        <p:spPr>
          <a:xfrm>
            <a:off x="1676400" y="2989052"/>
            <a:ext cx="7010400" cy="398253"/>
          </a:xfrm>
        </p:spPr>
        <p:txBody>
          <a:bodyPr/>
          <a:lstStyle/>
          <a:p>
            <a:r>
              <a:rPr lang="en-US" altLang="en-US" dirty="0"/>
              <a:t>time complexity is called a </a:t>
            </a:r>
            <a:r>
              <a:rPr lang="en-US" altLang="en-US" b="1" dirty="0"/>
              <a:t>logarithmic algorithm.</a:t>
            </a:r>
            <a:endParaRPr lang="en-US" b="1" dirty="0"/>
          </a:p>
        </p:txBody>
      </p:sp>
      <p:sp>
        <p:nvSpPr>
          <p:cNvPr id="15" name="Content Placeholder 8"/>
          <p:cNvSpPr>
            <a:spLocks noGrp="1"/>
          </p:cNvSpPr>
          <p:nvPr>
            <p:ph sz="quarter" idx="14"/>
          </p:nvPr>
        </p:nvSpPr>
        <p:spPr>
          <a:xfrm>
            <a:off x="457200" y="3648896"/>
            <a:ext cx="8229600" cy="2447104"/>
          </a:xfrm>
        </p:spPr>
        <p:txBody>
          <a:bodyPr/>
          <a:lstStyle/>
          <a:p>
            <a:r>
              <a:rPr lang="en-US" altLang="en-US" dirty="0"/>
              <a:t>The base of the log is 2, but the base does not affect a logarithmic growth rate, so it can be omitted. The logarithmic algorithm grows slowly as the problem size increases. If you square the input size, you only double the time for the algorithm</a:t>
            </a:r>
            <a:endParaRPr lang="en-US" dirty="0"/>
          </a:p>
        </p:txBody>
      </p:sp>
    </p:spTree>
    <p:extLst>
      <p:ext uri="{BB962C8B-B14F-4D97-AF65-F5344CB8AC3E}">
        <p14:creationId xmlns:p14="http://schemas.microsoft.com/office/powerpoint/2010/main" val="2598825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Selection Sort Animation</a:t>
            </a:r>
            <a:endParaRPr lang="en-US" dirty="0"/>
          </a:p>
        </p:txBody>
      </p:sp>
      <p:sp>
        <p:nvSpPr>
          <p:cNvPr id="8" name="Text Placeholder 7"/>
          <p:cNvSpPr>
            <a:spLocks noGrp="1"/>
          </p:cNvSpPr>
          <p:nvPr>
            <p:ph type="body" sz="quarter" idx="10"/>
          </p:nvPr>
        </p:nvSpPr>
        <p:spPr>
          <a:xfrm>
            <a:off x="533400" y="1551500"/>
            <a:ext cx="8229600" cy="792725"/>
          </a:xfrm>
        </p:spPr>
        <p:txBody>
          <a:bodyPr anchor="t"/>
          <a:lstStyle/>
          <a:p>
            <a:r>
              <a:rPr lang="en-US" altLang="en-US" dirty="0" smtClean="0">
                <a:hlinkClick r:id="rId2" tooltip="http://www.cs.armstrong.edu/liang/animation/web/SelectionSort.html"/>
              </a:rPr>
              <a:t>Selection Sort</a:t>
            </a:r>
            <a:endParaRPr lang="en-US" altLang="en-US" dirty="0"/>
          </a:p>
        </p:txBody>
      </p:sp>
      <p:sp>
        <p:nvSpPr>
          <p:cNvPr id="7" name="Textbox 3">
            <a:hlinkClick r:id="rId2" highlightClick="1"/>
          </p:cNvPr>
          <p:cNvSpPr>
            <a:spLocks noChangeArrowheads="1"/>
          </p:cNvSpPr>
          <p:nvPr/>
        </p:nvSpPr>
        <p:spPr bwMode="auto">
          <a:xfrm>
            <a:off x="1676400" y="2024062"/>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6" name="Picture 4" descr="A bar graph represents selection sort animation with indices marked from 0 to 19 along the horizontal axis with the values marked on the y axis as follows, 0 is 1, 1 is 2, 2 is 3, 3 is 4, 4 is 5, 5 is 6, 6 is 18, 7 is 20, 8 is 7, 9 is 11, 10 is 9, 11 is 16, 12 is 8, 13 is 15, 14 is 12, 15 is 14,16 is 17, 17 is 19, 18 is 10, 19 is 13. The sixth bar is shaded. There are two buttons below the graph. They are step and res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121588"/>
            <a:ext cx="5029200" cy="304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2524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Analyzing Selection Sort</a:t>
            </a:r>
            <a:endParaRPr lang="en-US" dirty="0"/>
          </a:p>
        </p:txBody>
      </p:sp>
      <p:sp>
        <p:nvSpPr>
          <p:cNvPr id="5" name="Content Placeholder 2"/>
          <p:cNvSpPr>
            <a:spLocks noGrp="1"/>
          </p:cNvSpPr>
          <p:nvPr>
            <p:ph sz="quarter" idx="10"/>
          </p:nvPr>
        </p:nvSpPr>
        <p:spPr>
          <a:xfrm>
            <a:off x="457200" y="1600200"/>
            <a:ext cx="8229600" cy="1600200"/>
          </a:xfrm>
        </p:spPr>
        <p:txBody>
          <a:bodyPr/>
          <a:lstStyle/>
          <a:p>
            <a:r>
              <a:rPr lang="en-US" altLang="en-US" sz="2000" dirty="0"/>
              <a:t>The selection sort algorithm presented in Listing 7.8, SelectionSort.java, finds the smallest number in the list and places it first. It then finds the smallest number remaining and places it second, and so on until the list contains only a single number. The number of comparisons is </a:t>
            </a:r>
            <a:r>
              <a:rPr lang="en-US" altLang="en-US" sz="2000" i="1" dirty="0"/>
              <a:t>n-1</a:t>
            </a:r>
            <a:r>
              <a:rPr lang="en-US" altLang="en-US" sz="2000" dirty="0"/>
              <a:t> for the first iteration, </a:t>
            </a:r>
            <a:r>
              <a:rPr lang="en-US" altLang="en-US" sz="2000" i="1" dirty="0"/>
              <a:t>n-2</a:t>
            </a:r>
            <a:r>
              <a:rPr lang="en-US" altLang="en-US" sz="2000" dirty="0"/>
              <a:t> for the second iteration, and so on</a:t>
            </a:r>
            <a:r>
              <a:rPr lang="en-US" altLang="en-US" sz="2000" dirty="0" smtClean="0"/>
              <a:t>. Let</a:t>
            </a:r>
            <a:endParaRPr lang="en-US" sz="2000" dirty="0"/>
          </a:p>
        </p:txBody>
      </p:sp>
      <p:graphicFrame>
        <p:nvGraphicFramePr>
          <p:cNvPr id="9" name="Object 3" descr="T of n"/>
          <p:cNvGraphicFramePr>
            <a:graphicFrameLocks noChangeAspect="1"/>
          </p:cNvGraphicFramePr>
          <p:nvPr>
            <p:extLst>
              <p:ext uri="{D42A27DB-BD31-4B8C-83A1-F6EECF244321}">
                <p14:modId xmlns:p14="http://schemas.microsoft.com/office/powerpoint/2010/main" val="2345004726"/>
              </p:ext>
            </p:extLst>
          </p:nvPr>
        </p:nvGraphicFramePr>
        <p:xfrm>
          <a:off x="457200" y="3288682"/>
          <a:ext cx="630237" cy="398531"/>
        </p:xfrm>
        <a:graphic>
          <a:graphicData uri="http://schemas.openxmlformats.org/presentationml/2006/ole">
            <mc:AlternateContent xmlns:mc="http://schemas.openxmlformats.org/markup-compatibility/2006">
              <mc:Choice xmlns:v="urn:schemas-microsoft-com:vml" Requires="v">
                <p:oleObj spid="_x0000_s29237" name="Equation" r:id="rId3" imgW="355320" imgH="253800" progId="Equation.DSMT4">
                  <p:embed/>
                </p:oleObj>
              </mc:Choice>
              <mc:Fallback>
                <p:oleObj name="Equation" r:id="rId3" imgW="355320" imgH="253800" progId="Equation.DSMT4">
                  <p:embed/>
                  <p:pic>
                    <p:nvPicPr>
                      <p:cNvPr id="9" name="Object 5"/>
                      <p:cNvPicPr/>
                      <p:nvPr/>
                    </p:nvPicPr>
                    <p:blipFill>
                      <a:blip r:embed="rId4"/>
                      <a:stretch>
                        <a:fillRect/>
                      </a:stretch>
                    </p:blipFill>
                    <p:spPr>
                      <a:xfrm>
                        <a:off x="457200" y="3288682"/>
                        <a:ext cx="630237" cy="398531"/>
                      </a:xfrm>
                      <a:prstGeom prst="rect">
                        <a:avLst/>
                      </a:prstGeom>
                    </p:spPr>
                  </p:pic>
                </p:oleObj>
              </mc:Fallback>
            </mc:AlternateContent>
          </a:graphicData>
        </a:graphic>
      </p:graphicFrame>
      <p:sp>
        <p:nvSpPr>
          <p:cNvPr id="6" name="Content Placeholder 4"/>
          <p:cNvSpPr>
            <a:spLocks noGrp="1"/>
          </p:cNvSpPr>
          <p:nvPr>
            <p:ph sz="quarter" idx="11"/>
          </p:nvPr>
        </p:nvSpPr>
        <p:spPr>
          <a:xfrm>
            <a:off x="1219200" y="3344035"/>
            <a:ext cx="7086600" cy="343178"/>
          </a:xfrm>
        </p:spPr>
        <p:txBody>
          <a:bodyPr/>
          <a:lstStyle/>
          <a:p>
            <a:r>
              <a:rPr lang="en-US" altLang="en-US" sz="2000" dirty="0" smtClean="0"/>
              <a:t>denote the complexity for selection sort and </a:t>
            </a:r>
            <a:r>
              <a:rPr lang="en-US" altLang="en-US" sz="2000" i="1" dirty="0" smtClean="0"/>
              <a:t>c </a:t>
            </a:r>
            <a:r>
              <a:rPr lang="en-US" altLang="en-US" sz="2000" dirty="0"/>
              <a:t>denote the total </a:t>
            </a:r>
            <a:endParaRPr lang="en-US" sz="2000" dirty="0"/>
          </a:p>
        </p:txBody>
      </p:sp>
      <p:sp>
        <p:nvSpPr>
          <p:cNvPr id="7" name="Content Placeholder 5"/>
          <p:cNvSpPr>
            <a:spLocks noGrp="1"/>
          </p:cNvSpPr>
          <p:nvPr>
            <p:ph sz="quarter" idx="12"/>
          </p:nvPr>
        </p:nvSpPr>
        <p:spPr>
          <a:xfrm>
            <a:off x="452176" y="3880850"/>
            <a:ext cx="8234624" cy="762000"/>
          </a:xfrm>
        </p:spPr>
        <p:txBody>
          <a:bodyPr/>
          <a:lstStyle/>
          <a:p>
            <a:r>
              <a:rPr lang="en-US" altLang="en-US" dirty="0" smtClean="0"/>
              <a:t>number of other operations such as assignments and additional comparisons in each iteration. So,</a:t>
            </a:r>
            <a:endParaRPr lang="en-US" altLang="en-US" dirty="0"/>
          </a:p>
        </p:txBody>
      </p:sp>
      <p:graphicFrame>
        <p:nvGraphicFramePr>
          <p:cNvPr id="10" name="Object 6" descr="T of n equals start expression left parenthesis n minus 1 right parenthesis end expression + c + start expression left parenthesis n minus 2 right parenthesis end expression + c and so on + 2 + c + 1 + c equals start fraction n squared over 2 end fraction minus start fraction n over 2 end fraction + c n."/>
          <p:cNvGraphicFramePr>
            <a:graphicFrameLocks noChangeAspect="1"/>
          </p:cNvGraphicFramePr>
          <p:nvPr>
            <p:extLst>
              <p:ext uri="{D42A27DB-BD31-4B8C-83A1-F6EECF244321}">
                <p14:modId xmlns:p14="http://schemas.microsoft.com/office/powerpoint/2010/main" val="2291734825"/>
              </p:ext>
            </p:extLst>
          </p:nvPr>
        </p:nvGraphicFramePr>
        <p:xfrm>
          <a:off x="1600200" y="4836487"/>
          <a:ext cx="5029200" cy="486813"/>
        </p:xfrm>
        <a:graphic>
          <a:graphicData uri="http://schemas.openxmlformats.org/presentationml/2006/ole">
            <mc:AlternateContent xmlns:mc="http://schemas.openxmlformats.org/markup-compatibility/2006">
              <mc:Choice xmlns:v="urn:schemas-microsoft-com:vml" Requires="v">
                <p:oleObj spid="_x0000_s29238" name="Equation" r:id="rId5" imgW="3568700" imgH="419100" progId="Equation.DSMT4">
                  <p:embed/>
                </p:oleObj>
              </mc:Choice>
              <mc:Fallback>
                <p:oleObj name="Equation" r:id="rId5" imgW="3568700" imgH="419100" progId="Equation.DSMT4">
                  <p:embed/>
                  <p:pic>
                    <p:nvPicPr>
                      <p:cNvPr id="25609"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4836487"/>
                        <a:ext cx="5029200" cy="486813"/>
                      </a:xfrm>
                      <a:prstGeom prst="rect">
                        <a:avLst/>
                      </a:prstGeom>
                      <a:noFill/>
                      <a:ln>
                        <a:noFill/>
                      </a:ln>
                    </p:spPr>
                  </p:pic>
                </p:oleObj>
              </mc:Fallback>
            </mc:AlternateContent>
          </a:graphicData>
        </a:graphic>
      </p:graphicFrame>
      <p:sp>
        <p:nvSpPr>
          <p:cNvPr id="8" name="Content Placeholder 7"/>
          <p:cNvSpPr>
            <a:spLocks noGrp="1"/>
          </p:cNvSpPr>
          <p:nvPr>
            <p:ph sz="quarter" idx="13"/>
          </p:nvPr>
        </p:nvSpPr>
        <p:spPr>
          <a:xfrm>
            <a:off x="457200" y="5463798"/>
            <a:ext cx="8229600" cy="609600"/>
          </a:xfrm>
        </p:spPr>
        <p:txBody>
          <a:bodyPr/>
          <a:lstStyle/>
          <a:p>
            <a:r>
              <a:rPr lang="en-US" altLang="en-US" sz="2000" dirty="0"/>
              <a:t>Ignoring constants and smaller terms, the complexity of the selection sort algorithm is</a:t>
            </a:r>
            <a:endParaRPr lang="en-US" sz="2000" dirty="0"/>
          </a:p>
        </p:txBody>
      </p:sp>
      <p:graphicFrame>
        <p:nvGraphicFramePr>
          <p:cNvPr id="11" name="Object 8" descr="O of n squared."/>
          <p:cNvGraphicFramePr>
            <a:graphicFrameLocks noChangeAspect="1"/>
          </p:cNvGraphicFramePr>
          <p:nvPr>
            <p:extLst>
              <p:ext uri="{D42A27DB-BD31-4B8C-83A1-F6EECF244321}">
                <p14:modId xmlns:p14="http://schemas.microsoft.com/office/powerpoint/2010/main" val="2298035769"/>
              </p:ext>
            </p:extLst>
          </p:nvPr>
        </p:nvGraphicFramePr>
        <p:xfrm>
          <a:off x="2286000" y="6168991"/>
          <a:ext cx="719138" cy="263104"/>
        </p:xfrm>
        <a:graphic>
          <a:graphicData uri="http://schemas.openxmlformats.org/presentationml/2006/ole">
            <mc:AlternateContent xmlns:mc="http://schemas.openxmlformats.org/markup-compatibility/2006">
              <mc:Choice xmlns:v="urn:schemas-microsoft-com:vml" Requires="v">
                <p:oleObj spid="_x0000_s29239" name="Equation" r:id="rId7" imgW="406080" imgH="228600" progId="Equation.DSMT4">
                  <p:embed/>
                </p:oleObj>
              </mc:Choice>
              <mc:Fallback>
                <p:oleObj name="Equation" r:id="rId7" imgW="406080" imgH="228600" progId="Equation.DSMT4">
                  <p:embed/>
                  <p:pic>
                    <p:nvPicPr>
                      <p:cNvPr id="9" name="Object 5"/>
                      <p:cNvPicPr/>
                      <p:nvPr/>
                    </p:nvPicPr>
                    <p:blipFill>
                      <a:blip r:embed="rId8"/>
                      <a:stretch>
                        <a:fillRect/>
                      </a:stretch>
                    </p:blipFill>
                    <p:spPr>
                      <a:xfrm>
                        <a:off x="2286000" y="6168991"/>
                        <a:ext cx="719138" cy="263104"/>
                      </a:xfrm>
                      <a:prstGeom prst="rect">
                        <a:avLst/>
                      </a:prstGeom>
                    </p:spPr>
                  </p:pic>
                </p:oleObj>
              </mc:Fallback>
            </mc:AlternateContent>
          </a:graphicData>
        </a:graphic>
      </p:graphicFrame>
    </p:spTree>
    <p:extLst>
      <p:ext uri="{BB962C8B-B14F-4D97-AF65-F5344CB8AC3E}">
        <p14:creationId xmlns:p14="http://schemas.microsoft.com/office/powerpoint/2010/main" val="3905140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Quadratic Time</a:t>
            </a:r>
            <a:endParaRPr lang="en-US" dirty="0"/>
          </a:p>
        </p:txBody>
      </p:sp>
      <p:sp>
        <p:nvSpPr>
          <p:cNvPr id="3" name="Content Placeholder 2"/>
          <p:cNvSpPr>
            <a:spLocks noGrp="1"/>
          </p:cNvSpPr>
          <p:nvPr>
            <p:ph sz="quarter" idx="10"/>
          </p:nvPr>
        </p:nvSpPr>
        <p:spPr>
          <a:xfrm>
            <a:off x="457200" y="1600200"/>
            <a:ext cx="3200400" cy="457200"/>
          </a:xfrm>
        </p:spPr>
        <p:txBody>
          <a:bodyPr/>
          <a:lstStyle/>
          <a:p>
            <a:r>
              <a:rPr lang="en-US" altLang="en-US" dirty="0"/>
              <a:t>An algorithm with the</a:t>
            </a:r>
            <a:endParaRPr lang="en-US" dirty="0"/>
          </a:p>
        </p:txBody>
      </p:sp>
      <p:graphicFrame>
        <p:nvGraphicFramePr>
          <p:cNvPr id="7" name="Object 3" descr="O of n squared."/>
          <p:cNvGraphicFramePr>
            <a:graphicFrameLocks noChangeAspect="1"/>
          </p:cNvGraphicFramePr>
          <p:nvPr>
            <p:extLst>
              <p:ext uri="{D42A27DB-BD31-4B8C-83A1-F6EECF244321}">
                <p14:modId xmlns:p14="http://schemas.microsoft.com/office/powerpoint/2010/main" val="3009723118"/>
              </p:ext>
            </p:extLst>
          </p:nvPr>
        </p:nvGraphicFramePr>
        <p:xfrm>
          <a:off x="3373033" y="1570683"/>
          <a:ext cx="864184" cy="428471"/>
        </p:xfrm>
        <a:graphic>
          <a:graphicData uri="http://schemas.openxmlformats.org/presentationml/2006/ole">
            <mc:AlternateContent xmlns:mc="http://schemas.openxmlformats.org/markup-compatibility/2006">
              <mc:Choice xmlns:v="urn:schemas-microsoft-com:vml" Requires="v">
                <p:oleObj spid="_x0000_s29881" name="Equation" r:id="rId3" imgW="406080" imgH="228600" progId="Equation.DSMT4">
                  <p:embed/>
                </p:oleObj>
              </mc:Choice>
              <mc:Fallback>
                <p:oleObj name="Equation" r:id="rId3" imgW="406080" imgH="228600" progId="Equation.DSMT4">
                  <p:embed/>
                  <p:pic>
                    <p:nvPicPr>
                      <p:cNvPr id="11" name="Object 8"/>
                      <p:cNvPicPr/>
                      <p:nvPr/>
                    </p:nvPicPr>
                    <p:blipFill>
                      <a:blip r:embed="rId4"/>
                      <a:stretch>
                        <a:fillRect/>
                      </a:stretch>
                    </p:blipFill>
                    <p:spPr>
                      <a:xfrm>
                        <a:off x="3373033" y="1570683"/>
                        <a:ext cx="864184" cy="428471"/>
                      </a:xfrm>
                      <a:prstGeom prst="rect">
                        <a:avLst/>
                      </a:prstGeom>
                    </p:spPr>
                  </p:pic>
                </p:oleObj>
              </mc:Fallback>
            </mc:AlternateContent>
          </a:graphicData>
        </a:graphic>
      </p:graphicFrame>
      <p:sp>
        <p:nvSpPr>
          <p:cNvPr id="4" name="Content Placeholder 4"/>
          <p:cNvSpPr>
            <a:spLocks noGrp="1"/>
          </p:cNvSpPr>
          <p:nvPr>
            <p:ph sz="quarter" idx="11"/>
          </p:nvPr>
        </p:nvSpPr>
        <p:spPr>
          <a:xfrm>
            <a:off x="4237217" y="1570683"/>
            <a:ext cx="4038600" cy="432756"/>
          </a:xfrm>
        </p:spPr>
        <p:txBody>
          <a:bodyPr/>
          <a:lstStyle/>
          <a:p>
            <a:r>
              <a:rPr lang="en-US" altLang="en-US" dirty="0"/>
              <a:t>time complexity </a:t>
            </a:r>
            <a:r>
              <a:rPr lang="en-US" altLang="en-US" dirty="0" smtClean="0"/>
              <a:t>is </a:t>
            </a:r>
            <a:r>
              <a:rPr lang="en-US" altLang="en-US" dirty="0"/>
              <a:t>called </a:t>
            </a:r>
            <a:endParaRPr lang="en-US" dirty="0"/>
          </a:p>
        </p:txBody>
      </p:sp>
      <p:sp>
        <p:nvSpPr>
          <p:cNvPr id="5" name="Content Placeholder 5"/>
          <p:cNvSpPr>
            <a:spLocks noGrp="1"/>
          </p:cNvSpPr>
          <p:nvPr>
            <p:ph sz="quarter" idx="12"/>
          </p:nvPr>
        </p:nvSpPr>
        <p:spPr>
          <a:xfrm>
            <a:off x="457200" y="2054888"/>
            <a:ext cx="8229600" cy="2278808"/>
          </a:xfrm>
        </p:spPr>
        <p:txBody>
          <a:bodyPr/>
          <a:lstStyle/>
          <a:p>
            <a:r>
              <a:rPr lang="en-US" altLang="en-US" dirty="0"/>
              <a:t>a </a:t>
            </a:r>
            <a:r>
              <a:rPr lang="en-US" altLang="en-US" b="1" dirty="0"/>
              <a:t>quadratic algorithm</a:t>
            </a:r>
            <a:r>
              <a:rPr lang="en-US" altLang="en-US" dirty="0"/>
              <a:t>. The quadratic algorithm grows quickly as the problem size increases. If you double the input size, the time for the algorithm is quadrupled. Algorithms with a nested loop are often quadratic</a:t>
            </a:r>
            <a:r>
              <a:rPr lang="en-US" altLang="en-US" dirty="0" smtClean="0"/>
              <a:t>.</a:t>
            </a:r>
            <a:endParaRPr lang="en-US" altLang="en-US" dirty="0"/>
          </a:p>
        </p:txBody>
      </p:sp>
    </p:spTree>
    <p:extLst>
      <p:ext uri="{BB962C8B-B14F-4D97-AF65-F5344CB8AC3E}">
        <p14:creationId xmlns:p14="http://schemas.microsoft.com/office/powerpoint/2010/main" val="4193984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Analyzing Tower of Hanoi</a:t>
            </a:r>
            <a:endParaRPr lang="en-US" dirty="0"/>
          </a:p>
        </p:txBody>
      </p:sp>
      <p:sp>
        <p:nvSpPr>
          <p:cNvPr id="3" name="Content Placeholder 2"/>
          <p:cNvSpPr>
            <a:spLocks noGrp="1"/>
          </p:cNvSpPr>
          <p:nvPr>
            <p:ph sz="quarter" idx="10"/>
          </p:nvPr>
        </p:nvSpPr>
        <p:spPr>
          <a:xfrm>
            <a:off x="457200" y="1600200"/>
            <a:ext cx="8305800" cy="2667000"/>
          </a:xfrm>
        </p:spPr>
        <p:txBody>
          <a:bodyPr/>
          <a:lstStyle/>
          <a:p>
            <a:pPr marL="256032" indent="-256032">
              <a:buFont typeface="Arial" panose="020B0604020202020204" pitchFamily="34" charset="0"/>
              <a:buChar char="•"/>
            </a:pPr>
            <a:r>
              <a:rPr lang="en-US" altLang="en-US" sz="2200" dirty="0"/>
              <a:t>The Tower of Hanoi problem presented in Listing 18.7, TowerOfHanoi.java, moves </a:t>
            </a:r>
            <a:r>
              <a:rPr lang="en-US" altLang="en-US" sz="2200" i="1" dirty="0"/>
              <a:t>n</a:t>
            </a:r>
            <a:r>
              <a:rPr lang="en-US" altLang="en-US" sz="2200" dirty="0"/>
              <a:t> disks from tower A to tower B with the assistance of tower C recursively as follows:</a:t>
            </a:r>
          </a:p>
          <a:p>
            <a:pPr marL="740664" lvl="1" indent="-283464"/>
            <a:r>
              <a:rPr lang="en-US" altLang="en-US" sz="2200" dirty="0"/>
              <a:t>Move the first </a:t>
            </a:r>
            <a:r>
              <a:rPr lang="en-US" altLang="en-US" sz="2200" b="1" i="1" dirty="0"/>
              <a:t>n – 1 </a:t>
            </a:r>
            <a:r>
              <a:rPr lang="en-US" altLang="en-US" sz="2200" dirty="0"/>
              <a:t>disks from A to C with the assistance of tower B.</a:t>
            </a:r>
          </a:p>
          <a:p>
            <a:pPr marL="740664" lvl="1" indent="-283464"/>
            <a:r>
              <a:rPr lang="en-US" altLang="en-US" sz="2200" dirty="0"/>
              <a:t>Move disk </a:t>
            </a:r>
            <a:r>
              <a:rPr lang="en-US" altLang="en-US" sz="2200" i="1" u="sng" dirty="0"/>
              <a:t>n</a:t>
            </a:r>
            <a:r>
              <a:rPr lang="en-US" altLang="en-US" sz="2200" dirty="0"/>
              <a:t> from A to B.</a:t>
            </a:r>
          </a:p>
          <a:p>
            <a:pPr marL="740664" lvl="1" indent="-283464"/>
            <a:r>
              <a:rPr lang="en-US" altLang="en-US" sz="2200" dirty="0"/>
              <a:t>Move </a:t>
            </a:r>
            <a:r>
              <a:rPr lang="en-US" altLang="en-US" sz="2200" b="1" i="1" dirty="0"/>
              <a:t>n - 1</a:t>
            </a:r>
            <a:r>
              <a:rPr lang="en-US" altLang="en-US" sz="2200" b="1" dirty="0"/>
              <a:t> </a:t>
            </a:r>
            <a:r>
              <a:rPr lang="en-US" altLang="en-US" sz="2200" dirty="0"/>
              <a:t>disks from C to B with the assistance of tower A</a:t>
            </a:r>
            <a:r>
              <a:rPr lang="en-US" altLang="en-US" sz="2200" dirty="0" smtClean="0"/>
              <a:t>.</a:t>
            </a:r>
            <a:endParaRPr lang="en-US" altLang="en-US" sz="2200" dirty="0"/>
          </a:p>
        </p:txBody>
      </p:sp>
      <p:graphicFrame>
        <p:nvGraphicFramePr>
          <p:cNvPr id="7" name="Object 3" descr="Let T of n."/>
          <p:cNvGraphicFramePr>
            <a:graphicFrameLocks noChangeAspect="1"/>
          </p:cNvGraphicFramePr>
          <p:nvPr>
            <p:extLst>
              <p:ext uri="{D42A27DB-BD31-4B8C-83A1-F6EECF244321}">
                <p14:modId xmlns:p14="http://schemas.microsoft.com/office/powerpoint/2010/main" val="142287709"/>
              </p:ext>
            </p:extLst>
          </p:nvPr>
        </p:nvGraphicFramePr>
        <p:xfrm>
          <a:off x="559357" y="4492511"/>
          <a:ext cx="1057275" cy="398463"/>
        </p:xfrm>
        <a:graphic>
          <a:graphicData uri="http://schemas.openxmlformats.org/presentationml/2006/ole">
            <mc:AlternateContent xmlns:mc="http://schemas.openxmlformats.org/markup-compatibility/2006">
              <mc:Choice xmlns:v="urn:schemas-microsoft-com:vml" Requires="v">
                <p:oleObj spid="_x0000_s31242" name="Equation" r:id="rId3" imgW="596880" imgH="253800" progId="Equation.DSMT4">
                  <p:embed/>
                </p:oleObj>
              </mc:Choice>
              <mc:Fallback>
                <p:oleObj name="Equation" r:id="rId3" imgW="596880" imgH="253800" progId="Equation.DSMT4">
                  <p:embed/>
                  <p:pic>
                    <p:nvPicPr>
                      <p:cNvPr id="9" name="Object 3"/>
                      <p:cNvPicPr/>
                      <p:nvPr/>
                    </p:nvPicPr>
                    <p:blipFill>
                      <a:blip r:embed="rId4"/>
                      <a:stretch>
                        <a:fillRect/>
                      </a:stretch>
                    </p:blipFill>
                    <p:spPr>
                      <a:xfrm>
                        <a:off x="559357" y="4492511"/>
                        <a:ext cx="1057275" cy="398463"/>
                      </a:xfrm>
                      <a:prstGeom prst="rect">
                        <a:avLst/>
                      </a:prstGeom>
                    </p:spPr>
                  </p:pic>
                </p:oleObj>
              </mc:Fallback>
            </mc:AlternateContent>
          </a:graphicData>
        </a:graphic>
      </p:graphicFrame>
      <p:sp>
        <p:nvSpPr>
          <p:cNvPr id="4" name="Content Placeholder 4"/>
          <p:cNvSpPr>
            <a:spLocks noGrp="1"/>
          </p:cNvSpPr>
          <p:nvPr>
            <p:ph sz="quarter" idx="11"/>
          </p:nvPr>
        </p:nvSpPr>
        <p:spPr>
          <a:xfrm>
            <a:off x="1866900" y="4471576"/>
            <a:ext cx="6781800" cy="337457"/>
          </a:xfrm>
        </p:spPr>
        <p:txBody>
          <a:bodyPr/>
          <a:lstStyle/>
          <a:p>
            <a:r>
              <a:rPr lang="en-US" altLang="en-US" sz="2200" dirty="0"/>
              <a:t>denote the complexity for the algorithm that moves</a:t>
            </a:r>
            <a:endParaRPr lang="en-US" sz="2200" dirty="0"/>
          </a:p>
        </p:txBody>
      </p:sp>
      <p:sp>
        <p:nvSpPr>
          <p:cNvPr id="5" name="Content Placeholder 5"/>
          <p:cNvSpPr>
            <a:spLocks noGrp="1"/>
          </p:cNvSpPr>
          <p:nvPr>
            <p:ph sz="quarter" idx="12"/>
          </p:nvPr>
        </p:nvSpPr>
        <p:spPr>
          <a:xfrm>
            <a:off x="559357" y="5002974"/>
            <a:ext cx="7391400" cy="370891"/>
          </a:xfrm>
        </p:spPr>
        <p:txBody>
          <a:bodyPr/>
          <a:lstStyle/>
          <a:p>
            <a:r>
              <a:rPr lang="en-US" altLang="en-US" sz="2200" dirty="0"/>
              <a:t>disks and c denote the constant time to move one disk, i.e.,</a:t>
            </a:r>
            <a:endParaRPr lang="en-US" sz="2200" dirty="0"/>
          </a:p>
        </p:txBody>
      </p:sp>
      <p:graphicFrame>
        <p:nvGraphicFramePr>
          <p:cNvPr id="8" name="Object 6" descr="T of 1."/>
          <p:cNvGraphicFramePr>
            <a:graphicFrameLocks noChangeAspect="1"/>
          </p:cNvGraphicFramePr>
          <p:nvPr>
            <p:extLst>
              <p:ext uri="{D42A27DB-BD31-4B8C-83A1-F6EECF244321}">
                <p14:modId xmlns:p14="http://schemas.microsoft.com/office/powerpoint/2010/main" val="2265795156"/>
              </p:ext>
            </p:extLst>
          </p:nvPr>
        </p:nvGraphicFramePr>
        <p:xfrm>
          <a:off x="8094645" y="5013409"/>
          <a:ext cx="533958" cy="370891"/>
        </p:xfrm>
        <a:graphic>
          <a:graphicData uri="http://schemas.openxmlformats.org/presentationml/2006/ole">
            <mc:AlternateContent xmlns:mc="http://schemas.openxmlformats.org/markup-compatibility/2006">
              <mc:Choice xmlns:v="urn:schemas-microsoft-com:vml" Requires="v">
                <p:oleObj spid="_x0000_s31243" name="Equation" r:id="rId5" imgW="330120" imgH="253800" progId="Equation.DSMT4">
                  <p:embed/>
                </p:oleObj>
              </mc:Choice>
              <mc:Fallback>
                <p:oleObj name="Equation" r:id="rId5" imgW="330120" imgH="253800" progId="Equation.DSMT4">
                  <p:embed/>
                  <p:pic>
                    <p:nvPicPr>
                      <p:cNvPr id="7" name="Object 3"/>
                      <p:cNvPicPr/>
                      <p:nvPr/>
                    </p:nvPicPr>
                    <p:blipFill>
                      <a:blip r:embed="rId6"/>
                      <a:stretch>
                        <a:fillRect/>
                      </a:stretch>
                    </p:blipFill>
                    <p:spPr>
                      <a:xfrm>
                        <a:off x="8094645" y="5013409"/>
                        <a:ext cx="533958" cy="370891"/>
                      </a:xfrm>
                      <a:prstGeom prst="rect">
                        <a:avLst/>
                      </a:prstGeom>
                    </p:spPr>
                  </p:pic>
                </p:oleObj>
              </mc:Fallback>
            </mc:AlternateContent>
          </a:graphicData>
        </a:graphic>
      </p:graphicFrame>
      <p:sp>
        <p:nvSpPr>
          <p:cNvPr id="6" name="Content Placeholder 7"/>
          <p:cNvSpPr>
            <a:spLocks noGrp="1"/>
          </p:cNvSpPr>
          <p:nvPr>
            <p:ph sz="quarter" idx="13"/>
          </p:nvPr>
        </p:nvSpPr>
        <p:spPr>
          <a:xfrm>
            <a:off x="509114" y="5567806"/>
            <a:ext cx="1157759" cy="348342"/>
          </a:xfrm>
        </p:spPr>
        <p:txBody>
          <a:bodyPr/>
          <a:lstStyle/>
          <a:p>
            <a:r>
              <a:rPr lang="en-US" altLang="en-US" sz="2200" dirty="0"/>
              <a:t>is c. So,</a:t>
            </a:r>
            <a:endParaRPr lang="en-US" sz="2200" dirty="0"/>
          </a:p>
        </p:txBody>
      </p:sp>
      <p:graphicFrame>
        <p:nvGraphicFramePr>
          <p:cNvPr id="9" name="Object 8" descr="T of n equals T start expression left parenthesis n minus 1 right parenthesis end expression + c + T start expression left parenthesis n minus 1 right parenthesis end expression equals 2 T start expression left parenthesis n minus 1 right parenthesis end expression + c. Equals 2 left parenthesis 2 left parenthesis T start expression left parenthesis n minus 2 right parenthesis end expression + c right parenthesis + c right parenthesis equals 2 to the n minus 1 power T of 1 + c 2 to the n minus 2 power + and so on + c 2 + c equals Equals c 2 to the n minus 1 power + c 2 to the n minus 2 power + so on + c 2 + c equals c start expression left parenthesis 2 to the n power minus 1 right parenthesis end expression equals O of 2 to the n power."/>
          <p:cNvGraphicFramePr>
            <a:graphicFrameLocks noChangeAspect="1"/>
          </p:cNvGraphicFramePr>
          <p:nvPr>
            <p:extLst>
              <p:ext uri="{D42A27DB-BD31-4B8C-83A1-F6EECF244321}">
                <p14:modId xmlns:p14="http://schemas.microsoft.com/office/powerpoint/2010/main" val="3918231049"/>
              </p:ext>
            </p:extLst>
          </p:nvPr>
        </p:nvGraphicFramePr>
        <p:xfrm>
          <a:off x="1981200" y="5551864"/>
          <a:ext cx="5410200" cy="728567"/>
        </p:xfrm>
        <a:graphic>
          <a:graphicData uri="http://schemas.openxmlformats.org/presentationml/2006/ole">
            <mc:AlternateContent xmlns:mc="http://schemas.openxmlformats.org/markup-compatibility/2006">
              <mc:Choice xmlns:v="urn:schemas-microsoft-com:vml" Requires="v">
                <p:oleObj spid="_x0000_s31244" name="Equation" r:id="rId7" imgW="3441700" imgH="698500" progId="Equation.DSMT4">
                  <p:embed/>
                </p:oleObj>
              </mc:Choice>
              <mc:Fallback>
                <p:oleObj name="Equation" r:id="rId7" imgW="3441700" imgH="698500" progId="Equation.DSMT4">
                  <p:embed/>
                  <p:pic>
                    <p:nvPicPr>
                      <p:cNvPr id="1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5551864"/>
                        <a:ext cx="5410200" cy="72856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320637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smtClean="0"/>
              <a:t>Common Recurrence Relations</a:t>
            </a:r>
            <a:endParaRPr lang="en-US" dirty="0"/>
          </a:p>
        </p:txBody>
      </p:sp>
      <p:pic>
        <p:nvPicPr>
          <p:cNvPr id="12" name="Picture 2" descr="A table has 8 rows and 3 columns. The columns have the following headings from left to right. Recurrence Relation, Result, Example, the row entries are as follows. Row 1. Recurrence Relation, T of n equals T left parenthesis n over 2 right parenthesis + O of 1. Result, T of n equals O of log n. Example, Binary search, Euclid's G C D. Row 2. Recurrence Relation, T of n equals T start expression left parenthesis n minus1 right parenthesis end expression + 0 of 1. Result, T of n equals O of n. Example, Linear search. Row 3. Recurrence Relation, T of n equals 2 T start expression left parenthesis n over2 right parenthesis end expression + O of 1. Result, T of n equals 0 of n. Example. Row 4. Recurrence Relation, T of n equals 2Tstart expression left parenthesis n over 2 right parenthesis end expression + 0 of n. Result, T of n equals 0 start expression left parenthesis n log n right parenthesis end expression. Example, Merge sort in Chapter 24. Row 5. Recurrence Relation, T of n equals 2 T start expression left parenthesis n over 2 right parenthesis end expression + O of n log n. Result, T of n equals O of n log squared n. Example. Row 6. Recurrence Relation, T of n equals T left parenthesis n minus 1 right parenthesis + O of n. Result, T of n equals O of n squared. Example, Selection sort, insertion in sort. Row 7. Recurrence Relation, T of n equals 2 T left parenthesis n minus 1 right parenthesis + O of 1. Result, T of n equals O of 2 to the n power. Example, towers of Hanoi. Row 8. Recurrence Relation, T of n equals T left parenthesis n minus 1 right parenthesis + T left parenthesis n minus 2 right parenthesis + O of 1. Result, T of n equals O of 2 to the n power. Example, Recursive Fibonacci algorithm."/>
          <p:cNvPicPr>
            <a:picLocks noChangeAspect="1"/>
          </p:cNvPicPr>
          <p:nvPr/>
        </p:nvPicPr>
        <p:blipFill>
          <a:blip r:embed="rId2"/>
          <a:stretch>
            <a:fillRect/>
          </a:stretch>
        </p:blipFill>
        <p:spPr>
          <a:xfrm>
            <a:off x="1219200" y="2286000"/>
            <a:ext cx="7313095" cy="2952267"/>
          </a:xfrm>
          <a:prstGeom prst="rect">
            <a:avLst/>
          </a:prstGeom>
        </p:spPr>
      </p:pic>
    </p:spTree>
    <p:extLst>
      <p:ext uri="{BB962C8B-B14F-4D97-AF65-F5344CB8AC3E}">
        <p14:creationId xmlns:p14="http://schemas.microsoft.com/office/powerpoint/2010/main" val="769378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Objectives </a:t>
            </a:r>
            <a:r>
              <a:rPr lang="en-US" altLang="en-US" sz="2000" b="0" dirty="0" smtClean="0"/>
              <a:t>(2 </a:t>
            </a:r>
            <a:r>
              <a:rPr lang="en-US" altLang="en-US" sz="2000" b="0" dirty="0"/>
              <a:t>of 2)</a:t>
            </a:r>
            <a:endParaRPr lang="en-US" dirty="0"/>
          </a:p>
        </p:txBody>
      </p:sp>
      <p:sp>
        <p:nvSpPr>
          <p:cNvPr id="3" name="Content Placeholder 2"/>
          <p:cNvSpPr>
            <a:spLocks noGrp="1"/>
          </p:cNvSpPr>
          <p:nvPr>
            <p:ph idx="1"/>
          </p:nvPr>
        </p:nvSpPr>
        <p:spPr/>
        <p:txBody>
          <a:bodyPr/>
          <a:lstStyle/>
          <a:p>
            <a:pPr marL="256032" indent="-256032">
              <a:buFont typeface="Arial" panose="020B0604020202020204" pitchFamily="34" charset="0"/>
              <a:buChar char="•"/>
            </a:pPr>
            <a:r>
              <a:rPr lang="en-US" altLang="en-US" sz="2200" dirty="0"/>
              <a:t>To design efficient algorithms for finding Fibonacci numbers using dynamic programming (§22.5).</a:t>
            </a:r>
          </a:p>
          <a:p>
            <a:pPr marL="256032" indent="-256032">
              <a:buFont typeface="Arial" panose="020B0604020202020204" pitchFamily="34" charset="0"/>
              <a:buChar char="•"/>
            </a:pPr>
            <a:r>
              <a:rPr lang="en-US" altLang="en-US" sz="2200" dirty="0"/>
              <a:t>To find the </a:t>
            </a:r>
            <a:r>
              <a:rPr lang="en-US" altLang="en-US" sz="2200" dirty="0" smtClean="0"/>
              <a:t>G</a:t>
            </a:r>
            <a:r>
              <a:rPr lang="en-US" altLang="en-US" sz="100" dirty="0" smtClean="0"/>
              <a:t> </a:t>
            </a:r>
            <a:r>
              <a:rPr lang="en-US" altLang="en-US" sz="2200" dirty="0" smtClean="0"/>
              <a:t>C</a:t>
            </a:r>
            <a:r>
              <a:rPr lang="en-US" altLang="en-US" sz="100" dirty="0" smtClean="0"/>
              <a:t> </a:t>
            </a:r>
            <a:r>
              <a:rPr lang="en-US" altLang="en-US" sz="2200" dirty="0" smtClean="0"/>
              <a:t>D </a:t>
            </a:r>
            <a:r>
              <a:rPr lang="en-US" altLang="en-US" sz="2200" dirty="0"/>
              <a:t>using Euclid’s algorithm (§22.6).</a:t>
            </a:r>
          </a:p>
          <a:p>
            <a:pPr marL="256032" indent="-256032">
              <a:buFont typeface="Arial" panose="020B0604020202020204" pitchFamily="34" charset="0"/>
              <a:buChar char="•"/>
            </a:pPr>
            <a:r>
              <a:rPr lang="en-US" altLang="en-US" sz="2200" dirty="0"/>
              <a:t>To finding prime numbers using the sieve of Eratosthenes (§22.7).</a:t>
            </a:r>
          </a:p>
          <a:p>
            <a:pPr marL="256032" indent="-256032">
              <a:buFont typeface="Arial" panose="020B0604020202020204" pitchFamily="34" charset="0"/>
              <a:buChar char="•"/>
            </a:pPr>
            <a:r>
              <a:rPr lang="en-US" altLang="en-US" sz="2200" dirty="0"/>
              <a:t>To design efficient algorithms for finding the closest pair of points using the divide-and-conquer approach (§22.8).</a:t>
            </a:r>
          </a:p>
          <a:p>
            <a:pPr marL="256032" indent="-256032">
              <a:buFont typeface="Arial" panose="020B0604020202020204" pitchFamily="34" charset="0"/>
              <a:buChar char="•"/>
            </a:pPr>
            <a:r>
              <a:rPr lang="en-US" altLang="en-US" sz="2200" dirty="0"/>
              <a:t>To solve the Eight Queens problem using the backtracking approach (§22.9).</a:t>
            </a:r>
          </a:p>
          <a:p>
            <a:pPr marL="256032" indent="-256032">
              <a:buFont typeface="Arial" panose="020B0604020202020204" pitchFamily="34" charset="0"/>
              <a:buChar char="•"/>
            </a:pPr>
            <a:r>
              <a:rPr lang="en-US" altLang="en-US" sz="2200" dirty="0"/>
              <a:t>To design efficient algorithms for finding a convex hull for a set of points (§22.10).</a:t>
            </a:r>
          </a:p>
        </p:txBody>
      </p:sp>
    </p:spTree>
    <p:extLst>
      <p:ext uri="{BB962C8B-B14F-4D97-AF65-F5344CB8AC3E}">
        <p14:creationId xmlns:p14="http://schemas.microsoft.com/office/powerpoint/2010/main" val="2174598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Comparing Common Growth Functions </a:t>
            </a:r>
            <a:r>
              <a:rPr lang="en-US" altLang="en-US" sz="2000" b="0" dirty="0" smtClean="0"/>
              <a:t>(1 of 2)</a:t>
            </a:r>
            <a:endParaRPr lang="en-US" sz="2000" b="0" dirty="0"/>
          </a:p>
        </p:txBody>
      </p:sp>
      <p:graphicFrame>
        <p:nvGraphicFramePr>
          <p:cNvPr id="6" name="Object 2" descr="O of 1 less than sign O of log n less than sign O of n less than sign O of n log n less than sign O of n squared less than sign O of n cubed less than sign O of 2 to the n power."/>
          <p:cNvGraphicFramePr>
            <a:graphicFrameLocks noChangeAspect="1"/>
          </p:cNvGraphicFramePr>
          <p:nvPr>
            <p:extLst>
              <p:ext uri="{D42A27DB-BD31-4B8C-83A1-F6EECF244321}">
                <p14:modId xmlns:p14="http://schemas.microsoft.com/office/powerpoint/2010/main" val="1799004273"/>
              </p:ext>
            </p:extLst>
          </p:nvPr>
        </p:nvGraphicFramePr>
        <p:xfrm>
          <a:off x="914400" y="1600200"/>
          <a:ext cx="6934200" cy="428625"/>
        </p:xfrm>
        <a:graphic>
          <a:graphicData uri="http://schemas.openxmlformats.org/presentationml/2006/ole">
            <mc:AlternateContent xmlns:mc="http://schemas.openxmlformats.org/markup-compatibility/2006">
              <mc:Choice xmlns:v="urn:schemas-microsoft-com:vml" Requires="v">
                <p:oleObj spid="_x0000_s31912" name="Equation" r:id="rId3" imgW="3695700" imgH="228600" progId="Equation.DSMT4">
                  <p:embed/>
                </p:oleObj>
              </mc:Choice>
              <mc:Fallback>
                <p:oleObj name="Equation" r:id="rId3" imgW="3695700" imgH="228600" progId="Equation.DSMT4">
                  <p:embed/>
                  <p:pic>
                    <p:nvPicPr>
                      <p:cNvPr id="29705"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600200"/>
                        <a:ext cx="69342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1" name="Picture 3" descr="O of 1 is constant time, O of log n is logarithmic time, O of n is linear time, O of n log n is log linear time, O of n squared is quadratic time, O of n cubed is cubic time, O of 2 to the n power is exponential time."/>
          <p:cNvPicPr>
            <a:picLocks noChangeAspect="1"/>
          </p:cNvPicPr>
          <p:nvPr/>
        </p:nvPicPr>
        <p:blipFill>
          <a:blip r:embed="rId5"/>
          <a:stretch>
            <a:fillRect/>
          </a:stretch>
        </p:blipFill>
        <p:spPr>
          <a:xfrm>
            <a:off x="1524000" y="2333625"/>
            <a:ext cx="5182049" cy="3886200"/>
          </a:xfrm>
          <a:prstGeom prst="rect">
            <a:avLst/>
          </a:prstGeom>
        </p:spPr>
      </p:pic>
    </p:spTree>
    <p:extLst>
      <p:ext uri="{BB962C8B-B14F-4D97-AF65-F5344CB8AC3E}">
        <p14:creationId xmlns:p14="http://schemas.microsoft.com/office/powerpoint/2010/main" val="2974807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Comparing Common Growth Functions </a:t>
            </a:r>
            <a:r>
              <a:rPr lang="en-US" altLang="en-US" sz="2000" b="0" dirty="0" smtClean="0"/>
              <a:t>(2 </a:t>
            </a:r>
            <a:r>
              <a:rPr lang="en-US" altLang="en-US" sz="2000" b="0" dirty="0"/>
              <a:t>of 2)</a:t>
            </a:r>
            <a:endParaRPr lang="en-US" dirty="0"/>
          </a:p>
        </p:txBody>
      </p:sp>
      <p:graphicFrame>
        <p:nvGraphicFramePr>
          <p:cNvPr id="6" name="Object 2" descr="O of 1 less than sign O of log n less than sign O of n less than sign O of n log n less than sign O of n squared less than sign O of n cubed less than sign O of 2 to the n power"/>
          <p:cNvGraphicFramePr>
            <a:graphicFrameLocks noChangeAspect="1"/>
          </p:cNvGraphicFramePr>
          <p:nvPr>
            <p:extLst>
              <p:ext uri="{D42A27DB-BD31-4B8C-83A1-F6EECF244321}">
                <p14:modId xmlns:p14="http://schemas.microsoft.com/office/powerpoint/2010/main" val="883002784"/>
              </p:ext>
            </p:extLst>
          </p:nvPr>
        </p:nvGraphicFramePr>
        <p:xfrm>
          <a:off x="990600" y="1676400"/>
          <a:ext cx="6934200" cy="428625"/>
        </p:xfrm>
        <a:graphic>
          <a:graphicData uri="http://schemas.openxmlformats.org/presentationml/2006/ole">
            <mc:AlternateContent xmlns:mc="http://schemas.openxmlformats.org/markup-compatibility/2006">
              <mc:Choice xmlns:v="urn:schemas-microsoft-com:vml" Requires="v">
                <p:oleObj spid="_x0000_s32935" name="Equation" r:id="rId3" imgW="3695400" imgH="228600" progId="Equation.DSMT4">
                  <p:embed/>
                </p:oleObj>
              </mc:Choice>
              <mc:Fallback>
                <p:oleObj name="Equation" r:id="rId3" imgW="3695400" imgH="228600" progId="Equation.DSMT4">
                  <p:embed/>
                  <p:pic>
                    <p:nvPicPr>
                      <p:cNvPr id="30729" name="Object 8"/>
                      <p:cNvPicPr>
                        <a:picLocks noChangeAspect="1" noChangeArrowheads="1"/>
                      </p:cNvPicPr>
                      <p:nvPr/>
                    </p:nvPicPr>
                    <p:blipFill>
                      <a:blip r:embed="rId4"/>
                      <a:srcRect/>
                      <a:stretch>
                        <a:fillRect/>
                      </a:stretch>
                    </p:blipFill>
                    <p:spPr bwMode="auto">
                      <a:xfrm>
                        <a:off x="990600" y="1676400"/>
                        <a:ext cx="69342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 name="Picture 3" descr="An illustration of a line graph in an x y plane that compares the common growth functions. The line graph of constant time, O of 1, originates from the first y coordinate and is parallel to the x axis. The line graph of logarithmic time, O of log n, originates from the first x coordinate and increases linearly up to a point, then increases gradually above the graph of O of 1. The line graph of linear time, O of n, originates from the origin and increases linearly, above the graph O of log n. The line graph of log linear time, O of n log n, originates from the first x coordinate, and increases linearly above the graph of O of n up to a point, then increases gradually. The line graph of quadratic time, O of n squared, originates from the origin. It is a gradually increasing curve above the graph of O of n log n. The line graph of exponential time, O of 2 to the n th power, originates from the first y coordinate, and is a gradually increasing curve parallel to the graph of O of n squared."/>
          <p:cNvPicPr>
            <a:picLocks noChangeAspect="1"/>
          </p:cNvPicPr>
          <p:nvPr/>
        </p:nvPicPr>
        <p:blipFill>
          <a:blip r:embed="rId5"/>
          <a:stretch>
            <a:fillRect/>
          </a:stretch>
        </p:blipFill>
        <p:spPr>
          <a:xfrm>
            <a:off x="990600" y="2743200"/>
            <a:ext cx="6171882" cy="2843733"/>
          </a:xfrm>
          <a:prstGeom prst="rect">
            <a:avLst/>
          </a:prstGeom>
        </p:spPr>
      </p:pic>
    </p:spTree>
    <p:extLst>
      <p:ext uri="{BB962C8B-B14F-4D97-AF65-F5344CB8AC3E}">
        <p14:creationId xmlns:p14="http://schemas.microsoft.com/office/powerpoint/2010/main" val="2438236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Case Study: Fibonacci Numbers</a:t>
            </a:r>
            <a:endParaRPr lang="en-US" dirty="0"/>
          </a:p>
        </p:txBody>
      </p:sp>
      <p:pic>
        <p:nvPicPr>
          <p:cNvPr id="4" name="Picture 2" descr="Computer code has 9 lines. The lines read as follows. Line 1. forward slash asterisk asterisk the method for finding the Fibonacci number asterisk forward slash. Line 2. public static long f i b left parenthesis long index right parenthesis left brace. Line 3, indented once. if left parenthesis index equals equals 0 right parenthesis forward slash forward slash base case. Line 4, indented twice. return 0 semicolon. Line 5, indented once. else if left parenthesis index equals equals 1 right parenthesis forward slash forward slash base case. Line 6, indented twice. return 1 semicolon. Line 7, indented once. else forward slash forward slash reduction and recursive calls. Line 8, indented twice. return f i b left parenthesis index minus 1 right parenthesis plus f i b left parenthesis index minus 2 right parenthesis semicolon. Line 9. Right brace."/>
          <p:cNvPicPr>
            <a:picLocks noChangeAspect="1"/>
          </p:cNvPicPr>
          <p:nvPr/>
        </p:nvPicPr>
        <p:blipFill>
          <a:blip r:embed="rId2"/>
          <a:stretch>
            <a:fillRect/>
          </a:stretch>
        </p:blipFill>
        <p:spPr>
          <a:xfrm>
            <a:off x="609600" y="1676400"/>
            <a:ext cx="5487336" cy="2514600"/>
          </a:xfrm>
          <a:prstGeom prst="rect">
            <a:avLst/>
          </a:prstGeom>
        </p:spPr>
      </p:pic>
      <p:pic>
        <p:nvPicPr>
          <p:cNvPr id="5" name="Picture 3" descr="The output for the fibonacci series reads, 0 1 1 2 3 5 8 13 21 34 55 89 and so on and indices, 0 1 2 3 4 5 6 7 8 9 10 11. F i b of 0 equals 0 semicolon. f i b of 1 equals 1 semicolon. F i b of index equals f i b of index minus 1 + f i b of index minus 2 semicolon index greater than sign or equals 2."/>
          <p:cNvPicPr>
            <a:picLocks noChangeAspect="1"/>
          </p:cNvPicPr>
          <p:nvPr/>
        </p:nvPicPr>
        <p:blipFill>
          <a:blip r:embed="rId3"/>
          <a:stretch>
            <a:fillRect/>
          </a:stretch>
        </p:blipFill>
        <p:spPr>
          <a:xfrm>
            <a:off x="838200" y="4548554"/>
            <a:ext cx="5349565" cy="1609457"/>
          </a:xfrm>
          <a:prstGeom prst="rect">
            <a:avLst/>
          </a:prstGeom>
        </p:spPr>
      </p:pic>
    </p:spTree>
    <p:extLst>
      <p:ext uri="{BB962C8B-B14F-4D97-AF65-F5344CB8AC3E}">
        <p14:creationId xmlns:p14="http://schemas.microsoft.com/office/powerpoint/2010/main" val="545575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Complexity for Recursive Fibonacci Numbers</a:t>
            </a:r>
            <a:endParaRPr lang="en-US" dirty="0"/>
          </a:p>
        </p:txBody>
      </p:sp>
      <p:pic>
        <p:nvPicPr>
          <p:cNvPr id="4" name="Picture 2" descr="Since T of n equals T start expression left parenthesis n minus 1 right parenthesis end expression + T start expression left parenthesis n minus 2 right parenthesis end expression + c. Less than sign or equals 2 T start expression left parenthesis n minus 1 right parenthesis end expression + c. Less than sign or equals 2 left parenthesis 2 T start expression left parenthesis n minus 2 right parenthesis end expression + c right parenthesis + c. Equals 2 squared T start expression left parenthesis n minus 2 right parenthesis end expression + 2 c + c ellipsis Less than sign or equals 2 to the n minus 1 power T of 1 + 2 to the n minus 2 power c + ellipsis + 2 c + c. Equals 2 to the n minus 1 power T of 1 + start expression left parenthesis 2 to the n minus 2 power + and so on + 2 + 1 right parenthesis end expression c. Equals 2 to the n minus 1 power T of 1 + start expression left parenthesis 2 to the n minus 2 power minus 1 right parenthesis end expression c. Equals 2 to the n minus 1 power c + start expression left parenthesis 2 to the n minus 2 power + and so on + 2 + 1 right parenthesis end expression c. Equals O of 2 to the n power.&#10;and T of n equals T of n equals T start expression left parenthesis n minus 1 right parenthesis end expression + T start expression left parenthesis n minus 2 right parenthesis end expression + c. equals T start expression left parenthesis n minus 2 right parenthesis end expression + T start expression left parenthesis n minus 3 right parenthesis end expression + c + T start expression left parenthesis n minus 2 right parenthesis end expression + c. Greater than sign or equals 2 T start expression left parenthesis n minus 2 right parenthesis end expression + 2 c. Greater than sign or equals 2 left parenthesis 2 T start expression left parenthesis n minus 4 right parenthesis end expression + 2 c right parenthesis + 2 c. Greater than sign or equals 2 squared T start expression left parenthesis n minus 2 minus 2 right parenthesis end expression + 2 squared c+ 2 c. Greater than sign or equals 2 cubed T start expression left parenthesis n minus 2 minus 2 minus 2 right parenthesis end expression + 2 cubed c + 2 squared c + 2 c. Greater than sign or equals 2 to the power of start fraction n over 2 end fraction T of 1 + 2 to the power of start fraction n over 2 end fraction c + and so on + 2 cubed c + 2 squared c + 2 c. Equals 2 to the power of start fraction n over 2 end fraction c + 2 to the power of start fraction n over 2 end fraction c + and so on + 2 cubed c + 2 squared c + 2c. Equals O of 2 to the n power."/>
          <p:cNvPicPr>
            <a:picLocks noChangeAspect="1"/>
          </p:cNvPicPr>
          <p:nvPr/>
        </p:nvPicPr>
        <p:blipFill>
          <a:blip r:embed="rId3"/>
          <a:stretch>
            <a:fillRect/>
          </a:stretch>
        </p:blipFill>
        <p:spPr>
          <a:xfrm>
            <a:off x="609256" y="1789034"/>
            <a:ext cx="7925487" cy="3279932"/>
          </a:xfrm>
          <a:prstGeom prst="rect">
            <a:avLst/>
          </a:prstGeom>
        </p:spPr>
      </p:pic>
      <p:sp>
        <p:nvSpPr>
          <p:cNvPr id="3" name="Content Placeholder 3"/>
          <p:cNvSpPr>
            <a:spLocks noGrp="1"/>
          </p:cNvSpPr>
          <p:nvPr>
            <p:ph type="body" sz="quarter" idx="10"/>
          </p:nvPr>
        </p:nvSpPr>
        <p:spPr>
          <a:xfrm>
            <a:off x="457200" y="5372100"/>
            <a:ext cx="6934200" cy="381000"/>
          </a:xfrm>
        </p:spPr>
        <p:txBody>
          <a:bodyPr/>
          <a:lstStyle/>
          <a:p>
            <a:r>
              <a:rPr lang="en-US" altLang="en-US" dirty="0"/>
              <a:t>Therefore, the recursive Fibonacci method takes</a:t>
            </a:r>
            <a:endParaRPr lang="en-US" dirty="0"/>
          </a:p>
        </p:txBody>
      </p:sp>
      <p:graphicFrame>
        <p:nvGraphicFramePr>
          <p:cNvPr id="5" name="Object 4" descr="O of 2 to the n power."/>
          <p:cNvGraphicFramePr>
            <a:graphicFrameLocks noChangeAspect="1"/>
          </p:cNvGraphicFramePr>
          <p:nvPr>
            <p:extLst>
              <p:ext uri="{D42A27DB-BD31-4B8C-83A1-F6EECF244321}">
                <p14:modId xmlns:p14="http://schemas.microsoft.com/office/powerpoint/2010/main" val="4172025815"/>
              </p:ext>
            </p:extLst>
          </p:nvPr>
        </p:nvGraphicFramePr>
        <p:xfrm>
          <a:off x="7467600" y="5389562"/>
          <a:ext cx="609600" cy="346075"/>
        </p:xfrm>
        <a:graphic>
          <a:graphicData uri="http://schemas.openxmlformats.org/presentationml/2006/ole">
            <mc:AlternateContent xmlns:mc="http://schemas.openxmlformats.org/markup-compatibility/2006">
              <mc:Choice xmlns:v="urn:schemas-microsoft-com:vml" Requires="v">
                <p:oleObj spid="_x0000_s33956" name="Equation" r:id="rId4" imgW="406224" imgH="228501" progId="Equation.DSMT4">
                  <p:embed/>
                </p:oleObj>
              </mc:Choice>
              <mc:Fallback>
                <p:oleObj name="Equation" r:id="rId4" imgW="406224" imgH="228501" progId="Equation.DSMT4">
                  <p:embed/>
                  <p:pic>
                    <p:nvPicPr>
                      <p:cNvPr id="32787"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7600" y="5389562"/>
                        <a:ext cx="6096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a:hlinkClick r:id="rId6"/>
          </p:cNvPr>
          <p:cNvSpPr>
            <a:spLocks noChangeArrowheads="1"/>
          </p:cNvSpPr>
          <p:nvPr/>
        </p:nvSpPr>
        <p:spPr bwMode="auto">
          <a:xfrm>
            <a:off x="4572000" y="5943599"/>
            <a:ext cx="2895600" cy="461665"/>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dirty="0">
                <a:latin typeface="+mn-lt"/>
              </a:rPr>
              <a:t>ComputeFibonacci</a:t>
            </a:r>
          </a:p>
        </p:txBody>
      </p:sp>
      <p:sp>
        <p:nvSpPr>
          <p:cNvPr id="7" name="TextBox 6">
            <a:hlinkClick r:id="rId7"/>
          </p:cNvPr>
          <p:cNvSpPr txBox="1"/>
          <p:nvPr/>
        </p:nvSpPr>
        <p:spPr>
          <a:xfrm>
            <a:off x="7503607" y="5943600"/>
            <a:ext cx="838200" cy="461665"/>
          </a:xfrm>
          <a:prstGeom prst="rect">
            <a:avLst/>
          </a:prstGeom>
          <a:solidFill>
            <a:srgbClr val="38A1BA"/>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t>Run</a:t>
            </a:r>
            <a:endParaRPr lang="en-US" sz="2400" dirty="0"/>
          </a:p>
        </p:txBody>
      </p:sp>
    </p:spTree>
    <p:extLst>
      <p:ext uri="{BB962C8B-B14F-4D97-AF65-F5344CB8AC3E}">
        <p14:creationId xmlns:p14="http://schemas.microsoft.com/office/powerpoint/2010/main" val="2700285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sz="3600" dirty="0" smtClean="0"/>
              <a:t>Case Study: Non-recursive Version of Fibonacci Numbers</a:t>
            </a:r>
            <a:endParaRPr lang="en-US" dirty="0"/>
          </a:p>
        </p:txBody>
      </p:sp>
      <p:pic>
        <p:nvPicPr>
          <p:cNvPr id="6" name="Picture 2" descr="A computer code has 17 lines. The lines read as follows. Line 1. public static long fib left parenthesis long n right parenthesis left brace. Line 2, indented once. long f 0 equals 0 semicolon forward slash forward slash for fib left parenthesis 0 right parenthesis. Line 3, indented once. long f 1 equals 1 semicolon forward slash forward slash for equals 1 semicolon forward slash forward slash for fib left parenthesis 1 right parenthesis. Line 4, indented once. long f2 equals 1 semicolon forward slash forward slash for fib left parenthesis 2 right parenthesis. Line 5, indented once. if left parenthesis n equals equals 0 right parenthesis. Line 6, indented twice. return f0 semicolon. Line 7, indented once. else if left parenthesis n equals equals 1 right parenthesis. Line 8, indented twice. return f1 semicolon. Line 9, indented once. else if left parenthesis n equals equals 2 right parenthesis. Line 10, indented twice. return f2 semicolon. Line 11, indented once. for left parenthesis i n t, i equals 3 semicolon i less than sign equals n semicolon i plus plus right parenthesis left brace. Line 12, indented twice. f 0 equals f 1 semicolon. Line 13, indented twice. f1 equals f2 semicolon. Line 14, indented twice. f2 equals f0 plus f1 semicolon. Line 15, indented once. right brace. Line 16, indented once. return f2 semicolon. Line 17. right brace."/>
          <p:cNvPicPr>
            <a:picLocks noChangeAspect="1"/>
          </p:cNvPicPr>
          <p:nvPr/>
        </p:nvPicPr>
        <p:blipFill>
          <a:blip r:embed="rId3"/>
          <a:stretch>
            <a:fillRect/>
          </a:stretch>
        </p:blipFill>
        <p:spPr>
          <a:xfrm>
            <a:off x="609600" y="1752600"/>
            <a:ext cx="4419600" cy="4447391"/>
          </a:xfrm>
          <a:prstGeom prst="rect">
            <a:avLst/>
          </a:prstGeom>
        </p:spPr>
      </p:pic>
      <p:sp>
        <p:nvSpPr>
          <p:cNvPr id="7" name="Content Placeholder 3"/>
          <p:cNvSpPr>
            <a:spLocks noGrp="1"/>
          </p:cNvSpPr>
          <p:nvPr>
            <p:ph sz="quarter" idx="10"/>
          </p:nvPr>
        </p:nvSpPr>
        <p:spPr>
          <a:xfrm>
            <a:off x="5638800" y="1600200"/>
            <a:ext cx="3048000" cy="685800"/>
          </a:xfrm>
        </p:spPr>
        <p:txBody>
          <a:bodyPr/>
          <a:lstStyle/>
          <a:p>
            <a:r>
              <a:rPr lang="en-US" altLang="en-US" sz="2000" dirty="0">
                <a:solidFill>
                  <a:schemeClr val="tx2"/>
                </a:solidFill>
              </a:rPr>
              <a:t>Obviously, the complexity of this new algorithm is   </a:t>
            </a:r>
            <a:endParaRPr lang="en-US" sz="2000" dirty="0"/>
          </a:p>
        </p:txBody>
      </p:sp>
      <p:graphicFrame>
        <p:nvGraphicFramePr>
          <p:cNvPr id="9" name="Object 4" descr="O of n."/>
          <p:cNvGraphicFramePr>
            <a:graphicFrameLocks noChangeAspect="1"/>
          </p:cNvGraphicFramePr>
          <p:nvPr>
            <p:extLst>
              <p:ext uri="{D42A27DB-BD31-4B8C-83A1-F6EECF244321}">
                <p14:modId xmlns:p14="http://schemas.microsoft.com/office/powerpoint/2010/main" val="3773871627"/>
              </p:ext>
            </p:extLst>
          </p:nvPr>
        </p:nvGraphicFramePr>
        <p:xfrm>
          <a:off x="5643824" y="2441574"/>
          <a:ext cx="533400" cy="301625"/>
        </p:xfrm>
        <a:graphic>
          <a:graphicData uri="http://schemas.openxmlformats.org/presentationml/2006/ole">
            <mc:AlternateContent xmlns:mc="http://schemas.openxmlformats.org/markup-compatibility/2006">
              <mc:Choice xmlns:v="urn:schemas-microsoft-com:vml" Requires="v">
                <p:oleObj spid="_x0000_s34975" name="Equation" r:id="rId4" imgW="355292" imgH="203024" progId="Equation.DSMT4">
                  <p:embed/>
                </p:oleObj>
              </mc:Choice>
              <mc:Fallback>
                <p:oleObj name="Equation" r:id="rId4" imgW="355292" imgH="203024" progId="Equation.DSMT4">
                  <p:embed/>
                  <p:pic>
                    <p:nvPicPr>
                      <p:cNvPr id="33808"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3824" y="2441574"/>
                        <a:ext cx="533400" cy="301625"/>
                      </a:xfrm>
                      <a:prstGeom prst="rect">
                        <a:avLst/>
                      </a:prstGeom>
                      <a:noFill/>
                      <a:ln>
                        <a:noFill/>
                      </a:ln>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Content Placeholder 5"/>
          <p:cNvSpPr>
            <a:spLocks noGrp="1"/>
          </p:cNvSpPr>
          <p:nvPr>
            <p:ph sz="quarter" idx="11"/>
          </p:nvPr>
        </p:nvSpPr>
        <p:spPr>
          <a:xfrm>
            <a:off x="5638800" y="3200400"/>
            <a:ext cx="3124200" cy="2514600"/>
          </a:xfrm>
        </p:spPr>
        <p:txBody>
          <a:bodyPr/>
          <a:lstStyle/>
          <a:p>
            <a:r>
              <a:rPr lang="en-US" altLang="en-US" dirty="0">
                <a:solidFill>
                  <a:schemeClr val="tx2"/>
                </a:solidFill>
              </a:rPr>
              <a:t>This is a tremendous improvement over the recursive algorithm</a:t>
            </a:r>
            <a:r>
              <a:rPr lang="en-US" altLang="en-US" dirty="0" smtClean="0">
                <a:solidFill>
                  <a:schemeClr val="tx2"/>
                </a:solidFill>
              </a:rPr>
              <a:t>.</a:t>
            </a:r>
            <a:endParaRPr lang="en-US" altLang="en-US" dirty="0">
              <a:solidFill>
                <a:schemeClr val="tx2"/>
              </a:solidFill>
            </a:endParaRPr>
          </a:p>
        </p:txBody>
      </p:sp>
      <p:sp>
        <p:nvSpPr>
          <p:cNvPr id="10" name="TextBox 6">
            <a:hlinkClick r:id="rId6"/>
          </p:cNvPr>
          <p:cNvSpPr>
            <a:spLocks noChangeArrowheads="1"/>
          </p:cNvSpPr>
          <p:nvPr/>
        </p:nvSpPr>
        <p:spPr bwMode="auto">
          <a:xfrm>
            <a:off x="4495801" y="5824537"/>
            <a:ext cx="2895600" cy="461665"/>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dirty="0">
                <a:latin typeface="+mn-lt"/>
              </a:rPr>
              <a:t>ImprovedFibonacci</a:t>
            </a:r>
          </a:p>
        </p:txBody>
      </p:sp>
      <p:sp>
        <p:nvSpPr>
          <p:cNvPr id="11" name="TextBox 7">
            <a:hlinkClick r:id="rId7"/>
          </p:cNvPr>
          <p:cNvSpPr txBox="1"/>
          <p:nvPr/>
        </p:nvSpPr>
        <p:spPr>
          <a:xfrm>
            <a:off x="7543800" y="5824538"/>
            <a:ext cx="838200" cy="461665"/>
          </a:xfrm>
          <a:prstGeom prst="rect">
            <a:avLst/>
          </a:prstGeom>
          <a:solidFill>
            <a:srgbClr val="38A1BA"/>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t>Run</a:t>
            </a:r>
            <a:endParaRPr lang="en-US" sz="2400" dirty="0"/>
          </a:p>
        </p:txBody>
      </p:sp>
    </p:spTree>
    <p:extLst>
      <p:ext uri="{BB962C8B-B14F-4D97-AF65-F5344CB8AC3E}">
        <p14:creationId xmlns:p14="http://schemas.microsoft.com/office/powerpoint/2010/main" val="1182268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200" dirty="0" smtClean="0"/>
              <a:t>Variables F0, F1, And F2 Store Three Consecutive Fibonacci Numbers In The Series</a:t>
            </a:r>
            <a:endParaRPr lang="en-US" sz="3200" dirty="0"/>
          </a:p>
        </p:txBody>
      </p:sp>
      <p:pic>
        <p:nvPicPr>
          <p:cNvPr id="9" name="Picture 2" descr="A table has 2 lines and 3 columns. The columns have the following headings from left to right., f0, f1, f2. The row entries are as follows. Row 1. Fibonacci series, f0, 0. f1, 1. f2, 2., 3 5 8 13 21 34 55 89 Ellipsis. Row 2. Indices, f0, 0. f1, 1. f2, 2., 3 4 5 6 7 8 9 10 11."/>
          <p:cNvPicPr>
            <a:picLocks noChangeAspect="1"/>
          </p:cNvPicPr>
          <p:nvPr/>
        </p:nvPicPr>
        <p:blipFill>
          <a:blip r:embed="rId2"/>
          <a:stretch>
            <a:fillRect/>
          </a:stretch>
        </p:blipFill>
        <p:spPr>
          <a:xfrm>
            <a:off x="917253" y="1600201"/>
            <a:ext cx="7309493" cy="1066800"/>
          </a:xfrm>
          <a:prstGeom prst="rect">
            <a:avLst/>
          </a:prstGeom>
        </p:spPr>
      </p:pic>
      <p:pic>
        <p:nvPicPr>
          <p:cNvPr id="10" name="Picture 3" descr="A table has 2 lines and 3 columns. The columns have the following headings from left to right., f0, f1, f2. The row entries are as follows. Row 1. Fibonacci series, f0, 0. f1, 1. f2, 2., 3 5 8 13 21 34 55 89 Ellipsis. Row 2. indices, f0, 0. f1, 1. f2, 2., 3 4 5 6 7 8 9 10 11."/>
          <p:cNvPicPr>
            <a:picLocks noChangeAspect="1"/>
          </p:cNvPicPr>
          <p:nvPr/>
        </p:nvPicPr>
        <p:blipFill>
          <a:blip r:embed="rId2"/>
          <a:stretch>
            <a:fillRect/>
          </a:stretch>
        </p:blipFill>
        <p:spPr>
          <a:xfrm>
            <a:off x="929813" y="2895600"/>
            <a:ext cx="7538093" cy="835092"/>
          </a:xfrm>
          <a:prstGeom prst="rect">
            <a:avLst/>
          </a:prstGeom>
        </p:spPr>
      </p:pic>
      <p:pic>
        <p:nvPicPr>
          <p:cNvPr id="11" name="Picture 4" descr="A table has 2 lines and 3 columns. The columns have the following headings from left to right, f0, f1, f2. The row entries are as follows. Row 1. Fibonacci series, f0, 0. f1, 1. f2, 2., 3 5 8 13 21 34 55 89 Ellipsis. Row 2. Indices, f0, 0. f1, 1. f2, 2., 3 4 5 6 7 8 9 10 11."/>
          <p:cNvPicPr>
            <a:picLocks noChangeAspect="1"/>
          </p:cNvPicPr>
          <p:nvPr/>
        </p:nvPicPr>
        <p:blipFill>
          <a:blip r:embed="rId2"/>
          <a:stretch>
            <a:fillRect/>
          </a:stretch>
        </p:blipFill>
        <p:spPr>
          <a:xfrm>
            <a:off x="1222052" y="3928309"/>
            <a:ext cx="6699894" cy="996815"/>
          </a:xfrm>
          <a:prstGeom prst="rect">
            <a:avLst/>
          </a:prstGeom>
        </p:spPr>
      </p:pic>
      <p:pic>
        <p:nvPicPr>
          <p:cNvPr id="12" name="Picture 5" descr="A table has 2 lines and 3 columns. The columns have the following headings from left to right., f0, f1, f2. The row entries are as follows. Row 1. Fibonacci series, f0, 0. f1, 1. f2, 2., 3 5 8 13 21 34 55 Ellipsis. Row 2. Indices, f0, 0. f1, 1. f2, 2., 3 4 5 6 7 8 9 10 11."/>
          <p:cNvPicPr>
            <a:picLocks noChangeAspect="1"/>
          </p:cNvPicPr>
          <p:nvPr/>
        </p:nvPicPr>
        <p:blipFill>
          <a:blip r:embed="rId2"/>
          <a:stretch>
            <a:fillRect/>
          </a:stretch>
        </p:blipFill>
        <p:spPr>
          <a:xfrm>
            <a:off x="838200" y="5181600"/>
            <a:ext cx="7848600" cy="775508"/>
          </a:xfrm>
          <a:prstGeom prst="rect">
            <a:avLst/>
          </a:prstGeom>
        </p:spPr>
      </p:pic>
    </p:spTree>
    <p:extLst>
      <p:ext uri="{BB962C8B-B14F-4D97-AF65-F5344CB8AC3E}">
        <p14:creationId xmlns:p14="http://schemas.microsoft.com/office/powerpoint/2010/main" val="4146012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Dynamic Programming</a:t>
            </a:r>
            <a:endParaRPr lang="en-US" dirty="0"/>
          </a:p>
        </p:txBody>
      </p:sp>
      <p:sp>
        <p:nvSpPr>
          <p:cNvPr id="5" name="Content Placeholder 4"/>
          <p:cNvSpPr>
            <a:spLocks noGrp="1"/>
          </p:cNvSpPr>
          <p:nvPr>
            <p:ph idx="1"/>
          </p:nvPr>
        </p:nvSpPr>
        <p:spPr/>
        <p:txBody>
          <a:bodyPr/>
          <a:lstStyle/>
          <a:p>
            <a:r>
              <a:rPr lang="en-US" altLang="en-US" dirty="0"/>
              <a:t>The algorithm for computing Fibonacci numbers presented here uses an approach known as </a:t>
            </a:r>
            <a:r>
              <a:rPr lang="en-US" altLang="en-US" b="1" dirty="0"/>
              <a:t>dynamic programming. </a:t>
            </a:r>
            <a:r>
              <a:rPr lang="en-US" altLang="en-US" dirty="0"/>
              <a:t>Dynamic programming is to solve </a:t>
            </a:r>
            <a:r>
              <a:rPr lang="en-US" altLang="en-US" dirty="0" err="1"/>
              <a:t>subproblems</a:t>
            </a:r>
            <a:r>
              <a:rPr lang="en-US" altLang="en-US" dirty="0"/>
              <a:t>, then combine the solutions of </a:t>
            </a:r>
            <a:r>
              <a:rPr lang="en-US" altLang="en-US" dirty="0" err="1"/>
              <a:t>subproblems</a:t>
            </a:r>
            <a:r>
              <a:rPr lang="en-US" altLang="en-US" dirty="0"/>
              <a:t> to obtain an overall solution. This naturally leads to a recursive solution. However, it would be inefficient to use recursion, because the </a:t>
            </a:r>
            <a:r>
              <a:rPr lang="en-US" altLang="en-US" dirty="0" err="1"/>
              <a:t>subproblems</a:t>
            </a:r>
            <a:r>
              <a:rPr lang="en-US" altLang="en-US" dirty="0"/>
              <a:t> overlap. The key idea behind dynamic programming is to solve each subprogram only once and storing the results for </a:t>
            </a:r>
            <a:r>
              <a:rPr lang="en-US" altLang="en-US" dirty="0" err="1"/>
              <a:t>subproblems</a:t>
            </a:r>
            <a:r>
              <a:rPr lang="en-US" altLang="en-US" dirty="0"/>
              <a:t> for later use to avoid redundant computing of the </a:t>
            </a:r>
            <a:r>
              <a:rPr lang="en-US" altLang="en-US" dirty="0" err="1"/>
              <a:t>subproblems</a:t>
            </a:r>
            <a:r>
              <a:rPr lang="en-US" altLang="en-US" dirty="0" smtClean="0"/>
              <a:t>.</a:t>
            </a:r>
            <a:endParaRPr lang="en-US" altLang="en-US" dirty="0"/>
          </a:p>
        </p:txBody>
      </p:sp>
    </p:spTree>
    <p:extLst>
      <p:ext uri="{BB962C8B-B14F-4D97-AF65-F5344CB8AC3E}">
        <p14:creationId xmlns:p14="http://schemas.microsoft.com/office/powerpoint/2010/main" val="3775831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Case Study: </a:t>
            </a:r>
            <a:r>
              <a:rPr lang="en-US" altLang="en-US" dirty="0" smtClean="0"/>
              <a:t>G</a:t>
            </a:r>
            <a:r>
              <a:rPr lang="en-US" altLang="en-US" sz="100" dirty="0" smtClean="0"/>
              <a:t> </a:t>
            </a:r>
            <a:r>
              <a:rPr lang="en-US" altLang="en-US" dirty="0" smtClean="0"/>
              <a:t>C</a:t>
            </a:r>
            <a:r>
              <a:rPr lang="en-US" altLang="en-US" sz="100" dirty="0" smtClean="0"/>
              <a:t> </a:t>
            </a:r>
            <a:r>
              <a:rPr lang="en-US" altLang="en-US" dirty="0" smtClean="0"/>
              <a:t>D </a:t>
            </a:r>
            <a:r>
              <a:rPr lang="en-US" altLang="en-US" dirty="0"/>
              <a:t>Algorithms Version 1</a:t>
            </a:r>
            <a:endParaRPr lang="en-US" dirty="0"/>
          </a:p>
        </p:txBody>
      </p:sp>
      <p:pic>
        <p:nvPicPr>
          <p:cNvPr id="4" name="Picture 2" descr="A computer code has 8 lines. The lines read as follows. Line 1. public static i n t, g c d left parenthesis i n t, m comma i n t, n right parenthesis left brace. Line 2, indented once. i n t, g c d equals 1 semicolon. Line 3, indented once. for left parenthesis i n t, k equals 2 semicolon k less than sign equals m ampersand ampersand k less than sign equals n semicolon k plus plus right parenthesis left brace. Line 4, indented twice. if left parenthesis m percent sign k equals equals 0 ampersand ampersand n percent sign k equals equals 0 right parenthesis. Line 5, indented 3 times. g c d equals k semicolon. Line 6, indented once. right brace. Line 7, indented once. return g c d semicolon. Line 8. right brace."/>
          <p:cNvPicPr>
            <a:picLocks noChangeAspect="1"/>
          </p:cNvPicPr>
          <p:nvPr/>
        </p:nvPicPr>
        <p:blipFill>
          <a:blip r:embed="rId3"/>
          <a:stretch>
            <a:fillRect/>
          </a:stretch>
        </p:blipFill>
        <p:spPr>
          <a:xfrm>
            <a:off x="533400" y="1981200"/>
            <a:ext cx="4111996" cy="3380406"/>
          </a:xfrm>
          <a:prstGeom prst="rect">
            <a:avLst/>
          </a:prstGeom>
        </p:spPr>
      </p:pic>
      <p:sp>
        <p:nvSpPr>
          <p:cNvPr id="3" name="Content Placeholder 3"/>
          <p:cNvSpPr>
            <a:spLocks noGrp="1"/>
          </p:cNvSpPr>
          <p:nvPr>
            <p:ph idx="1"/>
          </p:nvPr>
        </p:nvSpPr>
        <p:spPr>
          <a:xfrm>
            <a:off x="5181600" y="2985603"/>
            <a:ext cx="3276600" cy="685800"/>
          </a:xfrm>
        </p:spPr>
        <p:txBody>
          <a:bodyPr/>
          <a:lstStyle/>
          <a:p>
            <a:r>
              <a:rPr lang="en-US" altLang="en-US" sz="2200" dirty="0">
                <a:solidFill>
                  <a:schemeClr val="tx2"/>
                </a:solidFill>
              </a:rPr>
              <a:t>Obviously, the complexity of this algorithm is</a:t>
            </a:r>
            <a:endParaRPr lang="en-US" sz="2200" dirty="0"/>
          </a:p>
        </p:txBody>
      </p:sp>
      <p:graphicFrame>
        <p:nvGraphicFramePr>
          <p:cNvPr id="5" name="Object 4" descr="O of n."/>
          <p:cNvGraphicFramePr>
            <a:graphicFrameLocks noChangeAspect="1"/>
          </p:cNvGraphicFramePr>
          <p:nvPr>
            <p:extLst>
              <p:ext uri="{D42A27DB-BD31-4B8C-83A1-F6EECF244321}">
                <p14:modId xmlns:p14="http://schemas.microsoft.com/office/powerpoint/2010/main" val="4107881860"/>
              </p:ext>
            </p:extLst>
          </p:nvPr>
        </p:nvGraphicFramePr>
        <p:xfrm>
          <a:off x="5334000" y="3886200"/>
          <a:ext cx="533400" cy="301625"/>
        </p:xfrm>
        <a:graphic>
          <a:graphicData uri="http://schemas.openxmlformats.org/presentationml/2006/ole">
            <mc:AlternateContent xmlns:mc="http://schemas.openxmlformats.org/markup-compatibility/2006">
              <mc:Choice xmlns:v="urn:schemas-microsoft-com:vml" Requires="v">
                <p:oleObj spid="_x0000_s35992" name="Equation" r:id="rId4" imgW="355292" imgH="203024" progId="Equation.DSMT4">
                  <p:embed/>
                </p:oleObj>
              </mc:Choice>
              <mc:Fallback>
                <p:oleObj name="Equation" r:id="rId4" imgW="355292" imgH="203024" progId="Equation.DSMT4">
                  <p:embed/>
                  <p:pic>
                    <p:nvPicPr>
                      <p:cNvPr id="3688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3886200"/>
                        <a:ext cx="533400" cy="301625"/>
                      </a:xfrm>
                      <a:prstGeom prst="rect">
                        <a:avLst/>
                      </a:prstGeom>
                      <a:noFill/>
                      <a:ln>
                        <a:noFill/>
                      </a:ln>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80168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Case Study: G</a:t>
            </a:r>
            <a:r>
              <a:rPr lang="en-US" altLang="en-US" sz="100" dirty="0"/>
              <a:t> </a:t>
            </a:r>
            <a:r>
              <a:rPr lang="en-US" altLang="en-US" dirty="0"/>
              <a:t>C</a:t>
            </a:r>
            <a:r>
              <a:rPr lang="en-US" altLang="en-US" sz="100" dirty="0"/>
              <a:t> </a:t>
            </a:r>
            <a:r>
              <a:rPr lang="en-US" altLang="en-US" dirty="0"/>
              <a:t>D Algorithms Version </a:t>
            </a:r>
            <a:r>
              <a:rPr lang="en-US" altLang="en-US" dirty="0" smtClean="0"/>
              <a:t>2</a:t>
            </a:r>
            <a:endParaRPr lang="en-US" dirty="0"/>
          </a:p>
        </p:txBody>
      </p:sp>
      <p:pic>
        <p:nvPicPr>
          <p:cNvPr id="4" name="Picture 2" descr="A computer code has 6 lines. The lines read as follows. Line 1. for left parenthesis i n t, k equals n semicolon k greater than sign equals 1 semicolon k minus minus right parenthesis left brace. Line 2, indented once. if left parenthesis m percent sign k equals equals 0 ampersand ampersand n percent sign k equals equals 0 right parenthesis left brace. Line 3, indented twice. g c d equals k semicolon. Line 4, indented twice. break semicolon. Line 5, indented once. right brace. Line 6. right brace."/>
          <p:cNvPicPr>
            <a:picLocks noChangeAspect="1"/>
          </p:cNvPicPr>
          <p:nvPr/>
        </p:nvPicPr>
        <p:blipFill>
          <a:blip r:embed="rId3"/>
          <a:stretch>
            <a:fillRect/>
          </a:stretch>
        </p:blipFill>
        <p:spPr>
          <a:xfrm>
            <a:off x="838200" y="2133600"/>
            <a:ext cx="3959051" cy="2770779"/>
          </a:xfrm>
          <a:prstGeom prst="rect">
            <a:avLst/>
          </a:prstGeom>
        </p:spPr>
      </p:pic>
      <p:sp>
        <p:nvSpPr>
          <p:cNvPr id="3" name="Content Placeholder 3"/>
          <p:cNvSpPr>
            <a:spLocks noGrp="1"/>
          </p:cNvSpPr>
          <p:nvPr>
            <p:ph idx="1"/>
          </p:nvPr>
        </p:nvSpPr>
        <p:spPr>
          <a:xfrm>
            <a:off x="5257800" y="2454701"/>
            <a:ext cx="3048000" cy="1066800"/>
          </a:xfrm>
        </p:spPr>
        <p:txBody>
          <a:bodyPr/>
          <a:lstStyle/>
          <a:p>
            <a:r>
              <a:rPr lang="en-US" altLang="en-US" dirty="0">
                <a:solidFill>
                  <a:schemeClr val="tx2"/>
                </a:solidFill>
              </a:rPr>
              <a:t>The worst-case time complexity of this algorithm is still</a:t>
            </a:r>
            <a:endParaRPr lang="en-US" dirty="0"/>
          </a:p>
        </p:txBody>
      </p:sp>
      <p:graphicFrame>
        <p:nvGraphicFramePr>
          <p:cNvPr id="5" name="Object 4" descr="O of n."/>
          <p:cNvGraphicFramePr>
            <a:graphicFrameLocks noChangeAspect="1"/>
          </p:cNvGraphicFramePr>
          <p:nvPr>
            <p:extLst>
              <p:ext uri="{D42A27DB-BD31-4B8C-83A1-F6EECF244321}">
                <p14:modId xmlns:p14="http://schemas.microsoft.com/office/powerpoint/2010/main" val="3558456784"/>
              </p:ext>
            </p:extLst>
          </p:nvPr>
        </p:nvGraphicFramePr>
        <p:xfrm>
          <a:off x="5334000" y="3810000"/>
          <a:ext cx="533400" cy="301625"/>
        </p:xfrm>
        <a:graphic>
          <a:graphicData uri="http://schemas.openxmlformats.org/presentationml/2006/ole">
            <mc:AlternateContent xmlns:mc="http://schemas.openxmlformats.org/markup-compatibility/2006">
              <mc:Choice xmlns:v="urn:schemas-microsoft-com:vml" Requires="v">
                <p:oleObj spid="_x0000_s37013" name="Equation" r:id="rId4" imgW="355292" imgH="203024" progId="Equation.DSMT4">
                  <p:embed/>
                </p:oleObj>
              </mc:Choice>
              <mc:Fallback>
                <p:oleObj name="Equation" r:id="rId4" imgW="355292" imgH="203024" progId="Equation.DSMT4">
                  <p:embed/>
                  <p:pic>
                    <p:nvPicPr>
                      <p:cNvPr id="37904"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3810000"/>
                        <a:ext cx="533400" cy="301625"/>
                      </a:xfrm>
                      <a:prstGeom prst="rect">
                        <a:avLst/>
                      </a:prstGeom>
                      <a:noFill/>
                      <a:ln>
                        <a:noFill/>
                      </a:ln>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64261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Case Study: G</a:t>
            </a:r>
            <a:r>
              <a:rPr lang="en-US" altLang="en-US" sz="100" dirty="0"/>
              <a:t> </a:t>
            </a:r>
            <a:r>
              <a:rPr lang="en-US" altLang="en-US" dirty="0"/>
              <a:t>C</a:t>
            </a:r>
            <a:r>
              <a:rPr lang="en-US" altLang="en-US" sz="100" dirty="0"/>
              <a:t> </a:t>
            </a:r>
            <a:r>
              <a:rPr lang="en-US" altLang="en-US" dirty="0"/>
              <a:t>D Algorithms Version </a:t>
            </a:r>
            <a:r>
              <a:rPr lang="en-US" altLang="en-US" dirty="0" smtClean="0"/>
              <a:t>3</a:t>
            </a:r>
            <a:endParaRPr lang="en-US" dirty="0"/>
          </a:p>
        </p:txBody>
      </p:sp>
      <p:pic>
        <p:nvPicPr>
          <p:cNvPr id="4" name="Picture 3" descr="A computer code has 11 lines. The lines read as follows. Line 1. public static i n t, g c d left parenthesis i n t, m comma i n t, n right parenthesis left brace. Line 2, indented once. i n t, g c d equals 1 semicolon. Line 3, indented once. if left parenthesis m equals equals n right parenthesis return m semicolon. Line 4, indented once. for left parenthesis i n t, k equals n forward slash 2 semicolon k greater than sign equals 1 semicolon k minus minus right parenthesis left brace. Line 5, indented twice. if left parenthesis m percent sign k equals equals 0 ampersand ampersand n percent sign k equals equals 0 right parenthesis left brace. Line 6, indented 3 times. g c d equals k semicolon. Line 7, indented 3 times. break semicolon. Line 8, indented twice. right brace. Line 9, indented once. right brace. Line 10, indented 3 times. return g c d semicolon. Line 12. right brace."/>
          <p:cNvPicPr>
            <a:picLocks noChangeAspect="1"/>
          </p:cNvPicPr>
          <p:nvPr/>
        </p:nvPicPr>
        <p:blipFill>
          <a:blip r:embed="rId3"/>
          <a:stretch>
            <a:fillRect/>
          </a:stretch>
        </p:blipFill>
        <p:spPr>
          <a:xfrm>
            <a:off x="914400" y="1752600"/>
            <a:ext cx="3755461" cy="4154658"/>
          </a:xfrm>
          <a:prstGeom prst="rect">
            <a:avLst/>
          </a:prstGeom>
        </p:spPr>
      </p:pic>
      <p:sp>
        <p:nvSpPr>
          <p:cNvPr id="3" name="Content Placeholder 3"/>
          <p:cNvSpPr>
            <a:spLocks noGrp="1"/>
          </p:cNvSpPr>
          <p:nvPr>
            <p:ph idx="1"/>
          </p:nvPr>
        </p:nvSpPr>
        <p:spPr>
          <a:xfrm>
            <a:off x="5486400" y="3124200"/>
            <a:ext cx="2667000" cy="1143000"/>
          </a:xfrm>
        </p:spPr>
        <p:txBody>
          <a:bodyPr/>
          <a:lstStyle/>
          <a:p>
            <a:r>
              <a:rPr lang="en-US" altLang="en-US" dirty="0">
                <a:solidFill>
                  <a:schemeClr val="tx2"/>
                </a:solidFill>
              </a:rPr>
              <a:t>The worst-case time complexity of this algorithm is still</a:t>
            </a:r>
            <a:endParaRPr lang="en-US" dirty="0"/>
          </a:p>
        </p:txBody>
      </p:sp>
      <p:graphicFrame>
        <p:nvGraphicFramePr>
          <p:cNvPr id="5" name="Object 4" descr="O of n."/>
          <p:cNvGraphicFramePr>
            <a:graphicFrameLocks noChangeAspect="1"/>
          </p:cNvGraphicFramePr>
          <p:nvPr>
            <p:extLst>
              <p:ext uri="{D42A27DB-BD31-4B8C-83A1-F6EECF244321}">
                <p14:modId xmlns:p14="http://schemas.microsoft.com/office/powerpoint/2010/main" val="2034211517"/>
              </p:ext>
            </p:extLst>
          </p:nvPr>
        </p:nvGraphicFramePr>
        <p:xfrm>
          <a:off x="5562600" y="4495800"/>
          <a:ext cx="533400" cy="301625"/>
        </p:xfrm>
        <a:graphic>
          <a:graphicData uri="http://schemas.openxmlformats.org/presentationml/2006/ole">
            <mc:AlternateContent xmlns:mc="http://schemas.openxmlformats.org/markup-compatibility/2006">
              <mc:Choice xmlns:v="urn:schemas-microsoft-com:vml" Requires="v">
                <p:oleObj spid="_x0000_s38035" name="Equation" r:id="rId4" imgW="355292" imgH="203024" progId="Equation.DSMT4">
                  <p:embed/>
                </p:oleObj>
              </mc:Choice>
              <mc:Fallback>
                <p:oleObj name="Equation" r:id="rId4" imgW="355292" imgH="203024" progId="Equation.DSMT4">
                  <p:embed/>
                  <p:pic>
                    <p:nvPicPr>
                      <p:cNvPr id="38928"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4495800"/>
                        <a:ext cx="533400" cy="301625"/>
                      </a:xfrm>
                      <a:prstGeom prst="rect">
                        <a:avLst/>
                      </a:prstGeom>
                      <a:noFill/>
                      <a:ln>
                        <a:noFill/>
                      </a:ln>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44592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Executing </a:t>
            </a:r>
            <a:r>
              <a:rPr lang="en-US" altLang="en-US" dirty="0" smtClean="0"/>
              <a:t>Time</a:t>
            </a:r>
            <a:endParaRPr lang="en-US" dirty="0"/>
          </a:p>
        </p:txBody>
      </p:sp>
      <p:sp>
        <p:nvSpPr>
          <p:cNvPr id="3" name="Content Placeholder 2"/>
          <p:cNvSpPr>
            <a:spLocks noGrp="1"/>
          </p:cNvSpPr>
          <p:nvPr>
            <p:ph idx="1"/>
          </p:nvPr>
        </p:nvSpPr>
        <p:spPr/>
        <p:txBody>
          <a:bodyPr/>
          <a:lstStyle/>
          <a:p>
            <a:pPr>
              <a:spcBef>
                <a:spcPct val="0"/>
              </a:spcBef>
            </a:pPr>
            <a:r>
              <a:rPr lang="en-US" altLang="en-US" sz="2200" dirty="0" smtClean="0"/>
              <a:t>Suppose </a:t>
            </a:r>
            <a:r>
              <a:rPr lang="en-US" altLang="en-US" sz="2200" dirty="0"/>
              <a:t>two algorithms perform the same task such </a:t>
            </a:r>
            <a:r>
              <a:rPr lang="en-US" altLang="en-US" sz="2200" dirty="0" smtClean="0"/>
              <a:t>as search </a:t>
            </a:r>
            <a:r>
              <a:rPr lang="en-US" altLang="en-US" sz="2200" dirty="0"/>
              <a:t>(linear search vs. binary search). Which one is better? One possible approach to answer this question is to implement these algorithms in Java and run the programs to get execution time. But there are two problems for this approach:</a:t>
            </a:r>
          </a:p>
          <a:p>
            <a:pPr marL="256032" indent="-256032">
              <a:lnSpc>
                <a:spcPct val="90000"/>
              </a:lnSpc>
              <a:buFont typeface="Arial" panose="020B0604020202020204" pitchFamily="34" charset="0"/>
              <a:buChar char="•"/>
            </a:pPr>
            <a:r>
              <a:rPr lang="en-US" altLang="en-US" sz="2200" dirty="0" smtClean="0"/>
              <a:t>First</a:t>
            </a:r>
            <a:r>
              <a:rPr lang="en-US" altLang="en-US" sz="2200" dirty="0"/>
              <a:t>, there are many tasks running concurrently on a computer. The execution time of a particular program is dependent on the system load.  </a:t>
            </a:r>
          </a:p>
          <a:p>
            <a:pPr marL="256032" indent="-256032">
              <a:lnSpc>
                <a:spcPct val="90000"/>
              </a:lnSpc>
              <a:buFont typeface="Arial" panose="020B0604020202020204" pitchFamily="34" charset="0"/>
              <a:buChar char="•"/>
            </a:pPr>
            <a:r>
              <a:rPr lang="en-US" altLang="en-US" sz="2200" dirty="0"/>
              <a:t>Second, the execution time is dependent on specific input. Consider linear search and binary search for example. If an element to be searched happens to be the first in the list, linear search will find the element quicker than binary search</a:t>
            </a:r>
            <a:r>
              <a:rPr lang="en-US" altLang="en-US" sz="2200" dirty="0" smtClean="0"/>
              <a:t>.</a:t>
            </a:r>
            <a:endParaRPr lang="en-US" altLang="en-US" sz="2200" dirty="0"/>
          </a:p>
        </p:txBody>
      </p:sp>
    </p:spTree>
    <p:extLst>
      <p:ext uri="{BB962C8B-B14F-4D97-AF65-F5344CB8AC3E}">
        <p14:creationId xmlns:p14="http://schemas.microsoft.com/office/powerpoint/2010/main" val="3002545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ourier New" panose="02070309020205020404" pitchFamily="49" charset="0"/>
                <a:cs typeface="Courier New" panose="02070309020205020404" pitchFamily="49" charset="0"/>
              </a:rPr>
              <a:t>Euclid’s</a:t>
            </a:r>
            <a:r>
              <a:rPr lang="en-US" altLang="en-US" dirty="0"/>
              <a:t> </a:t>
            </a:r>
            <a:r>
              <a:rPr lang="en-US" altLang="en-US" dirty="0" smtClean="0"/>
              <a:t>Algorithm</a:t>
            </a:r>
            <a:endParaRPr lang="en-US" dirty="0"/>
          </a:p>
        </p:txBody>
      </p:sp>
      <p:sp>
        <p:nvSpPr>
          <p:cNvPr id="4" name="Content Placeholder 2"/>
          <p:cNvSpPr>
            <a:spLocks noGrp="1"/>
          </p:cNvSpPr>
          <p:nvPr>
            <p:ph sz="quarter" idx="10"/>
          </p:nvPr>
        </p:nvSpPr>
        <p:spPr>
          <a:xfrm>
            <a:off x="457200" y="1600200"/>
            <a:ext cx="762000" cy="457200"/>
          </a:xfrm>
        </p:spPr>
        <p:txBody>
          <a:bodyPr/>
          <a:lstStyle/>
          <a:p>
            <a:r>
              <a:rPr lang="en-US" altLang="en-US" dirty="0" smtClean="0"/>
              <a:t>Let </a:t>
            </a:r>
            <a:endParaRPr lang="en-US" dirty="0"/>
          </a:p>
        </p:txBody>
      </p:sp>
      <p:graphicFrame>
        <p:nvGraphicFramePr>
          <p:cNvPr id="8" name="Object 3" descr="G c d of m and n."/>
          <p:cNvGraphicFramePr>
            <a:graphicFrameLocks noChangeAspect="1"/>
          </p:cNvGraphicFramePr>
          <p:nvPr>
            <p:extLst>
              <p:ext uri="{D42A27DB-BD31-4B8C-83A1-F6EECF244321}">
                <p14:modId xmlns:p14="http://schemas.microsoft.com/office/powerpoint/2010/main" val="1969083620"/>
              </p:ext>
            </p:extLst>
          </p:nvPr>
        </p:nvGraphicFramePr>
        <p:xfrm>
          <a:off x="1371600" y="1600200"/>
          <a:ext cx="1295400" cy="381000"/>
        </p:xfrm>
        <a:graphic>
          <a:graphicData uri="http://schemas.openxmlformats.org/presentationml/2006/ole">
            <mc:AlternateContent xmlns:mc="http://schemas.openxmlformats.org/markup-compatibility/2006">
              <mc:Choice xmlns:v="urn:schemas-microsoft-com:vml" Requires="v">
                <p:oleObj spid="_x0000_s39471" name="Equation" r:id="rId3" imgW="685800" imgH="253800" progId="Equation.DSMT4">
                  <p:embed/>
                </p:oleObj>
              </mc:Choice>
              <mc:Fallback>
                <p:oleObj name="Equation" r:id="rId3" imgW="685800" imgH="253800" progId="Equation.DSMT4">
                  <p:embed/>
                  <p:pic>
                    <p:nvPicPr>
                      <p:cNvPr id="0" name=""/>
                      <p:cNvPicPr/>
                      <p:nvPr/>
                    </p:nvPicPr>
                    <p:blipFill>
                      <a:blip r:embed="rId4"/>
                      <a:stretch>
                        <a:fillRect/>
                      </a:stretch>
                    </p:blipFill>
                    <p:spPr>
                      <a:xfrm>
                        <a:off x="1371600" y="1600200"/>
                        <a:ext cx="1295400" cy="381000"/>
                      </a:xfrm>
                      <a:prstGeom prst="rect">
                        <a:avLst/>
                      </a:prstGeom>
                    </p:spPr>
                  </p:pic>
                </p:oleObj>
              </mc:Fallback>
            </mc:AlternateContent>
          </a:graphicData>
        </a:graphic>
      </p:graphicFrame>
      <p:sp>
        <p:nvSpPr>
          <p:cNvPr id="5" name="Content Placeholder 4"/>
          <p:cNvSpPr>
            <a:spLocks noGrp="1"/>
          </p:cNvSpPr>
          <p:nvPr>
            <p:ph sz="quarter" idx="11"/>
          </p:nvPr>
        </p:nvSpPr>
        <p:spPr>
          <a:xfrm>
            <a:off x="2895600" y="1600200"/>
            <a:ext cx="5943600" cy="381000"/>
          </a:xfrm>
        </p:spPr>
        <p:txBody>
          <a:bodyPr/>
          <a:lstStyle/>
          <a:p>
            <a:r>
              <a:rPr lang="en-US" altLang="en-US" dirty="0"/>
              <a:t>denote the </a:t>
            </a:r>
            <a:r>
              <a:rPr lang="en-US" altLang="en-US" dirty="0" err="1"/>
              <a:t>gcd</a:t>
            </a:r>
            <a:r>
              <a:rPr lang="en-US" altLang="en-US" dirty="0"/>
              <a:t> for integers </a:t>
            </a:r>
            <a:r>
              <a:rPr lang="en-US" altLang="en-US" b="1" dirty="0"/>
              <a:t>m</a:t>
            </a:r>
            <a:r>
              <a:rPr lang="en-US" altLang="en-US" dirty="0"/>
              <a:t> and </a:t>
            </a:r>
            <a:r>
              <a:rPr lang="en-US" altLang="en-US" b="1" dirty="0"/>
              <a:t>n</a:t>
            </a:r>
            <a:r>
              <a:rPr lang="en-US" altLang="en-US" b="1" dirty="0" smtClean="0"/>
              <a:t>:</a:t>
            </a:r>
            <a:endParaRPr lang="en-US" altLang="en-US" b="1" dirty="0"/>
          </a:p>
        </p:txBody>
      </p:sp>
      <p:graphicFrame>
        <p:nvGraphicFramePr>
          <p:cNvPr id="9" name="Object 5" descr="If m percent sign n is 0, g c d of m and n is n."/>
          <p:cNvGraphicFramePr>
            <a:graphicFrameLocks noChangeAspect="1"/>
          </p:cNvGraphicFramePr>
          <p:nvPr>
            <p:extLst>
              <p:ext uri="{D42A27DB-BD31-4B8C-83A1-F6EECF244321}">
                <p14:modId xmlns:p14="http://schemas.microsoft.com/office/powerpoint/2010/main" val="1409301508"/>
              </p:ext>
            </p:extLst>
          </p:nvPr>
        </p:nvGraphicFramePr>
        <p:xfrm>
          <a:off x="456363" y="2475227"/>
          <a:ext cx="3505200" cy="478048"/>
        </p:xfrm>
        <a:graphic>
          <a:graphicData uri="http://schemas.openxmlformats.org/presentationml/2006/ole">
            <mc:AlternateContent xmlns:mc="http://schemas.openxmlformats.org/markup-compatibility/2006">
              <mc:Choice xmlns:v="urn:schemas-microsoft-com:vml" Requires="v">
                <p:oleObj spid="_x0000_s39472" name="Equation" r:id="rId5" imgW="1815840" imgH="253800" progId="Equation.DSMT4">
                  <p:embed/>
                </p:oleObj>
              </mc:Choice>
              <mc:Fallback>
                <p:oleObj name="Equation" r:id="rId5" imgW="1815840" imgH="253800" progId="Equation.DSMT4">
                  <p:embed/>
                  <p:pic>
                    <p:nvPicPr>
                      <p:cNvPr id="0" name=""/>
                      <p:cNvPicPr/>
                      <p:nvPr/>
                    </p:nvPicPr>
                    <p:blipFill>
                      <a:blip r:embed="rId6"/>
                      <a:stretch>
                        <a:fillRect/>
                      </a:stretch>
                    </p:blipFill>
                    <p:spPr>
                      <a:xfrm>
                        <a:off x="456363" y="2475227"/>
                        <a:ext cx="3505200" cy="478048"/>
                      </a:xfrm>
                      <a:prstGeom prst="rect">
                        <a:avLst/>
                      </a:prstGeom>
                    </p:spPr>
                  </p:pic>
                </p:oleObj>
              </mc:Fallback>
            </mc:AlternateContent>
          </a:graphicData>
        </a:graphic>
      </p:graphicFrame>
      <p:graphicFrame>
        <p:nvGraphicFramePr>
          <p:cNvPr id="10" name="Object 6" descr="Otherwise, g c d of m and n is g c d of n and m percent sign n."/>
          <p:cNvGraphicFramePr>
            <a:graphicFrameLocks noChangeAspect="1"/>
          </p:cNvGraphicFramePr>
          <p:nvPr>
            <p:extLst>
              <p:ext uri="{D42A27DB-BD31-4B8C-83A1-F6EECF244321}">
                <p14:modId xmlns:p14="http://schemas.microsoft.com/office/powerpoint/2010/main" val="1166476547"/>
              </p:ext>
            </p:extLst>
          </p:nvPr>
        </p:nvGraphicFramePr>
        <p:xfrm>
          <a:off x="3937000" y="2478823"/>
          <a:ext cx="4902200" cy="474452"/>
        </p:xfrm>
        <a:graphic>
          <a:graphicData uri="http://schemas.openxmlformats.org/presentationml/2006/ole">
            <mc:AlternateContent xmlns:mc="http://schemas.openxmlformats.org/markup-compatibility/2006">
              <mc:Choice xmlns:v="urn:schemas-microsoft-com:vml" Requires="v">
                <p:oleObj spid="_x0000_s39473" name="Equation" r:id="rId7" imgW="2539800" imgH="253800" progId="Equation.DSMT4">
                  <p:embed/>
                </p:oleObj>
              </mc:Choice>
              <mc:Fallback>
                <p:oleObj name="Equation" r:id="rId7" imgW="2539800" imgH="253800" progId="Equation.DSMT4">
                  <p:embed/>
                  <p:pic>
                    <p:nvPicPr>
                      <p:cNvPr id="9" name="Object 8"/>
                      <p:cNvPicPr/>
                      <p:nvPr/>
                    </p:nvPicPr>
                    <p:blipFill>
                      <a:blip r:embed="rId8"/>
                      <a:stretch>
                        <a:fillRect/>
                      </a:stretch>
                    </p:blipFill>
                    <p:spPr>
                      <a:xfrm>
                        <a:off x="3937000" y="2478823"/>
                        <a:ext cx="4902200" cy="474452"/>
                      </a:xfrm>
                      <a:prstGeom prst="rect">
                        <a:avLst/>
                      </a:prstGeom>
                    </p:spPr>
                  </p:pic>
                </p:oleObj>
              </mc:Fallback>
            </mc:AlternateContent>
          </a:graphicData>
        </a:graphic>
      </p:graphicFrame>
      <p:sp>
        <p:nvSpPr>
          <p:cNvPr id="6" name="Content Placeholder 7"/>
          <p:cNvSpPr>
            <a:spLocks noGrp="1"/>
          </p:cNvSpPr>
          <p:nvPr>
            <p:ph sz="quarter" idx="12"/>
          </p:nvPr>
        </p:nvSpPr>
        <p:spPr>
          <a:xfrm>
            <a:off x="456363" y="3219975"/>
            <a:ext cx="8229600" cy="990600"/>
          </a:xfrm>
        </p:spPr>
        <p:txBody>
          <a:bodyPr/>
          <a:lstStyle/>
          <a:p>
            <a:r>
              <a:rPr lang="en-US" altLang="en-US" dirty="0">
                <a:solidFill>
                  <a:schemeClr val="tx2"/>
                </a:solidFill>
              </a:rPr>
              <a:t>m = n*k +  r</a:t>
            </a:r>
          </a:p>
          <a:p>
            <a:r>
              <a:rPr lang="en-US" altLang="en-US" dirty="0">
                <a:solidFill>
                  <a:schemeClr val="tx2"/>
                </a:solidFill>
              </a:rPr>
              <a:t>if p is divisible by both m and n, it must be divisible by </a:t>
            </a:r>
            <a:r>
              <a:rPr lang="en-US" altLang="en-US" dirty="0" smtClean="0">
                <a:solidFill>
                  <a:schemeClr val="tx2"/>
                </a:solidFill>
              </a:rPr>
              <a:t>r</a:t>
            </a:r>
            <a:endParaRPr lang="en-US" altLang="en-US" dirty="0">
              <a:solidFill>
                <a:schemeClr val="tx2"/>
              </a:solidFill>
            </a:endParaRPr>
          </a:p>
        </p:txBody>
      </p:sp>
      <p:graphicFrame>
        <p:nvGraphicFramePr>
          <p:cNvPr id="11" name="Object 8" descr="m over p equals n asterisk start fraction k over p end fraction + r over p."/>
          <p:cNvGraphicFramePr>
            <a:graphicFrameLocks noChangeAspect="1"/>
          </p:cNvGraphicFramePr>
          <p:nvPr>
            <p:extLst>
              <p:ext uri="{D42A27DB-BD31-4B8C-83A1-F6EECF244321}">
                <p14:modId xmlns:p14="http://schemas.microsoft.com/office/powerpoint/2010/main" val="2699226036"/>
              </p:ext>
            </p:extLst>
          </p:nvPr>
        </p:nvGraphicFramePr>
        <p:xfrm>
          <a:off x="2438400" y="4648200"/>
          <a:ext cx="2765425" cy="379412"/>
        </p:xfrm>
        <a:graphic>
          <a:graphicData uri="http://schemas.openxmlformats.org/presentationml/2006/ole">
            <mc:AlternateContent xmlns:mc="http://schemas.openxmlformats.org/markup-compatibility/2006">
              <mc:Choice xmlns:v="urn:schemas-microsoft-com:vml" Requires="v">
                <p:oleObj spid="_x0000_s39474" name="Equation" r:id="rId9" imgW="1193760" imgH="203040" progId="Equation.DSMT4">
                  <p:embed/>
                </p:oleObj>
              </mc:Choice>
              <mc:Fallback>
                <p:oleObj name="Equation" r:id="rId9" imgW="1193760" imgH="203040" progId="Equation.DSMT4">
                  <p:embed/>
                  <p:pic>
                    <p:nvPicPr>
                      <p:cNvPr id="10" name="Object 6"/>
                      <p:cNvPicPr/>
                      <p:nvPr/>
                    </p:nvPicPr>
                    <p:blipFill>
                      <a:blip r:embed="rId10"/>
                      <a:stretch>
                        <a:fillRect/>
                      </a:stretch>
                    </p:blipFill>
                    <p:spPr>
                      <a:xfrm>
                        <a:off x="2438400" y="4648200"/>
                        <a:ext cx="2765425" cy="379412"/>
                      </a:xfrm>
                      <a:prstGeom prst="rect">
                        <a:avLst/>
                      </a:prstGeom>
                    </p:spPr>
                  </p:pic>
                </p:oleObj>
              </mc:Fallback>
            </mc:AlternateContent>
          </a:graphicData>
        </a:graphic>
      </p:graphicFrame>
    </p:spTree>
    <p:extLst>
      <p:ext uri="{BB962C8B-B14F-4D97-AF65-F5344CB8AC3E}">
        <p14:creationId xmlns:p14="http://schemas.microsoft.com/office/powerpoint/2010/main" val="679235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ourier New" panose="02070309020205020404" pitchFamily="49" charset="0"/>
                <a:cs typeface="Courier New" panose="02070309020205020404" pitchFamily="49" charset="0"/>
              </a:rPr>
              <a:t>Euclid’s</a:t>
            </a:r>
            <a:r>
              <a:rPr lang="en-US" altLang="en-US" dirty="0"/>
              <a:t> Algorithm Implementation</a:t>
            </a:r>
            <a:endParaRPr lang="en-US" dirty="0"/>
          </a:p>
        </p:txBody>
      </p:sp>
      <p:pic>
        <p:nvPicPr>
          <p:cNvPr id="9" name="Picture 2" descr="A computer code has 6 lines. The lines read as follows. Line 1. public static i n t, g c d left parenthesis i n t, m comma i n t, n right parenthesis left brace. Line 2, indented once. if left parenthesis m percent sign n equals equals 0 right parenthesis. Line 3, indented twice. return n semicolon. Line 4, indented once. else. Line 5, indented twice. return g c d left parenthesis n comma m percent sign n right parenthesis semicolon. Line 6. right brace."/>
          <p:cNvPicPr>
            <a:picLocks noChangeAspect="1"/>
          </p:cNvPicPr>
          <p:nvPr/>
        </p:nvPicPr>
        <p:blipFill>
          <a:blip r:embed="rId3"/>
          <a:stretch>
            <a:fillRect/>
          </a:stretch>
        </p:blipFill>
        <p:spPr>
          <a:xfrm>
            <a:off x="564340" y="1743064"/>
            <a:ext cx="4737003" cy="3054361"/>
          </a:xfrm>
          <a:prstGeom prst="rect">
            <a:avLst/>
          </a:prstGeom>
        </p:spPr>
      </p:pic>
      <p:sp>
        <p:nvSpPr>
          <p:cNvPr id="7" name="Content Placeholder 3"/>
          <p:cNvSpPr>
            <a:spLocks noGrp="1"/>
          </p:cNvSpPr>
          <p:nvPr>
            <p:ph sz="quarter" idx="10"/>
          </p:nvPr>
        </p:nvSpPr>
        <p:spPr>
          <a:xfrm>
            <a:off x="5715000" y="2209800"/>
            <a:ext cx="2819400" cy="838200"/>
          </a:xfrm>
        </p:spPr>
        <p:txBody>
          <a:bodyPr/>
          <a:lstStyle/>
          <a:p>
            <a:r>
              <a:rPr lang="en-US" altLang="en-US" dirty="0"/>
              <a:t>The time complexity of this algorithm is</a:t>
            </a:r>
            <a:endParaRPr lang="en-US" dirty="0"/>
          </a:p>
        </p:txBody>
      </p:sp>
      <p:graphicFrame>
        <p:nvGraphicFramePr>
          <p:cNvPr id="5" name="Object 4" descr="O of log n."/>
          <p:cNvGraphicFramePr>
            <a:graphicFrameLocks noChangeAspect="1"/>
          </p:cNvGraphicFramePr>
          <p:nvPr>
            <p:extLst>
              <p:ext uri="{D42A27DB-BD31-4B8C-83A1-F6EECF244321}">
                <p14:modId xmlns:p14="http://schemas.microsoft.com/office/powerpoint/2010/main" val="2120306552"/>
              </p:ext>
            </p:extLst>
          </p:nvPr>
        </p:nvGraphicFramePr>
        <p:xfrm>
          <a:off x="5791200" y="3201987"/>
          <a:ext cx="781050" cy="301625"/>
        </p:xfrm>
        <a:graphic>
          <a:graphicData uri="http://schemas.openxmlformats.org/presentationml/2006/ole">
            <mc:AlternateContent xmlns:mc="http://schemas.openxmlformats.org/markup-compatibility/2006">
              <mc:Choice xmlns:v="urn:schemas-microsoft-com:vml" Requires="v">
                <p:oleObj spid="_x0000_s40073" name="Equation" r:id="rId4" imgW="520560" imgH="203040" progId="Equation.DSMT4">
                  <p:embed/>
                </p:oleObj>
              </mc:Choice>
              <mc:Fallback>
                <p:oleObj name="Equation" r:id="rId4" imgW="520560" imgH="203040" progId="Equation.DSMT4">
                  <p:embed/>
                  <p:pic>
                    <p:nvPicPr>
                      <p:cNvPr id="5" name="Object 4"/>
                      <p:cNvPicPr>
                        <a:picLocks noChangeAspect="1" noChangeArrowheads="1"/>
                      </p:cNvPicPr>
                      <p:nvPr/>
                    </p:nvPicPr>
                    <p:blipFill>
                      <a:blip r:embed="rId5"/>
                      <a:srcRect/>
                      <a:stretch>
                        <a:fillRect/>
                      </a:stretch>
                    </p:blipFill>
                    <p:spPr bwMode="auto">
                      <a:xfrm>
                        <a:off x="5791200" y="3201987"/>
                        <a:ext cx="781050" cy="301625"/>
                      </a:xfrm>
                      <a:prstGeom prst="rect">
                        <a:avLst/>
                      </a:prstGeom>
                      <a:noFill/>
                      <a:ln>
                        <a:noFill/>
                      </a:ln>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Content Placeholder 5"/>
          <p:cNvSpPr>
            <a:spLocks noGrp="1"/>
          </p:cNvSpPr>
          <p:nvPr>
            <p:ph sz="quarter" idx="11"/>
          </p:nvPr>
        </p:nvSpPr>
        <p:spPr>
          <a:xfrm>
            <a:off x="5486400" y="3810000"/>
            <a:ext cx="3200400" cy="838200"/>
          </a:xfrm>
        </p:spPr>
        <p:txBody>
          <a:bodyPr/>
          <a:lstStyle/>
          <a:p>
            <a:r>
              <a:rPr lang="en-US" altLang="en-US" dirty="0"/>
              <a:t>See the text for the proof</a:t>
            </a:r>
            <a:r>
              <a:rPr lang="en-US" altLang="en-US" dirty="0" smtClean="0"/>
              <a:t>.</a:t>
            </a:r>
            <a:endParaRPr lang="en-US" altLang="en-US" dirty="0"/>
          </a:p>
        </p:txBody>
      </p:sp>
    </p:spTree>
    <p:extLst>
      <p:ext uri="{BB962C8B-B14F-4D97-AF65-F5344CB8AC3E}">
        <p14:creationId xmlns:p14="http://schemas.microsoft.com/office/powerpoint/2010/main" val="1256981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Courier New" panose="02070309020205020404" pitchFamily="49" charset="0"/>
              </a:rPr>
              <a:t>Finding Prime Numbers</a:t>
            </a:r>
            <a:endParaRPr lang="en-US" dirty="0"/>
          </a:p>
        </p:txBody>
      </p:sp>
      <p:sp>
        <p:nvSpPr>
          <p:cNvPr id="3" name="Content Placeholder 2"/>
          <p:cNvSpPr>
            <a:spLocks noGrp="1"/>
          </p:cNvSpPr>
          <p:nvPr>
            <p:ph sz="quarter" idx="10"/>
          </p:nvPr>
        </p:nvSpPr>
        <p:spPr>
          <a:xfrm>
            <a:off x="457200" y="1600200"/>
            <a:ext cx="8305800" cy="457200"/>
          </a:xfrm>
        </p:spPr>
        <p:txBody>
          <a:bodyPr/>
          <a:lstStyle/>
          <a:p>
            <a:r>
              <a:rPr lang="en-US" altLang="en-US" dirty="0"/>
              <a:t>Compare three versions:</a:t>
            </a:r>
          </a:p>
          <a:p>
            <a:endParaRPr lang="en-US" dirty="0"/>
          </a:p>
        </p:txBody>
      </p:sp>
      <p:sp>
        <p:nvSpPr>
          <p:cNvPr id="4" name="Content Placeholder 3"/>
          <p:cNvSpPr>
            <a:spLocks noGrp="1"/>
          </p:cNvSpPr>
          <p:nvPr>
            <p:ph sz="quarter" idx="11"/>
          </p:nvPr>
        </p:nvSpPr>
        <p:spPr>
          <a:xfrm>
            <a:off x="457200" y="2324100"/>
            <a:ext cx="2438400" cy="609600"/>
          </a:xfrm>
        </p:spPr>
        <p:txBody>
          <a:bodyPr/>
          <a:lstStyle/>
          <a:p>
            <a:pPr marL="342900" indent="-342900">
              <a:buFont typeface="Arial" panose="020B0604020202020204" pitchFamily="34" charset="0"/>
              <a:buChar char="•"/>
            </a:pPr>
            <a:r>
              <a:rPr lang="en-US" altLang="en-US" dirty="0"/>
              <a:t>Brute-force</a:t>
            </a:r>
          </a:p>
          <a:p>
            <a:endParaRPr lang="en-US" dirty="0"/>
          </a:p>
        </p:txBody>
      </p:sp>
      <p:sp>
        <p:nvSpPr>
          <p:cNvPr id="7" name="TextBox 4">
            <a:hlinkClick r:id="rId3"/>
          </p:cNvPr>
          <p:cNvSpPr>
            <a:spLocks noChangeArrowheads="1"/>
          </p:cNvSpPr>
          <p:nvPr/>
        </p:nvSpPr>
        <p:spPr bwMode="auto">
          <a:xfrm>
            <a:off x="2667000" y="2188952"/>
            <a:ext cx="2136949" cy="450674"/>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dirty="0">
                <a:latin typeface="+mn-lt"/>
              </a:rPr>
              <a:t>PrimeNumber</a:t>
            </a:r>
          </a:p>
        </p:txBody>
      </p:sp>
      <p:sp>
        <p:nvSpPr>
          <p:cNvPr id="13" name="TextBox 5">
            <a:hlinkClick r:id="rId4"/>
          </p:cNvPr>
          <p:cNvSpPr txBox="1"/>
          <p:nvPr/>
        </p:nvSpPr>
        <p:spPr>
          <a:xfrm>
            <a:off x="5148105" y="2166667"/>
            <a:ext cx="838200" cy="461665"/>
          </a:xfrm>
          <a:prstGeom prst="rect">
            <a:avLst/>
          </a:prstGeom>
          <a:solidFill>
            <a:srgbClr val="38A1BA"/>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t>Run</a:t>
            </a:r>
            <a:endParaRPr lang="en-US" sz="2400" dirty="0"/>
          </a:p>
        </p:txBody>
      </p:sp>
      <p:sp>
        <p:nvSpPr>
          <p:cNvPr id="8" name="TextBox 6">
            <a:hlinkClick r:id="rId5"/>
          </p:cNvPr>
          <p:cNvSpPr>
            <a:spLocks noChangeArrowheads="1"/>
          </p:cNvSpPr>
          <p:nvPr/>
        </p:nvSpPr>
        <p:spPr bwMode="auto">
          <a:xfrm>
            <a:off x="2667001" y="2772174"/>
            <a:ext cx="2286000" cy="472735"/>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dirty="0">
                <a:latin typeface="+mn-lt"/>
              </a:rPr>
              <a:t>PrimeNumbers</a:t>
            </a:r>
          </a:p>
        </p:txBody>
      </p:sp>
      <p:sp>
        <p:nvSpPr>
          <p:cNvPr id="17" name="TextBox 7">
            <a:hlinkClick r:id="rId4"/>
          </p:cNvPr>
          <p:cNvSpPr txBox="1"/>
          <p:nvPr/>
        </p:nvSpPr>
        <p:spPr>
          <a:xfrm>
            <a:off x="5148105" y="2783245"/>
            <a:ext cx="838200" cy="461665"/>
          </a:xfrm>
          <a:prstGeom prst="rect">
            <a:avLst/>
          </a:prstGeom>
          <a:solidFill>
            <a:srgbClr val="38A1BA"/>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t>Run</a:t>
            </a:r>
            <a:endParaRPr lang="en-US" sz="2400" dirty="0"/>
          </a:p>
        </p:txBody>
      </p:sp>
      <p:sp>
        <p:nvSpPr>
          <p:cNvPr id="5" name="Content Placeholder 8"/>
          <p:cNvSpPr>
            <a:spLocks noGrp="1"/>
          </p:cNvSpPr>
          <p:nvPr>
            <p:ph sz="quarter" idx="12"/>
          </p:nvPr>
        </p:nvSpPr>
        <p:spPr>
          <a:xfrm>
            <a:off x="457200" y="3574073"/>
            <a:ext cx="4651549" cy="502627"/>
          </a:xfrm>
        </p:spPr>
        <p:txBody>
          <a:bodyPr/>
          <a:lstStyle/>
          <a:p>
            <a:pPr marL="342900" indent="-342900">
              <a:buFont typeface="Arial" panose="020B0604020202020204" pitchFamily="34" charset="0"/>
              <a:buChar char="•"/>
            </a:pPr>
            <a:r>
              <a:rPr lang="en-US" altLang="en-US" dirty="0"/>
              <a:t>Check possible divisors up to</a:t>
            </a:r>
            <a:endParaRPr lang="en-US" dirty="0"/>
          </a:p>
        </p:txBody>
      </p:sp>
      <p:graphicFrame>
        <p:nvGraphicFramePr>
          <p:cNvPr id="9" name="Object 9" descr="Math period square root of n."/>
          <p:cNvGraphicFramePr>
            <a:graphicFrameLocks noChangeAspect="1"/>
          </p:cNvGraphicFramePr>
          <p:nvPr>
            <p:extLst>
              <p:ext uri="{D42A27DB-BD31-4B8C-83A1-F6EECF244321}">
                <p14:modId xmlns:p14="http://schemas.microsoft.com/office/powerpoint/2010/main" val="3200028995"/>
              </p:ext>
            </p:extLst>
          </p:nvPr>
        </p:nvGraphicFramePr>
        <p:xfrm>
          <a:off x="5257800" y="3563865"/>
          <a:ext cx="1828800" cy="468890"/>
        </p:xfrm>
        <a:graphic>
          <a:graphicData uri="http://schemas.openxmlformats.org/presentationml/2006/ole">
            <mc:AlternateContent xmlns:mc="http://schemas.openxmlformats.org/markup-compatibility/2006">
              <mc:Choice xmlns:v="urn:schemas-microsoft-com:vml" Requires="v">
                <p:oleObj spid="_x0000_s41222" name="Equation" r:id="rId6" imgW="863280" imgH="253800" progId="Equation.DSMT4">
                  <p:embed/>
                </p:oleObj>
              </mc:Choice>
              <mc:Fallback>
                <p:oleObj name="Equation" r:id="rId6" imgW="863280" imgH="253800" progId="Equation.DSMT4">
                  <p:embed/>
                  <p:pic>
                    <p:nvPicPr>
                      <p:cNvPr id="5" name="Object 4"/>
                      <p:cNvPicPr>
                        <a:picLocks noChangeAspect="1" noChangeArrowheads="1"/>
                      </p:cNvPicPr>
                      <p:nvPr/>
                    </p:nvPicPr>
                    <p:blipFill>
                      <a:blip r:embed="rId7"/>
                      <a:srcRect/>
                      <a:stretch>
                        <a:fillRect/>
                      </a:stretch>
                    </p:blipFill>
                    <p:spPr bwMode="auto">
                      <a:xfrm>
                        <a:off x="5257800" y="3563865"/>
                        <a:ext cx="1828800" cy="468890"/>
                      </a:xfrm>
                      <a:prstGeom prst="rect">
                        <a:avLst/>
                      </a:prstGeom>
                      <a:noFill/>
                      <a:ln>
                        <a:noFill/>
                      </a:ln>
                    </p:spPr>
                  </p:pic>
                </p:oleObj>
              </mc:Fallback>
            </mc:AlternateContent>
          </a:graphicData>
        </a:graphic>
      </p:graphicFrame>
      <p:sp>
        <p:nvSpPr>
          <p:cNvPr id="6" name="Content Placeholder 10"/>
          <p:cNvSpPr>
            <a:spLocks noGrp="1"/>
          </p:cNvSpPr>
          <p:nvPr>
            <p:ph sz="quarter" idx="13"/>
          </p:nvPr>
        </p:nvSpPr>
        <p:spPr>
          <a:xfrm>
            <a:off x="457200" y="4894086"/>
            <a:ext cx="5410200" cy="376238"/>
          </a:xfrm>
        </p:spPr>
        <p:txBody>
          <a:bodyPr/>
          <a:lstStyle/>
          <a:p>
            <a:pPr marL="342900" indent="-342900">
              <a:buFont typeface="Arial" panose="020B0604020202020204" pitchFamily="34" charset="0"/>
              <a:buChar char="•"/>
            </a:pPr>
            <a:r>
              <a:rPr lang="en-US" altLang="en-US" dirty="0"/>
              <a:t>Check possible prime divisors up to</a:t>
            </a:r>
            <a:endParaRPr lang="en-US" dirty="0"/>
          </a:p>
        </p:txBody>
      </p:sp>
      <p:graphicFrame>
        <p:nvGraphicFramePr>
          <p:cNvPr id="10" name="Object 11" descr="Math period square root of n."/>
          <p:cNvGraphicFramePr>
            <a:graphicFrameLocks noChangeAspect="1"/>
          </p:cNvGraphicFramePr>
          <p:nvPr>
            <p:extLst>
              <p:ext uri="{D42A27DB-BD31-4B8C-83A1-F6EECF244321}">
                <p14:modId xmlns:p14="http://schemas.microsoft.com/office/powerpoint/2010/main" val="2417587512"/>
              </p:ext>
            </p:extLst>
          </p:nvPr>
        </p:nvGraphicFramePr>
        <p:xfrm>
          <a:off x="6172200" y="4894086"/>
          <a:ext cx="1628775" cy="376238"/>
        </p:xfrm>
        <a:graphic>
          <a:graphicData uri="http://schemas.openxmlformats.org/presentationml/2006/ole">
            <mc:AlternateContent xmlns:mc="http://schemas.openxmlformats.org/markup-compatibility/2006">
              <mc:Choice xmlns:v="urn:schemas-microsoft-com:vml" Requires="v">
                <p:oleObj spid="_x0000_s41223" name="Equation" r:id="rId8" imgW="863280" imgH="253800" progId="Equation.DSMT4">
                  <p:embed/>
                </p:oleObj>
              </mc:Choice>
              <mc:Fallback>
                <p:oleObj name="Equation" r:id="rId8" imgW="863280" imgH="253800" progId="Equation.DSMT4">
                  <p:embed/>
                  <p:pic>
                    <p:nvPicPr>
                      <p:cNvPr id="5" name="Object 4"/>
                      <p:cNvPicPr>
                        <a:picLocks noChangeAspect="1" noChangeArrowheads="1"/>
                      </p:cNvPicPr>
                      <p:nvPr/>
                    </p:nvPicPr>
                    <p:blipFill>
                      <a:blip r:embed="rId9"/>
                      <a:srcRect/>
                      <a:stretch>
                        <a:fillRect/>
                      </a:stretch>
                    </p:blipFill>
                    <p:spPr bwMode="auto">
                      <a:xfrm>
                        <a:off x="6172200" y="4894086"/>
                        <a:ext cx="1628775" cy="376238"/>
                      </a:xfrm>
                      <a:prstGeom prst="rect">
                        <a:avLst/>
                      </a:prstGeom>
                      <a:noFill/>
                      <a:ln>
                        <a:noFill/>
                      </a:ln>
                    </p:spPr>
                  </p:pic>
                </p:oleObj>
              </mc:Fallback>
            </mc:AlternateContent>
          </a:graphicData>
        </a:graphic>
      </p:graphicFrame>
      <p:sp>
        <p:nvSpPr>
          <p:cNvPr id="11" name="TextBox 12">
            <a:hlinkClick r:id="rId10"/>
          </p:cNvPr>
          <p:cNvSpPr>
            <a:spLocks noChangeArrowheads="1"/>
          </p:cNvSpPr>
          <p:nvPr/>
        </p:nvSpPr>
        <p:spPr bwMode="auto">
          <a:xfrm>
            <a:off x="3276600" y="5402872"/>
            <a:ext cx="3314700" cy="461665"/>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dirty="0">
                <a:latin typeface="+mn-lt"/>
              </a:rPr>
              <a:t>EfficientPrimeNumbers</a:t>
            </a:r>
          </a:p>
        </p:txBody>
      </p:sp>
      <p:sp>
        <p:nvSpPr>
          <p:cNvPr id="18" name="TextBox 13">
            <a:hlinkClick r:id="rId4"/>
          </p:cNvPr>
          <p:cNvSpPr txBox="1"/>
          <p:nvPr/>
        </p:nvSpPr>
        <p:spPr>
          <a:xfrm>
            <a:off x="6942678" y="5402873"/>
            <a:ext cx="838200" cy="461665"/>
          </a:xfrm>
          <a:prstGeom prst="rect">
            <a:avLst/>
          </a:prstGeom>
          <a:solidFill>
            <a:srgbClr val="38A1BA"/>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t>Run</a:t>
            </a:r>
            <a:endParaRPr lang="en-US" sz="2400" dirty="0"/>
          </a:p>
        </p:txBody>
      </p:sp>
      <p:sp>
        <p:nvSpPr>
          <p:cNvPr id="12" name="TextBox 14">
            <a:hlinkClick r:id="rId11"/>
          </p:cNvPr>
          <p:cNvSpPr>
            <a:spLocks noChangeArrowheads="1"/>
          </p:cNvSpPr>
          <p:nvPr/>
        </p:nvSpPr>
        <p:spPr bwMode="auto">
          <a:xfrm>
            <a:off x="3276600" y="6019800"/>
            <a:ext cx="3314700" cy="442795"/>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dirty="0">
                <a:latin typeface="+mn-lt"/>
              </a:rPr>
              <a:t>SieveOfEratosthenes</a:t>
            </a:r>
          </a:p>
        </p:txBody>
      </p:sp>
      <p:sp>
        <p:nvSpPr>
          <p:cNvPr id="19" name="TextBox 15">
            <a:hlinkClick r:id="rId4"/>
          </p:cNvPr>
          <p:cNvSpPr txBox="1"/>
          <p:nvPr/>
        </p:nvSpPr>
        <p:spPr>
          <a:xfrm>
            <a:off x="6922581" y="5997087"/>
            <a:ext cx="838200" cy="461665"/>
          </a:xfrm>
          <a:prstGeom prst="rect">
            <a:avLst/>
          </a:prstGeom>
          <a:solidFill>
            <a:srgbClr val="38A1BA"/>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t>Run</a:t>
            </a:r>
            <a:endParaRPr lang="en-US" sz="2400" dirty="0"/>
          </a:p>
        </p:txBody>
      </p:sp>
    </p:spTree>
    <p:extLst>
      <p:ext uri="{BB962C8B-B14F-4D97-AF65-F5344CB8AC3E}">
        <p14:creationId xmlns:p14="http://schemas.microsoft.com/office/powerpoint/2010/main" val="2793197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Divide-and-Conquer</a:t>
            </a:r>
            <a:endParaRPr lang="en-US" dirty="0"/>
          </a:p>
        </p:txBody>
      </p:sp>
      <p:sp>
        <p:nvSpPr>
          <p:cNvPr id="8" name="Content Placeholder 2"/>
          <p:cNvSpPr>
            <a:spLocks noGrp="1"/>
          </p:cNvSpPr>
          <p:nvPr>
            <p:ph idx="1"/>
          </p:nvPr>
        </p:nvSpPr>
        <p:spPr/>
        <p:txBody>
          <a:bodyPr/>
          <a:lstStyle/>
          <a:p>
            <a:r>
              <a:rPr lang="en-US" altLang="en-US" dirty="0"/>
              <a:t>The </a:t>
            </a:r>
            <a:r>
              <a:rPr lang="en-US" altLang="en-US" b="1" dirty="0"/>
              <a:t>divide-and-conquer</a:t>
            </a:r>
            <a:r>
              <a:rPr lang="en-US" altLang="en-US" dirty="0"/>
              <a:t> approach divides the problem into </a:t>
            </a:r>
            <a:r>
              <a:rPr lang="en-US" altLang="en-US" dirty="0" err="1"/>
              <a:t>subproblems</a:t>
            </a:r>
            <a:r>
              <a:rPr lang="en-US" altLang="en-US" dirty="0"/>
              <a:t>, solves the </a:t>
            </a:r>
            <a:r>
              <a:rPr lang="en-US" altLang="en-US" dirty="0" err="1"/>
              <a:t>subproblems</a:t>
            </a:r>
            <a:r>
              <a:rPr lang="en-US" altLang="en-US" dirty="0"/>
              <a:t>, then combines the solutions of </a:t>
            </a:r>
            <a:r>
              <a:rPr lang="en-US" altLang="en-US" dirty="0" err="1"/>
              <a:t>subproblems</a:t>
            </a:r>
            <a:r>
              <a:rPr lang="en-US" altLang="en-US" dirty="0"/>
              <a:t> to obtain the solution for the entire problem. Unlike the dynamic programming approach, the </a:t>
            </a:r>
            <a:r>
              <a:rPr lang="en-US" altLang="en-US" dirty="0" err="1"/>
              <a:t>subproblems</a:t>
            </a:r>
            <a:r>
              <a:rPr lang="en-US" altLang="en-US" dirty="0"/>
              <a:t> in the divide-and-conquer approach don’t overlap. A </a:t>
            </a:r>
            <a:r>
              <a:rPr lang="en-US" altLang="en-US" dirty="0" err="1"/>
              <a:t>subproblem</a:t>
            </a:r>
            <a:r>
              <a:rPr lang="en-US" altLang="en-US" dirty="0"/>
              <a:t> is like the original problem with a smaller size, so you can apply recursion to solve the problem. In fact, all the recursive problems follow the divide-and-conquer approach. </a:t>
            </a:r>
          </a:p>
        </p:txBody>
      </p:sp>
    </p:spTree>
    <p:extLst>
      <p:ext uri="{BB962C8B-B14F-4D97-AF65-F5344CB8AC3E}">
        <p14:creationId xmlns:p14="http://schemas.microsoft.com/office/powerpoint/2010/main" val="2740929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Case Study: Closest Pair of </a:t>
            </a:r>
            <a:r>
              <a:rPr lang="en-US" altLang="en-US" dirty="0" smtClean="0"/>
              <a:t>Points </a:t>
            </a:r>
            <a:r>
              <a:rPr lang="en-US" altLang="en-US" sz="2000" b="0" dirty="0" smtClean="0"/>
              <a:t>(1 of 2)</a:t>
            </a:r>
            <a:endParaRPr lang="en-US" sz="2000" b="0" dirty="0"/>
          </a:p>
        </p:txBody>
      </p:sp>
      <p:pic>
        <p:nvPicPr>
          <p:cNvPr id="6" name="Picture 2" descr="A line through a midpoint divides a group of points into 2 segments S 1 and S 2. Each segment has a strip with distance d on either side of the midpoint, named strip L in S 1 and strip R in S 2. There are 3 points inside strip L and 5 points outside strip L in S 1. Two points in outside strip L are connected by a line and labeled d 1. There is one point inside strip R and 6 points outside strip R in S 2. Two points outside strip R are connected by a line and labeled d 2."/>
          <p:cNvPicPr>
            <a:picLocks noChangeAspect="1"/>
          </p:cNvPicPr>
          <p:nvPr/>
        </p:nvPicPr>
        <p:blipFill>
          <a:blip r:embed="rId3"/>
          <a:stretch>
            <a:fillRect/>
          </a:stretch>
        </p:blipFill>
        <p:spPr>
          <a:xfrm>
            <a:off x="685800" y="1999415"/>
            <a:ext cx="2720700" cy="2519200"/>
          </a:xfrm>
          <a:prstGeom prst="rect">
            <a:avLst/>
          </a:prstGeom>
        </p:spPr>
      </p:pic>
      <p:pic>
        <p:nvPicPr>
          <p:cNvPr id="10" name="Picture 3" descr="An illustration of 2 strips with distance d on either side of a line, named strip L and strip R. Strip L has one point. 3 lines connecting 3 points on the mid line and on strip R divides it into 4 segments. The vertical distance of the second segment from the top is labeled as d."/>
          <p:cNvPicPr>
            <a:picLocks noChangeAspect="1"/>
          </p:cNvPicPr>
          <p:nvPr/>
        </p:nvPicPr>
        <p:blipFill>
          <a:blip r:embed="rId4"/>
          <a:stretch>
            <a:fillRect/>
          </a:stretch>
        </p:blipFill>
        <p:spPr>
          <a:xfrm>
            <a:off x="4114800" y="2163222"/>
            <a:ext cx="1368394" cy="2054667"/>
          </a:xfrm>
          <a:prstGeom prst="rect">
            <a:avLst/>
          </a:prstGeom>
        </p:spPr>
      </p:pic>
      <p:pic>
        <p:nvPicPr>
          <p:cNvPr id="9" name="Picture 4" descr="An illustration of two strips on either side of a line, strip L and strip R. Strip L has 4 points with one point labeled p. Strip R is horizontally divided into 4 segments. The points in strip R from top to bottom are as follows. The first segment has 2 points, the second segment has 2 points, the third segment has one point labeled, q left bracket r right bracket, the fourth segment has 2 points."/>
          <p:cNvPicPr>
            <a:picLocks noChangeAspect="1"/>
          </p:cNvPicPr>
          <p:nvPr/>
        </p:nvPicPr>
        <p:blipFill>
          <a:blip r:embed="rId5"/>
          <a:stretch>
            <a:fillRect/>
          </a:stretch>
        </p:blipFill>
        <p:spPr>
          <a:xfrm>
            <a:off x="6192331" y="2226305"/>
            <a:ext cx="1368394" cy="2124036"/>
          </a:xfrm>
          <a:prstGeom prst="rect">
            <a:avLst/>
          </a:prstGeom>
        </p:spPr>
      </p:pic>
      <p:graphicFrame>
        <p:nvGraphicFramePr>
          <p:cNvPr id="11" name="Object 5" descr="T of n equals 2 T of n over 2 + O of n equals O of n log n."/>
          <p:cNvGraphicFramePr>
            <a:graphicFrameLocks noChangeAspect="1"/>
          </p:cNvGraphicFramePr>
          <p:nvPr>
            <p:extLst>
              <p:ext uri="{D42A27DB-BD31-4B8C-83A1-F6EECF244321}">
                <p14:modId xmlns:p14="http://schemas.microsoft.com/office/powerpoint/2010/main" val="870342868"/>
              </p:ext>
            </p:extLst>
          </p:nvPr>
        </p:nvGraphicFramePr>
        <p:xfrm>
          <a:off x="1371600" y="4714949"/>
          <a:ext cx="6019800" cy="481013"/>
        </p:xfrm>
        <a:graphic>
          <a:graphicData uri="http://schemas.openxmlformats.org/presentationml/2006/ole">
            <mc:AlternateContent xmlns:mc="http://schemas.openxmlformats.org/markup-compatibility/2006">
              <mc:Choice xmlns:v="urn:schemas-microsoft-com:vml" Requires="v">
                <p:oleObj spid="_x0000_s42109" name="Equation" r:id="rId6" imgW="2235200" imgH="203200" progId="Equation.3">
                  <p:embed/>
                </p:oleObj>
              </mc:Choice>
              <mc:Fallback>
                <p:oleObj name="Equation" r:id="rId6" imgW="2235200" imgH="203200" progId="Equation.3">
                  <p:embed/>
                  <p:pic>
                    <p:nvPicPr>
                      <p:cNvPr id="44055" name="Object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4714949"/>
                        <a:ext cx="6019800" cy="481013"/>
                      </a:xfrm>
                      <a:prstGeom prst="rect">
                        <a:avLst/>
                      </a:prstGeom>
                      <a:noFill/>
                      <a:ln>
                        <a:noFill/>
                      </a:ln>
                    </p:spPr>
                  </p:pic>
                </p:oleObj>
              </mc:Fallback>
            </mc:AlternateContent>
          </a:graphicData>
        </a:graphic>
      </p:graphicFrame>
      <p:pic>
        <p:nvPicPr>
          <p:cNvPr id="12" name="Picture 6" descr="h t t p colon forward slash forward slash w w w period c s period a r m s t r o n g period e d u forward slash l I a n g forward slash animation forward slash web forward slash Closest Pair period h t m l">
            <a:hlinkClick r:id="rId8"/>
          </p:cNvPr>
          <p:cNvPicPr>
            <a:picLocks noChangeAspect="1"/>
          </p:cNvPicPr>
          <p:nvPr/>
        </p:nvPicPr>
        <p:blipFill>
          <a:blip r:embed="rId9"/>
          <a:stretch>
            <a:fillRect/>
          </a:stretch>
        </p:blipFill>
        <p:spPr>
          <a:xfrm>
            <a:off x="1084786" y="5362991"/>
            <a:ext cx="6974428" cy="969348"/>
          </a:xfrm>
          <a:prstGeom prst="rect">
            <a:avLst/>
          </a:prstGeom>
        </p:spPr>
      </p:pic>
    </p:spTree>
    <p:extLst>
      <p:ext uri="{BB962C8B-B14F-4D97-AF65-F5344CB8AC3E}">
        <p14:creationId xmlns:p14="http://schemas.microsoft.com/office/powerpoint/2010/main" val="440336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Case Study: Closest Pair of Points </a:t>
            </a:r>
            <a:r>
              <a:rPr lang="en-US" altLang="en-US" sz="2000" b="0" dirty="0" smtClean="0"/>
              <a:t>(2 </a:t>
            </a:r>
            <a:r>
              <a:rPr lang="en-US" altLang="en-US" sz="2000" b="0" dirty="0"/>
              <a:t>of 2)</a:t>
            </a:r>
            <a:endParaRPr lang="en-US" dirty="0"/>
          </a:p>
        </p:txBody>
      </p:sp>
      <p:pic>
        <p:nvPicPr>
          <p:cNvPr id="5" name="Picture 2" descr="A line through a midpoint divides a group of points into 2 segments S 1 and S 2. Each segment has a strip with distance d on either side of the midpoint, named strip L in S 1 and strip R in S 2. There are 3 points inside strip L and 5 points outside strip L in S 1. Two points in outside strip L are connected by a line and labeled d 1. There is one point inside strip R and 6 points outside strip R in S 2. Two points outside strip R are connected by a line and labeled d 2."/>
          <p:cNvPicPr>
            <a:picLocks noChangeAspect="1"/>
          </p:cNvPicPr>
          <p:nvPr/>
        </p:nvPicPr>
        <p:blipFill>
          <a:blip r:embed="rId3"/>
          <a:stretch>
            <a:fillRect/>
          </a:stretch>
        </p:blipFill>
        <p:spPr>
          <a:xfrm>
            <a:off x="762000" y="2017000"/>
            <a:ext cx="2796900" cy="2519200"/>
          </a:xfrm>
          <a:prstGeom prst="rect">
            <a:avLst/>
          </a:prstGeom>
        </p:spPr>
      </p:pic>
      <p:pic>
        <p:nvPicPr>
          <p:cNvPr id="6" name="Picture 3" descr="An illustration of 2 strips with distance d on either side of a line, named strip L and strip R. Strip L has one point. 3 lines connecting 3 points on the mid line and on strip R divides it into 4 segments. The vertical distance of the second segment from the top is labeled as d."/>
          <p:cNvPicPr>
            <a:picLocks noChangeAspect="1"/>
          </p:cNvPicPr>
          <p:nvPr/>
        </p:nvPicPr>
        <p:blipFill>
          <a:blip r:embed="rId4"/>
          <a:stretch>
            <a:fillRect/>
          </a:stretch>
        </p:blipFill>
        <p:spPr>
          <a:xfrm>
            <a:off x="4114800" y="2034866"/>
            <a:ext cx="1368394" cy="2501334"/>
          </a:xfrm>
          <a:prstGeom prst="rect">
            <a:avLst/>
          </a:prstGeom>
        </p:spPr>
      </p:pic>
      <p:pic>
        <p:nvPicPr>
          <p:cNvPr id="7" name="Picture 4" descr="An illustration of two strips on either side of a line, strip L and strip R. Strip L has 4 points with one point labeled p. Strip R is horizontally divided into 4 segments. The points in strip R from top to bottom are as follows. The first segment has 2 points, the second segment has 2 points, the third segment has one point labeled, q left bracket r right bracket, the fourth segment has 2 points."/>
          <p:cNvPicPr>
            <a:picLocks noChangeAspect="1"/>
          </p:cNvPicPr>
          <p:nvPr/>
        </p:nvPicPr>
        <p:blipFill>
          <a:blip r:embed="rId5"/>
          <a:stretch>
            <a:fillRect/>
          </a:stretch>
        </p:blipFill>
        <p:spPr>
          <a:xfrm>
            <a:off x="6039094" y="2034866"/>
            <a:ext cx="1368394" cy="2501334"/>
          </a:xfrm>
          <a:prstGeom prst="rect">
            <a:avLst/>
          </a:prstGeom>
        </p:spPr>
      </p:pic>
      <p:graphicFrame>
        <p:nvGraphicFramePr>
          <p:cNvPr id="8" name="Object 5" descr="T of n equals 2 T of n over 2 + O of n equals O of n log n."/>
          <p:cNvGraphicFramePr>
            <a:graphicFrameLocks noChangeAspect="1"/>
          </p:cNvGraphicFramePr>
          <p:nvPr>
            <p:extLst>
              <p:ext uri="{D42A27DB-BD31-4B8C-83A1-F6EECF244321}">
                <p14:modId xmlns:p14="http://schemas.microsoft.com/office/powerpoint/2010/main" val="1394402820"/>
              </p:ext>
            </p:extLst>
          </p:nvPr>
        </p:nvGraphicFramePr>
        <p:xfrm>
          <a:off x="1143000" y="5275666"/>
          <a:ext cx="6858000" cy="463147"/>
        </p:xfrm>
        <a:graphic>
          <a:graphicData uri="http://schemas.openxmlformats.org/presentationml/2006/ole">
            <mc:AlternateContent xmlns:mc="http://schemas.openxmlformats.org/markup-compatibility/2006">
              <mc:Choice xmlns:v="urn:schemas-microsoft-com:vml" Requires="v">
                <p:oleObj spid="_x0000_s43131" name="Equation" r:id="rId6" imgW="2235200" imgH="203200" progId="Equation.3">
                  <p:embed/>
                </p:oleObj>
              </mc:Choice>
              <mc:Fallback>
                <p:oleObj name="Equation" r:id="rId6" imgW="2235200" imgH="203200" progId="Equation.3">
                  <p:embed/>
                  <p:pic>
                    <p:nvPicPr>
                      <p:cNvPr id="45079" name="Object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5275666"/>
                        <a:ext cx="6858000" cy="46314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702359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Eight Queens </a:t>
            </a:r>
            <a:r>
              <a:rPr lang="en-US" altLang="en-US" sz="2000" b="0" dirty="0" smtClean="0"/>
              <a:t>(1 of 2)</a:t>
            </a:r>
            <a:endParaRPr lang="en-US" sz="2000" b="0" dirty="0"/>
          </a:p>
        </p:txBody>
      </p:sp>
      <p:pic>
        <p:nvPicPr>
          <p:cNvPr id="6" name="Picture 2" descr="An array has eight queens, labeled queens left bracket 0 to 7 right bracket. The value of each index in the array is as follows. Index 0, 0. Index 1, 4. Index 2, 7. Index 3, 5. Index 4, 2. Index 5, 6. Index 6, 1. Index 7, 3."/>
          <p:cNvPicPr>
            <a:picLocks noChangeAspect="1"/>
          </p:cNvPicPr>
          <p:nvPr/>
        </p:nvPicPr>
        <p:blipFill>
          <a:blip r:embed="rId2"/>
          <a:stretch>
            <a:fillRect/>
          </a:stretch>
        </p:blipFill>
        <p:spPr>
          <a:xfrm>
            <a:off x="533400" y="1838333"/>
            <a:ext cx="3014044" cy="2876534"/>
          </a:xfrm>
          <a:prstGeom prst="rect">
            <a:avLst/>
          </a:prstGeom>
        </p:spPr>
      </p:pic>
      <p:pic>
        <p:nvPicPr>
          <p:cNvPr id="7" name="Picture 3" descr="An eight queens window is an 8 by 8 grid. A queen is placed in one space in each row, as follows. Row 1, first space. Row 2, fifth space. Row 3, eighth space. Row 4, sixth space. Row 5, third space. Row 6, seventh space. Row 7, second space. Row 8, fourth space."/>
          <p:cNvPicPr>
            <a:picLocks noChangeAspect="1"/>
          </p:cNvPicPr>
          <p:nvPr/>
        </p:nvPicPr>
        <p:blipFill>
          <a:blip r:embed="rId3"/>
          <a:stretch>
            <a:fillRect/>
          </a:stretch>
        </p:blipFill>
        <p:spPr>
          <a:xfrm>
            <a:off x="4495800" y="1622258"/>
            <a:ext cx="3048264" cy="3048264"/>
          </a:xfrm>
          <a:prstGeom prst="rect">
            <a:avLst/>
          </a:prstGeom>
        </p:spPr>
      </p:pic>
      <p:sp>
        <p:nvSpPr>
          <p:cNvPr id="5" name="Text Placeholder 4"/>
          <p:cNvSpPr>
            <a:spLocks noGrp="1"/>
          </p:cNvSpPr>
          <p:nvPr>
            <p:ph type="body" sz="quarter" idx="10"/>
          </p:nvPr>
        </p:nvSpPr>
        <p:spPr>
          <a:xfrm>
            <a:off x="473486" y="4997380"/>
            <a:ext cx="8229600" cy="762000"/>
          </a:xfrm>
        </p:spPr>
        <p:txBody>
          <a:bodyPr anchor="t"/>
          <a:lstStyle/>
          <a:p>
            <a:r>
              <a:rPr lang="en-US" altLang="en-US" dirty="0" smtClean="0">
                <a:hlinkClick r:id="rId4" tooltip="http://www.cs.armstrong.edu/liang/animation/web/EightQueens.html"/>
              </a:rPr>
              <a:t>Eight Queens</a:t>
            </a:r>
            <a:endParaRPr lang="en-US" altLang="en-US" dirty="0"/>
          </a:p>
        </p:txBody>
      </p:sp>
      <p:sp>
        <p:nvSpPr>
          <p:cNvPr id="11" name="TextBox 5">
            <a:hlinkClick r:id="rId4" highlightClick="1"/>
          </p:cNvPr>
          <p:cNvSpPr>
            <a:spLocks noChangeArrowheads="1"/>
          </p:cNvSpPr>
          <p:nvPr/>
        </p:nvSpPr>
        <p:spPr bwMode="auto">
          <a:xfrm>
            <a:off x="1752600" y="555317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 name="TextBox 6">
            <a:hlinkClick r:id="rId5"/>
          </p:cNvPr>
          <p:cNvSpPr>
            <a:spLocks noChangeArrowheads="1"/>
          </p:cNvSpPr>
          <p:nvPr/>
        </p:nvSpPr>
        <p:spPr bwMode="auto">
          <a:xfrm>
            <a:off x="4479890" y="5943390"/>
            <a:ext cx="2362200" cy="421333"/>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dirty="0">
                <a:latin typeface="+mn-lt"/>
              </a:rPr>
              <a:t>EightQueens</a:t>
            </a:r>
          </a:p>
        </p:txBody>
      </p:sp>
      <p:sp>
        <p:nvSpPr>
          <p:cNvPr id="9" name="TextBox 7">
            <a:hlinkClick r:id="rId6"/>
          </p:cNvPr>
          <p:cNvSpPr txBox="1"/>
          <p:nvPr/>
        </p:nvSpPr>
        <p:spPr>
          <a:xfrm>
            <a:off x="6972145" y="5923225"/>
            <a:ext cx="838200" cy="461665"/>
          </a:xfrm>
          <a:prstGeom prst="rect">
            <a:avLst/>
          </a:prstGeom>
          <a:solidFill>
            <a:srgbClr val="38A1BA"/>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t>Run</a:t>
            </a:r>
            <a:endParaRPr lang="en-US" sz="2400" dirty="0"/>
          </a:p>
        </p:txBody>
      </p:sp>
    </p:spTree>
    <p:extLst>
      <p:ext uri="{BB962C8B-B14F-4D97-AF65-F5344CB8AC3E}">
        <p14:creationId xmlns:p14="http://schemas.microsoft.com/office/powerpoint/2010/main" val="3123526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Backtracking</a:t>
            </a:r>
            <a:endParaRPr lang="en-US" dirty="0"/>
          </a:p>
        </p:txBody>
      </p:sp>
      <p:sp>
        <p:nvSpPr>
          <p:cNvPr id="5" name="Content Placeholder 2"/>
          <p:cNvSpPr>
            <a:spLocks noGrp="1"/>
          </p:cNvSpPr>
          <p:nvPr>
            <p:ph idx="1"/>
          </p:nvPr>
        </p:nvSpPr>
        <p:spPr/>
        <p:txBody>
          <a:bodyPr/>
          <a:lstStyle/>
          <a:p>
            <a:r>
              <a:rPr lang="en-US" altLang="en-US" dirty="0"/>
              <a:t>There are many possible candidates? How do you find a solution? The backtracking approach is to search for a candidate incrementally and abandons it as soon as it determines that the candidate cannot possibly be a valid solution, and explores a new candidate</a:t>
            </a:r>
            <a:r>
              <a:rPr lang="en-US" altLang="en-US" dirty="0" smtClean="0"/>
              <a:t>.</a:t>
            </a:r>
            <a:endParaRPr lang="en-US" altLang="en-US" dirty="0"/>
          </a:p>
        </p:txBody>
      </p:sp>
    </p:spTree>
    <p:extLst>
      <p:ext uri="{BB962C8B-B14F-4D97-AF65-F5344CB8AC3E}">
        <p14:creationId xmlns:p14="http://schemas.microsoft.com/office/powerpoint/2010/main" val="3176402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Eight Queens </a:t>
            </a:r>
            <a:r>
              <a:rPr lang="en-US" altLang="en-US" sz="2000" b="0" dirty="0" smtClean="0"/>
              <a:t>(2 </a:t>
            </a:r>
            <a:r>
              <a:rPr lang="en-US" altLang="en-US" sz="2000" b="0" dirty="0"/>
              <a:t>of 2)</a:t>
            </a:r>
            <a:endParaRPr lang="en-US" dirty="0"/>
          </a:p>
        </p:txBody>
      </p:sp>
      <p:pic>
        <p:nvPicPr>
          <p:cNvPr id="6" name="Picture 2" descr="A table with 8 rows and 8 columns, named 0 through 7. The individual cells are identified by specifying the corresponding row and column. 3 lines originate from the cell 3, 2. An upward line points to the cell 0, 2. A left diagonal line named up left points to the cell 1, 0. A note beside reads, check column. A right diagonal line named up right diagonal points to the cell 0, 5."/>
          <p:cNvPicPr>
            <a:picLocks noChangeAspect="1"/>
          </p:cNvPicPr>
          <p:nvPr/>
        </p:nvPicPr>
        <p:blipFill>
          <a:blip r:embed="rId2"/>
          <a:stretch>
            <a:fillRect/>
          </a:stretch>
        </p:blipFill>
        <p:spPr>
          <a:xfrm>
            <a:off x="1371600" y="1828800"/>
            <a:ext cx="5675683" cy="3677960"/>
          </a:xfrm>
          <a:prstGeom prst="rect">
            <a:avLst/>
          </a:prstGeom>
        </p:spPr>
      </p:pic>
    </p:spTree>
    <p:extLst>
      <p:ext uri="{BB962C8B-B14F-4D97-AF65-F5344CB8AC3E}">
        <p14:creationId xmlns:p14="http://schemas.microsoft.com/office/powerpoint/2010/main" val="788395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Convex Hull Animation</a:t>
            </a:r>
            <a:endParaRPr lang="en-US" dirty="0"/>
          </a:p>
        </p:txBody>
      </p:sp>
      <p:pic>
        <p:nvPicPr>
          <p:cNvPr id="6" name="Picture 2" descr="h t t p colon forward slash forward slash w w w period c s period a r m s t r o n g period e d u forward slash l i a n g forward slash animation forward slash web forward slash Convex Hull period h t m l">
            <a:hlinkClick r:id="rId2"/>
          </p:cNvPr>
          <p:cNvPicPr>
            <a:picLocks noChangeAspect="1"/>
          </p:cNvPicPr>
          <p:nvPr/>
        </p:nvPicPr>
        <p:blipFill>
          <a:blip r:embed="rId3"/>
          <a:stretch>
            <a:fillRect/>
          </a:stretch>
        </p:blipFill>
        <p:spPr>
          <a:xfrm>
            <a:off x="483158" y="1676400"/>
            <a:ext cx="8030308" cy="951038"/>
          </a:xfrm>
          <a:prstGeom prst="rect">
            <a:avLst/>
          </a:prstGeom>
        </p:spPr>
      </p:pic>
      <p:pic>
        <p:nvPicPr>
          <p:cNvPr id="7" name="Picture 3" descr="An illustration of a window titled Convex Hull. The instructions inside the window reads, to add left click, to remove, right click. 8 points are connected to form a polygon with 11 points inside 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124200"/>
            <a:ext cx="7620000" cy="2934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5373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Growth </a:t>
            </a:r>
            <a:r>
              <a:rPr lang="en-US" altLang="en-US" dirty="0" smtClean="0"/>
              <a:t>Rate</a:t>
            </a:r>
            <a:endParaRPr lang="en-US" dirty="0"/>
          </a:p>
        </p:txBody>
      </p:sp>
      <p:sp>
        <p:nvSpPr>
          <p:cNvPr id="3" name="Content Placeholder 2"/>
          <p:cNvSpPr>
            <a:spLocks noGrp="1"/>
          </p:cNvSpPr>
          <p:nvPr>
            <p:ph idx="1"/>
          </p:nvPr>
        </p:nvSpPr>
        <p:spPr/>
        <p:txBody>
          <a:bodyPr/>
          <a:lstStyle/>
          <a:p>
            <a:r>
              <a:rPr lang="en-US" altLang="en-US" dirty="0" smtClean="0"/>
              <a:t>It </a:t>
            </a:r>
            <a:r>
              <a:rPr lang="en-US" altLang="en-US" dirty="0"/>
              <a:t>is very difficult to compare algorithms by measuring their execution time. To overcome these problems, a theoretical approach was developed to analyze algorithms independent of computers and specific input. This approach approximates the effect of a change on the size of the input. In this way, you can see how fast an algorithm’s execution time increases as the input size increases, so you can compare two algorithms by examining their </a:t>
            </a:r>
            <a:r>
              <a:rPr lang="en-US" altLang="en-US" b="1" dirty="0"/>
              <a:t>growth rates</a:t>
            </a:r>
            <a:r>
              <a:rPr lang="en-US" altLang="en-US" b="1" dirty="0" smtClean="0"/>
              <a:t>.</a:t>
            </a:r>
            <a:endParaRPr lang="en-US" altLang="en-US" b="1" dirty="0"/>
          </a:p>
        </p:txBody>
      </p:sp>
    </p:spTree>
    <p:extLst>
      <p:ext uri="{BB962C8B-B14F-4D97-AF65-F5344CB8AC3E}">
        <p14:creationId xmlns:p14="http://schemas.microsoft.com/office/powerpoint/2010/main" val="4431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Courier New" panose="02070309020205020404" pitchFamily="49" charset="0"/>
              </a:rPr>
              <a:t>Convex Hull</a:t>
            </a:r>
            <a:endParaRPr lang="en-US" dirty="0"/>
          </a:p>
        </p:txBody>
      </p:sp>
      <p:sp>
        <p:nvSpPr>
          <p:cNvPr id="3" name="Content Placeholder 2"/>
          <p:cNvSpPr>
            <a:spLocks noGrp="1"/>
          </p:cNvSpPr>
          <p:nvPr>
            <p:ph idx="1"/>
          </p:nvPr>
        </p:nvSpPr>
        <p:spPr>
          <a:xfrm>
            <a:off x="457200" y="1524000"/>
            <a:ext cx="8229600" cy="2590800"/>
          </a:xfrm>
        </p:spPr>
        <p:txBody>
          <a:bodyPr/>
          <a:lstStyle/>
          <a:p>
            <a:r>
              <a:rPr lang="en-US" altLang="en-US" dirty="0"/>
              <a:t>Given a set of points, a convex hull is a smallest convex polygon that encloses all these points, as shown in Figure a. A polygon is convex if every line connecting two vertices is inside the polygon. For example, the vertices v0, v1, v2, v3, v4, and v5 in Figure a form a convex polygon, but not in Figure b, because the line that connects v3 and v1 is not inside the polygon</a:t>
            </a:r>
            <a:r>
              <a:rPr lang="en-US" altLang="en-US" dirty="0" smtClean="0"/>
              <a:t>.</a:t>
            </a:r>
            <a:endParaRPr lang="en-US" altLang="en-US" dirty="0"/>
          </a:p>
        </p:txBody>
      </p:sp>
      <p:pic>
        <p:nvPicPr>
          <p:cNvPr id="4" name="Picture 3" descr="An illustration of a convex hull. 6 vertices v 0 to v 5, starting from the bottom and moving counter clockwise are connected to form a polygon with 7 points inside it."/>
          <p:cNvPicPr>
            <a:picLocks noChangeAspect="1"/>
          </p:cNvPicPr>
          <p:nvPr/>
        </p:nvPicPr>
        <p:blipFill>
          <a:blip r:embed="rId2"/>
          <a:stretch>
            <a:fillRect/>
          </a:stretch>
        </p:blipFill>
        <p:spPr>
          <a:xfrm>
            <a:off x="1371600" y="4326148"/>
            <a:ext cx="2057400" cy="1865577"/>
          </a:xfrm>
          <a:prstGeom prst="rect">
            <a:avLst/>
          </a:prstGeom>
        </p:spPr>
      </p:pic>
      <p:pic>
        <p:nvPicPr>
          <p:cNvPr id="5" name="Picture 4" descr="An illustration of a non convex polygon. 6 vertices v 0 to v 5, starting from the bottom and moving counter clockwise are connected to form a polygon. The vertices v 1 and v3 are connected outside the polygon."/>
          <p:cNvPicPr>
            <a:picLocks noChangeAspect="1"/>
          </p:cNvPicPr>
          <p:nvPr/>
        </p:nvPicPr>
        <p:blipFill>
          <a:blip r:embed="rId3"/>
          <a:stretch>
            <a:fillRect/>
          </a:stretch>
        </p:blipFill>
        <p:spPr>
          <a:xfrm>
            <a:off x="5105400" y="4326148"/>
            <a:ext cx="1716160" cy="1694788"/>
          </a:xfrm>
          <a:prstGeom prst="rect">
            <a:avLst/>
          </a:prstGeom>
        </p:spPr>
      </p:pic>
    </p:spTree>
    <p:extLst>
      <p:ext uri="{BB962C8B-B14F-4D97-AF65-F5344CB8AC3E}">
        <p14:creationId xmlns:p14="http://schemas.microsoft.com/office/powerpoint/2010/main" val="3641013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cs typeface="Courier New" panose="02070309020205020404" pitchFamily="49" charset="0"/>
              </a:rPr>
              <a:t>Gift-Wrapping</a:t>
            </a:r>
            <a:endParaRPr lang="en-US" dirty="0"/>
          </a:p>
        </p:txBody>
      </p:sp>
      <p:pic>
        <p:nvPicPr>
          <p:cNvPr id="9" name="Picture 2" descr="A group of 13 points, with the right lowest point labeled as h 0."/>
          <p:cNvPicPr>
            <a:picLocks noChangeAspect="1"/>
          </p:cNvPicPr>
          <p:nvPr/>
        </p:nvPicPr>
        <p:blipFill>
          <a:blip r:embed="rId2"/>
          <a:stretch>
            <a:fillRect/>
          </a:stretch>
        </p:blipFill>
        <p:spPr>
          <a:xfrm>
            <a:off x="838200" y="1612760"/>
            <a:ext cx="1788750" cy="1018400"/>
          </a:xfrm>
          <a:prstGeom prst="rect">
            <a:avLst/>
          </a:prstGeom>
        </p:spPr>
      </p:pic>
      <p:sp>
        <p:nvSpPr>
          <p:cNvPr id="5" name="Content Placeholder 3"/>
          <p:cNvSpPr>
            <a:spLocks noGrp="1"/>
          </p:cNvSpPr>
          <p:nvPr>
            <p:ph sz="quarter" idx="10"/>
          </p:nvPr>
        </p:nvSpPr>
        <p:spPr>
          <a:xfrm>
            <a:off x="3048000" y="1600200"/>
            <a:ext cx="5715000" cy="1030960"/>
          </a:xfrm>
        </p:spPr>
        <p:txBody>
          <a:bodyPr/>
          <a:lstStyle/>
          <a:p>
            <a:r>
              <a:rPr lang="en-US" altLang="en-US" sz="2000" dirty="0"/>
              <a:t>Step 1: Given a set of points S, let the points in S be labeled s0, s1, ..., sk. Select the rightmost lowest point h0 in the set S. Let t0 be h0</a:t>
            </a:r>
            <a:r>
              <a:rPr lang="en-US" altLang="en-US" sz="2000" dirty="0" smtClean="0"/>
              <a:t>.</a:t>
            </a:r>
            <a:endParaRPr lang="en-US" altLang="en-US" sz="2000" dirty="0"/>
          </a:p>
        </p:txBody>
      </p:sp>
      <p:pic>
        <p:nvPicPr>
          <p:cNvPr id="11" name="Picture 4" descr="A group of 13 points, with the right lowest point t 0 connected to a point t 1, in its counter clockwise direction, with an arrow."/>
          <p:cNvPicPr>
            <a:picLocks noChangeAspect="1"/>
          </p:cNvPicPr>
          <p:nvPr/>
        </p:nvPicPr>
        <p:blipFill>
          <a:blip r:embed="rId3"/>
          <a:stretch>
            <a:fillRect/>
          </a:stretch>
        </p:blipFill>
        <p:spPr>
          <a:xfrm>
            <a:off x="838200" y="3124200"/>
            <a:ext cx="1788750" cy="716081"/>
          </a:xfrm>
          <a:prstGeom prst="rect">
            <a:avLst/>
          </a:prstGeom>
        </p:spPr>
      </p:pic>
      <p:sp>
        <p:nvSpPr>
          <p:cNvPr id="6" name="Content Placeholder 5"/>
          <p:cNvSpPr>
            <a:spLocks noGrp="1"/>
          </p:cNvSpPr>
          <p:nvPr>
            <p:ph sz="quarter" idx="11"/>
          </p:nvPr>
        </p:nvSpPr>
        <p:spPr>
          <a:xfrm>
            <a:off x="2895600" y="3009900"/>
            <a:ext cx="5715000" cy="952500"/>
          </a:xfrm>
        </p:spPr>
        <p:txBody>
          <a:bodyPr/>
          <a:lstStyle/>
          <a:p>
            <a:r>
              <a:rPr lang="en-US" altLang="en-US" sz="2000" dirty="0" smtClean="0"/>
              <a:t>(Step 2: Find the rightmost point t1): Let t1 be s0.  For every point p in S, if p is on the right side of the direct line from t0 to t1, then let t1 be p. </a:t>
            </a:r>
            <a:endParaRPr lang="en-US" altLang="en-US" sz="2000" dirty="0"/>
          </a:p>
        </p:txBody>
      </p:sp>
      <p:pic>
        <p:nvPicPr>
          <p:cNvPr id="12" name="Picture 6" descr="A group of 13 points, with the right lowest point connected to a point t 0, in its counter clockwise direction, which in turn is connected to a point t 1, above it, with an arrow."/>
          <p:cNvPicPr>
            <a:picLocks noChangeAspect="1"/>
          </p:cNvPicPr>
          <p:nvPr/>
        </p:nvPicPr>
        <p:blipFill>
          <a:blip r:embed="rId4"/>
          <a:stretch>
            <a:fillRect/>
          </a:stretch>
        </p:blipFill>
        <p:spPr>
          <a:xfrm>
            <a:off x="838200" y="4191000"/>
            <a:ext cx="1788750" cy="1009467"/>
          </a:xfrm>
          <a:prstGeom prst="rect">
            <a:avLst/>
          </a:prstGeom>
        </p:spPr>
      </p:pic>
      <p:sp>
        <p:nvSpPr>
          <p:cNvPr id="7" name="Content Placeholder 7"/>
          <p:cNvSpPr>
            <a:spLocks noGrp="1"/>
          </p:cNvSpPr>
          <p:nvPr>
            <p:ph sz="quarter" idx="12"/>
          </p:nvPr>
        </p:nvSpPr>
        <p:spPr>
          <a:xfrm>
            <a:off x="3048000" y="4419600"/>
            <a:ext cx="3657600" cy="381000"/>
          </a:xfrm>
        </p:spPr>
        <p:txBody>
          <a:bodyPr/>
          <a:lstStyle/>
          <a:p>
            <a:r>
              <a:rPr lang="en-US" altLang="en-US" sz="2000" dirty="0"/>
              <a:t>Step 3: If t1 is h0, done. </a:t>
            </a:r>
          </a:p>
        </p:txBody>
      </p:sp>
      <p:pic>
        <p:nvPicPr>
          <p:cNvPr id="13" name="Picture 8" descr="7 points are connected to form a convex polygon with 6 points inside it. The bottom most point on the left, t 0 is connected to a point t 1 equals h 0, in its counter clockwise direction, with an arrow."/>
          <p:cNvPicPr>
            <a:picLocks noChangeAspect="1"/>
          </p:cNvPicPr>
          <p:nvPr/>
        </p:nvPicPr>
        <p:blipFill>
          <a:blip r:embed="rId5"/>
          <a:stretch>
            <a:fillRect/>
          </a:stretch>
        </p:blipFill>
        <p:spPr>
          <a:xfrm>
            <a:off x="838200" y="5345723"/>
            <a:ext cx="1788750" cy="762000"/>
          </a:xfrm>
          <a:prstGeom prst="rect">
            <a:avLst/>
          </a:prstGeom>
        </p:spPr>
      </p:pic>
      <p:sp>
        <p:nvSpPr>
          <p:cNvPr id="8" name="Content Placeholder 9"/>
          <p:cNvSpPr>
            <a:spLocks noGrp="1"/>
          </p:cNvSpPr>
          <p:nvPr>
            <p:ph sz="quarter" idx="13"/>
          </p:nvPr>
        </p:nvSpPr>
        <p:spPr>
          <a:xfrm>
            <a:off x="3048000" y="5488689"/>
            <a:ext cx="4572000" cy="476067"/>
          </a:xfrm>
        </p:spPr>
        <p:txBody>
          <a:bodyPr/>
          <a:lstStyle/>
          <a:p>
            <a:r>
              <a:rPr lang="en-US" altLang="en-US" sz="2000" dirty="0"/>
              <a:t>Step 4: Let t0 be t1, go to Step 2</a:t>
            </a:r>
            <a:r>
              <a:rPr lang="en-US" altLang="en-US" sz="2000" dirty="0" smtClean="0"/>
              <a:t>.</a:t>
            </a:r>
            <a:endParaRPr lang="en-US" altLang="en-US" sz="2000" dirty="0"/>
          </a:p>
        </p:txBody>
      </p:sp>
    </p:spTree>
    <p:extLst>
      <p:ext uri="{BB962C8B-B14F-4D97-AF65-F5344CB8AC3E}">
        <p14:creationId xmlns:p14="http://schemas.microsoft.com/office/powerpoint/2010/main" val="1070120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Courier New" panose="02070309020205020404" pitchFamily="49" charset="0"/>
              </a:rPr>
              <a:t>Gift-Wrapping Algorithm Time</a:t>
            </a:r>
            <a:endParaRPr lang="en-US" dirty="0"/>
          </a:p>
        </p:txBody>
      </p:sp>
      <p:sp>
        <p:nvSpPr>
          <p:cNvPr id="7" name="Content Placeholder 2"/>
          <p:cNvSpPr>
            <a:spLocks noGrp="1"/>
          </p:cNvSpPr>
          <p:nvPr>
            <p:ph sz="quarter" idx="10"/>
          </p:nvPr>
        </p:nvSpPr>
        <p:spPr>
          <a:xfrm>
            <a:off x="457200" y="1600200"/>
            <a:ext cx="8229600" cy="446005"/>
          </a:xfrm>
        </p:spPr>
        <p:txBody>
          <a:bodyPr/>
          <a:lstStyle/>
          <a:p>
            <a:r>
              <a:rPr lang="en-US" altLang="en-US" dirty="0"/>
              <a:t>Finding the rightmost lowest point in Step 1 can be done in</a:t>
            </a:r>
            <a:endParaRPr lang="en-US" dirty="0"/>
          </a:p>
        </p:txBody>
      </p:sp>
      <p:graphicFrame>
        <p:nvGraphicFramePr>
          <p:cNvPr id="12" name="Object 3" descr="O of n."/>
          <p:cNvGraphicFramePr>
            <a:graphicFrameLocks noChangeAspect="1"/>
          </p:cNvGraphicFramePr>
          <p:nvPr>
            <p:extLst>
              <p:ext uri="{D42A27DB-BD31-4B8C-83A1-F6EECF244321}">
                <p14:modId xmlns:p14="http://schemas.microsoft.com/office/powerpoint/2010/main" val="245704576"/>
              </p:ext>
            </p:extLst>
          </p:nvPr>
        </p:nvGraphicFramePr>
        <p:xfrm>
          <a:off x="457200" y="2219620"/>
          <a:ext cx="663933" cy="375438"/>
        </p:xfrm>
        <a:graphic>
          <a:graphicData uri="http://schemas.openxmlformats.org/presentationml/2006/ole">
            <mc:AlternateContent xmlns:mc="http://schemas.openxmlformats.org/markup-compatibility/2006">
              <mc:Choice xmlns:v="urn:schemas-microsoft-com:vml" Requires="v">
                <p:oleObj spid="_x0000_s44443" name="Equation" r:id="rId3" imgW="355292" imgH="203024" progId="Equation.DSMT4">
                  <p:embed/>
                </p:oleObj>
              </mc:Choice>
              <mc:Fallback>
                <p:oleObj name="Equation" r:id="rId3" imgW="355292" imgH="203024" progId="Equation.DSMT4">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219620"/>
                        <a:ext cx="663933" cy="375438"/>
                      </a:xfrm>
                      <a:prstGeom prst="rect">
                        <a:avLst/>
                      </a:prstGeom>
                      <a:noFill/>
                      <a:ln>
                        <a:noFill/>
                      </a:ln>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Content Placeholder 4"/>
          <p:cNvSpPr>
            <a:spLocks noGrp="1"/>
          </p:cNvSpPr>
          <p:nvPr>
            <p:ph sz="quarter" idx="11"/>
          </p:nvPr>
        </p:nvSpPr>
        <p:spPr>
          <a:xfrm>
            <a:off x="1143000" y="2195722"/>
            <a:ext cx="7543800" cy="422031"/>
          </a:xfrm>
        </p:spPr>
        <p:txBody>
          <a:bodyPr/>
          <a:lstStyle/>
          <a:p>
            <a:r>
              <a:rPr lang="en-US" altLang="en-US" dirty="0"/>
              <a:t>time. Whether a point is on the left side of a line, </a:t>
            </a:r>
            <a:r>
              <a:rPr lang="en-US" altLang="en-US" dirty="0" smtClean="0"/>
              <a:t>right</a:t>
            </a:r>
            <a:endParaRPr lang="en-US" dirty="0"/>
          </a:p>
        </p:txBody>
      </p:sp>
      <p:sp>
        <p:nvSpPr>
          <p:cNvPr id="9" name="Content Placeholder 5"/>
          <p:cNvSpPr>
            <a:spLocks noGrp="1"/>
          </p:cNvSpPr>
          <p:nvPr>
            <p:ph sz="quarter" idx="12"/>
          </p:nvPr>
        </p:nvSpPr>
        <p:spPr>
          <a:xfrm>
            <a:off x="457200" y="2767270"/>
            <a:ext cx="4648200" cy="474452"/>
          </a:xfrm>
        </p:spPr>
        <p:txBody>
          <a:bodyPr/>
          <a:lstStyle/>
          <a:p>
            <a:r>
              <a:rPr lang="en-US" altLang="en-US" dirty="0"/>
              <a:t>side, or on the line can decided </a:t>
            </a:r>
            <a:r>
              <a:rPr lang="en-US" altLang="en-US" dirty="0" smtClean="0"/>
              <a:t>in</a:t>
            </a:r>
            <a:endParaRPr lang="en-US" dirty="0"/>
          </a:p>
        </p:txBody>
      </p:sp>
      <p:graphicFrame>
        <p:nvGraphicFramePr>
          <p:cNvPr id="13" name="Object 6" descr="O of 1."/>
          <p:cNvGraphicFramePr>
            <a:graphicFrameLocks noChangeAspect="1"/>
          </p:cNvGraphicFramePr>
          <p:nvPr>
            <p:extLst>
              <p:ext uri="{D42A27DB-BD31-4B8C-83A1-F6EECF244321}">
                <p14:modId xmlns:p14="http://schemas.microsoft.com/office/powerpoint/2010/main" val="2561337790"/>
              </p:ext>
            </p:extLst>
          </p:nvPr>
        </p:nvGraphicFramePr>
        <p:xfrm>
          <a:off x="5068217" y="2789371"/>
          <a:ext cx="575361" cy="364397"/>
        </p:xfrm>
        <a:graphic>
          <a:graphicData uri="http://schemas.openxmlformats.org/presentationml/2006/ole">
            <mc:AlternateContent xmlns:mc="http://schemas.openxmlformats.org/markup-compatibility/2006">
              <mc:Choice xmlns:v="urn:schemas-microsoft-com:vml" Requires="v">
                <p:oleObj spid="_x0000_s44444" name="Equation" r:id="rId5" imgW="317160" imgH="203040" progId="Equation.DSMT4">
                  <p:embed/>
                </p:oleObj>
              </mc:Choice>
              <mc:Fallback>
                <p:oleObj name="Equation" r:id="rId5" imgW="317160" imgH="203040" progId="Equation.DSMT4">
                  <p:embed/>
                  <p:pic>
                    <p:nvPicPr>
                      <p:cNvPr id="12" name="Object 11"/>
                      <p:cNvPicPr>
                        <a:picLocks noChangeAspect="1" noChangeArrowheads="1"/>
                      </p:cNvPicPr>
                      <p:nvPr/>
                    </p:nvPicPr>
                    <p:blipFill>
                      <a:blip r:embed="rId6"/>
                      <a:srcRect/>
                      <a:stretch>
                        <a:fillRect/>
                      </a:stretch>
                    </p:blipFill>
                    <p:spPr bwMode="auto">
                      <a:xfrm>
                        <a:off x="5068217" y="2789371"/>
                        <a:ext cx="575361" cy="364397"/>
                      </a:xfrm>
                      <a:prstGeom prst="rect">
                        <a:avLst/>
                      </a:prstGeom>
                      <a:noFill/>
                      <a:ln>
                        <a:noFill/>
                      </a:ln>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Content Placeholder 7"/>
          <p:cNvSpPr>
            <a:spLocks noGrp="1"/>
          </p:cNvSpPr>
          <p:nvPr>
            <p:ph sz="quarter" idx="13"/>
          </p:nvPr>
        </p:nvSpPr>
        <p:spPr>
          <a:xfrm>
            <a:off x="5715000" y="2756669"/>
            <a:ext cx="2659673" cy="457200"/>
          </a:xfrm>
        </p:spPr>
        <p:txBody>
          <a:bodyPr/>
          <a:lstStyle/>
          <a:p>
            <a:r>
              <a:rPr lang="en-US" altLang="en-US" dirty="0"/>
              <a:t>time (see </a:t>
            </a:r>
            <a:r>
              <a:rPr lang="en-US" altLang="en-US" dirty="0" smtClean="0"/>
              <a:t>Exercise</a:t>
            </a:r>
            <a:endParaRPr lang="en-US" dirty="0"/>
          </a:p>
        </p:txBody>
      </p:sp>
      <p:sp>
        <p:nvSpPr>
          <p:cNvPr id="15" name="Content Placeholder 8"/>
          <p:cNvSpPr>
            <a:spLocks noGrp="1"/>
          </p:cNvSpPr>
          <p:nvPr>
            <p:ph sz="quarter" idx="14"/>
          </p:nvPr>
        </p:nvSpPr>
        <p:spPr>
          <a:xfrm>
            <a:off x="481583" y="3290829"/>
            <a:ext cx="2816241" cy="456488"/>
          </a:xfrm>
        </p:spPr>
        <p:txBody>
          <a:bodyPr/>
          <a:lstStyle/>
          <a:p>
            <a:r>
              <a:rPr lang="en-US" altLang="en-US" dirty="0"/>
              <a:t>3.32</a:t>
            </a:r>
            <a:r>
              <a:rPr lang="en-US" altLang="en-US" dirty="0" smtClean="0"/>
              <a:t>). </a:t>
            </a:r>
            <a:r>
              <a:rPr lang="en-US" altLang="en-US" dirty="0"/>
              <a:t>Thus, it </a:t>
            </a:r>
            <a:r>
              <a:rPr lang="en-US" altLang="en-US" dirty="0" smtClean="0"/>
              <a:t>takes  </a:t>
            </a:r>
            <a:endParaRPr lang="en-US" dirty="0"/>
          </a:p>
        </p:txBody>
      </p:sp>
      <p:graphicFrame>
        <p:nvGraphicFramePr>
          <p:cNvPr id="18" name="Object 9" descr="O of n."/>
          <p:cNvGraphicFramePr>
            <a:graphicFrameLocks noChangeAspect="1"/>
          </p:cNvGraphicFramePr>
          <p:nvPr>
            <p:extLst>
              <p:ext uri="{D42A27DB-BD31-4B8C-83A1-F6EECF244321}">
                <p14:modId xmlns:p14="http://schemas.microsoft.com/office/powerpoint/2010/main" val="2772958895"/>
              </p:ext>
            </p:extLst>
          </p:nvPr>
        </p:nvGraphicFramePr>
        <p:xfrm>
          <a:off x="3207029" y="3334969"/>
          <a:ext cx="644406" cy="364397"/>
        </p:xfrm>
        <a:graphic>
          <a:graphicData uri="http://schemas.openxmlformats.org/presentationml/2006/ole">
            <mc:AlternateContent xmlns:mc="http://schemas.openxmlformats.org/markup-compatibility/2006">
              <mc:Choice xmlns:v="urn:schemas-microsoft-com:vml" Requires="v">
                <p:oleObj spid="_x0000_s44445" name="Equation" r:id="rId7" imgW="355292" imgH="203024" progId="Equation.DSMT4">
                  <p:embed/>
                </p:oleObj>
              </mc:Choice>
              <mc:Fallback>
                <p:oleObj name="Equation" r:id="rId7" imgW="355292" imgH="203024" progId="Equation.DSMT4">
                  <p:embed/>
                  <p:pic>
                    <p:nvPicPr>
                      <p:cNvPr id="12"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7029" y="3334969"/>
                        <a:ext cx="644406" cy="364397"/>
                      </a:xfrm>
                      <a:prstGeom prst="rect">
                        <a:avLst/>
                      </a:prstGeom>
                      <a:noFill/>
                      <a:ln>
                        <a:noFill/>
                      </a:ln>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Content Placeholder 10"/>
          <p:cNvSpPr>
            <a:spLocks noGrp="1"/>
          </p:cNvSpPr>
          <p:nvPr>
            <p:ph sz="quarter" idx="15"/>
          </p:nvPr>
        </p:nvSpPr>
        <p:spPr>
          <a:xfrm>
            <a:off x="3962400" y="3325386"/>
            <a:ext cx="3748354" cy="381000"/>
          </a:xfrm>
        </p:spPr>
        <p:txBody>
          <a:bodyPr/>
          <a:lstStyle/>
          <a:p>
            <a:r>
              <a:rPr lang="en-US" altLang="en-US" dirty="0"/>
              <a:t>time </a:t>
            </a:r>
            <a:r>
              <a:rPr lang="en-US" altLang="en-US" dirty="0" smtClean="0"/>
              <a:t>to </a:t>
            </a:r>
            <a:r>
              <a:rPr lang="en-US" altLang="en-US" dirty="0"/>
              <a:t>find a new point t1</a:t>
            </a:r>
            <a:endParaRPr lang="en-US" dirty="0"/>
          </a:p>
        </p:txBody>
      </p:sp>
      <p:sp>
        <p:nvSpPr>
          <p:cNvPr id="17" name="Content Placeholder 11"/>
          <p:cNvSpPr>
            <a:spLocks noGrp="1"/>
          </p:cNvSpPr>
          <p:nvPr>
            <p:ph sz="quarter" idx="16"/>
          </p:nvPr>
        </p:nvSpPr>
        <p:spPr>
          <a:xfrm>
            <a:off x="481583" y="3743506"/>
            <a:ext cx="8052817" cy="739461"/>
          </a:xfrm>
        </p:spPr>
        <p:txBody>
          <a:bodyPr/>
          <a:lstStyle/>
          <a:p>
            <a:r>
              <a:rPr lang="en-US" altLang="en-US" dirty="0"/>
              <a:t>in Step 2. Step 2 is repeated h times, where h is the size of the convex hull. Therefore, the algorithm takes</a:t>
            </a:r>
            <a:endParaRPr lang="en-US" dirty="0"/>
          </a:p>
        </p:txBody>
      </p:sp>
      <p:graphicFrame>
        <p:nvGraphicFramePr>
          <p:cNvPr id="19" name="Object 12" descr="O of h n."/>
          <p:cNvGraphicFramePr>
            <a:graphicFrameLocks noChangeAspect="1"/>
          </p:cNvGraphicFramePr>
          <p:nvPr>
            <p:extLst>
              <p:ext uri="{D42A27DB-BD31-4B8C-83A1-F6EECF244321}">
                <p14:modId xmlns:p14="http://schemas.microsoft.com/office/powerpoint/2010/main" val="4210727671"/>
              </p:ext>
            </p:extLst>
          </p:nvPr>
        </p:nvGraphicFramePr>
        <p:xfrm>
          <a:off x="457200" y="4571455"/>
          <a:ext cx="914400" cy="441149"/>
        </p:xfrm>
        <a:graphic>
          <a:graphicData uri="http://schemas.openxmlformats.org/presentationml/2006/ole">
            <mc:AlternateContent xmlns:mc="http://schemas.openxmlformats.org/markup-compatibility/2006">
              <mc:Choice xmlns:v="urn:schemas-microsoft-com:vml" Requires="v">
                <p:oleObj spid="_x0000_s44446" name="Equation" r:id="rId8" imgW="419040" imgH="203040" progId="Equation.DSMT4">
                  <p:embed/>
                </p:oleObj>
              </mc:Choice>
              <mc:Fallback>
                <p:oleObj name="Equation" r:id="rId8" imgW="419040" imgH="203040" progId="Equation.DSMT4">
                  <p:embed/>
                  <p:pic>
                    <p:nvPicPr>
                      <p:cNvPr id="18" name="Object 17"/>
                      <p:cNvPicPr>
                        <a:picLocks noChangeAspect="1" noChangeArrowheads="1"/>
                      </p:cNvPicPr>
                      <p:nvPr/>
                    </p:nvPicPr>
                    <p:blipFill>
                      <a:blip r:embed="rId9"/>
                      <a:srcRect/>
                      <a:stretch>
                        <a:fillRect/>
                      </a:stretch>
                    </p:blipFill>
                    <p:spPr bwMode="auto">
                      <a:xfrm>
                        <a:off x="457200" y="4571455"/>
                        <a:ext cx="914400" cy="441149"/>
                      </a:xfrm>
                      <a:prstGeom prst="rect">
                        <a:avLst/>
                      </a:prstGeom>
                      <a:noFill/>
                      <a:ln>
                        <a:noFill/>
                      </a:ln>
                    </p:spPr>
                  </p:pic>
                </p:oleObj>
              </mc:Fallback>
            </mc:AlternateContent>
          </a:graphicData>
        </a:graphic>
      </p:graphicFrame>
      <p:sp>
        <p:nvSpPr>
          <p:cNvPr id="20" name="Content Placeholder 13"/>
          <p:cNvSpPr>
            <a:spLocks noGrp="1"/>
          </p:cNvSpPr>
          <p:nvPr>
            <p:ph sz="quarter" idx="17"/>
          </p:nvPr>
        </p:nvSpPr>
        <p:spPr>
          <a:xfrm>
            <a:off x="1447800" y="4571896"/>
            <a:ext cx="6505575" cy="363748"/>
          </a:xfrm>
        </p:spPr>
        <p:txBody>
          <a:bodyPr/>
          <a:lstStyle/>
          <a:p>
            <a:r>
              <a:rPr lang="en-US" altLang="en-US" dirty="0"/>
              <a:t>time. In the worst case, h is n</a:t>
            </a:r>
            <a:r>
              <a:rPr lang="en-US" altLang="en-US" dirty="0" smtClean="0"/>
              <a:t>.</a:t>
            </a:r>
            <a:endParaRPr lang="en-US" altLang="en-US" dirty="0"/>
          </a:p>
        </p:txBody>
      </p:sp>
    </p:spTree>
    <p:extLst>
      <p:ext uri="{BB962C8B-B14F-4D97-AF65-F5344CB8AC3E}">
        <p14:creationId xmlns:p14="http://schemas.microsoft.com/office/powerpoint/2010/main" val="3658799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Courier New" panose="02070309020205020404" pitchFamily="49" charset="0"/>
              </a:rPr>
              <a:t>Graham’s </a:t>
            </a:r>
            <a:r>
              <a:rPr lang="en-US" altLang="en-US" dirty="0" smtClean="0">
                <a:cs typeface="Courier New" panose="02070309020205020404" pitchFamily="49" charset="0"/>
              </a:rPr>
              <a:t>Algorithm </a:t>
            </a:r>
            <a:r>
              <a:rPr lang="en-US" altLang="en-US" sz="2000" b="0" dirty="0" smtClean="0">
                <a:cs typeface="Courier New" panose="02070309020205020404" pitchFamily="49" charset="0"/>
              </a:rPr>
              <a:t>(1 of 2)</a:t>
            </a:r>
            <a:endParaRPr lang="en-US" sz="2000" b="0" dirty="0"/>
          </a:p>
        </p:txBody>
      </p:sp>
      <p:pic>
        <p:nvPicPr>
          <p:cNvPr id="7" name="Picture 2" descr="A group of 13 points with the right lowest point named as p 0."/>
          <p:cNvPicPr>
            <a:picLocks noChangeAspect="1"/>
          </p:cNvPicPr>
          <p:nvPr/>
        </p:nvPicPr>
        <p:blipFill>
          <a:blip r:embed="rId2"/>
          <a:stretch>
            <a:fillRect/>
          </a:stretch>
        </p:blipFill>
        <p:spPr>
          <a:xfrm>
            <a:off x="685800" y="1671815"/>
            <a:ext cx="1860300" cy="1054133"/>
          </a:xfrm>
          <a:prstGeom prst="rect">
            <a:avLst/>
          </a:prstGeom>
        </p:spPr>
      </p:pic>
      <p:sp>
        <p:nvSpPr>
          <p:cNvPr id="3" name="Content Placeholder 3"/>
          <p:cNvSpPr>
            <a:spLocks noGrp="1"/>
          </p:cNvSpPr>
          <p:nvPr>
            <p:ph sz="quarter" idx="10"/>
          </p:nvPr>
        </p:nvSpPr>
        <p:spPr>
          <a:xfrm>
            <a:off x="3200400" y="1600200"/>
            <a:ext cx="5562600" cy="914400"/>
          </a:xfrm>
        </p:spPr>
        <p:txBody>
          <a:bodyPr/>
          <a:lstStyle/>
          <a:p>
            <a:r>
              <a:rPr lang="en-US" altLang="en-US" sz="2000" dirty="0"/>
              <a:t>Given a set of points S, select the rightmost lowest point and name it p0 in the set S. As shown in Figure 22.10a, p0 is such a point. </a:t>
            </a:r>
          </a:p>
        </p:txBody>
      </p:sp>
      <p:pic>
        <p:nvPicPr>
          <p:cNvPr id="8" name="Picture 4" descr="An illustration of 2 points sorted by their angles. The point p 0 is considered as the origin on the x axis. 2 points p 1 and p 2, with acute angles, are connected to p 0. p 2 has a greater angle than p 1."/>
          <p:cNvPicPr>
            <a:picLocks noChangeAspect="1"/>
          </p:cNvPicPr>
          <p:nvPr/>
        </p:nvPicPr>
        <p:blipFill>
          <a:blip r:embed="rId3"/>
          <a:stretch>
            <a:fillRect/>
          </a:stretch>
        </p:blipFill>
        <p:spPr>
          <a:xfrm>
            <a:off x="533400" y="3030748"/>
            <a:ext cx="1860300" cy="1054133"/>
          </a:xfrm>
          <a:prstGeom prst="rect">
            <a:avLst/>
          </a:prstGeom>
        </p:spPr>
      </p:pic>
      <p:sp>
        <p:nvSpPr>
          <p:cNvPr id="4" name="Content Placeholder 5"/>
          <p:cNvSpPr>
            <a:spLocks noGrp="1"/>
          </p:cNvSpPr>
          <p:nvPr>
            <p:ph sz="quarter" idx="11"/>
          </p:nvPr>
        </p:nvSpPr>
        <p:spPr>
          <a:xfrm>
            <a:off x="3124200" y="2926774"/>
            <a:ext cx="5715000" cy="1873825"/>
          </a:xfrm>
        </p:spPr>
        <p:txBody>
          <a:bodyPr/>
          <a:lstStyle/>
          <a:p>
            <a:r>
              <a:rPr lang="en-US" altLang="en-US" sz="2000" dirty="0"/>
              <a:t>Sort the points in S angularly along the x-axis with p0 as the center. If there is a tie and two points have the same angle, discard the one that is closest to p0. The points in S are now sorted as p0, p1, p2, ..., pn-1</a:t>
            </a:r>
            <a:r>
              <a:rPr lang="en-US" altLang="en-US" sz="2000" dirty="0" smtClean="0"/>
              <a:t>.</a:t>
            </a:r>
            <a:endParaRPr lang="en-US" altLang="en-US" sz="2000" dirty="0"/>
          </a:p>
        </p:txBody>
      </p:sp>
    </p:spTree>
    <p:extLst>
      <p:ext uri="{BB962C8B-B14F-4D97-AF65-F5344CB8AC3E}">
        <p14:creationId xmlns:p14="http://schemas.microsoft.com/office/powerpoint/2010/main" val="2633819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cs typeface="Courier New" panose="02070309020205020404" pitchFamily="49" charset="0"/>
              </a:rPr>
              <a:t>Graham’s Algorithm </a:t>
            </a:r>
            <a:r>
              <a:rPr lang="en-US" altLang="en-US" sz="2000" b="0" dirty="0" smtClean="0">
                <a:cs typeface="Courier New" panose="02070309020205020404" pitchFamily="49" charset="0"/>
              </a:rPr>
              <a:t>(2 </a:t>
            </a:r>
            <a:r>
              <a:rPr lang="en-US" altLang="en-US" sz="2000" b="0" dirty="0">
                <a:cs typeface="Courier New" panose="02070309020205020404" pitchFamily="49" charset="0"/>
              </a:rPr>
              <a:t>of 2)</a:t>
            </a:r>
            <a:endParaRPr lang="en-US" dirty="0"/>
          </a:p>
        </p:txBody>
      </p:sp>
      <p:pic>
        <p:nvPicPr>
          <p:cNvPr id="9" name="Picture 2" descr="An illustration of 2 points sorted by their angles. The point p 0 is considered as the origin on the x axis. 2 points p 1 and p 2, with acute angles, are connected to p 0. p 2 has a greater angle than p 1. A point p 3 is located directly above p 0. p 1 is connected vertically with p 2 by an upward pointing arrow."/>
          <p:cNvPicPr>
            <a:picLocks noChangeAspect="1"/>
          </p:cNvPicPr>
          <p:nvPr/>
        </p:nvPicPr>
        <p:blipFill>
          <a:blip r:embed="rId2"/>
          <a:stretch>
            <a:fillRect/>
          </a:stretch>
        </p:blipFill>
        <p:spPr>
          <a:xfrm>
            <a:off x="942032" y="2387991"/>
            <a:ext cx="1724967" cy="1193409"/>
          </a:xfrm>
          <a:prstGeom prst="rect">
            <a:avLst/>
          </a:prstGeom>
        </p:spPr>
      </p:pic>
      <p:pic>
        <p:nvPicPr>
          <p:cNvPr id="10" name="Picture 3" descr="An illustration of 2 points sorted by their angles. The point p 0 is considered as the origin on the x axis. 2 points p 1 and p 2, with acute angles, are connected to p 0. p 2 has a greater angle than p 1. A point p 3 is located directly above p 0. p 1 is connected horizontally with p 2 in the counter clockwise direction, by a left pointing arrow."/>
          <p:cNvPicPr>
            <a:picLocks noChangeAspect="1"/>
          </p:cNvPicPr>
          <p:nvPr/>
        </p:nvPicPr>
        <p:blipFill>
          <a:blip r:embed="rId3"/>
          <a:stretch>
            <a:fillRect/>
          </a:stretch>
        </p:blipFill>
        <p:spPr>
          <a:xfrm>
            <a:off x="945435" y="4191000"/>
            <a:ext cx="1202400" cy="1282733"/>
          </a:xfrm>
          <a:prstGeom prst="rect">
            <a:avLst/>
          </a:prstGeom>
        </p:spPr>
      </p:pic>
      <p:sp>
        <p:nvSpPr>
          <p:cNvPr id="8" name="Content Placeholder 4"/>
          <p:cNvSpPr>
            <a:spLocks noGrp="1"/>
          </p:cNvSpPr>
          <p:nvPr>
            <p:ph idx="1"/>
          </p:nvPr>
        </p:nvSpPr>
        <p:spPr>
          <a:xfrm>
            <a:off x="3200400" y="1524000"/>
            <a:ext cx="5486400" cy="4800600"/>
          </a:xfrm>
        </p:spPr>
        <p:txBody>
          <a:bodyPr/>
          <a:lstStyle/>
          <a:p>
            <a:r>
              <a:rPr lang="en-US" altLang="en-US" sz="2200" dirty="0"/>
              <a:t>The convex hull is discovered incrementally. Initially, p0, p1, and p2 form a convex hull. Consider p3. p3 is outside of the current convex hull since points are sorted in increasing order of their angles. If p3 is strictly on the left side of the line from p1 to p2, push p3 into H. Now p0, p1, p2, and p3 form a convex hull. If p3 is on the right side of the line from p1 to p2 (see Figure 22.10d), pop p2 out of H and push p3 into H. Now p0, p1, and p3 form a convex hull and p2 is inside of this convex hull</a:t>
            </a:r>
            <a:r>
              <a:rPr lang="en-US" altLang="en-US" sz="2200" dirty="0" smtClean="0"/>
              <a:t>.</a:t>
            </a:r>
            <a:endParaRPr lang="en-US" altLang="en-US" sz="2200" dirty="0"/>
          </a:p>
        </p:txBody>
      </p:sp>
    </p:spTree>
    <p:extLst>
      <p:ext uri="{BB962C8B-B14F-4D97-AF65-F5344CB8AC3E}">
        <p14:creationId xmlns:p14="http://schemas.microsoft.com/office/powerpoint/2010/main" val="3315563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Courier New" panose="02070309020205020404" pitchFamily="49" charset="0"/>
              </a:rPr>
              <a:t>Graham’s Algorithm Time</a:t>
            </a:r>
            <a:endParaRPr lang="en-US" dirty="0"/>
          </a:p>
        </p:txBody>
      </p:sp>
      <p:graphicFrame>
        <p:nvGraphicFramePr>
          <p:cNvPr id="4" name="Object 2" descr="O of n log n"/>
          <p:cNvGraphicFramePr>
            <a:graphicFrameLocks noChangeAspect="1"/>
          </p:cNvGraphicFramePr>
          <p:nvPr>
            <p:extLst>
              <p:ext uri="{D42A27DB-BD31-4B8C-83A1-F6EECF244321}">
                <p14:modId xmlns:p14="http://schemas.microsoft.com/office/powerpoint/2010/main" val="971587947"/>
              </p:ext>
            </p:extLst>
          </p:nvPr>
        </p:nvGraphicFramePr>
        <p:xfrm>
          <a:off x="1371600" y="2209800"/>
          <a:ext cx="2819400" cy="609600"/>
        </p:xfrm>
        <a:graphic>
          <a:graphicData uri="http://schemas.openxmlformats.org/presentationml/2006/ole">
            <mc:AlternateContent xmlns:mc="http://schemas.openxmlformats.org/markup-compatibility/2006">
              <mc:Choice xmlns:v="urn:schemas-microsoft-com:vml" Requires="v">
                <p:oleObj spid="_x0000_s45146" name="Equation" r:id="rId3" imgW="596880" imgH="203040" progId="Equation.DSMT4">
                  <p:embed/>
                </p:oleObj>
              </mc:Choice>
              <mc:Fallback>
                <p:oleObj name="Equation" r:id="rId3" imgW="596880" imgH="203040" progId="Equation.DSMT4">
                  <p:embed/>
                  <p:pic>
                    <p:nvPicPr>
                      <p:cNvPr id="0" name=""/>
                      <p:cNvPicPr/>
                      <p:nvPr/>
                    </p:nvPicPr>
                    <p:blipFill>
                      <a:blip r:embed="rId4"/>
                      <a:stretch>
                        <a:fillRect/>
                      </a:stretch>
                    </p:blipFill>
                    <p:spPr>
                      <a:xfrm>
                        <a:off x="1371600" y="2209800"/>
                        <a:ext cx="2819400" cy="609600"/>
                      </a:xfrm>
                      <a:prstGeom prst="rect">
                        <a:avLst/>
                      </a:prstGeom>
                    </p:spPr>
                  </p:pic>
                </p:oleObj>
              </mc:Fallback>
            </mc:AlternateContent>
          </a:graphicData>
        </a:graphic>
      </p:graphicFrame>
    </p:spTree>
    <p:extLst>
      <p:ext uri="{BB962C8B-B14F-4D97-AF65-F5344CB8AC3E}">
        <p14:creationId xmlns:p14="http://schemas.microsoft.com/office/powerpoint/2010/main" val="1947213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Practical Considerations</a:t>
            </a:r>
            <a:endParaRPr lang="en-US" dirty="0"/>
          </a:p>
        </p:txBody>
      </p:sp>
      <p:sp>
        <p:nvSpPr>
          <p:cNvPr id="3" name="Content Placeholder 2"/>
          <p:cNvSpPr>
            <a:spLocks noGrp="1"/>
          </p:cNvSpPr>
          <p:nvPr>
            <p:ph idx="1"/>
          </p:nvPr>
        </p:nvSpPr>
        <p:spPr/>
        <p:txBody>
          <a:bodyPr/>
          <a:lstStyle/>
          <a:p>
            <a:r>
              <a:rPr lang="en-US" altLang="en-US" dirty="0"/>
              <a:t>The big O notation provides a good theoretical estimate of algorithm efficiency. However, two algorithms of the same time complexity are not necessarily equally efficient. As shown in the preceding example, both algorithms in Listings 5.6 and 22.2 have the same complexity, but the one in Listing 22.2 is obviously better practically</a:t>
            </a:r>
            <a:r>
              <a:rPr lang="en-US" altLang="en-US" dirty="0" smtClean="0"/>
              <a:t>.</a:t>
            </a:r>
            <a:endParaRPr lang="en-US" altLang="en-US" dirty="0"/>
          </a:p>
        </p:txBody>
      </p:sp>
    </p:spTree>
    <p:extLst>
      <p:ext uri="{BB962C8B-B14F-4D97-AF65-F5344CB8AC3E}">
        <p14:creationId xmlns:p14="http://schemas.microsoft.com/office/powerpoint/2010/main" val="2614575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cstate="print">
            <a:alphaModFix/>
          </a:blip>
          <a:stretch>
            <a:fillRect/>
          </a:stretch>
        </p:blipFill>
        <p:spPr>
          <a:xfrm>
            <a:off x="1143000" y="2310096"/>
            <a:ext cx="6992625" cy="2466975"/>
          </a:xfrm>
          <a:prstGeom prst="rect">
            <a:avLst/>
          </a:prstGeom>
          <a:noFill/>
          <a:ln>
            <a:noFill/>
          </a:ln>
        </p:spPr>
      </p:pic>
    </p:spTree>
    <p:extLst>
      <p:ext uri="{BB962C8B-B14F-4D97-AF65-F5344CB8AC3E}">
        <p14:creationId xmlns:p14="http://schemas.microsoft.com/office/powerpoint/2010/main" val="3420136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Big O </a:t>
            </a:r>
            <a:r>
              <a:rPr lang="en-US" altLang="en-US" dirty="0" smtClean="0"/>
              <a:t>Notation </a:t>
            </a:r>
            <a:r>
              <a:rPr lang="en-US" altLang="en-US" sz="2000" b="0" dirty="0" smtClean="0"/>
              <a:t>(1 of 2)</a:t>
            </a:r>
            <a:endParaRPr lang="en-US" sz="2000" b="0" dirty="0"/>
          </a:p>
        </p:txBody>
      </p:sp>
      <p:sp>
        <p:nvSpPr>
          <p:cNvPr id="13" name="Content Placeholder 2"/>
          <p:cNvSpPr>
            <a:spLocks noGrp="1"/>
          </p:cNvSpPr>
          <p:nvPr>
            <p:ph sz="quarter" idx="10"/>
          </p:nvPr>
        </p:nvSpPr>
        <p:spPr>
          <a:xfrm>
            <a:off x="457200" y="1600199"/>
            <a:ext cx="8305800" cy="1600201"/>
          </a:xfrm>
        </p:spPr>
        <p:txBody>
          <a:bodyPr/>
          <a:lstStyle/>
          <a:p>
            <a:r>
              <a:rPr lang="en-US" altLang="en-US" dirty="0"/>
              <a:t>Consider linear search. The linear search algorithm compares the key with the elements in the array sequentially until the key is found or the array is exhausted. If the key is not in the array, it requires </a:t>
            </a:r>
            <a:r>
              <a:rPr lang="en-US" altLang="en-US" b="1" dirty="0"/>
              <a:t>n</a:t>
            </a:r>
            <a:r>
              <a:rPr lang="en-US" altLang="en-US" dirty="0"/>
              <a:t> comparisons for an array of </a:t>
            </a:r>
            <a:r>
              <a:rPr lang="en-US" altLang="en-US" dirty="0" smtClean="0"/>
              <a:t>size</a:t>
            </a:r>
            <a:endParaRPr lang="en-US" dirty="0"/>
          </a:p>
        </p:txBody>
      </p:sp>
      <p:sp>
        <p:nvSpPr>
          <p:cNvPr id="15" name="Content Placeholder 3"/>
          <p:cNvSpPr>
            <a:spLocks noGrp="1"/>
          </p:cNvSpPr>
          <p:nvPr>
            <p:ph sz="quarter" idx="11"/>
          </p:nvPr>
        </p:nvSpPr>
        <p:spPr>
          <a:xfrm>
            <a:off x="457200" y="3179561"/>
            <a:ext cx="5105400" cy="471398"/>
          </a:xfrm>
        </p:spPr>
        <p:txBody>
          <a:bodyPr/>
          <a:lstStyle/>
          <a:p>
            <a:r>
              <a:rPr lang="en-US" altLang="en-US" b="1" dirty="0"/>
              <a:t>n</a:t>
            </a:r>
            <a:r>
              <a:rPr lang="en-US" altLang="en-US" dirty="0"/>
              <a:t>. If the key is in the array, it </a:t>
            </a:r>
            <a:r>
              <a:rPr lang="en-US" altLang="en-US" dirty="0" smtClean="0"/>
              <a:t>requires</a:t>
            </a:r>
            <a:endParaRPr lang="en-US" dirty="0"/>
          </a:p>
        </p:txBody>
      </p:sp>
      <p:graphicFrame>
        <p:nvGraphicFramePr>
          <p:cNvPr id="8" name="Object 4" descr="n over 2"/>
          <p:cNvGraphicFramePr>
            <a:graphicFrameLocks noChangeAspect="1"/>
          </p:cNvGraphicFramePr>
          <p:nvPr>
            <p:extLst>
              <p:ext uri="{D42A27DB-BD31-4B8C-83A1-F6EECF244321}">
                <p14:modId xmlns:p14="http://schemas.microsoft.com/office/powerpoint/2010/main" val="1459059391"/>
              </p:ext>
            </p:extLst>
          </p:nvPr>
        </p:nvGraphicFramePr>
        <p:xfrm>
          <a:off x="5676900" y="3179561"/>
          <a:ext cx="990600" cy="399574"/>
        </p:xfrm>
        <a:graphic>
          <a:graphicData uri="http://schemas.openxmlformats.org/presentationml/2006/ole">
            <mc:AlternateContent xmlns:mc="http://schemas.openxmlformats.org/markup-compatibility/2006">
              <mc:Choice xmlns:v="urn:schemas-microsoft-com:vml" Requires="v">
                <p:oleObj spid="_x0000_s20753" name="Equation" r:id="rId3" imgW="241200" imgH="177480" progId="Equation.DSMT4">
                  <p:embed/>
                </p:oleObj>
              </mc:Choice>
              <mc:Fallback>
                <p:oleObj name="Equation" r:id="rId3" imgW="241200" imgH="177480" progId="Equation.DSMT4">
                  <p:embed/>
                  <p:pic>
                    <p:nvPicPr>
                      <p:cNvPr id="0" name=""/>
                      <p:cNvPicPr/>
                      <p:nvPr/>
                    </p:nvPicPr>
                    <p:blipFill>
                      <a:blip r:embed="rId4"/>
                      <a:stretch>
                        <a:fillRect/>
                      </a:stretch>
                    </p:blipFill>
                    <p:spPr>
                      <a:xfrm>
                        <a:off x="5676900" y="3179561"/>
                        <a:ext cx="990600" cy="399574"/>
                      </a:xfrm>
                      <a:prstGeom prst="rect">
                        <a:avLst/>
                      </a:prstGeom>
                    </p:spPr>
                  </p:pic>
                </p:oleObj>
              </mc:Fallback>
            </mc:AlternateContent>
          </a:graphicData>
        </a:graphic>
      </p:graphicFrame>
      <p:sp>
        <p:nvSpPr>
          <p:cNvPr id="16" name="Content Placeholder 5"/>
          <p:cNvSpPr>
            <a:spLocks noGrp="1"/>
          </p:cNvSpPr>
          <p:nvPr>
            <p:ph sz="quarter" idx="12"/>
          </p:nvPr>
        </p:nvSpPr>
        <p:spPr>
          <a:xfrm>
            <a:off x="6667500" y="3179561"/>
            <a:ext cx="1822101" cy="395198"/>
          </a:xfrm>
        </p:spPr>
        <p:txBody>
          <a:bodyPr/>
          <a:lstStyle/>
          <a:p>
            <a:r>
              <a:rPr lang="en-US" altLang="en-US" dirty="0"/>
              <a:t>comparisons</a:t>
            </a:r>
            <a:endParaRPr lang="en-US" dirty="0"/>
          </a:p>
        </p:txBody>
      </p:sp>
      <p:sp>
        <p:nvSpPr>
          <p:cNvPr id="17" name="Content Placeholder 6"/>
          <p:cNvSpPr>
            <a:spLocks noGrp="1"/>
          </p:cNvSpPr>
          <p:nvPr>
            <p:ph sz="quarter" idx="13"/>
          </p:nvPr>
        </p:nvSpPr>
        <p:spPr>
          <a:xfrm>
            <a:off x="457200" y="3650959"/>
            <a:ext cx="8229600" cy="1920932"/>
          </a:xfrm>
        </p:spPr>
        <p:txBody>
          <a:bodyPr/>
          <a:lstStyle/>
          <a:p>
            <a:r>
              <a:rPr lang="en-US" altLang="en-US" dirty="0"/>
              <a:t>on average. The algorithm’s execution time is proportional to the size of the array. If you double the size of the array, you will expect the number of comparisons to double. The algorithm grows at a linear rate. The growth rate has an order of magnitude of </a:t>
            </a:r>
            <a:r>
              <a:rPr lang="en-US" altLang="en-US" b="1" dirty="0"/>
              <a:t>n.</a:t>
            </a:r>
            <a:endParaRPr lang="en-US" b="1" dirty="0"/>
          </a:p>
        </p:txBody>
      </p:sp>
    </p:spTree>
    <p:extLst>
      <p:ext uri="{BB962C8B-B14F-4D97-AF65-F5344CB8AC3E}">
        <p14:creationId xmlns:p14="http://schemas.microsoft.com/office/powerpoint/2010/main" val="3261302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p:txBody>
          <a:bodyPr/>
          <a:lstStyle/>
          <a:p>
            <a:r>
              <a:rPr lang="en-US" altLang="en-US" dirty="0"/>
              <a:t>Big O Notation </a:t>
            </a:r>
            <a:r>
              <a:rPr lang="en-US" altLang="en-US" sz="2000" b="0" dirty="0" smtClean="0"/>
              <a:t>(2 </a:t>
            </a:r>
            <a:r>
              <a:rPr lang="en-US" altLang="en-US" sz="2000" b="0" dirty="0"/>
              <a:t>of 2)</a:t>
            </a:r>
            <a:endParaRPr lang="en-US" dirty="0"/>
          </a:p>
        </p:txBody>
      </p:sp>
      <p:sp>
        <p:nvSpPr>
          <p:cNvPr id="8" name="Content Placeholder 2"/>
          <p:cNvSpPr>
            <a:spLocks noGrp="1"/>
          </p:cNvSpPr>
          <p:nvPr>
            <p:ph sz="quarter" idx="10"/>
          </p:nvPr>
        </p:nvSpPr>
        <p:spPr/>
        <p:txBody>
          <a:bodyPr/>
          <a:lstStyle/>
          <a:p>
            <a:r>
              <a:rPr lang="en-US" altLang="en-US" dirty="0"/>
              <a:t>Computer scientists use the Big </a:t>
            </a:r>
            <a:r>
              <a:rPr lang="en-US" altLang="en-US" i="1" dirty="0"/>
              <a:t>O</a:t>
            </a:r>
            <a:r>
              <a:rPr lang="en-US" altLang="en-US" dirty="0"/>
              <a:t> notation to abbreviate for “order of magnitude.” Using this notation, the complexity </a:t>
            </a:r>
            <a:r>
              <a:rPr lang="en-US" altLang="en-US" dirty="0" smtClean="0"/>
              <a:t>of</a:t>
            </a:r>
            <a:endParaRPr lang="en-US" dirty="0"/>
          </a:p>
        </p:txBody>
      </p:sp>
      <p:sp>
        <p:nvSpPr>
          <p:cNvPr id="11" name="Content Placeholder 3"/>
          <p:cNvSpPr>
            <a:spLocks noGrp="1"/>
          </p:cNvSpPr>
          <p:nvPr>
            <p:ph sz="quarter" idx="11"/>
          </p:nvPr>
        </p:nvSpPr>
        <p:spPr>
          <a:xfrm>
            <a:off x="457200" y="2725948"/>
            <a:ext cx="4343400" cy="609600"/>
          </a:xfrm>
        </p:spPr>
        <p:txBody>
          <a:bodyPr/>
          <a:lstStyle/>
          <a:p>
            <a:r>
              <a:rPr lang="en-US" altLang="en-US" dirty="0"/>
              <a:t>the linear search algorithm </a:t>
            </a:r>
            <a:r>
              <a:rPr lang="en-US" altLang="en-US" dirty="0" smtClean="0"/>
              <a:t>is</a:t>
            </a:r>
            <a:endParaRPr lang="en-US" dirty="0"/>
          </a:p>
        </p:txBody>
      </p:sp>
      <p:graphicFrame>
        <p:nvGraphicFramePr>
          <p:cNvPr id="14" name="Object 4" descr="O of n"/>
          <p:cNvGraphicFramePr>
            <a:graphicFrameLocks noChangeAspect="1"/>
          </p:cNvGraphicFramePr>
          <p:nvPr>
            <p:extLst>
              <p:ext uri="{D42A27DB-BD31-4B8C-83A1-F6EECF244321}">
                <p14:modId xmlns:p14="http://schemas.microsoft.com/office/powerpoint/2010/main" val="1878901201"/>
              </p:ext>
            </p:extLst>
          </p:nvPr>
        </p:nvGraphicFramePr>
        <p:xfrm>
          <a:off x="4953000" y="2744920"/>
          <a:ext cx="819150" cy="442702"/>
        </p:xfrm>
        <a:graphic>
          <a:graphicData uri="http://schemas.openxmlformats.org/presentationml/2006/ole">
            <mc:AlternateContent xmlns:mc="http://schemas.openxmlformats.org/markup-compatibility/2006">
              <mc:Choice xmlns:v="urn:schemas-microsoft-com:vml" Requires="v">
                <p:oleObj spid="_x0000_s21767" name="Equation" r:id="rId3" imgW="380880" imgH="253800" progId="Equation.DSMT4">
                  <p:embed/>
                </p:oleObj>
              </mc:Choice>
              <mc:Fallback>
                <p:oleObj name="Equation" r:id="rId3" imgW="380880" imgH="253800" progId="Equation.DSMT4">
                  <p:embed/>
                  <p:pic>
                    <p:nvPicPr>
                      <p:cNvPr id="8" name="Object 4"/>
                      <p:cNvPicPr/>
                      <p:nvPr/>
                    </p:nvPicPr>
                    <p:blipFill>
                      <a:blip r:embed="rId4"/>
                      <a:stretch>
                        <a:fillRect/>
                      </a:stretch>
                    </p:blipFill>
                    <p:spPr>
                      <a:xfrm>
                        <a:off x="4953000" y="2744920"/>
                        <a:ext cx="819150" cy="442702"/>
                      </a:xfrm>
                      <a:prstGeom prst="rect">
                        <a:avLst/>
                      </a:prstGeom>
                    </p:spPr>
                  </p:pic>
                </p:oleObj>
              </mc:Fallback>
            </mc:AlternateContent>
          </a:graphicData>
        </a:graphic>
      </p:graphicFrame>
      <p:sp>
        <p:nvSpPr>
          <p:cNvPr id="12" name="Content Placeholder 5"/>
          <p:cNvSpPr>
            <a:spLocks noGrp="1"/>
          </p:cNvSpPr>
          <p:nvPr>
            <p:ph sz="quarter" idx="12"/>
          </p:nvPr>
        </p:nvSpPr>
        <p:spPr>
          <a:xfrm>
            <a:off x="5924550" y="2746020"/>
            <a:ext cx="2762250" cy="381000"/>
          </a:xfrm>
        </p:spPr>
        <p:txBody>
          <a:bodyPr/>
          <a:lstStyle/>
          <a:p>
            <a:r>
              <a:rPr lang="en-US" altLang="en-US" dirty="0" smtClean="0"/>
              <a:t>, pronounced</a:t>
            </a:r>
            <a:endParaRPr lang="en-US" dirty="0"/>
          </a:p>
        </p:txBody>
      </p:sp>
      <p:sp>
        <p:nvSpPr>
          <p:cNvPr id="13" name="Content Placeholder 6"/>
          <p:cNvSpPr>
            <a:spLocks noGrp="1"/>
          </p:cNvSpPr>
          <p:nvPr>
            <p:ph sz="quarter" idx="13"/>
          </p:nvPr>
        </p:nvSpPr>
        <p:spPr>
          <a:xfrm>
            <a:off x="457200" y="3482349"/>
            <a:ext cx="8229600" cy="556251"/>
          </a:xfrm>
        </p:spPr>
        <p:txBody>
          <a:bodyPr/>
          <a:lstStyle/>
          <a:p>
            <a:r>
              <a:rPr lang="en-US" altLang="en-US" dirty="0"/>
              <a:t>as </a:t>
            </a:r>
            <a:r>
              <a:rPr lang="en-US" altLang="en-US" b="1" dirty="0"/>
              <a:t>“order of  n</a:t>
            </a:r>
            <a:r>
              <a:rPr lang="en-US" altLang="en-US" b="1" dirty="0" smtClean="0"/>
              <a:t>.”</a:t>
            </a:r>
            <a:endParaRPr lang="en-US" b="1" dirty="0"/>
          </a:p>
        </p:txBody>
      </p:sp>
    </p:spTree>
    <p:extLst>
      <p:ext uri="{BB962C8B-B14F-4D97-AF65-F5344CB8AC3E}">
        <p14:creationId xmlns:p14="http://schemas.microsoft.com/office/powerpoint/2010/main" val="2720859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Best, Worst, and Average </a:t>
            </a:r>
            <a:r>
              <a:rPr lang="en-US" altLang="en-US" dirty="0" smtClean="0"/>
              <a:t>Cases</a:t>
            </a:r>
            <a:endParaRPr lang="en-US" dirty="0"/>
          </a:p>
        </p:txBody>
      </p:sp>
      <p:sp>
        <p:nvSpPr>
          <p:cNvPr id="3" name="Content Placeholder 2"/>
          <p:cNvSpPr>
            <a:spLocks noGrp="1"/>
          </p:cNvSpPr>
          <p:nvPr>
            <p:ph idx="1"/>
          </p:nvPr>
        </p:nvSpPr>
        <p:spPr/>
        <p:txBody>
          <a:bodyPr/>
          <a:lstStyle/>
          <a:p>
            <a:r>
              <a:rPr lang="en-US" altLang="en-US" sz="2200" dirty="0"/>
              <a:t>For the same input size, an algorithm’s execution time may vary, depending on the input. An input that results in the shortest execution time is called the </a:t>
            </a:r>
            <a:r>
              <a:rPr lang="en-US" altLang="en-US" sz="2200" b="1" dirty="0"/>
              <a:t>best-case</a:t>
            </a:r>
            <a:r>
              <a:rPr lang="en-US" altLang="en-US" sz="2200" dirty="0"/>
              <a:t> input and an input that results in the longest execution time is called the </a:t>
            </a:r>
            <a:r>
              <a:rPr lang="en-US" altLang="en-US" sz="2200" b="1" dirty="0"/>
              <a:t>worst-case</a:t>
            </a:r>
            <a:r>
              <a:rPr lang="en-US" altLang="en-US" sz="2200" dirty="0"/>
              <a:t> input. Best-case and worst-case are not representative, but worst-case analysis is very useful. You can show that the algorithm will never be slower than the worst-case. An average-case analysis attempts to determine the average amount of time among all possible input of the same size. Average-case analysis is ideal, but difficult to perform, because it is hard to determine the relative probabilities and distributions of various input instances for many problems. Worst-case analysis is easier to obtain and is thus common. So, the analysis is generally conducted for the worst-case</a:t>
            </a:r>
            <a:r>
              <a:rPr lang="en-US" altLang="en-US" sz="2200" dirty="0" smtClean="0"/>
              <a:t>.</a:t>
            </a:r>
            <a:endParaRPr lang="en-US" altLang="en-US" sz="2200" dirty="0"/>
          </a:p>
        </p:txBody>
      </p:sp>
    </p:spTree>
    <p:extLst>
      <p:ext uri="{BB962C8B-B14F-4D97-AF65-F5344CB8AC3E}">
        <p14:creationId xmlns:p14="http://schemas.microsoft.com/office/powerpoint/2010/main" val="2343080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Ignoring Multiplicative </a:t>
            </a:r>
            <a:r>
              <a:rPr lang="en-US" altLang="en-US" dirty="0" smtClean="0"/>
              <a:t>Constants </a:t>
            </a:r>
            <a:r>
              <a:rPr lang="en-US" altLang="en-US" sz="2000" b="0" dirty="0" smtClean="0"/>
              <a:t>(1 of 2)</a:t>
            </a:r>
            <a:endParaRPr lang="en-US" sz="2000" b="0" dirty="0"/>
          </a:p>
        </p:txBody>
      </p:sp>
      <p:sp>
        <p:nvSpPr>
          <p:cNvPr id="4" name="Content Placeholder 2"/>
          <p:cNvSpPr>
            <a:spLocks noGrp="1"/>
          </p:cNvSpPr>
          <p:nvPr>
            <p:ph sz="quarter" idx="10"/>
          </p:nvPr>
        </p:nvSpPr>
        <p:spPr/>
        <p:txBody>
          <a:bodyPr/>
          <a:lstStyle/>
          <a:p>
            <a:r>
              <a:rPr lang="en-US" altLang="en-US" dirty="0"/>
              <a:t>The linear search algorithm requires </a:t>
            </a:r>
            <a:r>
              <a:rPr lang="en-US" altLang="en-US" i="1" dirty="0"/>
              <a:t>n</a:t>
            </a:r>
            <a:r>
              <a:rPr lang="en-US" altLang="en-US" dirty="0"/>
              <a:t> comparisons in </a:t>
            </a:r>
            <a:r>
              <a:rPr lang="en-US" altLang="en-US" dirty="0" smtClean="0"/>
              <a:t>the</a:t>
            </a:r>
            <a:endParaRPr lang="en-US" dirty="0"/>
          </a:p>
        </p:txBody>
      </p:sp>
      <p:sp>
        <p:nvSpPr>
          <p:cNvPr id="5" name="Content Placeholder 3"/>
          <p:cNvSpPr>
            <a:spLocks noGrp="1"/>
          </p:cNvSpPr>
          <p:nvPr>
            <p:ph sz="quarter" idx="11"/>
          </p:nvPr>
        </p:nvSpPr>
        <p:spPr>
          <a:xfrm>
            <a:off x="457200" y="2363532"/>
            <a:ext cx="2157884" cy="409813"/>
          </a:xfrm>
        </p:spPr>
        <p:txBody>
          <a:bodyPr/>
          <a:lstStyle/>
          <a:p>
            <a:r>
              <a:rPr lang="en-US" altLang="en-US" dirty="0"/>
              <a:t>worst-case </a:t>
            </a:r>
            <a:r>
              <a:rPr lang="en-US" altLang="en-US" dirty="0" smtClean="0"/>
              <a:t>and</a:t>
            </a:r>
            <a:endParaRPr lang="en-US" dirty="0"/>
          </a:p>
        </p:txBody>
      </p:sp>
      <p:graphicFrame>
        <p:nvGraphicFramePr>
          <p:cNvPr id="8" name="Object 4" descr="n over 2"/>
          <p:cNvGraphicFramePr>
            <a:graphicFrameLocks noChangeAspect="1"/>
          </p:cNvGraphicFramePr>
          <p:nvPr>
            <p:extLst>
              <p:ext uri="{D42A27DB-BD31-4B8C-83A1-F6EECF244321}">
                <p14:modId xmlns:p14="http://schemas.microsoft.com/office/powerpoint/2010/main" val="3015974650"/>
              </p:ext>
            </p:extLst>
          </p:nvPr>
        </p:nvGraphicFramePr>
        <p:xfrm>
          <a:off x="2743200" y="2373771"/>
          <a:ext cx="990600" cy="399574"/>
        </p:xfrm>
        <a:graphic>
          <a:graphicData uri="http://schemas.openxmlformats.org/presentationml/2006/ole">
            <mc:AlternateContent xmlns:mc="http://schemas.openxmlformats.org/markup-compatibility/2006">
              <mc:Choice xmlns:v="urn:schemas-microsoft-com:vml" Requires="v">
                <p:oleObj spid="_x0000_s23272" name="Equation" r:id="rId3" imgW="241200" imgH="177480" progId="Equation.DSMT4">
                  <p:embed/>
                </p:oleObj>
              </mc:Choice>
              <mc:Fallback>
                <p:oleObj name="Equation" r:id="rId3" imgW="241200" imgH="177480" progId="Equation.DSMT4">
                  <p:embed/>
                  <p:pic>
                    <p:nvPicPr>
                      <p:cNvPr id="8" name="Object 4"/>
                      <p:cNvPicPr/>
                      <p:nvPr/>
                    </p:nvPicPr>
                    <p:blipFill>
                      <a:blip r:embed="rId4"/>
                      <a:stretch>
                        <a:fillRect/>
                      </a:stretch>
                    </p:blipFill>
                    <p:spPr>
                      <a:xfrm>
                        <a:off x="2743200" y="2373771"/>
                        <a:ext cx="990600" cy="399574"/>
                      </a:xfrm>
                      <a:prstGeom prst="rect">
                        <a:avLst/>
                      </a:prstGeom>
                    </p:spPr>
                  </p:pic>
                </p:oleObj>
              </mc:Fallback>
            </mc:AlternateContent>
          </a:graphicData>
        </a:graphic>
      </p:graphicFrame>
      <p:sp>
        <p:nvSpPr>
          <p:cNvPr id="9" name="Content Placeholder 5"/>
          <p:cNvSpPr>
            <a:spLocks noGrp="1"/>
          </p:cNvSpPr>
          <p:nvPr>
            <p:ph sz="quarter" idx="12"/>
          </p:nvPr>
        </p:nvSpPr>
        <p:spPr>
          <a:xfrm>
            <a:off x="3861916" y="2375750"/>
            <a:ext cx="4824884" cy="433421"/>
          </a:xfrm>
        </p:spPr>
        <p:txBody>
          <a:bodyPr/>
          <a:lstStyle/>
          <a:p>
            <a:r>
              <a:rPr lang="en-US" altLang="en-US" dirty="0"/>
              <a:t>comparisons in the average-case.</a:t>
            </a:r>
            <a:endParaRPr lang="en-US" dirty="0"/>
          </a:p>
        </p:txBody>
      </p:sp>
      <p:sp>
        <p:nvSpPr>
          <p:cNvPr id="10" name="Content Placeholder6"/>
          <p:cNvSpPr>
            <a:spLocks noGrp="1"/>
          </p:cNvSpPr>
          <p:nvPr>
            <p:ph sz="quarter" idx="13"/>
          </p:nvPr>
        </p:nvSpPr>
        <p:spPr>
          <a:xfrm>
            <a:off x="457200" y="3109127"/>
            <a:ext cx="6400800" cy="472273"/>
          </a:xfrm>
        </p:spPr>
        <p:txBody>
          <a:bodyPr/>
          <a:lstStyle/>
          <a:p>
            <a:r>
              <a:rPr lang="en-US" altLang="en-US" dirty="0"/>
              <a:t>Using the Big  </a:t>
            </a:r>
            <a:r>
              <a:rPr lang="en-US" altLang="en-US" i="1" dirty="0"/>
              <a:t>O</a:t>
            </a:r>
            <a:r>
              <a:rPr lang="en-US" altLang="en-US" dirty="0"/>
              <a:t> notation, both cases require</a:t>
            </a:r>
            <a:endParaRPr lang="en-US" dirty="0"/>
          </a:p>
        </p:txBody>
      </p:sp>
      <p:graphicFrame>
        <p:nvGraphicFramePr>
          <p:cNvPr id="12" name="Object 7" descr="O of n"/>
          <p:cNvGraphicFramePr>
            <a:graphicFrameLocks noChangeAspect="1"/>
          </p:cNvGraphicFramePr>
          <p:nvPr>
            <p:extLst>
              <p:ext uri="{D42A27DB-BD31-4B8C-83A1-F6EECF244321}">
                <p14:modId xmlns:p14="http://schemas.microsoft.com/office/powerpoint/2010/main" val="3785879169"/>
              </p:ext>
            </p:extLst>
          </p:nvPr>
        </p:nvGraphicFramePr>
        <p:xfrm>
          <a:off x="7086600" y="3114808"/>
          <a:ext cx="819150" cy="442702"/>
        </p:xfrm>
        <a:graphic>
          <a:graphicData uri="http://schemas.openxmlformats.org/presentationml/2006/ole">
            <mc:AlternateContent xmlns:mc="http://schemas.openxmlformats.org/markup-compatibility/2006">
              <mc:Choice xmlns:v="urn:schemas-microsoft-com:vml" Requires="v">
                <p:oleObj spid="_x0000_s23273" name="Equation" r:id="rId5" imgW="380880" imgH="253800" progId="Equation.DSMT4">
                  <p:embed/>
                </p:oleObj>
              </mc:Choice>
              <mc:Fallback>
                <p:oleObj name="Equation" r:id="rId5" imgW="380880" imgH="253800" progId="Equation.DSMT4">
                  <p:embed/>
                  <p:pic>
                    <p:nvPicPr>
                      <p:cNvPr id="14" name="Object 4"/>
                      <p:cNvPicPr/>
                      <p:nvPr/>
                    </p:nvPicPr>
                    <p:blipFill>
                      <a:blip r:embed="rId6"/>
                      <a:stretch>
                        <a:fillRect/>
                      </a:stretch>
                    </p:blipFill>
                    <p:spPr>
                      <a:xfrm>
                        <a:off x="7086600" y="3114808"/>
                        <a:ext cx="819150" cy="442702"/>
                      </a:xfrm>
                      <a:prstGeom prst="rect">
                        <a:avLst/>
                      </a:prstGeom>
                    </p:spPr>
                  </p:pic>
                </p:oleObj>
              </mc:Fallback>
            </mc:AlternateContent>
          </a:graphicData>
        </a:graphic>
      </p:graphicFrame>
      <p:sp>
        <p:nvSpPr>
          <p:cNvPr id="11" name="Content Placeholder 8"/>
          <p:cNvSpPr>
            <a:spLocks noGrp="1"/>
          </p:cNvSpPr>
          <p:nvPr>
            <p:ph sz="quarter" idx="14"/>
          </p:nvPr>
        </p:nvSpPr>
        <p:spPr>
          <a:xfrm>
            <a:off x="457200" y="3863147"/>
            <a:ext cx="8229600" cy="1166054"/>
          </a:xfrm>
        </p:spPr>
        <p:txBody>
          <a:bodyPr/>
          <a:lstStyle/>
          <a:p>
            <a:r>
              <a:rPr lang="en-US" altLang="en-US" dirty="0"/>
              <a:t>The multiplicative constant (1/2) can be omitted. Algorithm analysis is focused on growth rate. The multiplicative constants have no impact on growth rates. The growth </a:t>
            </a:r>
            <a:r>
              <a:rPr lang="en-US" altLang="en-US" dirty="0" smtClean="0"/>
              <a:t>rate</a:t>
            </a:r>
            <a:endParaRPr lang="en-US" dirty="0"/>
          </a:p>
        </p:txBody>
      </p:sp>
      <p:graphicFrame>
        <p:nvGraphicFramePr>
          <p:cNvPr id="13" name="Object 9" descr="For n over 2 or 100 n is the same as n, that is, O left parenthesis n right parenthesis equal O left parenthesis n over 2 right parenthesis equal O left parenthesis 100 n right parenthesis."/>
          <p:cNvGraphicFramePr>
            <a:graphicFrameLocks noChangeAspect="1"/>
          </p:cNvGraphicFramePr>
          <p:nvPr>
            <p:extLst>
              <p:ext uri="{D42A27DB-BD31-4B8C-83A1-F6EECF244321}">
                <p14:modId xmlns:p14="http://schemas.microsoft.com/office/powerpoint/2010/main" val="3740304929"/>
              </p:ext>
            </p:extLst>
          </p:nvPr>
        </p:nvGraphicFramePr>
        <p:xfrm>
          <a:off x="520839" y="5293808"/>
          <a:ext cx="7924800" cy="480252"/>
        </p:xfrm>
        <a:graphic>
          <a:graphicData uri="http://schemas.openxmlformats.org/presentationml/2006/ole">
            <mc:AlternateContent xmlns:mc="http://schemas.openxmlformats.org/markup-compatibility/2006">
              <mc:Choice xmlns:v="urn:schemas-microsoft-com:vml" Requires="v">
                <p:oleObj spid="_x0000_s23274" name="Equation" r:id="rId7" imgW="4012920" imgH="253800" progId="Equation.DSMT4">
                  <p:embed/>
                </p:oleObj>
              </mc:Choice>
              <mc:Fallback>
                <p:oleObj name="Equation" r:id="rId7" imgW="4012920" imgH="253800" progId="Equation.DSMT4">
                  <p:embed/>
                  <p:pic>
                    <p:nvPicPr>
                      <p:cNvPr id="12" name="Object 7"/>
                      <p:cNvPicPr/>
                      <p:nvPr/>
                    </p:nvPicPr>
                    <p:blipFill>
                      <a:blip r:embed="rId8"/>
                      <a:stretch>
                        <a:fillRect/>
                      </a:stretch>
                    </p:blipFill>
                    <p:spPr>
                      <a:xfrm>
                        <a:off x="520839" y="5293808"/>
                        <a:ext cx="7924800" cy="480252"/>
                      </a:xfrm>
                      <a:prstGeom prst="rect">
                        <a:avLst/>
                      </a:prstGeom>
                    </p:spPr>
                  </p:pic>
                </p:oleObj>
              </mc:Fallback>
            </mc:AlternateContent>
          </a:graphicData>
        </a:graphic>
      </p:graphicFrame>
    </p:spTree>
    <p:extLst>
      <p:ext uri="{BB962C8B-B14F-4D97-AF65-F5344CB8AC3E}">
        <p14:creationId xmlns:p14="http://schemas.microsoft.com/office/powerpoint/2010/main" val="1282821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11871</TotalTime>
  <Words>2642</Words>
  <Application>Microsoft Office PowerPoint</Application>
  <PresentationFormat>On-screen Show (4:3)</PresentationFormat>
  <Paragraphs>188</Paragraphs>
  <Slides>57</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5" baseType="lpstr">
      <vt:lpstr>Arial</vt:lpstr>
      <vt:lpstr>Courier New</vt:lpstr>
      <vt:lpstr>Tahoma</vt:lpstr>
      <vt:lpstr>Times New Roman</vt:lpstr>
      <vt:lpstr>Verdana</vt:lpstr>
      <vt:lpstr>Wingdings</vt:lpstr>
      <vt:lpstr>508 Lecture</vt:lpstr>
      <vt:lpstr>Equation</vt:lpstr>
      <vt:lpstr>Introduction to Java Programming</vt:lpstr>
      <vt:lpstr>Objectives (1 of 2)</vt:lpstr>
      <vt:lpstr>Objectives (2 of 2)</vt:lpstr>
      <vt:lpstr>Executing Time</vt:lpstr>
      <vt:lpstr>Growth Rate</vt:lpstr>
      <vt:lpstr>Big O Notation (1 of 2)</vt:lpstr>
      <vt:lpstr>Big O Notation (2 of 2)</vt:lpstr>
      <vt:lpstr>Best, Worst, and Average Cases</vt:lpstr>
      <vt:lpstr>Ignoring Multiplicative Constants (1 of 2)</vt:lpstr>
      <vt:lpstr>Ignoring Multiplicative Constants (2 of 2)</vt:lpstr>
      <vt:lpstr>Ignoring Non-Dominating Terms</vt:lpstr>
      <vt:lpstr>Useful Mathematic Summations</vt:lpstr>
      <vt:lpstr>Examples: Determining Big-O</vt:lpstr>
      <vt:lpstr>Repetition: Simple Loops</vt:lpstr>
      <vt:lpstr>Repetition: Nested Loops (1 of 3)</vt:lpstr>
      <vt:lpstr>Repetition: Nested Loops (2 of 3)</vt:lpstr>
      <vt:lpstr>Repetition: Nested Loops (3 of 3)</vt:lpstr>
      <vt:lpstr>Sequence</vt:lpstr>
      <vt:lpstr>Selection</vt:lpstr>
      <vt:lpstr>Constant Time</vt:lpstr>
      <vt:lpstr>Linear Search Animation</vt:lpstr>
      <vt:lpstr>Binary Search Animation</vt:lpstr>
      <vt:lpstr>Logarithm: Analyzing Binary Search</vt:lpstr>
      <vt:lpstr>Logarithmic Time</vt:lpstr>
      <vt:lpstr>Selection Sort Animation</vt:lpstr>
      <vt:lpstr>Analyzing Selection Sort</vt:lpstr>
      <vt:lpstr>Quadratic Time</vt:lpstr>
      <vt:lpstr>Analyzing Tower of Hanoi</vt:lpstr>
      <vt:lpstr>Common Recurrence Relations</vt:lpstr>
      <vt:lpstr>Comparing Common Growth Functions (1 of 2)</vt:lpstr>
      <vt:lpstr>Comparing Common Growth Functions (2 of 2)</vt:lpstr>
      <vt:lpstr>Case Study: Fibonacci Numbers</vt:lpstr>
      <vt:lpstr>Complexity for Recursive Fibonacci Numbers</vt:lpstr>
      <vt:lpstr>Case Study: Non-recursive Version of Fibonacci Numbers</vt:lpstr>
      <vt:lpstr>Variables F0, F1, And F2 Store Three Consecutive Fibonacci Numbers In The Series</vt:lpstr>
      <vt:lpstr>Dynamic Programming</vt:lpstr>
      <vt:lpstr>Case Study: G C D Algorithms Version 1</vt:lpstr>
      <vt:lpstr>Case Study: G C D Algorithms Version 2</vt:lpstr>
      <vt:lpstr>Case Study: G C D Algorithms Version 3</vt:lpstr>
      <vt:lpstr>Euclid’s Algorithm</vt:lpstr>
      <vt:lpstr>Euclid’s Algorithm Implementation</vt:lpstr>
      <vt:lpstr>Finding Prime Numbers</vt:lpstr>
      <vt:lpstr>Divide-and-Conquer</vt:lpstr>
      <vt:lpstr>Case Study: Closest Pair of Points (1 of 2)</vt:lpstr>
      <vt:lpstr>Case Study: Closest Pair of Points (2 of 2)</vt:lpstr>
      <vt:lpstr>Eight Queens (1 of 2)</vt:lpstr>
      <vt:lpstr>Backtracking</vt:lpstr>
      <vt:lpstr>Eight Queens (2 of 2)</vt:lpstr>
      <vt:lpstr>Convex Hull Animation</vt:lpstr>
      <vt:lpstr>Convex Hull</vt:lpstr>
      <vt:lpstr>Gift-Wrapping</vt:lpstr>
      <vt:lpstr>Gift-Wrapping Algorithm Time</vt:lpstr>
      <vt:lpstr>Graham’s Algorithm (1 of 2)</vt:lpstr>
      <vt:lpstr>Graham’s Algorithm (2 of 2)</vt:lpstr>
      <vt:lpstr>Graham’s Algorithm Time</vt:lpstr>
      <vt:lpstr>Practical Considerations</vt:lpstr>
      <vt:lpstr>Copyright</vt:lpstr>
    </vt:vector>
  </TitlesOfParts>
  <Company>Cognizant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10e</dc:title>
  <dc:subject>Engineering Computer Science</dc:subject>
  <dc:creator>Liang</dc:creator>
  <cp:keywords>Engineering Computer Science</cp:keywords>
  <cp:lastModifiedBy>Pasupuleti, Rajeswari (Cognizant)</cp:lastModifiedBy>
  <cp:revision>5966</cp:revision>
  <dcterms:created xsi:type="dcterms:W3CDTF">2016-09-22T21:34:04Z</dcterms:created>
  <dcterms:modified xsi:type="dcterms:W3CDTF">2018-04-23T11:26:34Z</dcterms:modified>
</cp:coreProperties>
</file>