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466" r:id="rId2"/>
    <p:sldId id="545" r:id="rId3"/>
    <p:sldId id="546" r:id="rId4"/>
    <p:sldId id="594" r:id="rId5"/>
    <p:sldId id="595" r:id="rId6"/>
    <p:sldId id="596" r:id="rId7"/>
    <p:sldId id="597" r:id="rId8"/>
    <p:sldId id="598" r:id="rId9"/>
    <p:sldId id="599" r:id="rId10"/>
    <p:sldId id="600" r:id="rId11"/>
    <p:sldId id="601" r:id="rId12"/>
    <p:sldId id="602" r:id="rId13"/>
    <p:sldId id="603" r:id="rId14"/>
    <p:sldId id="604" r:id="rId15"/>
    <p:sldId id="605" r:id="rId16"/>
    <p:sldId id="606" r:id="rId17"/>
    <p:sldId id="607" r:id="rId18"/>
    <p:sldId id="608" r:id="rId19"/>
    <p:sldId id="609" r:id="rId20"/>
    <p:sldId id="610" r:id="rId21"/>
    <p:sldId id="611" r:id="rId22"/>
    <p:sldId id="612" r:id="rId23"/>
    <p:sldId id="613" r:id="rId24"/>
    <p:sldId id="614" r:id="rId25"/>
    <p:sldId id="615" r:id="rId26"/>
    <p:sldId id="616" r:id="rId27"/>
    <p:sldId id="617" r:id="rId28"/>
    <p:sldId id="619" r:id="rId29"/>
    <p:sldId id="618" r:id="rId30"/>
    <p:sldId id="620" r:id="rId31"/>
    <p:sldId id="621" r:id="rId32"/>
    <p:sldId id="622" r:id="rId33"/>
    <p:sldId id="623" r:id="rId34"/>
    <p:sldId id="624" r:id="rId35"/>
    <p:sldId id="625" r:id="rId36"/>
    <p:sldId id="626" r:id="rId37"/>
    <p:sldId id="627" r:id="rId38"/>
    <p:sldId id="628" r:id="rId39"/>
    <p:sldId id="638" r:id="rId40"/>
    <p:sldId id="629" r:id="rId41"/>
    <p:sldId id="630" r:id="rId42"/>
    <p:sldId id="631" r:id="rId43"/>
    <p:sldId id="632" r:id="rId44"/>
    <p:sldId id="633" r:id="rId45"/>
    <p:sldId id="634" r:id="rId46"/>
    <p:sldId id="635" r:id="rId47"/>
    <p:sldId id="636" r:id="rId48"/>
    <p:sldId id="637" r:id="rId49"/>
    <p:sldId id="519"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28" userDrawn="1">
          <p15:clr>
            <a:srgbClr val="A4A3A4"/>
          </p15:clr>
        </p15:guide>
        <p15:guide id="2" pos="288" userDrawn="1">
          <p15:clr>
            <a:srgbClr val="A4A3A4"/>
          </p15:clr>
        </p15:guide>
        <p15:guide id="3" orient="horz" pos="4224" userDrawn="1">
          <p15:clr>
            <a:srgbClr val="A4A3A4"/>
          </p15:clr>
        </p15:guide>
        <p15:guide id="4" orient="horz" pos="76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eryl Keenan" initials="CK" lastIdx="1" clrIdx="1"/>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46" autoAdjust="0"/>
    <p:restoredTop sz="85814" autoAdjust="0"/>
  </p:normalViewPr>
  <p:slideViewPr>
    <p:cSldViewPr>
      <p:cViewPr varScale="1">
        <p:scale>
          <a:sx n="99" d="100"/>
          <a:sy n="99" d="100"/>
        </p:scale>
        <p:origin x="138" y="78"/>
      </p:cViewPr>
      <p:guideLst>
        <p:guide orient="horz" pos="4128"/>
        <p:guide pos="288"/>
        <p:guide orient="horz" pos="4224"/>
        <p:guide orient="horz" pos="768"/>
      </p:guideLst>
    </p:cSldViewPr>
  </p:slideViewPr>
  <p:outlineViewPr>
    <p:cViewPr>
      <p:scale>
        <a:sx n="33" d="100"/>
        <a:sy n="33" d="100"/>
      </p:scale>
      <p:origin x="0" y="0"/>
    </p:cViewPr>
  </p:outlineViewPr>
  <p:notesTextViewPr>
    <p:cViewPr>
      <p:scale>
        <a:sx n="1" d="1"/>
        <a:sy n="1" d="1"/>
      </p:scale>
      <p:origin x="0" y="0"/>
    </p:cViewPr>
  </p:notesTextViewPr>
  <p:sorterViewPr>
    <p:cViewPr>
      <p:scale>
        <a:sx n="148" d="100"/>
        <a:sy n="148" d="100"/>
      </p:scale>
      <p:origin x="0" y="0"/>
    </p:cViewPr>
  </p:sorterViewPr>
  <p:notesViewPr>
    <p:cSldViewPr>
      <p:cViewPr varScale="1">
        <p:scale>
          <a:sx n="85" d="100"/>
          <a:sy n="85" d="100"/>
        </p:scale>
        <p:origin x="277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56.wmf"/><Relationship Id="rId7" Type="http://schemas.openxmlformats.org/officeDocument/2006/relationships/image" Target="../media/image60.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3/23/2018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3/23/2018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this PowerPoint presentation contains mathematical equations, you may need to check that your computer has the following installed:</a:t>
            </a:r>
          </a:p>
          <a:p>
            <a:r>
              <a:rPr lang="en-US" sz="1200" kern="1200" dirty="0" smtClean="0">
                <a:solidFill>
                  <a:schemeClr val="tx1"/>
                </a:solidFill>
                <a:effectLst/>
                <a:latin typeface="+mn-lt"/>
                <a:ea typeface="+mn-ea"/>
                <a:cs typeface="+mn-cs"/>
              </a:rPr>
              <a:t>1) MathType Plugin</a:t>
            </a:r>
          </a:p>
          <a:p>
            <a:r>
              <a:rPr lang="en-US" sz="1200" kern="1200" dirty="0" smtClean="0">
                <a:solidFill>
                  <a:schemeClr val="tx1"/>
                </a:solidFill>
                <a:effectLst/>
                <a:latin typeface="+mn-lt"/>
                <a:ea typeface="+mn-ea"/>
                <a:cs typeface="+mn-cs"/>
              </a:rPr>
              <a:t>2) Math Player (free versions available)</a:t>
            </a:r>
          </a:p>
          <a:p>
            <a:r>
              <a:rPr lang="en-US" sz="1200" kern="1200" dirty="0" smtClean="0">
                <a:solidFill>
                  <a:schemeClr val="tx1"/>
                </a:solidFill>
                <a:effectLst/>
                <a:latin typeface="+mn-lt"/>
                <a:ea typeface="+mn-ea"/>
                <a:cs typeface="+mn-cs"/>
              </a:rPr>
              <a:t>3) NVDA Reader (free versions available)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4014117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49</a:t>
            </a:fld>
            <a:endParaRPr lang="en-US" dirty="0"/>
          </a:p>
        </p:txBody>
      </p:sp>
    </p:spTree>
    <p:extLst>
      <p:ext uri="{BB962C8B-B14F-4D97-AF65-F5344CB8AC3E}">
        <p14:creationId xmlns:p14="http://schemas.microsoft.com/office/powerpoint/2010/main" val="13915225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740691"/>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1071326"/>
            <a:ext cx="8229600" cy="435427"/>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853261"/>
            <a:ext cx="3657600" cy="134713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76601"/>
            <a:ext cx="3657600" cy="1066800"/>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pic>
        <p:nvPicPr>
          <p:cNvPr id="17" name="Picture 1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13" name="TextBox 12"/>
          <p:cNvSpPr txBox="1"/>
          <p:nvPr userDrawn="1"/>
        </p:nvSpPr>
        <p:spPr>
          <a:xfrm>
            <a:off x="1905000" y="6477000"/>
            <a:ext cx="7162800" cy="276999"/>
          </a:xfrm>
          <a:prstGeom prst="rect">
            <a:avLst/>
          </a:prstGeom>
          <a:noFill/>
        </p:spPr>
        <p:txBody>
          <a:bodyPr wrap="square" rtlCol="0">
            <a:spAutoFit/>
          </a:bodyPr>
          <a:lstStyle/>
          <a:p>
            <a:pPr algn="r">
              <a:defRPr/>
            </a:pPr>
            <a:r>
              <a:rPr lang="en-US" altLang="en-US" sz="1200" dirty="0">
                <a:latin typeface="Verdana"/>
                <a:ea typeface="Verdana" panose="020B0604030504040204" pitchFamily="34" charset="0"/>
                <a:cs typeface="Verdana"/>
              </a:rPr>
              <a:t>Copyright © 2017, 2007, 2003 Pearson Education, Inc. All Rights Reserved.</a:t>
            </a:r>
          </a:p>
        </p:txBody>
      </p:sp>
      <p:sp>
        <p:nvSpPr>
          <p:cNvPr id="2" name="Rectangle 1"/>
          <p:cNvSpPr/>
          <p:nvPr userDrawn="1"/>
        </p:nvSpPr>
        <p:spPr>
          <a:xfrm>
            <a:off x="1905000" y="6477000"/>
            <a:ext cx="7239000" cy="279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p>
        </p:txBody>
      </p:sp>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066925"/>
            <a:ext cx="7772400" cy="1362075"/>
          </a:xfrm>
          <a:noFill/>
          <a:ln>
            <a:noFill/>
          </a:ln>
        </p:spPr>
        <p:txBody>
          <a:bodyPr anchorCtr="1"/>
          <a:lstStyle>
            <a:lvl1pPr algn="ctr">
              <a:defRPr sz="3600" b="0" cap="none">
                <a:solidFill>
                  <a:srgbClr val="1191D0"/>
                </a:solidFill>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3452813"/>
            <a:ext cx="7772400" cy="1500187"/>
          </a:xfrm>
        </p:spPr>
        <p:txBody>
          <a:bodyPr anchor="b"/>
          <a:lstStyle>
            <a:lvl1pPr marL="0" indent="0" algn="ctr">
              <a:buNone/>
              <a:defRPr sz="2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88795215"/>
      </p:ext>
    </p:extLst>
  </p:cSld>
  <p:clrMapOvr>
    <a:masterClrMapping/>
  </p:clrMapOvr>
  <p:transition spd="slow" advTm="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lgn="l" defTabSz="914400" rtl="0" eaLnBrk="1" latinLnBrk="0" hangingPunct="1">
              <a:lnSpc>
                <a:spcPct val="100000"/>
              </a:lnSpc>
              <a:spcBef>
                <a:spcPct val="0"/>
              </a:spcBef>
              <a:buNone/>
              <a:defRPr lang="en-US" sz="3400" b="1" kern="1200" dirty="0">
                <a:solidFill>
                  <a:srgbClr val="007FA3"/>
                </a:solidFill>
                <a:latin typeface="Times New Roman" panose="02020603050405020304" pitchFamily="18" charset="0"/>
                <a:ea typeface="Tahoma" panose="020B0604030504040204" pitchFamily="34"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0"/>
            <a:ext cx="8229600" cy="4800600"/>
          </a:xfrm>
        </p:spPr>
        <p:txBody>
          <a:bodyPr/>
          <a:lstStyle>
            <a:lvl1pPr marL="0" indent="0">
              <a:buClr>
                <a:srgbClr val="007FA3"/>
              </a:buClr>
              <a:buSzPct val="100000"/>
              <a:buNone/>
              <a:defRPr sz="2400"/>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_Title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sz="quarter" idx="10"/>
          </p:nvPr>
        </p:nvSpPr>
        <p:spPr>
          <a:xfrm>
            <a:off x="457200" y="1600200"/>
            <a:ext cx="8229600" cy="1676400"/>
          </a:xfrm>
        </p:spPr>
        <p:txBody>
          <a:bodyPr/>
          <a:lstStyle>
            <a:lvl1pPr marL="0" indent="0">
              <a:buFont typeface="Arial" panose="020B0604020202020204" pitchFamily="34" charset="0"/>
              <a:buNone/>
              <a:defRPr/>
            </a:lvl1pPr>
          </a:lstStyle>
          <a:p>
            <a:pPr lvl="0"/>
            <a:endParaRPr lang="en-US" dirty="0" smtClean="0"/>
          </a:p>
          <a:p>
            <a:pPr lvl="0"/>
            <a:endParaRPr lang="en-US" dirty="0"/>
          </a:p>
        </p:txBody>
      </p:sp>
      <p:sp>
        <p:nvSpPr>
          <p:cNvPr id="5" name="Content Placeholder 3"/>
          <p:cNvSpPr>
            <a:spLocks noGrp="1"/>
          </p:cNvSpPr>
          <p:nvPr>
            <p:ph sz="quarter" idx="11"/>
          </p:nvPr>
        </p:nvSpPr>
        <p:spPr>
          <a:xfrm>
            <a:off x="457200" y="3657600"/>
            <a:ext cx="8229600" cy="2590800"/>
          </a:xfrm>
        </p:spPr>
        <p:txBody>
          <a:bodyPr/>
          <a:lstStyle>
            <a:lvl1pPr marL="0" indent="0">
              <a:buNone/>
              <a:defRPr/>
            </a:lvl1pPr>
          </a:lstStyle>
          <a:p>
            <a:pPr lvl="0"/>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359916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umber_Title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sz="quarter" idx="10"/>
          </p:nvPr>
        </p:nvSpPr>
        <p:spPr>
          <a:xfrm>
            <a:off x="457200" y="1600200"/>
            <a:ext cx="8305800" cy="838200"/>
          </a:xfrm>
        </p:spPr>
        <p:txBody>
          <a:bodyPr/>
          <a:lstStyle>
            <a:lvl1pPr marL="0" indent="0">
              <a:buFont typeface="Arial" panose="020B0604020202020204" pitchFamily="34" charset="0"/>
              <a:buNone/>
              <a:defRPr/>
            </a:lvl1pPr>
          </a:lstStyle>
          <a:p>
            <a:pPr lvl="0"/>
            <a:endParaRPr lang="en-US" dirty="0" smtClean="0"/>
          </a:p>
          <a:p>
            <a:pPr lvl="0"/>
            <a:endParaRPr lang="en-US" dirty="0"/>
          </a:p>
        </p:txBody>
      </p:sp>
      <p:sp>
        <p:nvSpPr>
          <p:cNvPr id="5" name="Content Placeholder 3"/>
          <p:cNvSpPr>
            <a:spLocks noGrp="1"/>
          </p:cNvSpPr>
          <p:nvPr>
            <p:ph sz="quarter" idx="11"/>
          </p:nvPr>
        </p:nvSpPr>
        <p:spPr>
          <a:xfrm>
            <a:off x="457200" y="2725948"/>
            <a:ext cx="8305800" cy="609600"/>
          </a:xfrm>
        </p:spPr>
        <p:txBody>
          <a:bodyPr/>
          <a:lstStyle>
            <a:lvl1pPr marL="0" indent="0">
              <a:buNone/>
              <a:defRPr b="0"/>
            </a:lvl1pPr>
          </a:lstStyle>
          <a:p>
            <a:pPr lvl="0"/>
            <a:endParaRPr lang="en-US" dirty="0"/>
          </a:p>
        </p:txBody>
      </p:sp>
      <p:sp>
        <p:nvSpPr>
          <p:cNvPr id="6" name="Content Placeholder 4"/>
          <p:cNvSpPr>
            <a:spLocks noGrp="1"/>
          </p:cNvSpPr>
          <p:nvPr>
            <p:ph sz="quarter" idx="12"/>
          </p:nvPr>
        </p:nvSpPr>
        <p:spPr>
          <a:xfrm>
            <a:off x="457200" y="3810000"/>
            <a:ext cx="8229600" cy="762000"/>
          </a:xfrm>
        </p:spPr>
        <p:txBody>
          <a:bodyPr/>
          <a:lstStyle>
            <a:lvl1pPr marL="0" indent="0">
              <a:buNone/>
              <a:defRPr/>
            </a:lvl1pPr>
          </a:lstStyle>
          <a:p>
            <a:pPr lvl="0"/>
            <a:endParaRPr lang="en-US" dirty="0"/>
          </a:p>
        </p:txBody>
      </p:sp>
      <p:sp>
        <p:nvSpPr>
          <p:cNvPr id="7" name="Content Placeholder 6"/>
          <p:cNvSpPr>
            <a:spLocks noGrp="1"/>
          </p:cNvSpPr>
          <p:nvPr>
            <p:ph sz="quarter" idx="13"/>
          </p:nvPr>
        </p:nvSpPr>
        <p:spPr>
          <a:xfrm>
            <a:off x="457200" y="4953000"/>
            <a:ext cx="8229600" cy="1143000"/>
          </a:xfrm>
        </p:spPr>
        <p:txBody>
          <a:bodyPr/>
          <a:lstStyle>
            <a:lvl1pPr marL="0" indent="0">
              <a:buNone/>
              <a:defRPr/>
            </a:lvl1pPr>
          </a:lstStyle>
          <a:p>
            <a:pPr lvl="0"/>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2598235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457200" y="1600200"/>
            <a:ext cx="8229600" cy="609600"/>
          </a:xfrm>
        </p:spPr>
        <p:txBody>
          <a:bodyPr/>
          <a:lstStyle>
            <a:lvl1pPr marL="0" indent="0">
              <a:buNone/>
              <a:defRPr/>
            </a:lvl1pPr>
          </a:lstStyle>
          <a:p>
            <a:pPr lvl="0"/>
            <a:endParaRPr lang="en-US" dirty="0"/>
          </a:p>
        </p:txBody>
      </p:sp>
      <p:sp>
        <p:nvSpPr>
          <p:cNvPr id="6" name="Content Placeholder 5"/>
          <p:cNvSpPr>
            <a:spLocks noGrp="1"/>
          </p:cNvSpPr>
          <p:nvPr>
            <p:ph sz="quarter" idx="11"/>
          </p:nvPr>
        </p:nvSpPr>
        <p:spPr>
          <a:xfrm>
            <a:off x="457200" y="2514600"/>
            <a:ext cx="8229600" cy="609600"/>
          </a:xfrm>
        </p:spPr>
        <p:txBody>
          <a:bodyPr/>
          <a:lstStyle>
            <a:lvl1pPr marL="0" indent="0">
              <a:buNone/>
              <a:defRPr/>
            </a:lvl1pPr>
          </a:lstStyle>
          <a:p>
            <a:pPr lvl="0"/>
            <a:endParaRPr lang="en-US" dirty="0"/>
          </a:p>
        </p:txBody>
      </p:sp>
      <p:sp>
        <p:nvSpPr>
          <p:cNvPr id="8" name="Content Placeholder 7"/>
          <p:cNvSpPr>
            <a:spLocks noGrp="1"/>
          </p:cNvSpPr>
          <p:nvPr>
            <p:ph sz="quarter" idx="12"/>
          </p:nvPr>
        </p:nvSpPr>
        <p:spPr>
          <a:xfrm>
            <a:off x="457200" y="3429000"/>
            <a:ext cx="8229600" cy="762000"/>
          </a:xfrm>
        </p:spPr>
        <p:txBody>
          <a:bodyPr/>
          <a:lstStyle>
            <a:lvl1pPr marL="0" indent="0">
              <a:buNone/>
              <a:defRPr/>
            </a:lvl1pPr>
          </a:lstStyle>
          <a:p>
            <a:pPr lvl="0"/>
            <a:endParaRPr lang="en-US" dirty="0"/>
          </a:p>
        </p:txBody>
      </p:sp>
      <p:sp>
        <p:nvSpPr>
          <p:cNvPr id="10" name="Content Placeholder 9"/>
          <p:cNvSpPr>
            <a:spLocks noGrp="1"/>
          </p:cNvSpPr>
          <p:nvPr>
            <p:ph sz="quarter" idx="13"/>
          </p:nvPr>
        </p:nvSpPr>
        <p:spPr>
          <a:xfrm>
            <a:off x="457200" y="4343400"/>
            <a:ext cx="8229600" cy="838200"/>
          </a:xfrm>
        </p:spPr>
        <p:txBody>
          <a:bodyPr/>
          <a:lstStyle>
            <a:lvl1pPr marL="0" indent="0">
              <a:buNone/>
              <a:defRPr/>
            </a:lvl1pPr>
          </a:lstStyle>
          <a:p>
            <a:pPr lvl="0"/>
            <a:endParaRPr lang="en-US" dirty="0"/>
          </a:p>
        </p:txBody>
      </p:sp>
      <p:sp>
        <p:nvSpPr>
          <p:cNvPr id="12" name="Content Placeholder 11"/>
          <p:cNvSpPr>
            <a:spLocks noGrp="1"/>
          </p:cNvSpPr>
          <p:nvPr>
            <p:ph sz="quarter" idx="14"/>
          </p:nvPr>
        </p:nvSpPr>
        <p:spPr>
          <a:xfrm>
            <a:off x="457200" y="5410200"/>
            <a:ext cx="8229600" cy="685800"/>
          </a:xfrm>
        </p:spPr>
        <p:txBody>
          <a:bodyPr/>
          <a:lstStyle>
            <a:lvl1pPr marL="0" indent="0">
              <a:buNone/>
              <a:defRPr/>
            </a:lvl1pPr>
          </a:lstStyle>
          <a:p>
            <a:pPr lvl="0"/>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510354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457200" y="1600200"/>
            <a:ext cx="8229600" cy="533400"/>
          </a:xfrm>
        </p:spPr>
        <p:txBody>
          <a:bodyPr/>
          <a:lstStyle>
            <a:lvl1pPr marL="0" indent="0">
              <a:buNone/>
              <a:defRPr/>
            </a:lvl1pPr>
          </a:lstStyle>
          <a:p>
            <a:pPr lvl="0"/>
            <a:endParaRPr lang="en-US" dirty="0"/>
          </a:p>
        </p:txBody>
      </p:sp>
      <p:sp>
        <p:nvSpPr>
          <p:cNvPr id="6" name="Content Placeholder 5"/>
          <p:cNvSpPr>
            <a:spLocks noGrp="1"/>
          </p:cNvSpPr>
          <p:nvPr>
            <p:ph sz="quarter" idx="11"/>
          </p:nvPr>
        </p:nvSpPr>
        <p:spPr>
          <a:xfrm>
            <a:off x="472155" y="2362200"/>
            <a:ext cx="8229600" cy="457200"/>
          </a:xfrm>
        </p:spPr>
        <p:txBody>
          <a:bodyPr/>
          <a:lstStyle>
            <a:lvl1pPr marL="0" indent="0">
              <a:buNone/>
              <a:defRPr/>
            </a:lvl1pPr>
          </a:lstStyle>
          <a:p>
            <a:pPr lvl="0"/>
            <a:endParaRPr lang="en-US" dirty="0"/>
          </a:p>
        </p:txBody>
      </p:sp>
      <p:sp>
        <p:nvSpPr>
          <p:cNvPr id="8" name="Content Placeholder 7"/>
          <p:cNvSpPr>
            <a:spLocks noGrp="1"/>
          </p:cNvSpPr>
          <p:nvPr>
            <p:ph sz="quarter" idx="12"/>
          </p:nvPr>
        </p:nvSpPr>
        <p:spPr>
          <a:xfrm>
            <a:off x="457200" y="3048000"/>
            <a:ext cx="8229600" cy="474452"/>
          </a:xfrm>
        </p:spPr>
        <p:txBody>
          <a:bodyPr/>
          <a:lstStyle>
            <a:lvl1pPr marL="0" indent="0">
              <a:buNone/>
              <a:defRPr/>
            </a:lvl1pPr>
          </a:lstStyle>
          <a:p>
            <a:pPr lvl="0"/>
            <a:endParaRPr lang="en-US" dirty="0"/>
          </a:p>
        </p:txBody>
      </p:sp>
      <p:sp>
        <p:nvSpPr>
          <p:cNvPr id="10" name="Content Placeholder 9"/>
          <p:cNvSpPr>
            <a:spLocks noGrp="1"/>
          </p:cNvSpPr>
          <p:nvPr>
            <p:ph sz="quarter" idx="13"/>
          </p:nvPr>
        </p:nvSpPr>
        <p:spPr>
          <a:xfrm>
            <a:off x="457200" y="3733800"/>
            <a:ext cx="8229600" cy="457200"/>
          </a:xfrm>
        </p:spPr>
        <p:txBody>
          <a:bodyPr/>
          <a:lstStyle>
            <a:lvl1pPr marL="0" indent="0">
              <a:buNone/>
              <a:defRPr/>
            </a:lvl1pPr>
          </a:lstStyle>
          <a:p>
            <a:pPr lvl="0"/>
            <a:endParaRPr lang="en-US" dirty="0"/>
          </a:p>
        </p:txBody>
      </p:sp>
      <p:sp>
        <p:nvSpPr>
          <p:cNvPr id="12" name="Content Placeholder 11"/>
          <p:cNvSpPr>
            <a:spLocks noGrp="1"/>
          </p:cNvSpPr>
          <p:nvPr>
            <p:ph sz="quarter" idx="14"/>
          </p:nvPr>
        </p:nvSpPr>
        <p:spPr>
          <a:xfrm>
            <a:off x="457200" y="4402348"/>
            <a:ext cx="8229600" cy="456488"/>
          </a:xfrm>
        </p:spPr>
        <p:txBody>
          <a:bodyPr/>
          <a:lstStyle>
            <a:lvl1pPr marL="0" indent="0">
              <a:buNone/>
              <a:defRPr/>
            </a:lvl1pPr>
          </a:lstStyle>
          <a:p>
            <a:pPr lvl="0"/>
            <a:endParaRPr lang="en-US" dirty="0"/>
          </a:p>
        </p:txBody>
      </p:sp>
      <p:sp>
        <p:nvSpPr>
          <p:cNvPr id="5" name="Content Placeholder 4"/>
          <p:cNvSpPr>
            <a:spLocks noGrp="1"/>
          </p:cNvSpPr>
          <p:nvPr>
            <p:ph sz="quarter" idx="15"/>
          </p:nvPr>
        </p:nvSpPr>
        <p:spPr>
          <a:xfrm>
            <a:off x="487155" y="4982198"/>
            <a:ext cx="8229600" cy="381000"/>
          </a:xfrm>
        </p:spPr>
        <p:txBody>
          <a:bodyPr/>
          <a:lstStyle>
            <a:lvl1pPr marL="0" indent="0">
              <a:buNone/>
              <a:defRPr/>
            </a:lvl1pPr>
          </a:lstStyle>
          <a:p>
            <a:pPr lvl="0"/>
            <a:endParaRPr lang="en-US" dirty="0"/>
          </a:p>
        </p:txBody>
      </p:sp>
      <p:sp>
        <p:nvSpPr>
          <p:cNvPr id="9" name="Content Placeholder 8"/>
          <p:cNvSpPr>
            <a:spLocks noGrp="1"/>
          </p:cNvSpPr>
          <p:nvPr>
            <p:ph sz="quarter" idx="16"/>
          </p:nvPr>
        </p:nvSpPr>
        <p:spPr>
          <a:xfrm>
            <a:off x="480746" y="5459534"/>
            <a:ext cx="8291512" cy="381000"/>
          </a:xfrm>
        </p:spPr>
        <p:txBody>
          <a:bodyPr/>
          <a:lstStyle>
            <a:lvl1pPr marL="0" indent="0">
              <a:buNone/>
              <a:defRPr/>
            </a:lvl1pPr>
          </a:lstStyle>
          <a:p>
            <a:pPr lvl="0"/>
            <a:endParaRPr lang="en-US" dirty="0"/>
          </a:p>
        </p:txBody>
      </p:sp>
      <p:sp>
        <p:nvSpPr>
          <p:cNvPr id="13" name="Content Placeholder 12"/>
          <p:cNvSpPr>
            <a:spLocks noGrp="1"/>
          </p:cNvSpPr>
          <p:nvPr>
            <p:ph sz="quarter" idx="17"/>
          </p:nvPr>
        </p:nvSpPr>
        <p:spPr>
          <a:xfrm>
            <a:off x="480746" y="5990050"/>
            <a:ext cx="7848600" cy="363748"/>
          </a:xfrm>
        </p:spPr>
        <p:txBody>
          <a:bodyPr/>
          <a:lstStyle>
            <a:lvl1pPr marL="0" indent="0">
              <a:buNone/>
              <a:defRPr/>
            </a:lvl1pPr>
          </a:lstStyle>
          <a:p>
            <a:pPr lvl="0"/>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2305687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6"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187624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g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80028"/>
          </a:xfrm>
        </p:spPr>
        <p:txBody>
          <a:bodyPr/>
          <a:lstStyle/>
          <a:p>
            <a:r>
              <a:rPr lang="en-US" dirty="0" smtClean="0"/>
              <a:t>Click to edit Master title style</a:t>
            </a:r>
            <a:endParaRPr lang="en-US" dirty="0"/>
          </a:p>
        </p:txBody>
      </p:sp>
      <p:sp>
        <p:nvSpPr>
          <p:cNvPr id="3" name="Content Placeholder 2"/>
          <p:cNvSpPr txBox="1">
            <a:spLocks/>
          </p:cNvSpPr>
          <p:nvPr userDrawn="1"/>
        </p:nvSpPr>
        <p:spPr>
          <a:xfrm>
            <a:off x="457200" y="5486400"/>
            <a:ext cx="8229600" cy="68580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1600" b="0" kern="1200">
                <a:solidFill>
                  <a:srgbClr val="000000"/>
                </a:solidFill>
                <a:latin typeface="+mn-lt"/>
                <a:ea typeface="+mj-ea"/>
                <a:cs typeface="Arial"/>
              </a:defRPr>
            </a:lvl1pPr>
          </a:lstStyle>
          <a:p>
            <a:endParaRPr lang="en-US" dirty="0"/>
          </a:p>
        </p:txBody>
      </p:sp>
      <p:sp>
        <p:nvSpPr>
          <p:cNvPr id="5" name="Text Placeholder 4"/>
          <p:cNvSpPr>
            <a:spLocks noGrp="1"/>
          </p:cNvSpPr>
          <p:nvPr>
            <p:ph type="body" sz="quarter" idx="10"/>
          </p:nvPr>
        </p:nvSpPr>
        <p:spPr>
          <a:xfrm>
            <a:off x="457200" y="5257800"/>
            <a:ext cx="8229600" cy="1066800"/>
          </a:xfrm>
        </p:spPr>
        <p:txBody>
          <a:bodyPr anchor="b"/>
          <a:lstStyle>
            <a:lvl1pPr marL="0" indent="0">
              <a:buNone/>
              <a:defRPr/>
            </a:lvl1pPr>
          </a:lstStyle>
          <a:p>
            <a:pPr lvl="0"/>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3898207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a:noFill/>
          <a:ln>
            <a:noFill/>
          </a:ln>
        </p:spPr>
        <p:txBody>
          <a:bodyPr/>
          <a:lstStyle>
            <a:lvl1pPr algn="l">
              <a:defRPr sz="1100">
                <a:solidFill>
                  <a:srgbClr val="000000"/>
                </a:solidFill>
                <a:effectLst/>
              </a:defRPr>
            </a:lvl1pPr>
          </a:lstStyle>
          <a:p>
            <a:r>
              <a:rPr lang="en-US" smtClean="0"/>
              <a:t>Click to edit Master title style</a:t>
            </a:r>
            <a:endParaRPr lang="en-US"/>
          </a:p>
        </p:txBody>
      </p:sp>
    </p:spTree>
    <p:extLst>
      <p:ext uri="{BB962C8B-B14F-4D97-AF65-F5344CB8AC3E}">
        <p14:creationId xmlns:p14="http://schemas.microsoft.com/office/powerpoint/2010/main" val="2203818372"/>
      </p:ext>
    </p:extLst>
  </p:cSld>
  <p:clrMapOvr>
    <a:masterClrMapping/>
  </p:clrMapOvr>
  <p:transition spd="slow" advTm="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pic>
        <p:nvPicPr>
          <p:cNvPr id="9" name="Picture 8" descr="Pearson Logo"/>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6" name="Text Placeholder 5"/>
          <p:cNvSpPr txBox="1">
            <a:spLocks/>
          </p:cNvSpPr>
          <p:nvPr userDrawn="1"/>
        </p:nvSpPr>
        <p:spPr>
          <a:xfrm>
            <a:off x="2384268" y="6477000"/>
            <a:ext cx="6324600" cy="279400"/>
          </a:xfrm>
          <a:prstGeom prst="rect">
            <a:avLst/>
          </a:prstGeom>
        </p:spPr>
        <p:txBody>
          <a:bodyPr/>
          <a:lstStyle>
            <a:lvl1pPr marL="256032" indent="-256032" algn="l" defTabSz="914400" rtl="0" eaLnBrk="1" latinLnBrk="0" hangingPunct="1">
              <a:spcBef>
                <a:spcPts val="1500"/>
              </a:spcBef>
              <a:buClr>
                <a:srgbClr val="007FA3"/>
              </a:buClr>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defRPr/>
            </a:pPr>
            <a:r>
              <a:rPr lang="en-US" altLang="en-US" sz="1200" dirty="0" smtClean="0">
                <a:latin typeface="Verdana"/>
                <a:ea typeface="Verdana" panose="020B0604030504040204" pitchFamily="34" charset="0"/>
                <a:cs typeface="Verdana"/>
              </a:rPr>
              <a:t>Copyright © 2015</a:t>
            </a:r>
            <a:r>
              <a:rPr lang="en-US" altLang="en-US" sz="1200" baseline="0" dirty="0" smtClean="0">
                <a:latin typeface="Verdana"/>
                <a:ea typeface="Verdana" panose="020B0604030504040204" pitchFamily="34" charset="0"/>
                <a:cs typeface="Verdana"/>
              </a:rPr>
              <a:t> </a:t>
            </a:r>
            <a:r>
              <a:rPr lang="en-US" altLang="en-US" sz="1200" dirty="0" smtClean="0">
                <a:latin typeface="Verdana"/>
                <a:ea typeface="Verdana" panose="020B0604030504040204" pitchFamily="34" charset="0"/>
                <a:cs typeface="Verdana"/>
              </a:rPr>
              <a:t>Pearson Education, Inc. All Rights Reserved</a:t>
            </a:r>
            <a:endParaRPr lang="en-US" altLang="en-US" sz="1200" dirty="0">
              <a:latin typeface="Verdana"/>
              <a:ea typeface="Verdana" panose="020B0604030504040204" pitchFamily="34" charset="0"/>
              <a:cs typeface="Verdana"/>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57" r:id="rId1"/>
    <p:sldLayoutId id="2147483650" r:id="rId2"/>
    <p:sldLayoutId id="2147483788" r:id="rId3"/>
    <p:sldLayoutId id="2147483793" r:id="rId4"/>
    <p:sldLayoutId id="2147483795" r:id="rId5"/>
    <p:sldLayoutId id="2147483796" r:id="rId6"/>
    <p:sldLayoutId id="2147483783" r:id="rId7"/>
    <p:sldLayoutId id="2147483678" r:id="rId8"/>
    <p:sldLayoutId id="2147483785" r:id="rId9"/>
    <p:sldLayoutId id="2147483787" r:id="rId10"/>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www.cs.armstrong.edu/liang/intro11e/html/InsertSort.html" TargetMode="External"/><Relationship Id="rId2" Type="http://schemas.openxmlformats.org/officeDocument/2006/relationships/image" Target="../media/image17.png"/><Relationship Id="rId1" Type="http://schemas.openxmlformats.org/officeDocument/2006/relationships/slideLayout" Target="../slideLayouts/slideLayout8.xml"/><Relationship Id="rId4" Type="http://schemas.openxmlformats.org/officeDocument/2006/relationships/hyperlink" Target="http://liveexample-ppe.pearsoncmg.com/LiveRun/faces/LiveExample.x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www.cs.armstrong.edu/liang/intro11e/html/BubbleSort.html" TargetMode="External"/><Relationship Id="rId3" Type="http://schemas.openxmlformats.org/officeDocument/2006/relationships/image" Target="../media/image20.emf"/><Relationship Id="rId7" Type="http://schemas.openxmlformats.org/officeDocument/2006/relationships/image" Target="../media/image19.wmf"/><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8.wmf"/><Relationship Id="rId4" Type="http://schemas.openxmlformats.org/officeDocument/2006/relationships/oleObject" Target="../embeddings/oleObject2.bin"/><Relationship Id="rId9" Type="http://schemas.openxmlformats.org/officeDocument/2006/relationships/hyperlink" Target="http://liveexample-ppe.pearsoncmg.com/LiveRun/faces/LiveExample.x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www.cs.armstrong.edu/liang/animation/web/BubbleSort.html" TargetMode="Externa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hyperlink" Target="http://www.cs.armstrong.edu/liang/intro11e/html/MergeSort.html" TargetMode="External"/><Relationship Id="rId2" Type="http://schemas.openxmlformats.org/officeDocument/2006/relationships/image" Target="../media/image23.emf"/><Relationship Id="rId1" Type="http://schemas.openxmlformats.org/officeDocument/2006/relationships/slideLayout" Target="../slideLayouts/slideLayout8.xml"/><Relationship Id="rId4" Type="http://schemas.openxmlformats.org/officeDocument/2006/relationships/hyperlink" Target="http://liveexample-ppe.pearsoncmg.com/LiveRun/faces/LiveExample.xhtml?"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cs.armstrong.edu/liang/animation/web/MergeList.html" TargetMode="External"/><Relationship Id="rId2" Type="http://schemas.openxmlformats.org/officeDocument/2006/relationships/image" Target="../media/image25.emf"/><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28.wmf"/><Relationship Id="rId5" Type="http://schemas.openxmlformats.org/officeDocument/2006/relationships/oleObject" Target="../embeddings/oleObject5.bin"/><Relationship Id="rId4" Type="http://schemas.openxmlformats.org/officeDocument/2006/relationships/image" Target="../media/image27.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wmf"/><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image" Target="../media/image30.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cs.armstrong.edu/liang/animation/web/QuickSortPartition.html" TargetMode="External"/><Relationship Id="rId1" Type="http://schemas.openxmlformats.org/officeDocument/2006/relationships/slideLayout" Target="../slideLayouts/slideLayout8.xml"/><Relationship Id="rId6" Type="http://schemas.openxmlformats.org/officeDocument/2006/relationships/hyperlink" Target="http://liveexample-ppe.pearsoncmg.com/LiveRun/faces/LiveExample.xhtml?" TargetMode="External"/><Relationship Id="rId5" Type="http://schemas.openxmlformats.org/officeDocument/2006/relationships/hyperlink" Target="http://www.cs.armstrong.edu/liang/intro11e/html/QuickSort.html" TargetMode="External"/><Relationship Id="rId4" Type="http://schemas.openxmlformats.org/officeDocument/2006/relationships/image" Target="../media/image34.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3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37.wmf"/><Relationship Id="rId5" Type="http://schemas.openxmlformats.org/officeDocument/2006/relationships/oleObject" Target="../embeddings/oleObject12.bin"/><Relationship Id="rId4" Type="http://schemas.openxmlformats.org/officeDocument/2006/relationships/image" Target="../media/image36.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8.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image" Target="../media/image39.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www.cs.armstrong.edu/liang/animation/web/Heap.html" TargetMode="Externa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bin"/><Relationship Id="rId7" Type="http://schemas.openxmlformats.org/officeDocument/2006/relationships/image" Target="../media/image45.e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44.wmf"/><Relationship Id="rId5" Type="http://schemas.openxmlformats.org/officeDocument/2006/relationships/oleObject" Target="../embeddings/oleObject16.bin"/><Relationship Id="rId4" Type="http://schemas.openxmlformats.org/officeDocument/2006/relationships/image" Target="../media/image4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hyperlink" Target="http://www.cs.armstrong.edu/liang/intro11e/html/Heap.html" TargetMode="External"/><Relationship Id="rId2" Type="http://schemas.openxmlformats.org/officeDocument/2006/relationships/image" Target="../media/image53.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HeapSort.html" TargetMode="Externa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22.bin"/><Relationship Id="rId18" Type="http://schemas.openxmlformats.org/officeDocument/2006/relationships/image" Target="../media/image61.w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58.wmf"/><Relationship Id="rId17" Type="http://schemas.openxmlformats.org/officeDocument/2006/relationships/oleObject" Target="../embeddings/oleObject24.bin"/><Relationship Id="rId2" Type="http://schemas.openxmlformats.org/officeDocument/2006/relationships/slideLayout" Target="../slideLayouts/slideLayout4.xml"/><Relationship Id="rId16" Type="http://schemas.openxmlformats.org/officeDocument/2006/relationships/image" Target="../media/image60.wmf"/><Relationship Id="rId1" Type="http://schemas.openxmlformats.org/officeDocument/2006/relationships/vmlDrawing" Target="../drawings/vmlDrawing10.vml"/><Relationship Id="rId6" Type="http://schemas.openxmlformats.org/officeDocument/2006/relationships/image" Target="../media/image55.w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20.bin"/><Relationship Id="rId14" Type="http://schemas.openxmlformats.org/officeDocument/2006/relationships/image" Target="../media/image5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hyperlink" Target="http://www.cs.armstrong.edu/liang/animation/web/RadixSort.html" TargetMode="External"/><Relationship Id="rId1" Type="http://schemas.openxmlformats.org/officeDocument/2006/relationships/slideLayout" Target="../slideLayouts/slideLayout8.xml"/><Relationship Id="rId4" Type="http://schemas.openxmlformats.org/officeDocument/2006/relationships/image" Target="../media/image65.png"/></Relationships>
</file>

<file path=ppt/slides/_rels/slide44.xml.rels><?xml version="1.0" encoding="UTF-8" standalone="yes"?>
<Relationships xmlns="http://schemas.openxmlformats.org/package/2006/relationships"><Relationship Id="rId3" Type="http://schemas.openxmlformats.org/officeDocument/2006/relationships/hyperlink" Target="http://www.cs.armstrong.edu/liang/intro11e/html/CreateLargeFile.html" TargetMode="External"/><Relationship Id="rId2" Type="http://schemas.openxmlformats.org/officeDocument/2006/relationships/image" Target="../media/image66.emf"/><Relationship Id="rId1" Type="http://schemas.openxmlformats.org/officeDocument/2006/relationships/slideLayout" Target="../slideLayouts/slideLayout2.xml"/><Relationship Id="rId5" Type="http://schemas.openxmlformats.org/officeDocument/2006/relationships/hyperlink" Target="http://www.cs.armstrong.edu/liang/intro11e/html/SortLargeFile.html" TargetMode="External"/><Relationship Id="rId4" Type="http://schemas.openxmlformats.org/officeDocument/2006/relationships/hyperlink" Target="http://liveexample-ppe.pearsoncmg.com/LiveRun/faces/LiveExample.xhtml?"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cs.armstrong.edu/liang/animation/web/InsertionSort.html" TargetMode="Externa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oleObject" Target="../embeddings/oleObject1.bin"/><Relationship Id="rId7" Type="http://schemas.openxmlformats.org/officeDocument/2006/relationships/image" Target="../media/image10.png"/><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wmf"/><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969290"/>
          </a:xfrm>
        </p:spPr>
        <p:txBody>
          <a:bodyPr anchor="b"/>
          <a:lstStyle/>
          <a:p>
            <a:pPr>
              <a:lnSpc>
                <a:spcPct val="90000"/>
              </a:lnSpc>
              <a:spcBef>
                <a:spcPts val="600"/>
              </a:spcBef>
              <a:spcAft>
                <a:spcPts val="125"/>
              </a:spcAft>
            </a:pPr>
            <a:r>
              <a:rPr lang="en-US" altLang="en-US" dirty="0"/>
              <a:t>Introduction to Java Programming</a:t>
            </a:r>
            <a:endParaRPr lang="en-US" altLang="en-US" dirty="0">
              <a:solidFill>
                <a:schemeClr val="bg2"/>
              </a:solidFill>
            </a:endParaRPr>
          </a:p>
        </p:txBody>
      </p:sp>
      <p:sp>
        <p:nvSpPr>
          <p:cNvPr id="4" name="Text Placeholder  2"/>
          <p:cNvSpPr>
            <a:spLocks noGrp="1"/>
          </p:cNvSpPr>
          <p:nvPr>
            <p:ph type="body" sz="quarter" idx="13"/>
          </p:nvPr>
        </p:nvSpPr>
        <p:spPr>
          <a:xfrm>
            <a:off x="457200" y="1353625"/>
            <a:ext cx="8229600" cy="318779"/>
          </a:xfrm>
        </p:spPr>
        <p:txBody>
          <a:bodyPr anchor="b"/>
          <a:lstStyle/>
          <a:p>
            <a:r>
              <a:rPr lang="en-US" sz="2000" dirty="0" smtClean="0"/>
              <a:t>Tenth Edition</a:t>
            </a:r>
            <a:endParaRPr lang="en-US" sz="2000" dirty="0"/>
          </a:p>
        </p:txBody>
      </p:sp>
      <p:sp>
        <p:nvSpPr>
          <p:cNvPr id="5" name="Text Placeholder 3"/>
          <p:cNvSpPr>
            <a:spLocks noGrp="1"/>
          </p:cNvSpPr>
          <p:nvPr>
            <p:ph type="body" sz="quarter" idx="14"/>
          </p:nvPr>
        </p:nvSpPr>
        <p:spPr/>
        <p:txBody>
          <a:bodyPr/>
          <a:lstStyle/>
          <a:p>
            <a:pPr algn="ctr"/>
            <a:r>
              <a:rPr lang="en-US" b="1" dirty="0">
                <a:cs typeface="Arial" panose="020B0604020202020204" pitchFamily="34" charset="0"/>
              </a:rPr>
              <a:t>Chapter </a:t>
            </a:r>
            <a:r>
              <a:rPr lang="en-US" b="1" dirty="0" smtClean="0">
                <a:cs typeface="Arial" panose="020B0604020202020204" pitchFamily="34" charset="0"/>
              </a:rPr>
              <a:t>23</a:t>
            </a:r>
            <a:endParaRPr lang="en-US" b="1" dirty="0">
              <a:cs typeface="Arial" panose="020B0604020202020204" pitchFamily="34" charset="0"/>
            </a:endParaRPr>
          </a:p>
        </p:txBody>
      </p:sp>
      <p:sp>
        <p:nvSpPr>
          <p:cNvPr id="3" name="Text Placeholder 4"/>
          <p:cNvSpPr>
            <a:spLocks noGrp="1"/>
          </p:cNvSpPr>
          <p:nvPr>
            <p:ph type="body" sz="quarter" idx="15"/>
          </p:nvPr>
        </p:nvSpPr>
        <p:spPr>
          <a:xfrm>
            <a:off x="5029200" y="3428999"/>
            <a:ext cx="3657600" cy="2133601"/>
          </a:xfrm>
        </p:spPr>
        <p:txBody>
          <a:bodyPr/>
          <a:lstStyle/>
          <a:p>
            <a:pPr algn="ctr"/>
            <a:r>
              <a:rPr lang="en-US" altLang="en-US" dirty="0"/>
              <a:t>Sorting</a:t>
            </a:r>
            <a:endParaRPr lang="en-US" altLang="en-US" dirty="0">
              <a:solidFill>
                <a:srgbClr val="000000"/>
              </a:solidFill>
            </a:endParaRPr>
          </a:p>
        </p:txBody>
      </p:sp>
      <p:pic>
        <p:nvPicPr>
          <p:cNvPr id="7" name="Picture 5" descr="Front Cover: Introduction to Java Programming Comprehensive Version Tenth Edition by Lia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85" y="2143512"/>
            <a:ext cx="3597966" cy="4052788"/>
          </a:xfrm>
          <a:prstGeom prst="rect">
            <a:avLst/>
          </a:prstGeom>
          <a:ln w="9525">
            <a:noFill/>
          </a:ln>
        </p:spPr>
      </p:pic>
      <p:sp>
        <p:nvSpPr>
          <p:cNvPr id="11" name="Text Placeholder 6"/>
          <p:cNvSpPr txBox="1">
            <a:spLocks noGrp="1"/>
          </p:cNvSpPr>
          <p:nvPr>
            <p:ph type="body" sz="quarter" idx="4294967295"/>
          </p:nvPr>
        </p:nvSpPr>
        <p:spPr>
          <a:xfrm>
            <a:off x="1911631" y="6521450"/>
            <a:ext cx="6705600" cy="184150"/>
          </a:xfrm>
          <a:prstGeom prst="rect">
            <a:avLst/>
          </a:prstGeom>
          <a:noFill/>
        </p:spPr>
        <p:txBody>
          <a:bodyPr wrap="square" rtlCol="0">
            <a:spAutoFit/>
          </a:bodyPr>
          <a:lstStyle/>
          <a:p>
            <a:pPr marL="0" indent="0" algn="r">
              <a:buNone/>
              <a:defRPr/>
            </a:pPr>
            <a:r>
              <a:rPr lang="en-US" altLang="en-US" sz="1200" dirty="0">
                <a:latin typeface="Verdana"/>
                <a:ea typeface="Verdana" panose="020B0604030504040204" pitchFamily="34" charset="0"/>
                <a:cs typeface="Verdana"/>
              </a:rPr>
              <a:t>Copyright © </a:t>
            </a:r>
            <a:r>
              <a:rPr lang="en-US" altLang="en-US" sz="1200" dirty="0" smtClean="0">
                <a:latin typeface="Verdana"/>
                <a:ea typeface="Verdana" panose="020B0604030504040204" pitchFamily="34" charset="0"/>
                <a:cs typeface="Verdana"/>
              </a:rPr>
              <a:t>2015 Pearson </a:t>
            </a:r>
            <a:r>
              <a:rPr lang="en-US" altLang="en-US" sz="1200" dirty="0">
                <a:latin typeface="Verdana"/>
                <a:ea typeface="Verdana" panose="020B0604030504040204" pitchFamily="34" charset="0"/>
                <a:cs typeface="Verdana"/>
              </a:rPr>
              <a:t>Education, Inc. All Rights Reserved</a:t>
            </a:r>
          </a:p>
        </p:txBody>
      </p:sp>
    </p:spTree>
    <p:extLst>
      <p:ext uri="{BB962C8B-B14F-4D97-AF65-F5344CB8AC3E}">
        <p14:creationId xmlns:p14="http://schemas.microsoft.com/office/powerpoint/2010/main" val="2912036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From Idea to </a:t>
            </a:r>
            <a:r>
              <a:rPr lang="en-US" altLang="en-US" dirty="0" smtClean="0"/>
              <a:t>Solution </a:t>
            </a:r>
            <a:r>
              <a:rPr lang="en-US" altLang="en-US" sz="2000" b="0" dirty="0" smtClean="0"/>
              <a:t>(1 of 2)</a:t>
            </a:r>
            <a:endParaRPr lang="en-US" sz="2000" b="0" dirty="0"/>
          </a:p>
        </p:txBody>
      </p:sp>
      <p:pic>
        <p:nvPicPr>
          <p:cNvPr id="7" name="Picture 2" descr="Computer code has 4 lines. The lines read as follows. Line 1. for left parenthesis i n t i equals 1 semicolon i less than sign sign list period length semicolon i plus plus right parenthesis left brace. Line 2, indented once. insert list left bracket i right bracket into a sorted sub list list left bracket 0 period period i hyphen 1 right bracket so that. Line 3, indented once. list left bracket 0 period period i right bracket is sorted. Line 4. right brace. The output format for the code has 5 lines. The lines read as follows. Line 1. list left bracket 0 right bracket. Line 2. list left bracket 0 right bracket list left bracket 1 right bracket. Line 3. list left bracket 0 right bracket list left bracket 1 right bracket list left bracket 2 right bracket. Line 4. list left bracket 0 right bracket list left bracket 1 right bracket list left bracket 2 right bracket list left bracket 3 right bracket. Line 5. list left bracket 0 right bracket list left bracket 1 right bracket list left bracket 2 right bracket list left bracket 3 right bracket unfinished line of code."/>
          <p:cNvPicPr>
            <a:picLocks noChangeAspect="1"/>
          </p:cNvPicPr>
          <p:nvPr/>
        </p:nvPicPr>
        <p:blipFill>
          <a:blip r:embed="rId2"/>
          <a:stretch>
            <a:fillRect/>
          </a:stretch>
        </p:blipFill>
        <p:spPr>
          <a:xfrm>
            <a:off x="609600" y="1905000"/>
            <a:ext cx="6934200" cy="3711191"/>
          </a:xfrm>
          <a:prstGeom prst="rect">
            <a:avLst/>
          </a:prstGeom>
        </p:spPr>
      </p:pic>
    </p:spTree>
    <p:extLst>
      <p:ext uri="{BB962C8B-B14F-4D97-AF65-F5344CB8AC3E}">
        <p14:creationId xmlns:p14="http://schemas.microsoft.com/office/powerpoint/2010/main" val="342430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From Idea to Solution </a:t>
            </a:r>
            <a:r>
              <a:rPr lang="en-US" altLang="en-US" sz="2000" b="0" dirty="0" smtClean="0"/>
              <a:t>(2 </a:t>
            </a:r>
            <a:r>
              <a:rPr lang="en-US" altLang="en-US" sz="2000" b="0" dirty="0"/>
              <a:t>of 2)</a:t>
            </a:r>
            <a:endParaRPr lang="en-US" dirty="0"/>
          </a:p>
        </p:txBody>
      </p:sp>
      <p:pic>
        <p:nvPicPr>
          <p:cNvPr id="5" name="Picture 2" descr="Two sets of computer code. The first computer code has 4 lines. The lines read as follows. Line 1. for left parenthesis i n t, i equals 1 semicolon i less than sign sign list period length semicolon i plus plus right parenthesis left brace. Line 2, indented once. insert list left bracket i right bracket into a sorted sub list list left bracket 0 period period i hyphen 1 right bracket so that. An arrow from the second line points to the second set of code which is the expansion for the second line. Line 3, indented once. list left bracket 0 period period i right bracket is sorted. Line 4. right brace. The second computer code has 7 lines. The lines read as follows. Line 1. double current element equals list left bracket i right bracket semicolon. Line 2. i n t, k semicolon. Line 3. for left parenthesis k equals i hyphen 1 semicolon k right angle bracket equals 0 ampersand ampersand list left bracket k right bracket right angle bracket current element semicolon k minus minus right parenthesis left brace. Line 4, indented once. list left bracket k plus 1 right bracket equals list left bracket k right bracket semicolon. Line 5. right brace. Line 6. forward slash forward slash Insert the current element into list left bracket k plus 1 right bracket. Line 7. list left bracket k plus 1 right bracket equals current element semicolon."/>
          <p:cNvPicPr>
            <a:picLocks noChangeAspect="1"/>
          </p:cNvPicPr>
          <p:nvPr/>
        </p:nvPicPr>
        <p:blipFill>
          <a:blip r:embed="rId2"/>
          <a:stretch>
            <a:fillRect/>
          </a:stretch>
        </p:blipFill>
        <p:spPr>
          <a:xfrm>
            <a:off x="685800" y="1905000"/>
            <a:ext cx="6343286" cy="3045283"/>
          </a:xfrm>
          <a:prstGeom prst="rect">
            <a:avLst/>
          </a:prstGeom>
        </p:spPr>
      </p:pic>
      <p:sp>
        <p:nvSpPr>
          <p:cNvPr id="6" name="TextBox 3">
            <a:hlinkClick r:id="rId3"/>
          </p:cNvPr>
          <p:cNvSpPr>
            <a:spLocks noChangeArrowheads="1"/>
          </p:cNvSpPr>
          <p:nvPr/>
        </p:nvSpPr>
        <p:spPr bwMode="auto">
          <a:xfrm>
            <a:off x="5570538" y="5729288"/>
            <a:ext cx="1447800" cy="390158"/>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InsertSort</a:t>
            </a:r>
          </a:p>
        </p:txBody>
      </p:sp>
      <p:sp>
        <p:nvSpPr>
          <p:cNvPr id="7" name="TextBox 4">
            <a:hlinkClick r:id="rId4"/>
          </p:cNvPr>
          <p:cNvSpPr txBox="1"/>
          <p:nvPr/>
        </p:nvSpPr>
        <p:spPr>
          <a:xfrm>
            <a:off x="7239000" y="5719733"/>
            <a:ext cx="685800" cy="400110"/>
          </a:xfrm>
          <a:prstGeom prst="rect">
            <a:avLst/>
          </a:prstGeom>
          <a:solidFill>
            <a:srgbClr val="38A1BA"/>
          </a:solidFill>
        </p:spPr>
        <p:txBody>
          <a:bodyPr wrap="square" rtlCol="0">
            <a:spAutoFit/>
          </a:bodyPr>
          <a:lstStyle/>
          <a:p>
            <a:r>
              <a:rPr lang="en-US" sz="2000" dirty="0" smtClean="0"/>
              <a:t>Run</a:t>
            </a:r>
          </a:p>
        </p:txBody>
      </p:sp>
    </p:spTree>
    <p:extLst>
      <p:ext uri="{BB962C8B-B14F-4D97-AF65-F5344CB8AC3E}">
        <p14:creationId xmlns:p14="http://schemas.microsoft.com/office/powerpoint/2010/main" val="416074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Bubble Sort</a:t>
            </a:r>
            <a:endParaRPr lang="en-US" dirty="0"/>
          </a:p>
        </p:txBody>
      </p:sp>
      <p:pic>
        <p:nvPicPr>
          <p:cNvPr id="4" name="Picture 2" descr="An illustration of 5 passes of the bubble sort of an array with 6 elements. The final array of elements from each pass is used as the input for the next pass. The highlighted elements in each pass are the sorted elements, which are not considered in the next pass. In pass 1, the list of values from left to right in the array reads, 2, 9, 5, 4, 8, and 1. In pass 1, the first 2 elements 2 and 9 are compared. As they are in proper order, the next 2 elements 9 and 5 are compared. As 9 is greater than 5, the values are swapped. The list reads, 2, 5, 9, 4, 8, and 1. Now, the values 9 and 4 are compared. As 9 is greater than 4, the values are swapped. The list reads, 2, 5, 4, 9, 8, and 1. Now the values 9 and 8 are compared. As 9 is greater than 8 the values are swapped. The list reads, 2, 5, 4, 8, 9, and 1. Now the last 2 values 9 and 1 are compared. As 9 is greater than 1, the values are swapped. The list reads, 2, 5, 4, 8, 1, and 9 with 9 highlighted. In pass 2, the first 2 elements 2 and 5 are compared. As they are in the proper order, the next 2 elements 5 and 4 are compared. As 5 is greater than 4, the values are swapped. The list reads, 2, 4, 5, 8, 1, and 9. Now, the elements 5 and 8 are compared. As they are in proper order, the next 2 elements 8 and 1 are compared. 8 is greater than 1. So the values are swapped. The list reads, 2, 4, 5, 1, 8, and 9. The values 8 and 9 are highlighted. In pass 3, the first 2 elements 2 and 4 are compared. As they are in the proper order, the next 2 elements 4 and 5 are compared. They are in proper order. So, the next 2 elements 5 and 1 are compared. As 5 is greater than 1, the values are swapped. The list reads, 2, 4, 1, 5, 8, and 9. The values 5, 8 and 9 are highlighted. In pass 4, the first 2 elements 2 and 4 are compared. As they are in proper order, the next 2 elements 4 and 1 are compared. As 4 is greater than 1, the values are interchanged. The list reads, 2, 1, 4, 5, 8, and 9. The values 4, 5, 8 and 9 are highlighted. In pass 5, the first 2 values 2 and 1 are compared. As 2 is greater than 1, the values are interchanged. The list reads, 1, 2, 4, 5, 8, and 9 with all the values highlighted."/>
          <p:cNvPicPr>
            <a:picLocks noChangeAspect="1"/>
          </p:cNvPicPr>
          <p:nvPr/>
        </p:nvPicPr>
        <p:blipFill>
          <a:blip r:embed="rId3"/>
          <a:stretch>
            <a:fillRect/>
          </a:stretch>
        </p:blipFill>
        <p:spPr>
          <a:xfrm>
            <a:off x="744074" y="1600200"/>
            <a:ext cx="7655851" cy="2349467"/>
          </a:xfrm>
          <a:prstGeom prst="rect">
            <a:avLst/>
          </a:prstGeom>
        </p:spPr>
      </p:pic>
      <p:sp>
        <p:nvSpPr>
          <p:cNvPr id="6" name="Text Placeholder 3"/>
          <p:cNvSpPr>
            <a:spLocks noGrp="1"/>
          </p:cNvSpPr>
          <p:nvPr>
            <p:ph type="body" sz="quarter" idx="10"/>
          </p:nvPr>
        </p:nvSpPr>
        <p:spPr>
          <a:xfrm>
            <a:off x="483158" y="4495800"/>
            <a:ext cx="2717242" cy="533400"/>
          </a:xfrm>
        </p:spPr>
        <p:txBody>
          <a:bodyPr/>
          <a:lstStyle/>
          <a:p>
            <a:r>
              <a:rPr lang="en-US" altLang="en-US" dirty="0"/>
              <a:t>Bubble sort time</a:t>
            </a:r>
            <a:r>
              <a:rPr lang="en-US" altLang="en-US" dirty="0" smtClean="0"/>
              <a:t>:</a:t>
            </a:r>
            <a:endParaRPr lang="en-US" altLang="en-US" dirty="0"/>
          </a:p>
        </p:txBody>
      </p:sp>
      <p:graphicFrame>
        <p:nvGraphicFramePr>
          <p:cNvPr id="7" name="Object 4" descr="O of n squared."/>
          <p:cNvGraphicFramePr>
            <a:graphicFrameLocks noChangeAspect="1"/>
          </p:cNvGraphicFramePr>
          <p:nvPr>
            <p:extLst>
              <p:ext uri="{D42A27DB-BD31-4B8C-83A1-F6EECF244321}">
                <p14:modId xmlns:p14="http://schemas.microsoft.com/office/powerpoint/2010/main" val="2956017074"/>
              </p:ext>
            </p:extLst>
          </p:nvPr>
        </p:nvGraphicFramePr>
        <p:xfrm>
          <a:off x="3505200" y="4643176"/>
          <a:ext cx="762000" cy="363415"/>
        </p:xfrm>
        <a:graphic>
          <a:graphicData uri="http://schemas.openxmlformats.org/presentationml/2006/ole">
            <mc:AlternateContent xmlns:mc="http://schemas.openxmlformats.org/markup-compatibility/2006">
              <mc:Choice xmlns:v="urn:schemas-microsoft-com:vml" Requires="v">
                <p:oleObj spid="_x0000_s73884" name="Equation" r:id="rId4" imgW="406080" imgH="228600" progId="Equation.DSMT4">
                  <p:embed/>
                </p:oleObj>
              </mc:Choice>
              <mc:Fallback>
                <p:oleObj name="Equation" r:id="rId4" imgW="406080" imgH="228600" progId="Equation.DSMT4">
                  <p:embed/>
                  <p:pic>
                    <p:nvPicPr>
                      <p:cNvPr id="0" name=""/>
                      <p:cNvPicPr/>
                      <p:nvPr/>
                    </p:nvPicPr>
                    <p:blipFill>
                      <a:blip r:embed="rId5"/>
                      <a:stretch>
                        <a:fillRect/>
                      </a:stretch>
                    </p:blipFill>
                    <p:spPr>
                      <a:xfrm>
                        <a:off x="3505200" y="4643176"/>
                        <a:ext cx="762000" cy="363415"/>
                      </a:xfrm>
                      <a:prstGeom prst="rect">
                        <a:avLst/>
                      </a:prstGeom>
                    </p:spPr>
                  </p:pic>
                </p:oleObj>
              </mc:Fallback>
            </mc:AlternateContent>
          </a:graphicData>
        </a:graphic>
      </p:graphicFrame>
      <p:graphicFrame>
        <p:nvGraphicFramePr>
          <p:cNvPr id="5" name="Object 5" descr="left parenthesis n minus 1 right parenthesis + left parenthesis n minus 2 right parenthesis + ellipsis + 2 + 1 + start fraction n squared over 2 end fraction minus start fraction n over 2 end fraction"/>
          <p:cNvGraphicFramePr>
            <a:graphicFrameLocks noChangeAspect="1"/>
          </p:cNvGraphicFramePr>
          <p:nvPr>
            <p:extLst>
              <p:ext uri="{D42A27DB-BD31-4B8C-83A1-F6EECF244321}">
                <p14:modId xmlns:p14="http://schemas.microsoft.com/office/powerpoint/2010/main" val="3134605044"/>
              </p:ext>
            </p:extLst>
          </p:nvPr>
        </p:nvGraphicFramePr>
        <p:xfrm>
          <a:off x="1219200" y="5334000"/>
          <a:ext cx="3657600" cy="687388"/>
        </p:xfrm>
        <a:graphic>
          <a:graphicData uri="http://schemas.openxmlformats.org/presentationml/2006/ole">
            <mc:AlternateContent xmlns:mc="http://schemas.openxmlformats.org/markup-compatibility/2006">
              <mc:Choice xmlns:v="urn:schemas-microsoft-com:vml" Requires="v">
                <p:oleObj spid="_x0000_s73885" name="Equation" r:id="rId6" imgW="2235200" imgH="419100" progId="Equation.3">
                  <p:embed/>
                </p:oleObj>
              </mc:Choice>
              <mc:Fallback>
                <p:oleObj name="Equation" r:id="rId6" imgW="2235200" imgH="419100" progId="Equation.3">
                  <p:embed/>
                  <p:pic>
                    <p:nvPicPr>
                      <p:cNvPr id="13324"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5334000"/>
                        <a:ext cx="3657600"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Box 6">
            <a:hlinkClick r:id="rId8"/>
          </p:cNvPr>
          <p:cNvSpPr>
            <a:spLocks noChangeArrowheads="1"/>
          </p:cNvSpPr>
          <p:nvPr/>
        </p:nvSpPr>
        <p:spPr bwMode="auto">
          <a:xfrm>
            <a:off x="5943600" y="5638800"/>
            <a:ext cx="1649413" cy="40011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BubbleSort</a:t>
            </a:r>
          </a:p>
        </p:txBody>
      </p:sp>
      <p:sp>
        <p:nvSpPr>
          <p:cNvPr id="9" name="TextBox 7">
            <a:hlinkClick r:id="rId9"/>
          </p:cNvPr>
          <p:cNvSpPr txBox="1"/>
          <p:nvPr/>
        </p:nvSpPr>
        <p:spPr>
          <a:xfrm>
            <a:off x="7714125" y="5638800"/>
            <a:ext cx="685800" cy="400110"/>
          </a:xfrm>
          <a:prstGeom prst="rect">
            <a:avLst/>
          </a:prstGeom>
          <a:solidFill>
            <a:srgbClr val="38A1BA"/>
          </a:solidFill>
        </p:spPr>
        <p:txBody>
          <a:bodyPr wrap="square" rtlCol="0">
            <a:spAutoFit/>
          </a:bodyPr>
          <a:lstStyle/>
          <a:p>
            <a:r>
              <a:rPr lang="en-US" sz="2000" dirty="0" smtClean="0"/>
              <a:t>Run</a:t>
            </a:r>
          </a:p>
        </p:txBody>
      </p:sp>
    </p:spTree>
    <p:extLst>
      <p:ext uri="{BB962C8B-B14F-4D97-AF65-F5344CB8AC3E}">
        <p14:creationId xmlns:p14="http://schemas.microsoft.com/office/powerpoint/2010/main" val="1185056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Bubble Sort Animation</a:t>
            </a:r>
            <a:endParaRPr lang="en-US" dirty="0"/>
          </a:p>
        </p:txBody>
      </p:sp>
      <p:pic>
        <p:nvPicPr>
          <p:cNvPr id="6" name="Picture 2" descr="h t t p colon forward slash forward slash w w w period c s period a r m s t r o n g period e d u forward slash l i a n g forward slash animation forward slash web forward slash b u b b l e s o r t period h t m l">
            <a:hlinkClick r:id="rId2"/>
          </p:cNvPr>
          <p:cNvPicPr>
            <a:picLocks noChangeAspect="1"/>
          </p:cNvPicPr>
          <p:nvPr/>
        </p:nvPicPr>
        <p:blipFill>
          <a:blip r:embed="rId3"/>
          <a:stretch>
            <a:fillRect/>
          </a:stretch>
        </p:blipFill>
        <p:spPr>
          <a:xfrm>
            <a:off x="533400" y="1676400"/>
            <a:ext cx="7486859" cy="819864"/>
          </a:xfrm>
          <a:prstGeom prst="rect">
            <a:avLst/>
          </a:prstGeom>
        </p:spPr>
      </p:pic>
      <p:pic>
        <p:nvPicPr>
          <p:cNvPr id="7" name="Picture 3" descr="An image shows a bubble sort animation window, with 2 buttons Step and Reset. The title in the window reads, bubble sort animation by Y Daniel Liang using Java Script and Processing period j s. The text below reads, perform bubble sort for a list of 20 distinct integers from 1 to 20. Click the Step button to swap the first element in the remaining unsorted list with the smallest element in the remaining unsorted list. Click the Reset button to start over with a new random list. The image resembles a bar graph of 20 bars with an index for each bar at the bottom and its corresponding value at the top. The index and its value for each bar from left to right is as follows. 0, 2. 1, 16. 2, 17. 3, 12. 4, 13. 5, 6. 6, 4. 7, 18. 8, 20. 9, 19. 10, 7. 11, 14. 12, 11. 13, 10. 14, 15. 15, 1. 16, 3. 17, 5. 18, 8. 19, 9. The bar at the index 8 with value 20 is highligh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529" y="2847119"/>
            <a:ext cx="5416550" cy="3202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19001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Merge </a:t>
            </a:r>
            <a:r>
              <a:rPr lang="en-US" altLang="en-US" dirty="0" smtClean="0"/>
              <a:t>Sort </a:t>
            </a:r>
            <a:r>
              <a:rPr lang="en-US" altLang="en-US" sz="2000" b="0" dirty="0" smtClean="0"/>
              <a:t>(1 of 2)</a:t>
            </a:r>
            <a:endParaRPr lang="en-US" sz="2000" b="0" dirty="0"/>
          </a:p>
        </p:txBody>
      </p:sp>
      <p:pic>
        <p:nvPicPr>
          <p:cNvPr id="4" name="Picture 2" descr="An illustration of merge sort of an array of 8 elements. It uses the divide and conquer method to sort the array with 6 steps. An array of 8 elements from left to right reads, 2, 9, 5, 4, 8, 1, 6, 7. The steps for merge sort are as follows. In the first step, the array is split into two subarrays of 4 elements each. The first subarray from left to right reads, 2, 9, 5, 4 and the second subarray reads, 8, 1, 6, 7. In the second step, the subarrays are further split into smaller subarrays. The first subarray is split into 2, 9 and 5,4. The second subarray is split into 8, 1 and 6, 7. Now, the original array is split into 4 subarrays each with a length of 2. In the third step, the subarrays are further split into single elements. The subarray 2, 9 is split into 2 and 9. The subarray 5, 4 is split into 5 and 4. Similarly, the subarray 8, 1 is split into 8 and 1, and the subarray 6, 7 is split into 6 and 7. The steps 1, 2 and 3 are the divide part of the sort. In the fourth step, the subarrays with single elements are sorted and merged to form arrays of 2 elements each. The elements 2 and 9 are sorted and merged to form array 2, 9 and elements 5 and 4 are sorted and merged to form array 4, 5. Similarly, the elements 8 and 1 are sorted and merged to form array 1, 8 and the elements 6 and 7 are sorted and merged to form array 6, 7. In the fifth step, the arrays with 2 elements are sorted and merged to form arrays with 4 elements each. The arrays 2, 9 and 4, 5 are sorted and merged to form a single array 2, 4, 5, and 9. Similarly, the arrays 1, 8 and 6, 7 are sorted and merged to form a single array, 1, 6, 7, 8. In the final step, the 2 arrays 2, 4, 5, 9 and 1, 6, 7, 8 are sorted and merged together to form a single array of 8 elements that read, 1, 2, 4, 5, 6, 7, 8, and 9. The steps 4, 5 and 6 are the conquer part of the sort."/>
          <p:cNvPicPr>
            <a:picLocks noChangeAspect="1"/>
          </p:cNvPicPr>
          <p:nvPr/>
        </p:nvPicPr>
        <p:blipFill>
          <a:blip r:embed="rId2"/>
          <a:stretch>
            <a:fillRect/>
          </a:stretch>
        </p:blipFill>
        <p:spPr>
          <a:xfrm>
            <a:off x="1143000" y="1810533"/>
            <a:ext cx="5110801" cy="3980667"/>
          </a:xfrm>
          <a:prstGeom prst="rect">
            <a:avLst/>
          </a:prstGeom>
        </p:spPr>
      </p:pic>
      <p:sp>
        <p:nvSpPr>
          <p:cNvPr id="5" name="TextBox 3">
            <a:hlinkClick r:id="rId3"/>
          </p:cNvPr>
          <p:cNvSpPr>
            <a:spLocks noChangeArrowheads="1"/>
          </p:cNvSpPr>
          <p:nvPr/>
        </p:nvSpPr>
        <p:spPr bwMode="auto">
          <a:xfrm>
            <a:off x="5562600" y="5925333"/>
            <a:ext cx="1649412" cy="40011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smtClean="0">
                <a:latin typeface="+mn-lt"/>
              </a:rPr>
              <a:t>MergeSort</a:t>
            </a:r>
            <a:endParaRPr lang="en-US" altLang="en-US" sz="2000" dirty="0">
              <a:latin typeface="+mn-lt"/>
            </a:endParaRPr>
          </a:p>
        </p:txBody>
      </p:sp>
      <p:sp>
        <p:nvSpPr>
          <p:cNvPr id="6" name="TextBox 4">
            <a:hlinkClick r:id="rId4"/>
          </p:cNvPr>
          <p:cNvSpPr txBox="1"/>
          <p:nvPr/>
        </p:nvSpPr>
        <p:spPr>
          <a:xfrm>
            <a:off x="7391400" y="5925333"/>
            <a:ext cx="685800" cy="400110"/>
          </a:xfrm>
          <a:prstGeom prst="rect">
            <a:avLst/>
          </a:prstGeom>
          <a:solidFill>
            <a:srgbClr val="38A1BA"/>
          </a:solidFill>
        </p:spPr>
        <p:txBody>
          <a:bodyPr wrap="square" rtlCol="0">
            <a:spAutoFit/>
          </a:bodyPr>
          <a:lstStyle/>
          <a:p>
            <a:r>
              <a:rPr lang="en-US" sz="2000" dirty="0" smtClean="0"/>
              <a:t>Run</a:t>
            </a:r>
          </a:p>
        </p:txBody>
      </p:sp>
    </p:spTree>
    <p:extLst>
      <p:ext uri="{BB962C8B-B14F-4D97-AF65-F5344CB8AC3E}">
        <p14:creationId xmlns:p14="http://schemas.microsoft.com/office/powerpoint/2010/main" val="375852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Merge Sort </a:t>
            </a:r>
            <a:r>
              <a:rPr lang="en-US" altLang="en-US" sz="2000" b="0" dirty="0" smtClean="0"/>
              <a:t>(2 </a:t>
            </a:r>
            <a:r>
              <a:rPr lang="en-US" altLang="en-US" sz="2000" b="0" dirty="0"/>
              <a:t>of 2)</a:t>
            </a:r>
            <a:endParaRPr lang="en-US" dirty="0"/>
          </a:p>
        </p:txBody>
      </p:sp>
      <p:pic>
        <p:nvPicPr>
          <p:cNvPr id="5" name="Picture 2" descr="A computer code has 4 lines. The lines read as follows. Line 1. merge sort left parenthesis list right parenthesis colon. Line 2, indented once. first half equals merge sort left parenthesis first half right parenthesis semicolon. Line 3, indented once. second half equals merge sort left parenthesis second half right parenthesis semicolon. Line 4, indented once. list equals merge left parenthesis first half comma second half right parenthesis semicolon."/>
          <p:cNvPicPr>
            <a:picLocks noChangeAspect="1"/>
          </p:cNvPicPr>
          <p:nvPr/>
        </p:nvPicPr>
        <p:blipFill>
          <a:blip r:embed="rId2"/>
          <a:stretch>
            <a:fillRect/>
          </a:stretch>
        </p:blipFill>
        <p:spPr>
          <a:xfrm>
            <a:off x="914400" y="1905000"/>
            <a:ext cx="5822185" cy="1737511"/>
          </a:xfrm>
          <a:prstGeom prst="rect">
            <a:avLst/>
          </a:prstGeom>
        </p:spPr>
      </p:pic>
    </p:spTree>
    <p:extLst>
      <p:ext uri="{BB962C8B-B14F-4D97-AF65-F5344CB8AC3E}">
        <p14:creationId xmlns:p14="http://schemas.microsoft.com/office/powerpoint/2010/main" val="1482065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Merge Two Sorted Lists</a:t>
            </a:r>
            <a:endParaRPr lang="en-US" dirty="0"/>
          </a:p>
        </p:txBody>
      </p:sp>
      <p:pic>
        <p:nvPicPr>
          <p:cNvPr id="4" name="Picture 2" descr="An illustration of merging 2 lists of arrays with 4 elements each into a single array. List 1 has 4 elements from left to right that reads, 2, 4, 5, and 9. List 2 reads, 1, 6, 7, and 8. In a temporary array of length 8, the first index is considered as the current element. As the sorted elements are inserted into the temporary array, the index of the current element is moved one position to the right. The 2 lists can be merged together in 3 steps as follows. In the first step, the first element in each list, 2 in list 1 and 1 in list 2, is considered as the current element. The 2 elements are compared and the smaller element 1 is moved to the position of the current element in the temporary array. Now, the current element in list 2 is 6 and list 1 is 2. In step 2, the current element in the two lists are compared and the smaller element is inserted into the temporary array until one of the array is completely moved into the temporary array. The current elements 2 and 6 are compared and the smaller element 2 is moved into the temporary array. Now, the current element in list 1 is 4 and list 2 is 6. These 2 elements are compared and the smaller element 4 is moved to the temporary array. Now the current element in list 1 is changed to 5 and current element in list 2 is 6. These 2 elements are compared and the smaller element 5 is moved into the temporary array. Now the current element in list 1 is changed to 9 and the current element in list 2 is 6. The 2 elements are compared and the smaller element 6 is moved to the temporary array. The current element in list 2 is now changed to 7 and the current element in list 1 is 9. The elements are compared and the smaller element 7 is moved into the temporary array. The current element in list 2 is now changed to 8 and the current element in list 1 is 9. The 2 elements are compared and the smaller element 8 is moved to the temporary array. All the elements in list 2 are now moved to the temporary array so the current element is null and list 1 has 9 as the current element. After moving the sorted elements into the temporary array from left to right it reads, 1, 2, 4, 5, 6, 7, and 8. In step 3, the final element 9 from list 1 is moved to the temporary array in the last index position. The final sorted and merged array reads, 1, 2, 4, 5, 6, 7, 8, and 9."/>
          <p:cNvPicPr>
            <a:picLocks noChangeAspect="1"/>
          </p:cNvPicPr>
          <p:nvPr/>
        </p:nvPicPr>
        <p:blipFill>
          <a:blip r:embed="rId2"/>
          <a:stretch>
            <a:fillRect/>
          </a:stretch>
        </p:blipFill>
        <p:spPr>
          <a:xfrm>
            <a:off x="1066800" y="1752600"/>
            <a:ext cx="7112401" cy="3260667"/>
          </a:xfrm>
          <a:prstGeom prst="rect">
            <a:avLst/>
          </a:prstGeom>
        </p:spPr>
      </p:pic>
      <p:sp>
        <p:nvSpPr>
          <p:cNvPr id="6" name="Textbox 3">
            <a:hlinkClick r:id="rId3" highlightClick="1"/>
          </p:cNvPr>
          <p:cNvSpPr>
            <a:spLocks noChangeArrowheads="1"/>
          </p:cNvSpPr>
          <p:nvPr/>
        </p:nvSpPr>
        <p:spPr bwMode="auto">
          <a:xfrm>
            <a:off x="832643" y="5268149"/>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 name="Picture 4" descr="A line reads, animation for merging two sorted lists.">
            <a:hlinkClick r:id="rId3"/>
          </p:cNvPr>
          <p:cNvPicPr>
            <a:picLocks noChangeAspect="1"/>
          </p:cNvPicPr>
          <p:nvPr/>
        </p:nvPicPr>
        <p:blipFill>
          <a:blip r:embed="rId4"/>
          <a:stretch>
            <a:fillRect/>
          </a:stretch>
        </p:blipFill>
        <p:spPr>
          <a:xfrm>
            <a:off x="1295401" y="5556280"/>
            <a:ext cx="6014346" cy="463520"/>
          </a:xfrm>
          <a:prstGeom prst="rect">
            <a:avLst/>
          </a:prstGeom>
        </p:spPr>
      </p:pic>
    </p:spTree>
    <p:extLst>
      <p:ext uri="{BB962C8B-B14F-4D97-AF65-F5344CB8AC3E}">
        <p14:creationId xmlns:p14="http://schemas.microsoft.com/office/powerpoint/2010/main" val="972396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Merge Sort </a:t>
            </a:r>
            <a:r>
              <a:rPr lang="en-US" altLang="en-US" dirty="0" smtClean="0"/>
              <a:t>Time </a:t>
            </a:r>
            <a:r>
              <a:rPr lang="en-US" altLang="en-US" sz="2000" b="0" dirty="0" smtClean="0"/>
              <a:t>(1 </a:t>
            </a:r>
            <a:r>
              <a:rPr lang="en-US" altLang="en-US" sz="2000" b="0" dirty="0"/>
              <a:t>of 2)</a:t>
            </a:r>
            <a:endParaRPr lang="en-US" dirty="0"/>
          </a:p>
        </p:txBody>
      </p:sp>
      <p:sp>
        <p:nvSpPr>
          <p:cNvPr id="4" name="Content Placeholder 2"/>
          <p:cNvSpPr>
            <a:spLocks noGrp="1"/>
          </p:cNvSpPr>
          <p:nvPr>
            <p:ph sz="quarter" idx="10"/>
          </p:nvPr>
        </p:nvSpPr>
        <p:spPr>
          <a:xfrm>
            <a:off x="457200" y="1600200"/>
            <a:ext cx="609600" cy="367109"/>
          </a:xfrm>
        </p:spPr>
        <p:txBody>
          <a:bodyPr/>
          <a:lstStyle/>
          <a:p>
            <a:r>
              <a:rPr lang="en-US" altLang="en-US" dirty="0" smtClean="0"/>
              <a:t>Let </a:t>
            </a:r>
            <a:endParaRPr lang="en-US" dirty="0"/>
          </a:p>
        </p:txBody>
      </p:sp>
      <p:graphicFrame>
        <p:nvGraphicFramePr>
          <p:cNvPr id="9" name="Object 3" descr="T of n"/>
          <p:cNvGraphicFramePr>
            <a:graphicFrameLocks noChangeAspect="1"/>
          </p:cNvGraphicFramePr>
          <p:nvPr>
            <p:extLst>
              <p:ext uri="{D42A27DB-BD31-4B8C-83A1-F6EECF244321}">
                <p14:modId xmlns:p14="http://schemas.microsoft.com/office/powerpoint/2010/main" val="530292355"/>
              </p:ext>
            </p:extLst>
          </p:nvPr>
        </p:nvGraphicFramePr>
        <p:xfrm>
          <a:off x="1219200" y="1632031"/>
          <a:ext cx="609600" cy="325229"/>
        </p:xfrm>
        <a:graphic>
          <a:graphicData uri="http://schemas.openxmlformats.org/presentationml/2006/ole">
            <mc:AlternateContent xmlns:mc="http://schemas.openxmlformats.org/markup-compatibility/2006">
              <mc:Choice xmlns:v="urn:schemas-microsoft-com:vml" Requires="v">
                <p:oleObj spid="_x0000_s74958" name="Equation" r:id="rId3" imgW="355320" imgH="253800" progId="Equation.DSMT4">
                  <p:embed/>
                </p:oleObj>
              </mc:Choice>
              <mc:Fallback>
                <p:oleObj name="Equation" r:id="rId3" imgW="355320" imgH="253800" progId="Equation.DSMT4">
                  <p:embed/>
                  <p:pic>
                    <p:nvPicPr>
                      <p:cNvPr id="0" name=""/>
                      <p:cNvPicPr/>
                      <p:nvPr/>
                    </p:nvPicPr>
                    <p:blipFill>
                      <a:blip r:embed="rId4"/>
                      <a:stretch>
                        <a:fillRect/>
                      </a:stretch>
                    </p:blipFill>
                    <p:spPr>
                      <a:xfrm>
                        <a:off x="1219200" y="1632031"/>
                        <a:ext cx="609600" cy="325229"/>
                      </a:xfrm>
                      <a:prstGeom prst="rect">
                        <a:avLst/>
                      </a:prstGeom>
                    </p:spPr>
                  </p:pic>
                </p:oleObj>
              </mc:Fallback>
            </mc:AlternateContent>
          </a:graphicData>
        </a:graphic>
      </p:graphicFrame>
      <p:sp>
        <p:nvSpPr>
          <p:cNvPr id="6" name="Content Placeholder 4"/>
          <p:cNvSpPr>
            <a:spLocks noGrp="1"/>
          </p:cNvSpPr>
          <p:nvPr>
            <p:ph sz="quarter" idx="11"/>
          </p:nvPr>
        </p:nvSpPr>
        <p:spPr>
          <a:xfrm>
            <a:off x="1981200" y="1632031"/>
            <a:ext cx="6705600" cy="425369"/>
          </a:xfrm>
        </p:spPr>
        <p:txBody>
          <a:bodyPr/>
          <a:lstStyle/>
          <a:p>
            <a:r>
              <a:rPr lang="en-US" altLang="en-US" dirty="0"/>
              <a:t>denote the time required for sorting an array of  </a:t>
            </a:r>
            <a:r>
              <a:rPr lang="en-US" altLang="en-US" b="1" dirty="0"/>
              <a:t>n</a:t>
            </a:r>
            <a:endParaRPr lang="en-US" b="1" dirty="0"/>
          </a:p>
        </p:txBody>
      </p:sp>
      <p:sp>
        <p:nvSpPr>
          <p:cNvPr id="7" name="Content Placeholder 5"/>
          <p:cNvSpPr>
            <a:spLocks noGrp="1"/>
          </p:cNvSpPr>
          <p:nvPr>
            <p:ph sz="quarter" idx="12"/>
          </p:nvPr>
        </p:nvSpPr>
        <p:spPr>
          <a:xfrm>
            <a:off x="533400" y="2254856"/>
            <a:ext cx="8229600" cy="1953395"/>
          </a:xfrm>
        </p:spPr>
        <p:txBody>
          <a:bodyPr/>
          <a:lstStyle/>
          <a:p>
            <a:r>
              <a:rPr lang="en-US" altLang="en-US" dirty="0"/>
              <a:t>elements using merge sort. Without loss of generality, assume </a:t>
            </a:r>
            <a:r>
              <a:rPr lang="en-US" altLang="en-US" i="1" dirty="0"/>
              <a:t>n</a:t>
            </a:r>
            <a:r>
              <a:rPr lang="en-US" altLang="en-US" dirty="0"/>
              <a:t> is a power of 2. The merge sort algorithm splits the array into two subarrays, sorts the subarrays using the same algorithm recursively, and then merges the subarrays. So, </a:t>
            </a:r>
          </a:p>
        </p:txBody>
      </p:sp>
      <p:graphicFrame>
        <p:nvGraphicFramePr>
          <p:cNvPr id="10" name="Object 6" descr="T of n = T of n over 2 + T of n over 2 + merge time"/>
          <p:cNvGraphicFramePr>
            <a:graphicFrameLocks noChangeAspect="1"/>
          </p:cNvGraphicFramePr>
          <p:nvPr>
            <p:extLst>
              <p:ext uri="{D42A27DB-BD31-4B8C-83A1-F6EECF244321}">
                <p14:modId xmlns:p14="http://schemas.microsoft.com/office/powerpoint/2010/main" val="3804553823"/>
              </p:ext>
            </p:extLst>
          </p:nvPr>
        </p:nvGraphicFramePr>
        <p:xfrm>
          <a:off x="1524000" y="4611688"/>
          <a:ext cx="3886200" cy="646112"/>
        </p:xfrm>
        <a:graphic>
          <a:graphicData uri="http://schemas.openxmlformats.org/presentationml/2006/ole">
            <mc:AlternateContent xmlns:mc="http://schemas.openxmlformats.org/markup-compatibility/2006">
              <mc:Choice xmlns:v="urn:schemas-microsoft-com:vml" Requires="v">
                <p:oleObj spid="_x0000_s74959" name="Equation" r:id="rId5" imgW="2005729" imgH="393529" progId="Equation.3">
                  <p:embed/>
                </p:oleObj>
              </mc:Choice>
              <mc:Fallback>
                <p:oleObj name="Equation" r:id="rId5" imgW="2005729" imgH="393529" progId="Equation.3">
                  <p:embed/>
                  <p:pic>
                    <p:nvPicPr>
                      <p:cNvPr id="18446"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4611688"/>
                        <a:ext cx="3886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7" descr="T of n = T of n over 2 + T of n over 2 + O of n"/>
          <p:cNvGraphicFramePr>
            <a:graphicFrameLocks noChangeAspect="1"/>
          </p:cNvGraphicFramePr>
          <p:nvPr>
            <p:extLst>
              <p:ext uri="{D42A27DB-BD31-4B8C-83A1-F6EECF244321}">
                <p14:modId xmlns:p14="http://schemas.microsoft.com/office/powerpoint/2010/main" val="644382964"/>
              </p:ext>
            </p:extLst>
          </p:nvPr>
        </p:nvGraphicFramePr>
        <p:xfrm>
          <a:off x="2362200" y="5410200"/>
          <a:ext cx="3224213" cy="646113"/>
        </p:xfrm>
        <a:graphic>
          <a:graphicData uri="http://schemas.openxmlformats.org/presentationml/2006/ole">
            <mc:AlternateContent xmlns:mc="http://schemas.openxmlformats.org/markup-compatibility/2006">
              <mc:Choice xmlns:v="urn:schemas-microsoft-com:vml" Requires="v">
                <p:oleObj spid="_x0000_s74960" name="Equation" r:id="rId7" imgW="1663700" imgH="393700" progId="Equation.3">
                  <p:embed/>
                </p:oleObj>
              </mc:Choice>
              <mc:Fallback>
                <p:oleObj name="Equation" r:id="rId7" imgW="1663700" imgH="393700" progId="Equation.3">
                  <p:embed/>
                  <p:pic>
                    <p:nvPicPr>
                      <p:cNvPr id="18447"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5410200"/>
                        <a:ext cx="32242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29133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Merge Sort Time </a:t>
            </a:r>
            <a:r>
              <a:rPr lang="en-US" altLang="en-US" sz="2000" b="0" dirty="0" smtClean="0"/>
              <a:t>(2 </a:t>
            </a:r>
            <a:r>
              <a:rPr lang="en-US" altLang="en-US" sz="2000" b="0" dirty="0"/>
              <a:t>of 2)</a:t>
            </a:r>
            <a:endParaRPr lang="en-US" dirty="0"/>
          </a:p>
        </p:txBody>
      </p:sp>
      <p:sp>
        <p:nvSpPr>
          <p:cNvPr id="3" name="Content Placeholder 2"/>
          <p:cNvSpPr>
            <a:spLocks noGrp="1"/>
          </p:cNvSpPr>
          <p:nvPr>
            <p:ph sz="quarter" idx="10"/>
          </p:nvPr>
        </p:nvSpPr>
        <p:spPr>
          <a:xfrm>
            <a:off x="457200" y="1600200"/>
            <a:ext cx="1371600" cy="457200"/>
          </a:xfrm>
        </p:spPr>
        <p:txBody>
          <a:bodyPr/>
          <a:lstStyle/>
          <a:p>
            <a:r>
              <a:rPr lang="en-US" altLang="en-US" dirty="0"/>
              <a:t>The first</a:t>
            </a:r>
            <a:endParaRPr lang="en-US" dirty="0"/>
          </a:p>
        </p:txBody>
      </p:sp>
      <p:graphicFrame>
        <p:nvGraphicFramePr>
          <p:cNvPr id="7" name="Object 3" descr="T of n over 2"/>
          <p:cNvGraphicFramePr>
            <a:graphicFrameLocks noChangeAspect="1"/>
          </p:cNvGraphicFramePr>
          <p:nvPr>
            <p:extLst>
              <p:ext uri="{D42A27DB-BD31-4B8C-83A1-F6EECF244321}">
                <p14:modId xmlns:p14="http://schemas.microsoft.com/office/powerpoint/2010/main" val="2634507566"/>
              </p:ext>
            </p:extLst>
          </p:nvPr>
        </p:nvGraphicFramePr>
        <p:xfrm>
          <a:off x="1981200" y="1666081"/>
          <a:ext cx="804862" cy="325437"/>
        </p:xfrm>
        <a:graphic>
          <a:graphicData uri="http://schemas.openxmlformats.org/presentationml/2006/ole">
            <mc:AlternateContent xmlns:mc="http://schemas.openxmlformats.org/markup-compatibility/2006">
              <mc:Choice xmlns:v="urn:schemas-microsoft-com:vml" Requires="v">
                <p:oleObj spid="_x0000_s75967" name="Equation" r:id="rId3" imgW="469800" imgH="253800" progId="Equation.DSMT4">
                  <p:embed/>
                </p:oleObj>
              </mc:Choice>
              <mc:Fallback>
                <p:oleObj name="Equation" r:id="rId3" imgW="469800" imgH="253800" progId="Equation.DSMT4">
                  <p:embed/>
                  <p:pic>
                    <p:nvPicPr>
                      <p:cNvPr id="9" name="Object 3"/>
                      <p:cNvPicPr/>
                      <p:nvPr/>
                    </p:nvPicPr>
                    <p:blipFill>
                      <a:blip r:embed="rId4"/>
                      <a:stretch>
                        <a:fillRect/>
                      </a:stretch>
                    </p:blipFill>
                    <p:spPr>
                      <a:xfrm>
                        <a:off x="1981200" y="1666081"/>
                        <a:ext cx="804862" cy="325437"/>
                      </a:xfrm>
                      <a:prstGeom prst="rect">
                        <a:avLst/>
                      </a:prstGeom>
                    </p:spPr>
                  </p:pic>
                </p:oleObj>
              </mc:Fallback>
            </mc:AlternateContent>
          </a:graphicData>
        </a:graphic>
      </p:graphicFrame>
      <p:sp>
        <p:nvSpPr>
          <p:cNvPr id="4" name="Content Placeholder 4"/>
          <p:cNvSpPr>
            <a:spLocks noGrp="1"/>
          </p:cNvSpPr>
          <p:nvPr>
            <p:ph sz="quarter" idx="11"/>
          </p:nvPr>
        </p:nvSpPr>
        <p:spPr>
          <a:xfrm>
            <a:off x="2938462" y="1633139"/>
            <a:ext cx="5562600" cy="391319"/>
          </a:xfrm>
        </p:spPr>
        <p:txBody>
          <a:bodyPr/>
          <a:lstStyle/>
          <a:p>
            <a:r>
              <a:rPr lang="en-US" altLang="en-US" dirty="0"/>
              <a:t>is the time for sorting the first half of the</a:t>
            </a:r>
            <a:endParaRPr lang="en-US" dirty="0"/>
          </a:p>
        </p:txBody>
      </p:sp>
      <p:sp>
        <p:nvSpPr>
          <p:cNvPr id="5" name="Content Placeholder 5"/>
          <p:cNvSpPr>
            <a:spLocks noGrp="1"/>
          </p:cNvSpPr>
          <p:nvPr>
            <p:ph sz="quarter" idx="12"/>
          </p:nvPr>
        </p:nvSpPr>
        <p:spPr>
          <a:xfrm>
            <a:off x="457200" y="2285715"/>
            <a:ext cx="2971800" cy="457485"/>
          </a:xfrm>
        </p:spPr>
        <p:txBody>
          <a:bodyPr/>
          <a:lstStyle/>
          <a:p>
            <a:r>
              <a:rPr lang="en-US" altLang="en-US" dirty="0"/>
              <a:t>array and the second</a:t>
            </a:r>
            <a:endParaRPr lang="en-US" dirty="0"/>
          </a:p>
        </p:txBody>
      </p:sp>
      <p:graphicFrame>
        <p:nvGraphicFramePr>
          <p:cNvPr id="10" name="Object 6" descr="T of n over 2"/>
          <p:cNvGraphicFramePr>
            <a:graphicFrameLocks noChangeAspect="1"/>
          </p:cNvGraphicFramePr>
          <p:nvPr>
            <p:extLst>
              <p:ext uri="{D42A27DB-BD31-4B8C-83A1-F6EECF244321}">
                <p14:modId xmlns:p14="http://schemas.microsoft.com/office/powerpoint/2010/main" val="3894010258"/>
              </p:ext>
            </p:extLst>
          </p:nvPr>
        </p:nvGraphicFramePr>
        <p:xfrm>
          <a:off x="3657600" y="2309404"/>
          <a:ext cx="804862" cy="325437"/>
        </p:xfrm>
        <a:graphic>
          <a:graphicData uri="http://schemas.openxmlformats.org/presentationml/2006/ole">
            <mc:AlternateContent xmlns:mc="http://schemas.openxmlformats.org/markup-compatibility/2006">
              <mc:Choice xmlns:v="urn:schemas-microsoft-com:vml" Requires="v">
                <p:oleObj spid="_x0000_s75968" name="Equation" r:id="rId5" imgW="469800" imgH="253800" progId="Equation.DSMT4">
                  <p:embed/>
                </p:oleObj>
              </mc:Choice>
              <mc:Fallback>
                <p:oleObj name="Equation" r:id="rId5" imgW="469800" imgH="253800" progId="Equation.DSMT4">
                  <p:embed/>
                  <p:pic>
                    <p:nvPicPr>
                      <p:cNvPr id="7" name="Object 3"/>
                      <p:cNvPicPr/>
                      <p:nvPr/>
                    </p:nvPicPr>
                    <p:blipFill>
                      <a:blip r:embed="rId4"/>
                      <a:stretch>
                        <a:fillRect/>
                      </a:stretch>
                    </p:blipFill>
                    <p:spPr>
                      <a:xfrm>
                        <a:off x="3657600" y="2309404"/>
                        <a:ext cx="804862" cy="325437"/>
                      </a:xfrm>
                      <a:prstGeom prst="rect">
                        <a:avLst/>
                      </a:prstGeom>
                    </p:spPr>
                  </p:pic>
                </p:oleObj>
              </mc:Fallback>
            </mc:AlternateContent>
          </a:graphicData>
        </a:graphic>
      </p:graphicFrame>
      <p:sp>
        <p:nvSpPr>
          <p:cNvPr id="8" name="Content Placeholder 7"/>
          <p:cNvSpPr>
            <a:spLocks noGrp="1"/>
          </p:cNvSpPr>
          <p:nvPr>
            <p:ph sz="quarter" idx="13"/>
          </p:nvPr>
        </p:nvSpPr>
        <p:spPr>
          <a:xfrm>
            <a:off x="4682688" y="2278179"/>
            <a:ext cx="3818374" cy="465021"/>
          </a:xfrm>
        </p:spPr>
        <p:txBody>
          <a:bodyPr/>
          <a:lstStyle/>
          <a:p>
            <a:r>
              <a:rPr lang="en-US" altLang="en-US" dirty="0"/>
              <a:t>is the time for sorting</a:t>
            </a:r>
            <a:endParaRPr lang="en-US" dirty="0"/>
          </a:p>
        </p:txBody>
      </p:sp>
      <p:sp>
        <p:nvSpPr>
          <p:cNvPr id="9" name="Content Placeholder 8"/>
          <p:cNvSpPr>
            <a:spLocks noGrp="1"/>
          </p:cNvSpPr>
          <p:nvPr>
            <p:ph sz="quarter" idx="14"/>
          </p:nvPr>
        </p:nvSpPr>
        <p:spPr>
          <a:xfrm>
            <a:off x="461387" y="3037396"/>
            <a:ext cx="8229600" cy="1610803"/>
          </a:xfrm>
        </p:spPr>
        <p:txBody>
          <a:bodyPr/>
          <a:lstStyle/>
          <a:p>
            <a:r>
              <a:rPr lang="en-US" altLang="en-US" dirty="0"/>
              <a:t>the second half. To merge two subarrays, it takes at most </a:t>
            </a:r>
            <a:r>
              <a:rPr lang="en-US" altLang="en-US" b="1" dirty="0"/>
              <a:t>n-1 </a:t>
            </a:r>
            <a:r>
              <a:rPr lang="en-US" altLang="en-US" dirty="0"/>
              <a:t>comparisons to compare the elements from the two subarrays and </a:t>
            </a:r>
            <a:r>
              <a:rPr lang="en-US" altLang="en-US" b="1" dirty="0"/>
              <a:t>n</a:t>
            </a:r>
            <a:r>
              <a:rPr lang="en-US" altLang="en-US" dirty="0"/>
              <a:t> moves to move elements to the temporary array. So, the total time is </a:t>
            </a:r>
            <a:r>
              <a:rPr lang="en-US" altLang="en-US" b="1" dirty="0"/>
              <a:t>2n-1</a:t>
            </a:r>
            <a:r>
              <a:rPr lang="en-US" altLang="en-US" dirty="0"/>
              <a:t>. Therefore</a:t>
            </a:r>
            <a:r>
              <a:rPr lang="en-US" altLang="en-US" dirty="0" smtClean="0"/>
              <a:t>,</a:t>
            </a:r>
            <a:endParaRPr lang="en-US" altLang="en-US" dirty="0"/>
          </a:p>
        </p:txBody>
      </p:sp>
      <p:graphicFrame>
        <p:nvGraphicFramePr>
          <p:cNvPr id="13" name="Object 9" descr="T of n = 2 T of start fraction n over 2 end fraction + 2 n minus 1 = 2 left parenthesis 2 T of start fraction n over 4 end fraction + 2 start fraction n over 2 end fraction minus 1 right parenthesis + 2 n minus 1 = 2 squared T of n over 2 squared + 2 n minus 2 + 2 n minus 1. T of n = 2 to the k power T of start fraction n over 2 to the k power end fraction + 2 n minus 2 to the start expression k minus 1 end expression power + ellipsis + 2 n minus 2 + 2 n minus 1. T of n = 2 to the start expression log n end expression power T of start fraction n over 2 to the start expression log n end expression power end fraction + 2 n minus 2 to the start expression n minus 1 end expression power + ellipsis + 2 n minus 2 + 2 n minus 1. T of n = n + 2 n log n minus 2 to the start expression log n end expression power + 1 = 2 n log n + 1 = O of n log n."/>
          <p:cNvGraphicFramePr>
            <a:graphicFrameLocks noChangeAspect="1"/>
          </p:cNvGraphicFramePr>
          <p:nvPr>
            <p:extLst>
              <p:ext uri="{D42A27DB-BD31-4B8C-83A1-F6EECF244321}">
                <p14:modId xmlns:p14="http://schemas.microsoft.com/office/powerpoint/2010/main" val="4232244187"/>
              </p:ext>
            </p:extLst>
          </p:nvPr>
        </p:nvGraphicFramePr>
        <p:xfrm>
          <a:off x="1087438" y="4800600"/>
          <a:ext cx="6969125" cy="1470025"/>
        </p:xfrm>
        <a:graphic>
          <a:graphicData uri="http://schemas.openxmlformats.org/presentationml/2006/ole">
            <mc:AlternateContent xmlns:mc="http://schemas.openxmlformats.org/markup-compatibility/2006">
              <mc:Choice xmlns:v="urn:schemas-microsoft-com:vml" Requires="v">
                <p:oleObj spid="_x0000_s75969" name="Equation" r:id="rId6" imgW="4813300" imgH="1447800" progId="Equation.3">
                  <p:embed/>
                </p:oleObj>
              </mc:Choice>
              <mc:Fallback>
                <p:oleObj name="Equation" r:id="rId6" imgW="4813300" imgH="1447800" progId="Equation.3">
                  <p:embed/>
                  <p:pic>
                    <p:nvPicPr>
                      <p:cNvPr id="19471"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7438" y="4800600"/>
                        <a:ext cx="6969125" cy="14700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75231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ltLang="en-US" dirty="0"/>
              <a:t>Quick </a:t>
            </a:r>
            <a:r>
              <a:rPr lang="en-US" altLang="en-US" dirty="0" smtClean="0"/>
              <a:t>Sort </a:t>
            </a:r>
            <a:r>
              <a:rPr lang="en-US" altLang="en-US" sz="2000" b="0" dirty="0" smtClean="0">
                <a:ea typeface="+mj-ea"/>
              </a:rPr>
              <a:t>(1 </a:t>
            </a:r>
            <a:r>
              <a:rPr lang="en-US" altLang="en-US" sz="2000" b="0" dirty="0">
                <a:ea typeface="+mj-ea"/>
              </a:rPr>
              <a:t>of 2)</a:t>
            </a:r>
            <a:endParaRPr lang="en-US" dirty="0"/>
          </a:p>
        </p:txBody>
      </p:sp>
      <p:sp>
        <p:nvSpPr>
          <p:cNvPr id="9" name="Content Placeholder 2"/>
          <p:cNvSpPr>
            <a:spLocks noGrp="1"/>
          </p:cNvSpPr>
          <p:nvPr>
            <p:ph idx="1"/>
          </p:nvPr>
        </p:nvSpPr>
        <p:spPr/>
        <p:txBody>
          <a:bodyPr/>
          <a:lstStyle/>
          <a:p>
            <a:r>
              <a:rPr lang="en-US" altLang="en-US" dirty="0"/>
              <a:t>Quick sort, developed by C. A. R. Hoare (1962), works as follows: The algorithm selects an element, called the </a:t>
            </a:r>
            <a:r>
              <a:rPr lang="en-US" altLang="en-US" b="1" dirty="0"/>
              <a:t>pivot,</a:t>
            </a:r>
            <a:r>
              <a:rPr lang="en-US" altLang="en-US" dirty="0"/>
              <a:t> in the array. Divide the array into two parts such that all the elements in the first part are less than or equal to the pivot and all the elements in the second part are greater than the pivot. Recursively apply the quick sort algorithm to the first part and then the second part. </a:t>
            </a:r>
          </a:p>
        </p:txBody>
      </p:sp>
    </p:spTree>
    <p:extLst>
      <p:ext uri="{BB962C8B-B14F-4D97-AF65-F5344CB8AC3E}">
        <p14:creationId xmlns:p14="http://schemas.microsoft.com/office/powerpoint/2010/main" val="2644458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Objectives </a:t>
            </a:r>
            <a:r>
              <a:rPr lang="en-US" altLang="en-US" sz="2000" b="0" dirty="0" smtClean="0"/>
              <a:t>(1 of 2)</a:t>
            </a:r>
            <a:endParaRPr lang="en-US" sz="2000" b="0"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altLang="en-US" dirty="0"/>
              <a:t>To study and analyze time complexity of various sorting algorithms (§§23.2–23.7).</a:t>
            </a:r>
          </a:p>
          <a:p>
            <a:pPr marL="342900" indent="-342900">
              <a:buFont typeface="Arial" panose="020B0604020202020204" pitchFamily="34" charset="0"/>
              <a:buChar char="•"/>
            </a:pPr>
            <a:r>
              <a:rPr lang="en-US" altLang="en-US" dirty="0"/>
              <a:t>To design, implement, and analyze insertion sort (§23.2).</a:t>
            </a:r>
          </a:p>
          <a:p>
            <a:pPr marL="342900" indent="-342900">
              <a:buFont typeface="Arial" panose="020B0604020202020204" pitchFamily="34" charset="0"/>
              <a:buChar char="•"/>
            </a:pPr>
            <a:r>
              <a:rPr lang="en-US" altLang="en-US" dirty="0"/>
              <a:t>To design, implement, and analyze bubble sort (§23.3).</a:t>
            </a:r>
          </a:p>
          <a:p>
            <a:pPr marL="342900" indent="-342900">
              <a:buFont typeface="Arial" panose="020B0604020202020204" pitchFamily="34" charset="0"/>
              <a:buChar char="•"/>
            </a:pPr>
            <a:r>
              <a:rPr lang="en-US" altLang="en-US" dirty="0"/>
              <a:t>To design, implement, and analyze merge sort (§23.4).</a:t>
            </a:r>
          </a:p>
          <a:p>
            <a:pPr marL="342900" indent="-342900">
              <a:buFont typeface="Arial" panose="020B0604020202020204" pitchFamily="34" charset="0"/>
              <a:buChar char="•"/>
            </a:pPr>
            <a:r>
              <a:rPr lang="en-US" altLang="en-US" dirty="0"/>
              <a:t>To design, implement, and analyze quick sort (§23.5).</a:t>
            </a:r>
          </a:p>
          <a:p>
            <a:pPr marL="342900" indent="-342900">
              <a:buFont typeface="Arial" panose="020B0604020202020204" pitchFamily="34" charset="0"/>
              <a:buChar char="•"/>
            </a:pPr>
            <a:r>
              <a:rPr lang="en-US" altLang="en-US" dirty="0"/>
              <a:t>To design and implement a binary heap (§23.6).</a:t>
            </a:r>
          </a:p>
          <a:p>
            <a:pPr marL="342900" indent="-342900">
              <a:buFont typeface="Arial" panose="020B0604020202020204" pitchFamily="34" charset="0"/>
              <a:buChar char="•"/>
            </a:pPr>
            <a:r>
              <a:rPr lang="en-US" altLang="en-US" dirty="0"/>
              <a:t>To design, implement, and analyze heap sort (§23.7</a:t>
            </a:r>
            <a:r>
              <a:rPr lang="en-US" altLang="en-US" dirty="0" smtClean="0"/>
              <a:t>).</a:t>
            </a:r>
          </a:p>
        </p:txBody>
      </p:sp>
    </p:spTree>
    <p:extLst>
      <p:ext uri="{BB962C8B-B14F-4D97-AF65-F5344CB8AC3E}">
        <p14:creationId xmlns:p14="http://schemas.microsoft.com/office/powerpoint/2010/main" val="1218362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Quick </a:t>
            </a:r>
            <a:r>
              <a:rPr lang="en-US" altLang="en-US" dirty="0" smtClean="0"/>
              <a:t>Sort </a:t>
            </a:r>
            <a:r>
              <a:rPr lang="en-US" altLang="en-US" sz="2000" b="0" dirty="0"/>
              <a:t>(2 of 2)</a:t>
            </a:r>
            <a:endParaRPr lang="en-US" dirty="0"/>
          </a:p>
        </p:txBody>
      </p:sp>
      <p:pic>
        <p:nvPicPr>
          <p:cNvPr id="6" name="Picture 2" descr="An illustration of partition and sorting of an array in quick sort by choosing a pivot. In each step the highlighted element is the sorted element. The steps in dividing and an array using pivot has 5 steps as follows. In the first step, the original array of 10 elements from left to right reads, 5, 2, 9, 3, 8, 4, 0, 1, 6, 7 with the first element 5 marked as the pivot. In the second step, the original array is partitioned. The array from left to right reads, 4, 2, 1, 3, 0, 5, 8, 9, 6, 7, with 4 and 8 marked as pivot and 5 highlighted. In the third step, the partial array 4, 2, 1, 3, 0 is partitioned. The array from left to right reads, 0, 2, 1, 3, 4, with 0 marked as the pivot and 4 highlighted. In the fourth step, the partial array 0, 2, 1, 3 is partitioned. The array from left to right reads, 0, 2, 1, 3, with 2 marked as the pivot and 0 highlighted. in the fifth step, the partial array 2,1 ,3 is partitioned. The array from left to right reads, 1, 2, 3, with 2 highlighted."/>
          <p:cNvPicPr>
            <a:picLocks noChangeAspect="1"/>
          </p:cNvPicPr>
          <p:nvPr/>
        </p:nvPicPr>
        <p:blipFill>
          <a:blip r:embed="rId2"/>
          <a:stretch>
            <a:fillRect/>
          </a:stretch>
        </p:blipFill>
        <p:spPr>
          <a:xfrm>
            <a:off x="1219200" y="1905000"/>
            <a:ext cx="6439501" cy="4155667"/>
          </a:xfrm>
          <a:prstGeom prst="rect">
            <a:avLst/>
          </a:prstGeom>
        </p:spPr>
      </p:pic>
    </p:spTree>
    <p:extLst>
      <p:ext uri="{BB962C8B-B14F-4D97-AF65-F5344CB8AC3E}">
        <p14:creationId xmlns:p14="http://schemas.microsoft.com/office/powerpoint/2010/main" val="168208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Partition</a:t>
            </a:r>
            <a:endParaRPr lang="en-US" dirty="0"/>
          </a:p>
        </p:txBody>
      </p:sp>
      <p:pic>
        <p:nvPicPr>
          <p:cNvPr id="4" name="Picture 2" descr="Animation for partition.">
            <a:hlinkClick r:id="rId2"/>
          </p:cNvPr>
          <p:cNvPicPr>
            <a:picLocks noChangeAspect="1"/>
          </p:cNvPicPr>
          <p:nvPr/>
        </p:nvPicPr>
        <p:blipFill>
          <a:blip r:embed="rId3"/>
          <a:stretch>
            <a:fillRect/>
          </a:stretch>
        </p:blipFill>
        <p:spPr>
          <a:xfrm>
            <a:off x="685800" y="1752600"/>
            <a:ext cx="2133600" cy="536521"/>
          </a:xfrm>
          <a:prstGeom prst="rect">
            <a:avLst/>
          </a:prstGeom>
        </p:spPr>
      </p:pic>
      <p:pic>
        <p:nvPicPr>
          <p:cNvPr id="5" name="Picture 3" descr="An array of 10 elements from left to right reads, 5, 2, 9, 3, 8, 4, 0, 1, 6, and 7. In the first step, initialize pivot, low and high. In the array, 5 is marked as pivot, 2 as low and 7 as high. In the second step, search forward and backward. The array from left to right reads, 5, 2, 9, 3, 8, 4, 0, 1, 6, and 7, with 5 marked as pivot, 9 marked as low and 1 as high. In the third step, 9 is swapped with 1. The array from left to right reads, 5, 2, 1, 3, 8, 4, 0, 9, 6, and 7, with 5 marked as pivot, 1 as low and 9 as high. In the fourth step, continue search. The array from left to right reads, 5, 2, 1, 3, 8, 4, 0, 9, 6, and 7, with 5 marked as pivot, 8 as low and 0 as high. In the fifth step, 8 is swapped with 0. The array from left to right reads, 5, 2, 1, 3, 0, 4, 8, 9, 6, and 7, with 5 marked as pivot, 0 as low and 8 as high. In the sixth step, when high less than sign low, search is over. The array from left to right reads, 5, 2, 1, 3, 0, 4, 8, 9, 6, and 7, with 5 marked as pivot, 4 as high and 8 as low. In the final step, pivot is in the right place. The array from left to right reads, 4, 2, 1, 3, 0, 5, 8, 9, 6, and 7, with 5 marked as pivot. The index of the pivot is returned after the method is finished."/>
          <p:cNvPicPr>
            <a:picLocks noChangeAspect="1"/>
          </p:cNvPicPr>
          <p:nvPr/>
        </p:nvPicPr>
        <p:blipFill>
          <a:blip r:embed="rId4"/>
          <a:stretch>
            <a:fillRect/>
          </a:stretch>
        </p:blipFill>
        <p:spPr>
          <a:xfrm>
            <a:off x="3581400" y="1447800"/>
            <a:ext cx="4910119" cy="4561952"/>
          </a:xfrm>
          <a:prstGeom prst="rect">
            <a:avLst/>
          </a:prstGeom>
        </p:spPr>
      </p:pic>
      <p:sp>
        <p:nvSpPr>
          <p:cNvPr id="7" name="TextBox 4">
            <a:hlinkClick r:id="rId5"/>
          </p:cNvPr>
          <p:cNvSpPr>
            <a:spLocks noChangeArrowheads="1"/>
          </p:cNvSpPr>
          <p:nvPr/>
        </p:nvSpPr>
        <p:spPr bwMode="auto">
          <a:xfrm>
            <a:off x="655655" y="5628752"/>
            <a:ext cx="1649413" cy="40011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QuickSort</a:t>
            </a:r>
          </a:p>
        </p:txBody>
      </p:sp>
      <p:sp>
        <p:nvSpPr>
          <p:cNvPr id="8" name="TextBox 5">
            <a:hlinkClick r:id="rId6"/>
          </p:cNvPr>
          <p:cNvSpPr txBox="1"/>
          <p:nvPr/>
        </p:nvSpPr>
        <p:spPr>
          <a:xfrm>
            <a:off x="2476500" y="5628752"/>
            <a:ext cx="685800" cy="400110"/>
          </a:xfrm>
          <a:prstGeom prst="rect">
            <a:avLst/>
          </a:prstGeom>
          <a:solidFill>
            <a:srgbClr val="38A1BA"/>
          </a:solidFill>
        </p:spPr>
        <p:txBody>
          <a:bodyPr wrap="square" rtlCol="0">
            <a:spAutoFit/>
          </a:bodyPr>
          <a:lstStyle/>
          <a:p>
            <a:r>
              <a:rPr lang="en-US" sz="2000" dirty="0" smtClean="0"/>
              <a:t>Run</a:t>
            </a:r>
          </a:p>
        </p:txBody>
      </p:sp>
    </p:spTree>
    <p:extLst>
      <p:ext uri="{BB962C8B-B14F-4D97-AF65-F5344CB8AC3E}">
        <p14:creationId xmlns:p14="http://schemas.microsoft.com/office/powerpoint/2010/main" val="2854047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Quick Sort Time</a:t>
            </a:r>
            <a:endParaRPr lang="en-US" dirty="0"/>
          </a:p>
        </p:txBody>
      </p:sp>
      <p:sp>
        <p:nvSpPr>
          <p:cNvPr id="6" name="Content Placeholder 2"/>
          <p:cNvSpPr>
            <a:spLocks noGrp="1"/>
          </p:cNvSpPr>
          <p:nvPr>
            <p:ph sz="quarter" idx="10"/>
          </p:nvPr>
        </p:nvSpPr>
        <p:spPr>
          <a:xfrm>
            <a:off x="457200" y="1600200"/>
            <a:ext cx="8229600" cy="838200"/>
          </a:xfrm>
        </p:spPr>
        <p:txBody>
          <a:bodyPr/>
          <a:lstStyle/>
          <a:p>
            <a:r>
              <a:rPr lang="en-US" altLang="en-US" dirty="0" smtClean="0"/>
              <a:t>To </a:t>
            </a:r>
            <a:r>
              <a:rPr lang="en-US" altLang="en-US" dirty="0"/>
              <a:t>partition an array of </a:t>
            </a:r>
            <a:r>
              <a:rPr lang="en-US" altLang="en-US" i="1" dirty="0"/>
              <a:t>n</a:t>
            </a:r>
            <a:r>
              <a:rPr lang="en-US" altLang="en-US" dirty="0"/>
              <a:t> elements, it takes </a:t>
            </a:r>
            <a:r>
              <a:rPr lang="en-US" altLang="en-US" i="1" dirty="0"/>
              <a:t>n-1</a:t>
            </a:r>
            <a:r>
              <a:rPr lang="en-US" altLang="en-US" dirty="0"/>
              <a:t> comparisons and </a:t>
            </a:r>
            <a:r>
              <a:rPr lang="en-US" altLang="en-US" b="1" dirty="0"/>
              <a:t>n</a:t>
            </a:r>
            <a:r>
              <a:rPr lang="en-US" altLang="en-US" dirty="0"/>
              <a:t> moves in the worst case. So, the time required </a:t>
            </a:r>
            <a:r>
              <a:rPr lang="en-US" altLang="en-US" dirty="0" smtClean="0"/>
              <a:t>for</a:t>
            </a:r>
            <a:endParaRPr lang="en-US" dirty="0"/>
          </a:p>
        </p:txBody>
      </p:sp>
      <p:sp>
        <p:nvSpPr>
          <p:cNvPr id="7" name="Content Placeholder 3"/>
          <p:cNvSpPr>
            <a:spLocks noGrp="1"/>
          </p:cNvSpPr>
          <p:nvPr>
            <p:ph sz="quarter" idx="11"/>
          </p:nvPr>
        </p:nvSpPr>
        <p:spPr>
          <a:xfrm>
            <a:off x="457200" y="2438400"/>
            <a:ext cx="1981200" cy="550652"/>
          </a:xfrm>
        </p:spPr>
        <p:txBody>
          <a:bodyPr/>
          <a:lstStyle/>
          <a:p>
            <a:r>
              <a:rPr lang="en-US" altLang="en-US" dirty="0"/>
              <a:t>partition </a:t>
            </a:r>
            <a:r>
              <a:rPr lang="en-US" altLang="en-US" dirty="0" smtClean="0"/>
              <a:t>is</a:t>
            </a:r>
            <a:endParaRPr lang="en-US" dirty="0"/>
          </a:p>
        </p:txBody>
      </p:sp>
      <p:graphicFrame>
        <p:nvGraphicFramePr>
          <p:cNvPr id="8" name="Object 4" descr="O of n."/>
          <p:cNvGraphicFramePr>
            <a:graphicFrameLocks noChangeAspect="1"/>
          </p:cNvGraphicFramePr>
          <p:nvPr>
            <p:extLst>
              <p:ext uri="{D42A27DB-BD31-4B8C-83A1-F6EECF244321}">
                <p14:modId xmlns:p14="http://schemas.microsoft.com/office/powerpoint/2010/main" val="2067963188"/>
              </p:ext>
            </p:extLst>
          </p:nvPr>
        </p:nvGraphicFramePr>
        <p:xfrm>
          <a:off x="1905000" y="2469215"/>
          <a:ext cx="765063" cy="381601"/>
        </p:xfrm>
        <a:graphic>
          <a:graphicData uri="http://schemas.openxmlformats.org/presentationml/2006/ole">
            <mc:AlternateContent xmlns:mc="http://schemas.openxmlformats.org/markup-compatibility/2006">
              <mc:Choice xmlns:v="urn:schemas-microsoft-com:vml" Requires="v">
                <p:oleObj spid="_x0000_s76858" name="Equation" r:id="rId3" imgW="380880" imgH="253800" progId="Equation.DSMT4">
                  <p:embed/>
                </p:oleObj>
              </mc:Choice>
              <mc:Fallback>
                <p:oleObj name="Equation" r:id="rId3" imgW="380880" imgH="253800" progId="Equation.DSMT4">
                  <p:embed/>
                  <p:pic>
                    <p:nvPicPr>
                      <p:cNvPr id="9" name="Object 3"/>
                      <p:cNvPicPr/>
                      <p:nvPr/>
                    </p:nvPicPr>
                    <p:blipFill>
                      <a:blip r:embed="rId4"/>
                      <a:stretch>
                        <a:fillRect/>
                      </a:stretch>
                    </p:blipFill>
                    <p:spPr>
                      <a:xfrm>
                        <a:off x="1905000" y="2469215"/>
                        <a:ext cx="765063" cy="381601"/>
                      </a:xfrm>
                      <a:prstGeom prst="rect">
                        <a:avLst/>
                      </a:prstGeom>
                    </p:spPr>
                  </p:pic>
                </p:oleObj>
              </mc:Fallback>
            </mc:AlternateContent>
          </a:graphicData>
        </a:graphic>
      </p:graphicFrame>
    </p:spTree>
    <p:extLst>
      <p:ext uri="{BB962C8B-B14F-4D97-AF65-F5344CB8AC3E}">
        <p14:creationId xmlns:p14="http://schemas.microsoft.com/office/powerpoint/2010/main" val="3704020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Worst-Case Time</a:t>
            </a:r>
            <a:endParaRPr lang="en-US" dirty="0"/>
          </a:p>
        </p:txBody>
      </p:sp>
      <p:sp>
        <p:nvSpPr>
          <p:cNvPr id="3" name="Content Placeholder 2"/>
          <p:cNvSpPr>
            <a:spLocks noGrp="1"/>
          </p:cNvSpPr>
          <p:nvPr>
            <p:ph sz="quarter" idx="10"/>
          </p:nvPr>
        </p:nvSpPr>
        <p:spPr>
          <a:xfrm>
            <a:off x="457200" y="1600200"/>
            <a:ext cx="8229600" cy="1219200"/>
          </a:xfrm>
        </p:spPr>
        <p:txBody>
          <a:bodyPr/>
          <a:lstStyle/>
          <a:p>
            <a:r>
              <a:rPr lang="en-US" altLang="en-US" dirty="0"/>
              <a:t>In the worst case, each time the pivot divides the array into one big subarray with the other empty. The size of the big subarray is one less than the one before divided. </a:t>
            </a:r>
            <a:r>
              <a:rPr lang="en-US" altLang="en-US" dirty="0" smtClean="0"/>
              <a:t>The</a:t>
            </a:r>
            <a:endParaRPr lang="en-US" dirty="0"/>
          </a:p>
        </p:txBody>
      </p:sp>
      <p:sp>
        <p:nvSpPr>
          <p:cNvPr id="4" name="Content Placeholder 3"/>
          <p:cNvSpPr>
            <a:spLocks noGrp="1"/>
          </p:cNvSpPr>
          <p:nvPr>
            <p:ph sz="quarter" idx="11"/>
          </p:nvPr>
        </p:nvSpPr>
        <p:spPr>
          <a:xfrm>
            <a:off x="458875" y="3106948"/>
            <a:ext cx="2970125" cy="550652"/>
          </a:xfrm>
        </p:spPr>
        <p:txBody>
          <a:bodyPr/>
          <a:lstStyle/>
          <a:p>
            <a:r>
              <a:rPr lang="en-US" altLang="en-US" dirty="0"/>
              <a:t>algorithm </a:t>
            </a:r>
            <a:r>
              <a:rPr lang="en-US" altLang="en-US" dirty="0" smtClean="0"/>
              <a:t>requires</a:t>
            </a:r>
            <a:endParaRPr lang="en-US" dirty="0"/>
          </a:p>
        </p:txBody>
      </p:sp>
      <p:graphicFrame>
        <p:nvGraphicFramePr>
          <p:cNvPr id="5" name="Object 4" descr="O of n squared time."/>
          <p:cNvGraphicFramePr>
            <a:graphicFrameLocks noChangeAspect="1"/>
          </p:cNvGraphicFramePr>
          <p:nvPr>
            <p:extLst>
              <p:ext uri="{D42A27DB-BD31-4B8C-83A1-F6EECF244321}">
                <p14:modId xmlns:p14="http://schemas.microsoft.com/office/powerpoint/2010/main" val="3658266501"/>
              </p:ext>
            </p:extLst>
          </p:nvPr>
        </p:nvGraphicFramePr>
        <p:xfrm>
          <a:off x="3276600" y="3106948"/>
          <a:ext cx="1806610" cy="438489"/>
        </p:xfrm>
        <a:graphic>
          <a:graphicData uri="http://schemas.openxmlformats.org/presentationml/2006/ole">
            <mc:AlternateContent xmlns:mc="http://schemas.openxmlformats.org/markup-compatibility/2006">
              <mc:Choice xmlns:v="urn:schemas-microsoft-com:vml" Requires="v">
                <p:oleObj spid="_x0000_s77934" name="Equation" r:id="rId3" imgW="711000" imgH="228600" progId="Equation.DSMT4">
                  <p:embed/>
                </p:oleObj>
              </mc:Choice>
              <mc:Fallback>
                <p:oleObj name="Equation" r:id="rId3" imgW="711000" imgH="228600" progId="Equation.DSMT4">
                  <p:embed/>
                  <p:pic>
                    <p:nvPicPr>
                      <p:cNvPr id="24593" name="Object 18"/>
                      <p:cNvPicPr>
                        <a:picLocks noChangeAspect="1" noChangeArrowheads="1"/>
                      </p:cNvPicPr>
                      <p:nvPr/>
                    </p:nvPicPr>
                    <p:blipFill>
                      <a:blip r:embed="rId4"/>
                      <a:srcRect/>
                      <a:stretch>
                        <a:fillRect/>
                      </a:stretch>
                    </p:blipFill>
                    <p:spPr bwMode="auto">
                      <a:xfrm>
                        <a:off x="3276600" y="3106948"/>
                        <a:ext cx="1806610" cy="438489"/>
                      </a:xfrm>
                      <a:prstGeom prst="rect">
                        <a:avLst/>
                      </a:prstGeom>
                      <a:noFill/>
                      <a:ln>
                        <a:noFill/>
                      </a:ln>
                    </p:spPr>
                  </p:pic>
                </p:oleObj>
              </mc:Fallback>
            </mc:AlternateContent>
          </a:graphicData>
        </a:graphic>
      </p:graphicFrame>
      <p:graphicFrame>
        <p:nvGraphicFramePr>
          <p:cNvPr id="6" name="Object 5" descr="left parenthesis n minus 1 right parenthesis + left parenthesis n minus 2 right parenthesis + ellipsis + 2 + 1 = O of n squared."/>
          <p:cNvGraphicFramePr>
            <a:graphicFrameLocks noChangeAspect="1"/>
          </p:cNvGraphicFramePr>
          <p:nvPr>
            <p:extLst>
              <p:ext uri="{D42A27DB-BD31-4B8C-83A1-F6EECF244321}">
                <p14:modId xmlns:p14="http://schemas.microsoft.com/office/powerpoint/2010/main" val="3162014846"/>
              </p:ext>
            </p:extLst>
          </p:nvPr>
        </p:nvGraphicFramePr>
        <p:xfrm>
          <a:off x="2133600" y="4267200"/>
          <a:ext cx="3048000" cy="336550"/>
        </p:xfrm>
        <a:graphic>
          <a:graphicData uri="http://schemas.openxmlformats.org/presentationml/2006/ole">
            <mc:AlternateContent xmlns:mc="http://schemas.openxmlformats.org/markup-compatibility/2006">
              <mc:Choice xmlns:v="urn:schemas-microsoft-com:vml" Requires="v">
                <p:oleObj spid="_x0000_s77935" name="Equation" r:id="rId5" imgW="2070100" imgH="228600" progId="Equation.3">
                  <p:embed/>
                </p:oleObj>
              </mc:Choice>
              <mc:Fallback>
                <p:oleObj name="Equation" r:id="rId5" imgW="2070100" imgH="228600" progId="Equation.3">
                  <p:embed/>
                  <p:pic>
                    <p:nvPicPr>
                      <p:cNvPr id="24592"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4267200"/>
                        <a:ext cx="3048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9517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Best-Case Time</a:t>
            </a:r>
            <a:endParaRPr lang="en-US" dirty="0"/>
          </a:p>
        </p:txBody>
      </p:sp>
      <p:sp>
        <p:nvSpPr>
          <p:cNvPr id="11" name="Content Placeholder 2"/>
          <p:cNvSpPr>
            <a:spLocks noGrp="1"/>
          </p:cNvSpPr>
          <p:nvPr>
            <p:ph idx="1"/>
          </p:nvPr>
        </p:nvSpPr>
        <p:spPr>
          <a:xfrm>
            <a:off x="457200" y="1524000"/>
            <a:ext cx="8229600" cy="1524000"/>
          </a:xfrm>
        </p:spPr>
        <p:txBody>
          <a:bodyPr/>
          <a:lstStyle/>
          <a:p>
            <a:r>
              <a:rPr lang="en-US" altLang="en-US" dirty="0"/>
              <a:t>In the best case, each time the pivot divides the array into two parts of about the same size. Let  </a:t>
            </a:r>
            <a:r>
              <a:rPr lang="en-US" altLang="en-US" i="1" dirty="0"/>
              <a:t>T(n)</a:t>
            </a:r>
            <a:r>
              <a:rPr lang="en-US" altLang="en-US" dirty="0"/>
              <a:t> denote the time required for sorting an array of  elements using quick sort. So, </a:t>
            </a:r>
          </a:p>
        </p:txBody>
      </p:sp>
      <p:graphicFrame>
        <p:nvGraphicFramePr>
          <p:cNvPr id="12" name="Object 3" descr="T of n = T of start fraction n over 2 end fraction + T of start fraction n over 2 end fraction + n = O of n log n."/>
          <p:cNvGraphicFramePr>
            <a:graphicFrameLocks noChangeAspect="1"/>
          </p:cNvGraphicFramePr>
          <p:nvPr>
            <p:extLst>
              <p:ext uri="{D42A27DB-BD31-4B8C-83A1-F6EECF244321}">
                <p14:modId xmlns:p14="http://schemas.microsoft.com/office/powerpoint/2010/main" val="1336815859"/>
              </p:ext>
            </p:extLst>
          </p:nvPr>
        </p:nvGraphicFramePr>
        <p:xfrm>
          <a:off x="1600200" y="4038600"/>
          <a:ext cx="4419600" cy="793750"/>
        </p:xfrm>
        <a:graphic>
          <a:graphicData uri="http://schemas.openxmlformats.org/presentationml/2006/ole">
            <mc:AlternateContent xmlns:mc="http://schemas.openxmlformats.org/markup-compatibility/2006">
              <mc:Choice xmlns:v="urn:schemas-microsoft-com:vml" Requires="v">
                <p:oleObj spid="_x0000_s78901" name="Equation" r:id="rId3" imgW="2209800" imgH="393700" progId="Equation.3">
                  <p:embed/>
                </p:oleObj>
              </mc:Choice>
              <mc:Fallback>
                <p:oleObj name="Equation" r:id="rId3" imgW="2209800" imgH="393700" progId="Equation.3">
                  <p:embed/>
                  <p:pic>
                    <p:nvPicPr>
                      <p:cNvPr id="25617"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038600"/>
                        <a:ext cx="44196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82559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Average-Case Time</a:t>
            </a:r>
            <a:endParaRPr lang="en-US" dirty="0"/>
          </a:p>
        </p:txBody>
      </p:sp>
      <p:sp>
        <p:nvSpPr>
          <p:cNvPr id="5" name="Content Placeholder 2"/>
          <p:cNvSpPr>
            <a:spLocks noGrp="1"/>
          </p:cNvSpPr>
          <p:nvPr>
            <p:ph sz="quarter" idx="10"/>
          </p:nvPr>
        </p:nvSpPr>
        <p:spPr>
          <a:xfrm>
            <a:off x="457200" y="1600200"/>
            <a:ext cx="8305800" cy="1066800"/>
          </a:xfrm>
        </p:spPr>
        <p:txBody>
          <a:bodyPr/>
          <a:lstStyle/>
          <a:p>
            <a:r>
              <a:rPr lang="en-US" altLang="en-US" dirty="0"/>
              <a:t>On the average, each time the pivot will not divide the array into two parts of the same size nor one empty part. Statistically, the sizes of the two parts are very close. So </a:t>
            </a:r>
            <a:r>
              <a:rPr lang="en-US" altLang="en-US" dirty="0" smtClean="0"/>
              <a:t>the</a:t>
            </a:r>
            <a:endParaRPr lang="en-US" dirty="0"/>
          </a:p>
        </p:txBody>
      </p:sp>
      <p:sp>
        <p:nvSpPr>
          <p:cNvPr id="6" name="Content Placeholder 3"/>
          <p:cNvSpPr>
            <a:spLocks noGrp="1"/>
          </p:cNvSpPr>
          <p:nvPr>
            <p:ph sz="quarter" idx="11"/>
          </p:nvPr>
        </p:nvSpPr>
        <p:spPr>
          <a:xfrm>
            <a:off x="489857" y="3026229"/>
            <a:ext cx="2481943" cy="478971"/>
          </a:xfrm>
        </p:spPr>
        <p:txBody>
          <a:bodyPr/>
          <a:lstStyle/>
          <a:p>
            <a:r>
              <a:rPr lang="en-US" altLang="en-US" dirty="0"/>
              <a:t>average time </a:t>
            </a:r>
            <a:r>
              <a:rPr lang="en-US" altLang="en-US" dirty="0" smtClean="0"/>
              <a:t>is</a:t>
            </a:r>
            <a:endParaRPr lang="en-US" dirty="0"/>
          </a:p>
        </p:txBody>
      </p:sp>
      <p:graphicFrame>
        <p:nvGraphicFramePr>
          <p:cNvPr id="9" name="Object 4" descr="O of n log n."/>
          <p:cNvGraphicFramePr>
            <a:graphicFrameLocks noChangeAspect="1"/>
          </p:cNvGraphicFramePr>
          <p:nvPr>
            <p:extLst>
              <p:ext uri="{D42A27DB-BD31-4B8C-83A1-F6EECF244321}">
                <p14:modId xmlns:p14="http://schemas.microsoft.com/office/powerpoint/2010/main" val="1561130498"/>
              </p:ext>
            </p:extLst>
          </p:nvPr>
        </p:nvGraphicFramePr>
        <p:xfrm>
          <a:off x="3124200" y="3033712"/>
          <a:ext cx="1600200" cy="409575"/>
        </p:xfrm>
        <a:graphic>
          <a:graphicData uri="http://schemas.openxmlformats.org/presentationml/2006/ole">
            <mc:AlternateContent xmlns:mc="http://schemas.openxmlformats.org/markup-compatibility/2006">
              <mc:Choice xmlns:v="urn:schemas-microsoft-com:vml" Requires="v">
                <p:oleObj spid="_x0000_s79923" name="Equation" r:id="rId3" imgW="596880" imgH="203040" progId="Equation.DSMT4">
                  <p:embed/>
                </p:oleObj>
              </mc:Choice>
              <mc:Fallback>
                <p:oleObj name="Equation" r:id="rId3" imgW="596880" imgH="203040" progId="Equation.DSMT4">
                  <p:embed/>
                  <p:pic>
                    <p:nvPicPr>
                      <p:cNvPr id="12" name="Object 3"/>
                      <p:cNvPicPr>
                        <a:picLocks noChangeAspect="1" noChangeArrowheads="1"/>
                      </p:cNvPicPr>
                      <p:nvPr/>
                    </p:nvPicPr>
                    <p:blipFill>
                      <a:blip r:embed="rId4"/>
                      <a:srcRect/>
                      <a:stretch>
                        <a:fillRect/>
                      </a:stretch>
                    </p:blipFill>
                    <p:spPr bwMode="auto">
                      <a:xfrm>
                        <a:off x="3124200" y="3033712"/>
                        <a:ext cx="1600200" cy="409575"/>
                      </a:xfrm>
                      <a:prstGeom prst="rect">
                        <a:avLst/>
                      </a:prstGeom>
                      <a:noFill/>
                      <a:ln>
                        <a:noFill/>
                      </a:ln>
                    </p:spPr>
                  </p:pic>
                </p:oleObj>
              </mc:Fallback>
            </mc:AlternateContent>
          </a:graphicData>
        </a:graphic>
      </p:graphicFrame>
      <p:sp>
        <p:nvSpPr>
          <p:cNvPr id="7" name="Content Placeholder 5"/>
          <p:cNvSpPr>
            <a:spLocks noGrp="1"/>
          </p:cNvSpPr>
          <p:nvPr>
            <p:ph sz="quarter" idx="12"/>
          </p:nvPr>
        </p:nvSpPr>
        <p:spPr>
          <a:xfrm>
            <a:off x="4953000" y="3033713"/>
            <a:ext cx="3505200" cy="471488"/>
          </a:xfrm>
        </p:spPr>
        <p:txBody>
          <a:bodyPr/>
          <a:lstStyle/>
          <a:p>
            <a:r>
              <a:rPr lang="en-US" altLang="en-US" dirty="0"/>
              <a:t>The exact </a:t>
            </a:r>
            <a:r>
              <a:rPr lang="en-US" altLang="en-US" dirty="0" smtClean="0"/>
              <a:t>average-case</a:t>
            </a:r>
            <a:endParaRPr lang="en-US" dirty="0"/>
          </a:p>
        </p:txBody>
      </p:sp>
      <p:sp>
        <p:nvSpPr>
          <p:cNvPr id="8" name="Content Placeholder 6"/>
          <p:cNvSpPr>
            <a:spLocks noGrp="1"/>
          </p:cNvSpPr>
          <p:nvPr>
            <p:ph sz="quarter" idx="13"/>
          </p:nvPr>
        </p:nvSpPr>
        <p:spPr>
          <a:xfrm>
            <a:off x="502417" y="3686802"/>
            <a:ext cx="8229600" cy="1143000"/>
          </a:xfrm>
        </p:spPr>
        <p:txBody>
          <a:bodyPr/>
          <a:lstStyle/>
          <a:p>
            <a:r>
              <a:rPr lang="en-US" altLang="en-US" dirty="0"/>
              <a:t>analysis </a:t>
            </a:r>
            <a:r>
              <a:rPr lang="en-US" altLang="en-US" dirty="0" smtClean="0"/>
              <a:t>is </a:t>
            </a:r>
            <a:r>
              <a:rPr lang="en-US" altLang="en-US" dirty="0"/>
              <a:t>beyond the scope of this book. </a:t>
            </a:r>
          </a:p>
        </p:txBody>
      </p:sp>
    </p:spTree>
    <p:extLst>
      <p:ext uri="{BB962C8B-B14F-4D97-AF65-F5344CB8AC3E}">
        <p14:creationId xmlns:p14="http://schemas.microsoft.com/office/powerpoint/2010/main" val="1914124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sz="3200" dirty="0"/>
              <a:t>Heap</a:t>
            </a:r>
            <a:endParaRPr lang="en-US" dirty="0"/>
          </a:p>
        </p:txBody>
      </p:sp>
      <p:sp>
        <p:nvSpPr>
          <p:cNvPr id="8" name="Content Placeholder 2"/>
          <p:cNvSpPr>
            <a:spLocks noGrp="1"/>
          </p:cNvSpPr>
          <p:nvPr>
            <p:ph idx="1"/>
          </p:nvPr>
        </p:nvSpPr>
        <p:spPr/>
        <p:txBody>
          <a:bodyPr/>
          <a:lstStyle/>
          <a:p>
            <a:pPr>
              <a:lnSpc>
                <a:spcPct val="90000"/>
              </a:lnSpc>
            </a:pPr>
            <a:r>
              <a:rPr lang="en-US" altLang="en-US" dirty="0"/>
              <a:t>Heap is a useful data structure for designing efficient sorting algorithms and priority queues. A </a:t>
            </a:r>
            <a:r>
              <a:rPr lang="en-US" altLang="en-US" b="1" dirty="0"/>
              <a:t>heap</a:t>
            </a:r>
            <a:r>
              <a:rPr lang="en-US" altLang="en-US" dirty="0"/>
              <a:t> is a binary tree with the following properties:</a:t>
            </a:r>
          </a:p>
          <a:p>
            <a:pPr>
              <a:lnSpc>
                <a:spcPct val="90000"/>
              </a:lnSpc>
            </a:pPr>
            <a:r>
              <a:rPr lang="en-US" altLang="en-US" dirty="0" smtClean="0"/>
              <a:t>It </a:t>
            </a:r>
            <a:r>
              <a:rPr lang="en-US" altLang="en-US" dirty="0"/>
              <a:t>is a complete binary tree.</a:t>
            </a:r>
          </a:p>
          <a:p>
            <a:pPr>
              <a:lnSpc>
                <a:spcPct val="90000"/>
              </a:lnSpc>
            </a:pPr>
            <a:r>
              <a:rPr lang="en-US" altLang="en-US" dirty="0"/>
              <a:t>Each node is greater than or equal to any of its children</a:t>
            </a:r>
            <a:r>
              <a:rPr lang="en-US" altLang="en-US" dirty="0" smtClean="0"/>
              <a:t>.</a:t>
            </a:r>
            <a:endParaRPr lang="en-US" altLang="en-US" sz="3200" dirty="0"/>
          </a:p>
        </p:txBody>
      </p:sp>
    </p:spTree>
    <p:extLst>
      <p:ext uri="{BB962C8B-B14F-4D97-AF65-F5344CB8AC3E}">
        <p14:creationId xmlns:p14="http://schemas.microsoft.com/office/powerpoint/2010/main" val="4078372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Complete Binary Tree</a:t>
            </a:r>
            <a:endParaRPr lang="en-US" dirty="0"/>
          </a:p>
        </p:txBody>
      </p:sp>
      <p:sp>
        <p:nvSpPr>
          <p:cNvPr id="3" name="Content Placeholder 2"/>
          <p:cNvSpPr>
            <a:spLocks noGrp="1"/>
          </p:cNvSpPr>
          <p:nvPr>
            <p:ph idx="1"/>
          </p:nvPr>
        </p:nvSpPr>
        <p:spPr>
          <a:xfrm>
            <a:off x="457200" y="1524000"/>
            <a:ext cx="8229600" cy="2362200"/>
          </a:xfrm>
        </p:spPr>
        <p:txBody>
          <a:bodyPr/>
          <a:lstStyle/>
          <a:p>
            <a:r>
              <a:rPr lang="en-US" altLang="en-US" sz="2200" dirty="0"/>
              <a:t>A binary tree is </a:t>
            </a:r>
            <a:r>
              <a:rPr lang="en-US" altLang="en-US" sz="2200" b="1" i="1" dirty="0"/>
              <a:t>complete</a:t>
            </a:r>
            <a:r>
              <a:rPr lang="en-US" altLang="en-US" sz="2200" dirty="0"/>
              <a:t> if every level of the tree is full except that the last level may not be full and all the leaves on the last level are placed left-most. For example, in the following figure, the binary trees in (a) and (b) are complete, but the binary trees in (c) and (d) are not complete. Further, the binary tree in (a) is a heap, but the binary tree in (b) is not a heap, because the root (39) is less than its right child (42</a:t>
            </a:r>
            <a:r>
              <a:rPr lang="en-US" altLang="en-US" sz="2200" dirty="0" smtClean="0"/>
              <a:t>).</a:t>
            </a:r>
            <a:endParaRPr lang="en-US" altLang="en-US" sz="2200" dirty="0"/>
          </a:p>
        </p:txBody>
      </p:sp>
      <p:pic>
        <p:nvPicPr>
          <p:cNvPr id="4" name="Picture 3" descr="Four examples of binary tree named a, b, c and d from left to right. In the first example, the root 42 has two children, 32 and 39 in the first level. The left child 32 has 2 children, 22 and 29, and the right child 39 has 2 children 14 and 33 in the second level. In the second example, the root 39 has 2 children 32 and 42 in the first level. The left child 32 has 2 children 22 and 29, and the right child 42 has a left child 14 in the second level. In the third example, the root 42 has 2 children 32 and 39 in the first level. The left child 32 has a left child 22, and the right child 39 has 2 children 14 and 33 in the second level. In the fourth example, the root 42 has a left child 32 in the first level. The left child 32 has 2 children 22 and 29 in the second level."/>
          <p:cNvPicPr>
            <a:picLocks noChangeAspect="1"/>
          </p:cNvPicPr>
          <p:nvPr/>
        </p:nvPicPr>
        <p:blipFill>
          <a:blip r:embed="rId2"/>
          <a:stretch>
            <a:fillRect/>
          </a:stretch>
        </p:blipFill>
        <p:spPr>
          <a:xfrm>
            <a:off x="609600" y="4343400"/>
            <a:ext cx="7798951" cy="1599067"/>
          </a:xfrm>
          <a:prstGeom prst="rect">
            <a:avLst/>
          </a:prstGeom>
        </p:spPr>
      </p:pic>
    </p:spTree>
    <p:extLst>
      <p:ext uri="{BB962C8B-B14F-4D97-AF65-F5344CB8AC3E}">
        <p14:creationId xmlns:p14="http://schemas.microsoft.com/office/powerpoint/2010/main" val="3127186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smtClean="0"/>
              <a:t>See How a Heap Works</a:t>
            </a:r>
            <a:endParaRPr lang="en-US" dirty="0"/>
          </a:p>
        </p:txBody>
      </p:sp>
      <p:pic>
        <p:nvPicPr>
          <p:cNvPr id="8" name="Picture 2" descr="h t t p colon forward slash forward slash w w w period c s period a r m s t r o n g period e d u forward slash l i a n g forward slash animation forward slash web forward slash H e a p period h t m l">
            <a:hlinkClick r:id="rId2"/>
          </p:cNvPr>
          <p:cNvPicPr>
            <a:picLocks noChangeAspect="1"/>
          </p:cNvPicPr>
          <p:nvPr/>
        </p:nvPicPr>
        <p:blipFill>
          <a:blip r:embed="rId3"/>
          <a:stretch>
            <a:fillRect/>
          </a:stretch>
        </p:blipFill>
        <p:spPr>
          <a:xfrm>
            <a:off x="533400" y="1600200"/>
            <a:ext cx="7544183" cy="841321"/>
          </a:xfrm>
          <a:prstGeom prst="rect">
            <a:avLst/>
          </a:prstGeom>
        </p:spPr>
      </p:pic>
      <p:pic>
        <p:nvPicPr>
          <p:cNvPr id="9" name="Picture 3" descr="A heap animation window with the title Heap Animation. It has a dialog box named Enter a key and two buttons Insert and Remove the root at the bottom of the window. Inside the window, the title reads Heap Animation by Y Daniel Liang and the text below reads, enter an integer key and click the Insert button to insert the key into the heap. Click the Remove the root button to remove the root from the heap. Below the text, a binary tree has root 25 with 2 children 5 and 24 in the first level. The left child 5 has 2 children 4 and 4, and the right child 24 has 2 children 2 and 22 in the second level. The value 22 is entered in the dialogue box and the Insert button is highligh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590800"/>
            <a:ext cx="3946334"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60772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Representing a Heap</a:t>
            </a:r>
            <a:endParaRPr lang="en-US" dirty="0"/>
          </a:p>
        </p:txBody>
      </p:sp>
      <p:sp>
        <p:nvSpPr>
          <p:cNvPr id="6" name="Content Placeholder 2"/>
          <p:cNvSpPr>
            <a:spLocks noGrp="1"/>
          </p:cNvSpPr>
          <p:nvPr>
            <p:ph sz="quarter" idx="10"/>
          </p:nvPr>
        </p:nvSpPr>
        <p:spPr/>
        <p:txBody>
          <a:bodyPr/>
          <a:lstStyle/>
          <a:p>
            <a:r>
              <a:rPr lang="en-US" altLang="en-US" dirty="0"/>
              <a:t>For a node at position </a:t>
            </a:r>
            <a:r>
              <a:rPr lang="en-US" altLang="en-US" i="1" dirty="0" err="1"/>
              <a:t>i</a:t>
            </a:r>
            <a:r>
              <a:rPr lang="en-US" altLang="en-US" dirty="0"/>
              <a:t>, its left child is at position </a:t>
            </a:r>
            <a:r>
              <a:rPr lang="en-US" altLang="en-US" i="1" dirty="0"/>
              <a:t>2i+1</a:t>
            </a:r>
            <a:r>
              <a:rPr lang="en-US" altLang="en-US" dirty="0"/>
              <a:t> and its right child is at position </a:t>
            </a:r>
            <a:r>
              <a:rPr lang="en-US" altLang="en-US" i="1" dirty="0"/>
              <a:t>2i+2</a:t>
            </a:r>
            <a:r>
              <a:rPr lang="en-US" altLang="en-US" dirty="0"/>
              <a:t>, and its parent is at index</a:t>
            </a:r>
            <a:endParaRPr lang="en-US" dirty="0"/>
          </a:p>
        </p:txBody>
      </p:sp>
      <p:graphicFrame>
        <p:nvGraphicFramePr>
          <p:cNvPr id="10" name="Object 3" descr="left parenthesis i minus 1 right parenthesis divided by 2."/>
          <p:cNvGraphicFramePr>
            <a:graphicFrameLocks noChangeAspect="1"/>
          </p:cNvGraphicFramePr>
          <p:nvPr>
            <p:extLst>
              <p:ext uri="{D42A27DB-BD31-4B8C-83A1-F6EECF244321}">
                <p14:modId xmlns:p14="http://schemas.microsoft.com/office/powerpoint/2010/main" val="4111502739"/>
              </p:ext>
            </p:extLst>
          </p:nvPr>
        </p:nvGraphicFramePr>
        <p:xfrm>
          <a:off x="457200" y="2613966"/>
          <a:ext cx="1066800" cy="357833"/>
        </p:xfrm>
        <a:graphic>
          <a:graphicData uri="http://schemas.openxmlformats.org/presentationml/2006/ole">
            <mc:AlternateContent xmlns:mc="http://schemas.openxmlformats.org/markup-compatibility/2006">
              <mc:Choice xmlns:v="urn:schemas-microsoft-com:vml" Requires="v">
                <p:oleObj spid="_x0000_s80982" name="Equation" r:id="rId3" imgW="431640" imgH="203040" progId="Equation.DSMT4">
                  <p:embed/>
                </p:oleObj>
              </mc:Choice>
              <mc:Fallback>
                <p:oleObj name="Equation" r:id="rId3" imgW="431640" imgH="203040" progId="Equation.DSMT4">
                  <p:embed/>
                  <p:pic>
                    <p:nvPicPr>
                      <p:cNvPr id="0" name=""/>
                      <p:cNvPicPr/>
                      <p:nvPr/>
                    </p:nvPicPr>
                    <p:blipFill>
                      <a:blip r:embed="rId4"/>
                      <a:stretch>
                        <a:fillRect/>
                      </a:stretch>
                    </p:blipFill>
                    <p:spPr>
                      <a:xfrm>
                        <a:off x="457200" y="2613966"/>
                        <a:ext cx="1066800" cy="357833"/>
                      </a:xfrm>
                      <a:prstGeom prst="rect">
                        <a:avLst/>
                      </a:prstGeom>
                    </p:spPr>
                  </p:pic>
                </p:oleObj>
              </mc:Fallback>
            </mc:AlternateContent>
          </a:graphicData>
        </a:graphic>
      </p:graphicFrame>
      <p:sp>
        <p:nvSpPr>
          <p:cNvPr id="7" name="Content Placeholder 4"/>
          <p:cNvSpPr>
            <a:spLocks noGrp="1"/>
          </p:cNvSpPr>
          <p:nvPr>
            <p:ph sz="quarter" idx="11"/>
          </p:nvPr>
        </p:nvSpPr>
        <p:spPr>
          <a:xfrm>
            <a:off x="1676400" y="2608053"/>
            <a:ext cx="6858000" cy="516147"/>
          </a:xfrm>
        </p:spPr>
        <p:txBody>
          <a:bodyPr/>
          <a:lstStyle/>
          <a:p>
            <a:r>
              <a:rPr lang="en-US" altLang="en-US" dirty="0"/>
              <a:t>For example, the node for element 39 is </a:t>
            </a:r>
            <a:r>
              <a:rPr lang="en-US" altLang="en-US" dirty="0" smtClean="0"/>
              <a:t>at </a:t>
            </a:r>
            <a:endParaRPr lang="en-US" dirty="0"/>
          </a:p>
        </p:txBody>
      </p:sp>
      <p:sp>
        <p:nvSpPr>
          <p:cNvPr id="8" name="Content Placeholder 5"/>
          <p:cNvSpPr>
            <a:spLocks noGrp="1"/>
          </p:cNvSpPr>
          <p:nvPr>
            <p:ph sz="quarter" idx="12"/>
          </p:nvPr>
        </p:nvSpPr>
        <p:spPr>
          <a:xfrm>
            <a:off x="495300" y="3200399"/>
            <a:ext cx="8229600" cy="762001"/>
          </a:xfrm>
        </p:spPr>
        <p:txBody>
          <a:bodyPr/>
          <a:lstStyle/>
          <a:p>
            <a:r>
              <a:rPr lang="en-US" altLang="en-US" dirty="0"/>
              <a:t>position 4, so its left child (element 14) is at 9 (</a:t>
            </a:r>
            <a:r>
              <a:rPr lang="en-US" altLang="en-US" i="1" dirty="0"/>
              <a:t>2*4+1</a:t>
            </a:r>
            <a:r>
              <a:rPr lang="en-US" altLang="en-US" dirty="0"/>
              <a:t>), its right child (element 33) is at 10 (</a:t>
            </a:r>
            <a:r>
              <a:rPr lang="en-US" altLang="en-US" i="1" dirty="0"/>
              <a:t>2*4+2</a:t>
            </a:r>
            <a:r>
              <a:rPr lang="en-US" altLang="en-US" dirty="0"/>
              <a:t>), and its </a:t>
            </a:r>
            <a:r>
              <a:rPr lang="en-US" altLang="en-US" dirty="0" smtClean="0"/>
              <a:t>parent</a:t>
            </a:r>
            <a:endParaRPr lang="en-US" dirty="0"/>
          </a:p>
        </p:txBody>
      </p:sp>
      <p:sp>
        <p:nvSpPr>
          <p:cNvPr id="9" name="Content Placeholder 6"/>
          <p:cNvSpPr>
            <a:spLocks noGrp="1"/>
          </p:cNvSpPr>
          <p:nvPr>
            <p:ph sz="quarter" idx="13"/>
          </p:nvPr>
        </p:nvSpPr>
        <p:spPr>
          <a:xfrm>
            <a:off x="515397" y="4184649"/>
            <a:ext cx="3086100" cy="419101"/>
          </a:xfrm>
        </p:spPr>
        <p:txBody>
          <a:bodyPr/>
          <a:lstStyle/>
          <a:p>
            <a:r>
              <a:rPr lang="en-US" altLang="en-US" dirty="0"/>
              <a:t>(element 42) is at </a:t>
            </a:r>
            <a:r>
              <a:rPr lang="en-US" altLang="en-US" dirty="0" smtClean="0"/>
              <a:t>1</a:t>
            </a:r>
            <a:endParaRPr lang="en-US" dirty="0"/>
          </a:p>
        </p:txBody>
      </p:sp>
      <p:graphicFrame>
        <p:nvGraphicFramePr>
          <p:cNvPr id="11" name="Object 7" descr="1 left parenthesis left parenthesis 4 minus 1 right parenthesis divided by 2 right parenthesis."/>
          <p:cNvGraphicFramePr>
            <a:graphicFrameLocks noChangeAspect="1"/>
          </p:cNvGraphicFramePr>
          <p:nvPr>
            <p:extLst>
              <p:ext uri="{D42A27DB-BD31-4B8C-83A1-F6EECF244321}">
                <p14:modId xmlns:p14="http://schemas.microsoft.com/office/powerpoint/2010/main" val="2882566679"/>
              </p:ext>
            </p:extLst>
          </p:nvPr>
        </p:nvGraphicFramePr>
        <p:xfrm>
          <a:off x="3505200" y="4184649"/>
          <a:ext cx="1981200" cy="336551"/>
        </p:xfrm>
        <a:graphic>
          <a:graphicData uri="http://schemas.openxmlformats.org/presentationml/2006/ole">
            <mc:AlternateContent xmlns:mc="http://schemas.openxmlformats.org/markup-compatibility/2006">
              <mc:Choice xmlns:v="urn:schemas-microsoft-com:vml" Requires="v">
                <p:oleObj spid="_x0000_s80983" name="Equation" r:id="rId5" imgW="736560" imgH="253800" progId="Equation.DSMT4">
                  <p:embed/>
                </p:oleObj>
              </mc:Choice>
              <mc:Fallback>
                <p:oleObj name="Equation" r:id="rId5" imgW="736560" imgH="253800" progId="Equation.DSMT4">
                  <p:embed/>
                  <p:pic>
                    <p:nvPicPr>
                      <p:cNvPr id="0" name=""/>
                      <p:cNvPicPr/>
                      <p:nvPr/>
                    </p:nvPicPr>
                    <p:blipFill>
                      <a:blip r:embed="rId6"/>
                      <a:stretch>
                        <a:fillRect/>
                      </a:stretch>
                    </p:blipFill>
                    <p:spPr>
                      <a:xfrm>
                        <a:off x="3505200" y="4184649"/>
                        <a:ext cx="1981200" cy="336551"/>
                      </a:xfrm>
                      <a:prstGeom prst="rect">
                        <a:avLst/>
                      </a:prstGeom>
                    </p:spPr>
                  </p:pic>
                </p:oleObj>
              </mc:Fallback>
            </mc:AlternateContent>
          </a:graphicData>
        </a:graphic>
      </p:graphicFrame>
      <p:pic>
        <p:nvPicPr>
          <p:cNvPr id="12" name="Picture 8" descr="A binary tree with 3 levels. The root node 62 has 2 children 42 and 59 in the first level. The left child 42 has 2 children 32 and 39, and the right child 59 has 2 children 44 and 13, in the second level. The left child 32 has 2 children 22 and 29, and the right child 39 has 2 children 14 and 33 in the third level. In the second level, the left child 44 has 2 children 30 and 17, and the right child 13 has a left child 9, in the third level. The values in the binary tree are represented as an array. The array is indexed 0 to 13 from left to right. The 14 values in the array with the index are as follows. 0, 62. 1, 42. 2, 59. 3, 32. 4, 39. 5, 44. 6, 13. 7, 22. 8, 29. 9, 14. 10, 33. 11, 30. 12, 17. 13, 9. 42 is labeled as the parent of 39 and 14 is labeled as the left child of 39 and 33 is labeled as the right child of 39."/>
          <p:cNvPicPr>
            <a:picLocks noChangeAspect="1"/>
          </p:cNvPicPr>
          <p:nvPr/>
        </p:nvPicPr>
        <p:blipFill>
          <a:blip r:embed="rId7"/>
          <a:stretch>
            <a:fillRect/>
          </a:stretch>
        </p:blipFill>
        <p:spPr>
          <a:xfrm>
            <a:off x="1676400" y="4805902"/>
            <a:ext cx="5181600" cy="1578541"/>
          </a:xfrm>
          <a:prstGeom prst="rect">
            <a:avLst/>
          </a:prstGeom>
        </p:spPr>
      </p:pic>
    </p:spTree>
    <p:extLst>
      <p:ext uri="{BB962C8B-B14F-4D97-AF65-F5344CB8AC3E}">
        <p14:creationId xmlns:p14="http://schemas.microsoft.com/office/powerpoint/2010/main" val="1414814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Objectives </a:t>
            </a:r>
            <a:r>
              <a:rPr lang="en-US" altLang="en-US" sz="2000" b="0" dirty="0" smtClean="0"/>
              <a:t>(2 </a:t>
            </a:r>
            <a:r>
              <a:rPr lang="en-US" altLang="en-US" sz="2000" b="0" dirty="0"/>
              <a:t>of 2)</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altLang="en-US" dirty="0"/>
              <a:t>To design, implement, and analyze bucket sort and radix sort (§23.8).</a:t>
            </a:r>
          </a:p>
          <a:p>
            <a:pPr marL="342900" indent="-342900">
              <a:buFont typeface="Arial" panose="020B0604020202020204" pitchFamily="34" charset="0"/>
              <a:buChar char="•"/>
            </a:pPr>
            <a:r>
              <a:rPr lang="en-US" altLang="en-US" dirty="0"/>
              <a:t>To design, implement, and analyze external sort for files that have a large amount of data (§23.9).</a:t>
            </a:r>
          </a:p>
        </p:txBody>
      </p:sp>
    </p:spTree>
    <p:extLst>
      <p:ext uri="{BB962C8B-B14F-4D97-AF65-F5344CB8AC3E}">
        <p14:creationId xmlns:p14="http://schemas.microsoft.com/office/powerpoint/2010/main" val="2174598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Adding Elements to the Heap</a:t>
            </a:r>
            <a:endParaRPr lang="en-US" dirty="0"/>
          </a:p>
        </p:txBody>
      </p:sp>
      <p:sp>
        <p:nvSpPr>
          <p:cNvPr id="3" name="Content Placeholder 2"/>
          <p:cNvSpPr>
            <a:spLocks noGrp="1"/>
          </p:cNvSpPr>
          <p:nvPr>
            <p:ph idx="1"/>
          </p:nvPr>
        </p:nvSpPr>
        <p:spPr>
          <a:xfrm>
            <a:off x="457200" y="1524000"/>
            <a:ext cx="8229600" cy="457200"/>
          </a:xfrm>
        </p:spPr>
        <p:txBody>
          <a:bodyPr/>
          <a:lstStyle/>
          <a:p>
            <a:r>
              <a:rPr lang="en-US" altLang="en-US" dirty="0"/>
              <a:t>Adding 3, 5, 1, 19, 11, and 22 to a heap, initially </a:t>
            </a:r>
            <a:r>
              <a:rPr lang="en-US" altLang="en-US" dirty="0" smtClean="0"/>
              <a:t>empty</a:t>
            </a:r>
            <a:endParaRPr lang="en-US" altLang="en-US" dirty="0"/>
          </a:p>
        </p:txBody>
      </p:sp>
      <p:pic>
        <p:nvPicPr>
          <p:cNvPr id="10" name="Picture 3" descr="The step by step process of adding nodes to a heap. The process has 6 steps as follows. In the first step, after adding 3, the heap has a root node 3. In the second step, after adding 5, the heap has a root node 5 and left child 3 in the first level. In the third step, after adding 1, the heap has root node 5 with 2 children 3 and 1, in the first level. In the fourth step, after adding 19, the heap has root node 19 with 2 children 5 and 1, in the first level. The left child 5 has a left child 3, in the second level. In the fifth step, after adding 11, the heap has root node 19 with 2 children 11 and 1, in the first level. The left child 11 has 2 children 3 and 5 in the second level. In the sixth step, after adding 22, the heap has root node 22 with 2 children 11 and 19, in the first level. The left child 11 has 2 children 3 and 5, and the right child 19 has a left child 1, in the second level."/>
          <p:cNvPicPr>
            <a:picLocks noChangeAspect="1"/>
          </p:cNvPicPr>
          <p:nvPr/>
        </p:nvPicPr>
        <p:blipFill>
          <a:blip r:embed="rId2"/>
          <a:stretch>
            <a:fillRect/>
          </a:stretch>
        </p:blipFill>
        <p:spPr>
          <a:xfrm>
            <a:off x="838200" y="2362200"/>
            <a:ext cx="6758766" cy="3438161"/>
          </a:xfrm>
          <a:prstGeom prst="rect">
            <a:avLst/>
          </a:prstGeom>
        </p:spPr>
      </p:pic>
    </p:spTree>
    <p:extLst>
      <p:ext uri="{BB962C8B-B14F-4D97-AF65-F5344CB8AC3E}">
        <p14:creationId xmlns:p14="http://schemas.microsoft.com/office/powerpoint/2010/main" val="1033570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Rebuild The Heap After Adding A New Node</a:t>
            </a:r>
            <a:endParaRPr lang="en-US" dirty="0"/>
          </a:p>
        </p:txBody>
      </p:sp>
      <p:pic>
        <p:nvPicPr>
          <p:cNvPr id="7" name="Picture 2" descr="Adding 88 to the heap has 3 steps as follows. In the first step, add 88 to a heap. The heap has root node 22 with 2 children 11 and 19 in the first level. The left child 11 has 2 children 3 and 5, and the right child 19 has 2 children 1 and 88, in the second level. The right child of node 19, 88 is highlighted. In the second step, after swapping 88 with 19, the heap has root node 22 has 2 children 11 and 88, with the right child 88 highlighted. The left child 11 has 2 children 3 and 5, and the right child 88 has 2 children 1 and 19, in the second level. In the third step, after swapping 88 with 22, the heap has root node 88 with 2 children 11 and 22 in the first level. The left child 11 has 2 children 3 and 5, and the right child 22 has 2 children 1 and 19, in the second level."/>
          <p:cNvPicPr>
            <a:picLocks noChangeAspect="1"/>
          </p:cNvPicPr>
          <p:nvPr/>
        </p:nvPicPr>
        <p:blipFill>
          <a:blip r:embed="rId2"/>
          <a:stretch>
            <a:fillRect/>
          </a:stretch>
        </p:blipFill>
        <p:spPr>
          <a:xfrm>
            <a:off x="870012" y="2362200"/>
            <a:ext cx="7403976" cy="2981202"/>
          </a:xfrm>
          <a:prstGeom prst="rect">
            <a:avLst/>
          </a:prstGeom>
        </p:spPr>
      </p:pic>
    </p:spTree>
    <p:extLst>
      <p:ext uri="{BB962C8B-B14F-4D97-AF65-F5344CB8AC3E}">
        <p14:creationId xmlns:p14="http://schemas.microsoft.com/office/powerpoint/2010/main" val="2765784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Removing the Root and Rebuild the Tree </a:t>
            </a:r>
            <a:r>
              <a:rPr lang="en-US" altLang="en-US" sz="2000" b="0" dirty="0" smtClean="0"/>
              <a:t>(1 of 5)</a:t>
            </a:r>
            <a:endParaRPr lang="en-US" sz="2000" b="0" dirty="0"/>
          </a:p>
        </p:txBody>
      </p:sp>
      <p:pic>
        <p:nvPicPr>
          <p:cNvPr id="6" name="Picture 2" descr="Removing root 62 from the heap. The heap has a root node 62 highlighted, with 2 children 42 and 59 in the first level. The left child 42 has 2 children 32 and 39, and the right child 59 has 2 children 44 and 13, in the second level. The left child 32 has 2 children 22 and 29, and the right child 39 has 2 children 14 and 33, in the second level. The left child 44 has 2 children 30 and 17, and the right child 13 has one left child 9, in the third level."/>
          <p:cNvPicPr>
            <a:picLocks noChangeAspect="1"/>
          </p:cNvPicPr>
          <p:nvPr/>
        </p:nvPicPr>
        <p:blipFill>
          <a:blip r:embed="rId2"/>
          <a:stretch>
            <a:fillRect/>
          </a:stretch>
        </p:blipFill>
        <p:spPr>
          <a:xfrm>
            <a:off x="914400" y="1828800"/>
            <a:ext cx="6782157" cy="4074319"/>
          </a:xfrm>
          <a:prstGeom prst="rect">
            <a:avLst/>
          </a:prstGeom>
        </p:spPr>
      </p:pic>
    </p:spTree>
    <p:extLst>
      <p:ext uri="{BB962C8B-B14F-4D97-AF65-F5344CB8AC3E}">
        <p14:creationId xmlns:p14="http://schemas.microsoft.com/office/powerpoint/2010/main" val="2837107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Removing the Root and Rebuild the Tree </a:t>
            </a:r>
            <a:r>
              <a:rPr lang="en-US" altLang="en-US" sz="2000" b="0" dirty="0" smtClean="0"/>
              <a:t>(2 </a:t>
            </a:r>
            <a:r>
              <a:rPr lang="en-US" altLang="en-US" sz="2000" b="0" dirty="0"/>
              <a:t>of 5)</a:t>
            </a:r>
            <a:endParaRPr lang="en-US" dirty="0"/>
          </a:p>
        </p:txBody>
      </p:sp>
      <p:pic>
        <p:nvPicPr>
          <p:cNvPr id="6" name="Picture 2" descr="Move 9 to root. The heap has root node 9 highlighted, with 2 children 42 and 59 in the first level. The left child 42 has 2 children 32 and 39, the right child 59 has 2 children 44 and 13, in the second level. The left child 32 has 2 children 22 and 29, the right child 39 has 14 and 33, in the third level. The left child 44 has 2 children 30 and 17, in the third level."/>
          <p:cNvPicPr>
            <a:picLocks noChangeAspect="1"/>
          </p:cNvPicPr>
          <p:nvPr/>
        </p:nvPicPr>
        <p:blipFill>
          <a:blip r:embed="rId2"/>
          <a:stretch>
            <a:fillRect/>
          </a:stretch>
        </p:blipFill>
        <p:spPr>
          <a:xfrm>
            <a:off x="1295400" y="1828800"/>
            <a:ext cx="6669378" cy="4042501"/>
          </a:xfrm>
          <a:prstGeom prst="rect">
            <a:avLst/>
          </a:prstGeom>
        </p:spPr>
      </p:pic>
    </p:spTree>
    <p:extLst>
      <p:ext uri="{BB962C8B-B14F-4D97-AF65-F5344CB8AC3E}">
        <p14:creationId xmlns:p14="http://schemas.microsoft.com/office/powerpoint/2010/main" val="3604828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Removing the Root and Rebuild the Tree </a:t>
            </a:r>
            <a:r>
              <a:rPr lang="en-US" altLang="en-US" sz="2000" b="0" dirty="0" smtClean="0"/>
              <a:t>(3 </a:t>
            </a:r>
            <a:r>
              <a:rPr lang="en-US" altLang="en-US" sz="2000" b="0" dirty="0"/>
              <a:t>of 5)</a:t>
            </a:r>
            <a:endParaRPr lang="en-US" dirty="0"/>
          </a:p>
        </p:txBody>
      </p:sp>
      <p:pic>
        <p:nvPicPr>
          <p:cNvPr id="6" name="Picture 2" descr="Swap with 59. The heap has a root node 59 with 2 children 42 and 9 in the first level, with the right child 9 highlighted. The left child 42 has 2 children 32 and 39, the right child 9 has 2 children 44 and 13, in the second level. The left child 32 has 2 children 22 and 29, the right child 39 has 2 children 14 and 33, in the third level. The left child 44 has 2 children 30 and 17 in the third level."/>
          <p:cNvPicPr>
            <a:picLocks noChangeAspect="1"/>
          </p:cNvPicPr>
          <p:nvPr/>
        </p:nvPicPr>
        <p:blipFill>
          <a:blip r:embed="rId2"/>
          <a:stretch>
            <a:fillRect/>
          </a:stretch>
        </p:blipFill>
        <p:spPr>
          <a:xfrm>
            <a:off x="1219200" y="2057400"/>
            <a:ext cx="6288378" cy="3811566"/>
          </a:xfrm>
          <a:prstGeom prst="rect">
            <a:avLst/>
          </a:prstGeom>
        </p:spPr>
      </p:pic>
    </p:spTree>
    <p:extLst>
      <p:ext uri="{BB962C8B-B14F-4D97-AF65-F5344CB8AC3E}">
        <p14:creationId xmlns:p14="http://schemas.microsoft.com/office/powerpoint/2010/main" val="305657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Removing the Root and Rebuild the Tree </a:t>
            </a:r>
            <a:r>
              <a:rPr lang="en-US" altLang="en-US" sz="2000" b="0" dirty="0" smtClean="0"/>
              <a:t>(4 </a:t>
            </a:r>
            <a:r>
              <a:rPr lang="en-US" altLang="en-US" sz="2000" b="0" dirty="0"/>
              <a:t>of 5)</a:t>
            </a:r>
            <a:endParaRPr lang="en-US" dirty="0"/>
          </a:p>
        </p:txBody>
      </p:sp>
      <p:pic>
        <p:nvPicPr>
          <p:cNvPr id="6" name="Picture 2" descr="Swap 9 with 44. The heap has a root node 59 with 2 children 42 and 44 in the first level. The left child 42 has 2 children 32 and 39, the right child 44 has 2 children 9 and 13, in the second level, with the left child 9 of 44 highlighted. The left child 32 has 2 children 22 and 29, the right child 39 has 2 children 14 and 33, in the third level. The left child 9 has 2 children 30 and 17 in the third level."/>
          <p:cNvPicPr>
            <a:picLocks noChangeAspect="1"/>
          </p:cNvPicPr>
          <p:nvPr/>
        </p:nvPicPr>
        <p:blipFill>
          <a:blip r:embed="rId2"/>
          <a:stretch>
            <a:fillRect/>
          </a:stretch>
        </p:blipFill>
        <p:spPr>
          <a:xfrm>
            <a:off x="1371600" y="1905000"/>
            <a:ext cx="6364578" cy="3857753"/>
          </a:xfrm>
          <a:prstGeom prst="rect">
            <a:avLst/>
          </a:prstGeom>
        </p:spPr>
      </p:pic>
    </p:spTree>
    <p:extLst>
      <p:ext uri="{BB962C8B-B14F-4D97-AF65-F5344CB8AC3E}">
        <p14:creationId xmlns:p14="http://schemas.microsoft.com/office/powerpoint/2010/main" val="963918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Removing the Root and Rebuild the Tree </a:t>
            </a:r>
            <a:r>
              <a:rPr lang="en-US" altLang="en-US" sz="2000" b="0" dirty="0" smtClean="0"/>
              <a:t>(5 </a:t>
            </a:r>
            <a:r>
              <a:rPr lang="en-US" altLang="en-US" sz="2000" b="0" dirty="0"/>
              <a:t>of 5)</a:t>
            </a:r>
            <a:endParaRPr lang="en-US" dirty="0"/>
          </a:p>
        </p:txBody>
      </p:sp>
      <p:pic>
        <p:nvPicPr>
          <p:cNvPr id="6" name="Picture 2" descr="Swap 9 with 30. The heap has a root node 59 with 2 children 42 and 44 in the first level. The left child 42 has 2 children 32 and 39, the right child 44 has 2 children 30 and 13, in the second level. The left child 32 has 2 children 22 and 29, the right child 39 has 2 children 14 and 33, in the third level. The left child 30 has 2 children 9 and 17 in the third level, with the left child 9 of 30 highlighted."/>
          <p:cNvPicPr>
            <a:picLocks noChangeAspect="1"/>
          </p:cNvPicPr>
          <p:nvPr/>
        </p:nvPicPr>
        <p:blipFill>
          <a:blip r:embed="rId2"/>
          <a:stretch>
            <a:fillRect/>
          </a:stretch>
        </p:blipFill>
        <p:spPr>
          <a:xfrm>
            <a:off x="1066800" y="1919917"/>
            <a:ext cx="6440778" cy="3903940"/>
          </a:xfrm>
          <a:prstGeom prst="rect">
            <a:avLst/>
          </a:prstGeom>
        </p:spPr>
      </p:pic>
    </p:spTree>
    <p:extLst>
      <p:ext uri="{BB962C8B-B14F-4D97-AF65-F5344CB8AC3E}">
        <p14:creationId xmlns:p14="http://schemas.microsoft.com/office/powerpoint/2010/main" val="3390555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The Heap Class</a:t>
            </a:r>
            <a:endParaRPr lang="en-US" dirty="0"/>
          </a:p>
        </p:txBody>
      </p:sp>
      <p:pic>
        <p:nvPicPr>
          <p:cNvPr id="6" name="Picture 2" descr="A class diagram of a heap. The name of the class is Heap left angle bracket E extends Comparable left angle bracket E right angle bracket right angle bracket. The attribute of the class is, hyphen list colon java period u t i l period Array List left angle bracket E right angle bracket. The operations in the class with its uses are as follows. plus Heap left parenthesis right parenthesis, creates a default empty heap. plus Heap left parenthesis objects colon E left bracket right bracket right parenthesis, creates a heap with specified objects. plus add left parenthesis new Object colon E right parenthesis colon void, adds a new object to the heap. plus remove left parenthesis right parenthesis colon E, removes the root from the heap and returns it. plus get Size left parenthesis right parenthesis colon i n t, returns the size of the heap."/>
          <p:cNvPicPr>
            <a:picLocks noChangeAspect="1"/>
          </p:cNvPicPr>
          <p:nvPr/>
        </p:nvPicPr>
        <p:blipFill>
          <a:blip r:embed="rId2"/>
          <a:stretch>
            <a:fillRect/>
          </a:stretch>
        </p:blipFill>
        <p:spPr>
          <a:xfrm>
            <a:off x="1104715" y="2057400"/>
            <a:ext cx="6934570" cy="2761727"/>
          </a:xfrm>
          <a:prstGeom prst="rect">
            <a:avLst/>
          </a:prstGeom>
        </p:spPr>
      </p:pic>
      <p:sp>
        <p:nvSpPr>
          <p:cNvPr id="7" name="TextBox 3">
            <a:hlinkClick r:id="rId3"/>
          </p:cNvPr>
          <p:cNvSpPr>
            <a:spLocks noChangeArrowheads="1"/>
          </p:cNvSpPr>
          <p:nvPr/>
        </p:nvSpPr>
        <p:spPr bwMode="auto">
          <a:xfrm>
            <a:off x="4953000" y="5397500"/>
            <a:ext cx="16494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latin typeface="+mn-lt"/>
              </a:rPr>
              <a:t>Heap</a:t>
            </a:r>
          </a:p>
        </p:txBody>
      </p:sp>
    </p:spTree>
    <p:extLst>
      <p:ext uri="{BB962C8B-B14F-4D97-AF65-F5344CB8AC3E}">
        <p14:creationId xmlns:p14="http://schemas.microsoft.com/office/powerpoint/2010/main" val="1075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Heap Sort</a:t>
            </a:r>
            <a:endParaRPr lang="en-US" dirty="0"/>
          </a:p>
        </p:txBody>
      </p:sp>
      <p:sp>
        <p:nvSpPr>
          <p:cNvPr id="4" name="TextBox 2">
            <a:hlinkClick r:id="rId2"/>
          </p:cNvPr>
          <p:cNvSpPr>
            <a:spLocks noChangeArrowheads="1"/>
          </p:cNvSpPr>
          <p:nvPr/>
        </p:nvSpPr>
        <p:spPr bwMode="auto">
          <a:xfrm>
            <a:off x="4953000" y="5397500"/>
            <a:ext cx="1649413" cy="40011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HeapSort</a:t>
            </a:r>
          </a:p>
        </p:txBody>
      </p:sp>
      <p:sp>
        <p:nvSpPr>
          <p:cNvPr id="5" name="TextBox 3">
            <a:hlinkClick r:id="rId3"/>
          </p:cNvPr>
          <p:cNvSpPr txBox="1"/>
          <p:nvPr/>
        </p:nvSpPr>
        <p:spPr>
          <a:xfrm>
            <a:off x="6781800" y="5397500"/>
            <a:ext cx="685800" cy="400110"/>
          </a:xfrm>
          <a:prstGeom prst="rect">
            <a:avLst/>
          </a:prstGeom>
          <a:solidFill>
            <a:srgbClr val="38A1BA"/>
          </a:solidFill>
        </p:spPr>
        <p:txBody>
          <a:bodyPr wrap="square" rtlCol="0">
            <a:spAutoFit/>
          </a:bodyPr>
          <a:lstStyle/>
          <a:p>
            <a:r>
              <a:rPr lang="en-US" sz="2000" dirty="0" smtClean="0"/>
              <a:t>Run</a:t>
            </a:r>
          </a:p>
        </p:txBody>
      </p:sp>
    </p:spTree>
    <p:extLst>
      <p:ext uri="{BB962C8B-B14F-4D97-AF65-F5344CB8AC3E}">
        <p14:creationId xmlns:p14="http://schemas.microsoft.com/office/powerpoint/2010/main" val="1236322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Heap Sort Time</a:t>
            </a:r>
            <a:endParaRPr lang="en-US" dirty="0"/>
          </a:p>
        </p:txBody>
      </p:sp>
      <p:sp>
        <p:nvSpPr>
          <p:cNvPr id="4" name="Content Placeholder 2"/>
          <p:cNvSpPr>
            <a:spLocks noGrp="1"/>
          </p:cNvSpPr>
          <p:nvPr>
            <p:ph sz="quarter" idx="10"/>
          </p:nvPr>
        </p:nvSpPr>
        <p:spPr>
          <a:xfrm>
            <a:off x="457200" y="1600200"/>
            <a:ext cx="8305800" cy="1219200"/>
          </a:xfrm>
        </p:spPr>
        <p:txBody>
          <a:bodyPr/>
          <a:lstStyle/>
          <a:p>
            <a:r>
              <a:rPr lang="en-US" altLang="en-US" dirty="0"/>
              <a:t>Let </a:t>
            </a:r>
            <a:r>
              <a:rPr lang="en-US" altLang="en-US" i="1" dirty="0"/>
              <a:t>h</a:t>
            </a:r>
            <a:r>
              <a:rPr lang="en-US" altLang="en-US" dirty="0"/>
              <a:t> denote the height for a heap of </a:t>
            </a:r>
            <a:r>
              <a:rPr lang="en-US" altLang="en-US" i="1" dirty="0"/>
              <a:t>n</a:t>
            </a:r>
            <a:r>
              <a:rPr lang="en-US" altLang="en-US" dirty="0"/>
              <a:t> elements. Since a heap is a complete binary tree, the first level has 1 node, the second level has 2 nodes, the </a:t>
            </a:r>
            <a:r>
              <a:rPr lang="en-US" altLang="en-US" i="1" dirty="0"/>
              <a:t>k</a:t>
            </a:r>
            <a:r>
              <a:rPr lang="en-US" altLang="en-US" dirty="0"/>
              <a:t>th level has</a:t>
            </a:r>
            <a:endParaRPr lang="en-US" dirty="0"/>
          </a:p>
        </p:txBody>
      </p:sp>
      <p:graphicFrame>
        <p:nvGraphicFramePr>
          <p:cNvPr id="8" name="Object 3" descr="2 to the start expression k minus 1 end expression power nodes, the left parenthesis h minus 1 right parenthesis t h level has 2 left parenthesis h minus 2 right parenthesis nodes"/>
          <p:cNvGraphicFramePr>
            <a:graphicFrameLocks noChangeAspect="1"/>
          </p:cNvGraphicFramePr>
          <p:nvPr>
            <p:extLst>
              <p:ext uri="{D42A27DB-BD31-4B8C-83A1-F6EECF244321}">
                <p14:modId xmlns:p14="http://schemas.microsoft.com/office/powerpoint/2010/main" val="1138071982"/>
              </p:ext>
            </p:extLst>
          </p:nvPr>
        </p:nvGraphicFramePr>
        <p:xfrm>
          <a:off x="451644" y="2857500"/>
          <a:ext cx="5435600" cy="476250"/>
        </p:xfrm>
        <a:graphic>
          <a:graphicData uri="http://schemas.openxmlformats.org/presentationml/2006/ole">
            <mc:AlternateContent xmlns:mc="http://schemas.openxmlformats.org/markup-compatibility/2006">
              <mc:Choice xmlns:v="urn:schemas-microsoft-com:vml" Requires="v">
                <p:oleObj spid="_x0000_s82095" name="Equation" r:id="rId3" imgW="3060360" imgH="266400" progId="Equation.DSMT4">
                  <p:embed/>
                </p:oleObj>
              </mc:Choice>
              <mc:Fallback>
                <p:oleObj name="Equation" r:id="rId3" imgW="3060360" imgH="266400" progId="Equation.DSMT4">
                  <p:embed/>
                  <p:pic>
                    <p:nvPicPr>
                      <p:cNvPr id="0" name=""/>
                      <p:cNvPicPr/>
                      <p:nvPr/>
                    </p:nvPicPr>
                    <p:blipFill>
                      <a:blip r:embed="rId4"/>
                      <a:stretch>
                        <a:fillRect/>
                      </a:stretch>
                    </p:blipFill>
                    <p:spPr>
                      <a:xfrm>
                        <a:off x="451644" y="2857500"/>
                        <a:ext cx="5435600" cy="476250"/>
                      </a:xfrm>
                      <a:prstGeom prst="rect">
                        <a:avLst/>
                      </a:prstGeom>
                    </p:spPr>
                  </p:pic>
                </p:oleObj>
              </mc:Fallback>
            </mc:AlternateContent>
          </a:graphicData>
        </a:graphic>
      </p:graphicFrame>
      <p:sp>
        <p:nvSpPr>
          <p:cNvPr id="6" name="Content Placeholder4"/>
          <p:cNvSpPr>
            <a:spLocks noGrp="1"/>
          </p:cNvSpPr>
          <p:nvPr>
            <p:ph sz="quarter" idx="12"/>
          </p:nvPr>
        </p:nvSpPr>
        <p:spPr>
          <a:xfrm>
            <a:off x="480646" y="3543300"/>
            <a:ext cx="7063154" cy="419100"/>
          </a:xfrm>
        </p:spPr>
        <p:txBody>
          <a:bodyPr/>
          <a:lstStyle/>
          <a:p>
            <a:r>
              <a:rPr lang="en-US" altLang="en-US" dirty="0"/>
              <a:t>and the </a:t>
            </a:r>
            <a:r>
              <a:rPr lang="en-US" altLang="en-US" dirty="0" err="1"/>
              <a:t>hth</a:t>
            </a:r>
            <a:r>
              <a:rPr lang="en-US" altLang="en-US" dirty="0"/>
              <a:t> level has at least one </a:t>
            </a:r>
            <a:r>
              <a:rPr lang="en-US" altLang="en-US" dirty="0" smtClean="0"/>
              <a:t>node </a:t>
            </a:r>
            <a:r>
              <a:rPr lang="en-US" altLang="en-US" dirty="0"/>
              <a:t>and at most </a:t>
            </a:r>
            <a:endParaRPr lang="en-US" dirty="0"/>
          </a:p>
        </p:txBody>
      </p:sp>
      <p:graphicFrame>
        <p:nvGraphicFramePr>
          <p:cNvPr id="9" name="Object 5" descr="2 to the power of start expression h minus 1 end expression"/>
          <p:cNvGraphicFramePr>
            <a:graphicFrameLocks noChangeAspect="1"/>
          </p:cNvGraphicFramePr>
          <p:nvPr>
            <p:extLst>
              <p:ext uri="{D42A27DB-BD31-4B8C-83A1-F6EECF244321}">
                <p14:modId xmlns:p14="http://schemas.microsoft.com/office/powerpoint/2010/main" val="1419167800"/>
              </p:ext>
            </p:extLst>
          </p:nvPr>
        </p:nvGraphicFramePr>
        <p:xfrm>
          <a:off x="7772400" y="3573462"/>
          <a:ext cx="685800" cy="358775"/>
        </p:xfrm>
        <a:graphic>
          <a:graphicData uri="http://schemas.openxmlformats.org/presentationml/2006/ole">
            <mc:AlternateContent xmlns:mc="http://schemas.openxmlformats.org/markup-compatibility/2006">
              <mc:Choice xmlns:v="urn:schemas-microsoft-com:vml" Requires="v">
                <p:oleObj spid="_x0000_s82096" name="Equation" r:id="rId5" imgW="266400" imgH="190440" progId="Equation.DSMT4">
                  <p:embed/>
                </p:oleObj>
              </mc:Choice>
              <mc:Fallback>
                <p:oleObj name="Equation" r:id="rId5" imgW="266400" imgH="190440" progId="Equation.DSMT4">
                  <p:embed/>
                  <p:pic>
                    <p:nvPicPr>
                      <p:cNvPr id="40978" name="Object 16"/>
                      <p:cNvPicPr>
                        <a:picLocks noChangeAspect="1" noChangeArrowheads="1"/>
                      </p:cNvPicPr>
                      <p:nvPr/>
                    </p:nvPicPr>
                    <p:blipFill>
                      <a:blip r:embed="rId6"/>
                      <a:srcRect/>
                      <a:stretch>
                        <a:fillRect/>
                      </a:stretch>
                    </p:blipFill>
                    <p:spPr bwMode="auto">
                      <a:xfrm>
                        <a:off x="7772400" y="3573462"/>
                        <a:ext cx="685800" cy="358775"/>
                      </a:xfrm>
                      <a:prstGeom prst="rect">
                        <a:avLst/>
                      </a:prstGeom>
                      <a:noFill/>
                      <a:ln>
                        <a:noFill/>
                      </a:ln>
                    </p:spPr>
                  </p:pic>
                </p:oleObj>
              </mc:Fallback>
            </mc:AlternateContent>
          </a:graphicData>
        </a:graphic>
      </p:graphicFrame>
      <p:sp>
        <p:nvSpPr>
          <p:cNvPr id="7" name="Content Placeholder 6"/>
          <p:cNvSpPr>
            <a:spLocks noGrp="1"/>
          </p:cNvSpPr>
          <p:nvPr>
            <p:ph sz="quarter" idx="13"/>
          </p:nvPr>
        </p:nvSpPr>
        <p:spPr>
          <a:xfrm>
            <a:off x="480646" y="4090970"/>
            <a:ext cx="8229600" cy="404830"/>
          </a:xfrm>
        </p:spPr>
        <p:txBody>
          <a:bodyPr/>
          <a:lstStyle/>
          <a:p>
            <a:r>
              <a:rPr lang="en-US" altLang="en-US" dirty="0"/>
              <a:t>nodes. Therefore, </a:t>
            </a:r>
          </a:p>
        </p:txBody>
      </p:sp>
      <p:graphicFrame>
        <p:nvGraphicFramePr>
          <p:cNvPr id="10" name="Object 7" descr="1 + 2 + ellipsis + 2 to the power of start expression h minus 2 end expression less than sign n less than sign or equal to 1 + 2 + ellipsis + 2 to the power of start expression h minus 2 end expression + 2 to the power of start expression h minus 1 end expression."/>
          <p:cNvGraphicFramePr>
            <a:graphicFrameLocks noChangeAspect="1"/>
          </p:cNvGraphicFramePr>
          <p:nvPr>
            <p:extLst>
              <p:ext uri="{D42A27DB-BD31-4B8C-83A1-F6EECF244321}">
                <p14:modId xmlns:p14="http://schemas.microsoft.com/office/powerpoint/2010/main" val="625752824"/>
              </p:ext>
            </p:extLst>
          </p:nvPr>
        </p:nvGraphicFramePr>
        <p:xfrm>
          <a:off x="771525" y="4561681"/>
          <a:ext cx="4795838" cy="382588"/>
        </p:xfrm>
        <a:graphic>
          <a:graphicData uri="http://schemas.openxmlformats.org/presentationml/2006/ole">
            <mc:AlternateContent xmlns:mc="http://schemas.openxmlformats.org/markup-compatibility/2006">
              <mc:Choice xmlns:v="urn:schemas-microsoft-com:vml" Requires="v">
                <p:oleObj spid="_x0000_s82097" name="Equation" r:id="rId7" imgW="2590800" imgH="203200" progId="Equation.DSMT4">
                  <p:embed/>
                </p:oleObj>
              </mc:Choice>
              <mc:Fallback>
                <p:oleObj name="Equation" r:id="rId7" imgW="2590800" imgH="203200" progId="Equation.DSMT4">
                  <p:embed/>
                  <p:pic>
                    <p:nvPicPr>
                      <p:cNvPr id="40978"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1525" y="4561681"/>
                        <a:ext cx="479583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8" descr="2 to the power of start expression h minus 1 end expression minus 1 less than sign n less than sign or equal to 2 to the h power minus 1"/>
          <p:cNvGraphicFramePr>
            <a:graphicFrameLocks noChangeAspect="1"/>
          </p:cNvGraphicFramePr>
          <p:nvPr>
            <p:extLst>
              <p:ext uri="{D42A27DB-BD31-4B8C-83A1-F6EECF244321}">
                <p14:modId xmlns:p14="http://schemas.microsoft.com/office/powerpoint/2010/main" val="1870475935"/>
              </p:ext>
            </p:extLst>
          </p:nvPr>
        </p:nvGraphicFramePr>
        <p:xfrm>
          <a:off x="685800" y="5181600"/>
          <a:ext cx="2590800" cy="461963"/>
        </p:xfrm>
        <a:graphic>
          <a:graphicData uri="http://schemas.openxmlformats.org/presentationml/2006/ole">
            <mc:AlternateContent xmlns:mc="http://schemas.openxmlformats.org/markup-compatibility/2006">
              <mc:Choice xmlns:v="urn:schemas-microsoft-com:vml" Requires="v">
                <p:oleObj spid="_x0000_s82098" name="Equation" r:id="rId9" imgW="1155700" imgH="203200" progId="Equation.3">
                  <p:embed/>
                </p:oleObj>
              </mc:Choice>
              <mc:Fallback>
                <p:oleObj name="Equation" r:id="rId9" imgW="1155700" imgH="203200" progId="Equation.3">
                  <p:embed/>
                  <p:pic>
                    <p:nvPicPr>
                      <p:cNvPr id="4098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5181600"/>
                        <a:ext cx="2590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9" descr="log left parenthesis n + 1 right parenthesis less than sign or equal to h less than sign log left parenthesis n + 1 right parenthesis + 1"/>
          <p:cNvGraphicFramePr>
            <a:graphicFrameLocks noChangeAspect="1"/>
          </p:cNvGraphicFramePr>
          <p:nvPr>
            <p:extLst>
              <p:ext uri="{D42A27DB-BD31-4B8C-83A1-F6EECF244321}">
                <p14:modId xmlns:p14="http://schemas.microsoft.com/office/powerpoint/2010/main" val="423840385"/>
              </p:ext>
            </p:extLst>
          </p:nvPr>
        </p:nvGraphicFramePr>
        <p:xfrm>
          <a:off x="3886200" y="5867400"/>
          <a:ext cx="3429000" cy="407988"/>
        </p:xfrm>
        <a:graphic>
          <a:graphicData uri="http://schemas.openxmlformats.org/presentationml/2006/ole">
            <mc:AlternateContent xmlns:mc="http://schemas.openxmlformats.org/markup-compatibility/2006">
              <mc:Choice xmlns:v="urn:schemas-microsoft-com:vml" Requires="v">
                <p:oleObj spid="_x0000_s82099" name="Equation" r:id="rId11" imgW="1739900" imgH="203200" progId="Equation.3">
                  <p:embed/>
                </p:oleObj>
              </mc:Choice>
              <mc:Fallback>
                <p:oleObj name="Equation" r:id="rId11" imgW="1739900" imgH="203200" progId="Equation.3">
                  <p:embed/>
                  <p:pic>
                    <p:nvPicPr>
                      <p:cNvPr id="40982"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86200" y="5867400"/>
                        <a:ext cx="342900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0" descr="2 to the power of start expression h minus 1 end expression less than sign n + 1 less than sign or equal to 2 to the h power."/>
          <p:cNvGraphicFramePr>
            <a:graphicFrameLocks noChangeAspect="1"/>
          </p:cNvGraphicFramePr>
          <p:nvPr>
            <p:extLst>
              <p:ext uri="{D42A27DB-BD31-4B8C-83A1-F6EECF244321}">
                <p14:modId xmlns:p14="http://schemas.microsoft.com/office/powerpoint/2010/main" val="1578121721"/>
              </p:ext>
            </p:extLst>
          </p:nvPr>
        </p:nvGraphicFramePr>
        <p:xfrm>
          <a:off x="3429000" y="5181600"/>
          <a:ext cx="1905000" cy="381000"/>
        </p:xfrm>
        <a:graphic>
          <a:graphicData uri="http://schemas.openxmlformats.org/presentationml/2006/ole">
            <mc:AlternateContent xmlns:mc="http://schemas.openxmlformats.org/markup-compatibility/2006">
              <mc:Choice xmlns:v="urn:schemas-microsoft-com:vml" Requires="v">
                <p:oleObj spid="_x0000_s82100" name="Equation" r:id="rId13" imgW="977476" imgH="203112" progId="Equation.3">
                  <p:embed/>
                </p:oleObj>
              </mc:Choice>
              <mc:Fallback>
                <p:oleObj name="Equation" r:id="rId13" imgW="977476" imgH="203112" progId="Equation.3">
                  <p:embed/>
                  <p:pic>
                    <p:nvPicPr>
                      <p:cNvPr id="40983"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29000" y="51816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1" descr="log 2 to the power of start expression h minus 1 end expression less than sign log left parenthesis n + 1 right parenthesis less than sign or equal to log 2 to the h power"/>
          <p:cNvGraphicFramePr>
            <a:graphicFrameLocks noChangeAspect="1"/>
          </p:cNvGraphicFramePr>
          <p:nvPr>
            <p:extLst>
              <p:ext uri="{D42A27DB-BD31-4B8C-83A1-F6EECF244321}">
                <p14:modId xmlns:p14="http://schemas.microsoft.com/office/powerpoint/2010/main" val="2292826301"/>
              </p:ext>
            </p:extLst>
          </p:nvPr>
        </p:nvGraphicFramePr>
        <p:xfrm>
          <a:off x="5486400" y="5181600"/>
          <a:ext cx="3316288" cy="428625"/>
        </p:xfrm>
        <a:graphic>
          <a:graphicData uri="http://schemas.openxmlformats.org/presentationml/2006/ole">
            <mc:AlternateContent xmlns:mc="http://schemas.openxmlformats.org/markup-compatibility/2006">
              <mc:Choice xmlns:v="urn:schemas-microsoft-com:vml" Requires="v">
                <p:oleObj spid="_x0000_s82101" name="Equation" r:id="rId15" imgW="1701800" imgH="228600" progId="Equation.3">
                  <p:embed/>
                </p:oleObj>
              </mc:Choice>
              <mc:Fallback>
                <p:oleObj name="Equation" r:id="rId15" imgW="1701800" imgH="228600" progId="Equation.3">
                  <p:embed/>
                  <p:pic>
                    <p:nvPicPr>
                      <p:cNvPr id="40984"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86400" y="5181600"/>
                        <a:ext cx="33162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2" descr="h minus 1 less than sign log left parenthesis n + 1 right parenthesis less than sign or equal to h"/>
          <p:cNvGraphicFramePr>
            <a:graphicFrameLocks noChangeAspect="1"/>
          </p:cNvGraphicFramePr>
          <p:nvPr>
            <p:extLst>
              <p:ext uri="{D42A27DB-BD31-4B8C-83A1-F6EECF244321}">
                <p14:modId xmlns:p14="http://schemas.microsoft.com/office/powerpoint/2010/main" val="3612294768"/>
              </p:ext>
            </p:extLst>
          </p:nvPr>
        </p:nvGraphicFramePr>
        <p:xfrm>
          <a:off x="1030288" y="5891213"/>
          <a:ext cx="2474912" cy="381000"/>
        </p:xfrm>
        <a:graphic>
          <a:graphicData uri="http://schemas.openxmlformats.org/presentationml/2006/ole">
            <mc:AlternateContent xmlns:mc="http://schemas.openxmlformats.org/markup-compatibility/2006">
              <mc:Choice xmlns:v="urn:schemas-microsoft-com:vml" Requires="v">
                <p:oleObj spid="_x0000_s82102" name="Equation" r:id="rId17" imgW="1269449" imgH="203112" progId="Equation.3">
                  <p:embed/>
                </p:oleObj>
              </mc:Choice>
              <mc:Fallback>
                <p:oleObj name="Equation" r:id="rId17" imgW="1269449" imgH="203112" progId="Equation.3">
                  <p:embed/>
                  <p:pic>
                    <p:nvPicPr>
                      <p:cNvPr id="40985"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30288" y="5891213"/>
                        <a:ext cx="24749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33011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a:t>
            </a:r>
            <a:r>
              <a:rPr lang="en-US" altLang="en-US" dirty="0" smtClean="0"/>
              <a:t>hy </a:t>
            </a:r>
            <a:r>
              <a:rPr lang="en-US" altLang="en-US" dirty="0"/>
              <a:t>S</a:t>
            </a:r>
            <a:r>
              <a:rPr lang="en-US" altLang="en-US" dirty="0" smtClean="0"/>
              <a:t>tudy </a:t>
            </a:r>
            <a:r>
              <a:rPr lang="en-US" altLang="en-US" dirty="0"/>
              <a:t>S</a:t>
            </a:r>
            <a:r>
              <a:rPr lang="en-US" altLang="en-US" dirty="0" smtClean="0"/>
              <a:t>orting?</a:t>
            </a:r>
            <a:endParaRPr lang="en-US" dirty="0"/>
          </a:p>
        </p:txBody>
      </p:sp>
      <p:sp>
        <p:nvSpPr>
          <p:cNvPr id="3" name="Content Placeholder 2"/>
          <p:cNvSpPr>
            <a:spLocks noGrp="1"/>
          </p:cNvSpPr>
          <p:nvPr>
            <p:ph idx="1"/>
          </p:nvPr>
        </p:nvSpPr>
        <p:spPr/>
        <p:txBody>
          <a:bodyPr/>
          <a:lstStyle/>
          <a:p>
            <a:pPr marL="342900" indent="-342900">
              <a:lnSpc>
                <a:spcPct val="90000"/>
              </a:lnSpc>
              <a:spcBef>
                <a:spcPct val="0"/>
              </a:spcBef>
              <a:buFont typeface="Arial" panose="020B0604020202020204" pitchFamily="34" charset="0"/>
              <a:buChar char="•"/>
            </a:pPr>
            <a:r>
              <a:rPr lang="en-US" altLang="en-US" dirty="0"/>
              <a:t>Sorting is a classic subject in computer science. There are three reasons for studying sorting </a:t>
            </a:r>
            <a:r>
              <a:rPr lang="en-US" altLang="en-US" dirty="0" smtClean="0"/>
              <a:t>algorithms.</a:t>
            </a:r>
          </a:p>
          <a:p>
            <a:pPr marL="740664" lvl="1" indent="-283464"/>
            <a:r>
              <a:rPr lang="en-US" altLang="en-US" dirty="0" smtClean="0"/>
              <a:t>First</a:t>
            </a:r>
            <a:r>
              <a:rPr lang="en-US" altLang="en-US" dirty="0"/>
              <a:t>, sorting algorithms illustrate many creative approaches to problem solving and these approaches can be applied to solve other problems. </a:t>
            </a:r>
          </a:p>
          <a:p>
            <a:pPr marL="740664" lvl="1" indent="-283464"/>
            <a:r>
              <a:rPr lang="en-US" altLang="en-US" dirty="0" smtClean="0"/>
              <a:t>Second</a:t>
            </a:r>
            <a:r>
              <a:rPr lang="en-US" altLang="en-US" dirty="0"/>
              <a:t>, sorting algorithms are good for practicing fundamental programming techniques using selection statements, loops, methods, and arrays. </a:t>
            </a:r>
          </a:p>
          <a:p>
            <a:pPr marL="740664" lvl="1" indent="-283464"/>
            <a:r>
              <a:rPr lang="en-US" altLang="en-US" dirty="0" smtClean="0"/>
              <a:t>Third</a:t>
            </a:r>
            <a:r>
              <a:rPr lang="en-US" altLang="en-US" dirty="0"/>
              <a:t>, sorting algorithms are excellent examples to demonstrate algorithm performance</a:t>
            </a:r>
            <a:r>
              <a:rPr lang="en-US" altLang="en-US" dirty="0" smtClean="0"/>
              <a:t>.</a:t>
            </a:r>
            <a:endParaRPr lang="en-US" altLang="en-US" dirty="0"/>
          </a:p>
        </p:txBody>
      </p:sp>
    </p:spTree>
    <p:extLst>
      <p:ext uri="{BB962C8B-B14F-4D97-AF65-F5344CB8AC3E}">
        <p14:creationId xmlns:p14="http://schemas.microsoft.com/office/powerpoint/2010/main" val="3764660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Bucket Sort and Radix Sort </a:t>
            </a:r>
            <a:endParaRPr lang="en-US" dirty="0"/>
          </a:p>
        </p:txBody>
      </p:sp>
      <p:sp>
        <p:nvSpPr>
          <p:cNvPr id="3" name="Content Placeholder 2"/>
          <p:cNvSpPr>
            <a:spLocks noGrp="1"/>
          </p:cNvSpPr>
          <p:nvPr>
            <p:ph idx="1"/>
          </p:nvPr>
        </p:nvSpPr>
        <p:spPr/>
        <p:txBody>
          <a:bodyPr/>
          <a:lstStyle/>
          <a:p>
            <a:r>
              <a:rPr lang="en-US" altLang="en-US" dirty="0"/>
              <a:t>All sort algorithms discussed so far are general sorting algorithms that work for any types of keys (e.g., integers, strings, and any comparable objects). These algorithms sort the elements by comparing their keys. The lower bound for general sorting algorithms is O(</a:t>
            </a:r>
            <a:r>
              <a:rPr lang="en-US" altLang="en-US" dirty="0" err="1"/>
              <a:t>nlogn</a:t>
            </a:r>
            <a:r>
              <a:rPr lang="en-US" altLang="en-US" dirty="0"/>
              <a:t>). So, no sorting algorithms based on comparisons can perform better than O(</a:t>
            </a:r>
            <a:r>
              <a:rPr lang="en-US" altLang="en-US" dirty="0" err="1"/>
              <a:t>nlogn</a:t>
            </a:r>
            <a:r>
              <a:rPr lang="en-US" altLang="en-US" dirty="0"/>
              <a:t>). However, if the keys are small integers, you can use bucket sort without having to compare the keys</a:t>
            </a:r>
            <a:r>
              <a:rPr lang="en-US" altLang="en-US" dirty="0" smtClean="0"/>
              <a:t>.</a:t>
            </a:r>
            <a:endParaRPr lang="en-US" altLang="en-US" dirty="0"/>
          </a:p>
        </p:txBody>
      </p:sp>
    </p:spTree>
    <p:extLst>
      <p:ext uri="{BB962C8B-B14F-4D97-AF65-F5344CB8AC3E}">
        <p14:creationId xmlns:p14="http://schemas.microsoft.com/office/powerpoint/2010/main" val="2325227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Bucket Sort</a:t>
            </a:r>
            <a:endParaRPr lang="en-US" dirty="0"/>
          </a:p>
        </p:txBody>
      </p:sp>
      <p:sp>
        <p:nvSpPr>
          <p:cNvPr id="3" name="Content Placeholder 2"/>
          <p:cNvSpPr>
            <a:spLocks noGrp="1"/>
          </p:cNvSpPr>
          <p:nvPr>
            <p:ph idx="1"/>
          </p:nvPr>
        </p:nvSpPr>
        <p:spPr>
          <a:xfrm>
            <a:off x="457200" y="1524000"/>
            <a:ext cx="8229600" cy="2286000"/>
          </a:xfrm>
        </p:spPr>
        <p:txBody>
          <a:bodyPr/>
          <a:lstStyle/>
          <a:p>
            <a:r>
              <a:rPr lang="en-US" altLang="en-US" dirty="0"/>
              <a:t>The bucket sort algorithm works as follows. Assume the keys are in the range from </a:t>
            </a:r>
            <a:r>
              <a:rPr lang="en-US" altLang="en-US" b="1" dirty="0"/>
              <a:t>0</a:t>
            </a:r>
            <a:r>
              <a:rPr lang="en-US" altLang="en-US" dirty="0"/>
              <a:t> to </a:t>
            </a:r>
            <a:r>
              <a:rPr lang="en-US" altLang="en-US" b="1" dirty="0"/>
              <a:t>N-1</a:t>
            </a:r>
            <a:r>
              <a:rPr lang="en-US" altLang="en-US" dirty="0"/>
              <a:t>. We need </a:t>
            </a:r>
            <a:r>
              <a:rPr lang="en-US" altLang="en-US" b="1" dirty="0"/>
              <a:t>N</a:t>
            </a:r>
            <a:r>
              <a:rPr lang="en-US" altLang="en-US" dirty="0"/>
              <a:t> buckets labeled 0</a:t>
            </a:r>
            <a:r>
              <a:rPr lang="en-US" altLang="en-US" b="1" dirty="0"/>
              <a:t>, 1, ..., and N-1</a:t>
            </a:r>
            <a:r>
              <a:rPr lang="en-US" altLang="en-US" dirty="0"/>
              <a:t>. If an element’s key is </a:t>
            </a:r>
            <a:r>
              <a:rPr lang="en-US" altLang="en-US" b="1" dirty="0" err="1"/>
              <a:t>i</a:t>
            </a:r>
            <a:r>
              <a:rPr lang="en-US" altLang="en-US" b="1" dirty="0"/>
              <a:t>, </a:t>
            </a:r>
            <a:r>
              <a:rPr lang="en-US" altLang="en-US" dirty="0"/>
              <a:t>the element is put into the bucket </a:t>
            </a:r>
            <a:r>
              <a:rPr lang="en-US" altLang="en-US" u="sng" dirty="0" err="1"/>
              <a:t>i</a:t>
            </a:r>
            <a:r>
              <a:rPr lang="en-US" altLang="en-US" dirty="0"/>
              <a:t>. Each bucket holds the elements with the same key value. You can use an</a:t>
            </a:r>
            <a:r>
              <a:rPr lang="en-US" altLang="en-US" b="1" u="sng" dirty="0"/>
              <a:t> </a:t>
            </a:r>
            <a:r>
              <a:rPr lang="en-US" altLang="en-US" b="1" dirty="0" err="1"/>
              <a:t>ArrayList</a:t>
            </a:r>
            <a:r>
              <a:rPr lang="en-US" altLang="en-US" b="1" u="sng" dirty="0"/>
              <a:t> </a:t>
            </a:r>
            <a:r>
              <a:rPr lang="en-US" altLang="en-US" dirty="0"/>
              <a:t>to implement a bucket</a:t>
            </a:r>
            <a:r>
              <a:rPr lang="en-US" altLang="en-US" dirty="0" smtClean="0"/>
              <a:t>.</a:t>
            </a:r>
            <a:endParaRPr lang="en-US" altLang="en-US" dirty="0"/>
          </a:p>
        </p:txBody>
      </p:sp>
      <p:pic>
        <p:nvPicPr>
          <p:cNvPr id="4" name="Picture 3" descr="An illustration of a array with index bucket 0, bucket 1, bucket 2 ellipsis bucket t. The index bucket 0 has elements with key 0, the index bucket 1 has elements with key 1, the index bucket 2 has elements with key 2 ellipsis, the index with bucket t has elements with key 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495800"/>
            <a:ext cx="673417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4206684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Radix Sort</a:t>
            </a:r>
            <a:endParaRPr lang="en-US" dirty="0"/>
          </a:p>
        </p:txBody>
      </p:sp>
      <p:pic>
        <p:nvPicPr>
          <p:cNvPr id="7" name="Picture 2" descr="The step by step process of sorting elements using radix sort. The 11 elements from left to right reads, 331, 454, 230, 34, 343, 45, 59, 453, 345, 231, 9. The process has 3 steps as follows. In the first step, the array has 10 indexes bucket 0, bucket 1, bucket 2, bucket 3, bucket 4, bucket 5, bucket 6, bucket 7, bucket 8, bucket 9. The index bucket 0 has the element 230, bucket 1 has elements 331, 231, bucket 3 has elements 343, 453, bucket 4 has elements 454, 34, bucket 5 has elements 45, 345, bucket 9 has elements 59, 9. At the end of this step the array reads, 230, 331, 231, 343, 453, 454, 34, 45, 345, 59, 9. In the second step, bucket 0 has the element 9, bucket 3 has elements 230, 331, 231, 34, bucket 4 has elements 343, 45, 345, bucket 5 has elements 453, 454, 59. At the end of this step the array reads, 9, 230, 331, 231, 34, 343, 45, 345, 453, 454, 59. In the third step, bucket 0 has the elements 9, 34, 45, 59, bucket 2 has elements 230, 231, bucket 3 has elements 331, 343, 345, bucket 4 has elements 453, 454. At the end of this step the sorted array reads, 9, 34, 45, 59, 230, 231, 331, 343, 345, 453, 454."/>
          <p:cNvPicPr>
            <a:picLocks noChangeAspect="1"/>
          </p:cNvPicPr>
          <p:nvPr/>
        </p:nvPicPr>
        <p:blipFill>
          <a:blip r:embed="rId2"/>
          <a:stretch>
            <a:fillRect/>
          </a:stretch>
        </p:blipFill>
        <p:spPr>
          <a:xfrm>
            <a:off x="990600" y="1676400"/>
            <a:ext cx="6687700" cy="4397766"/>
          </a:xfrm>
          <a:prstGeom prst="rect">
            <a:avLst/>
          </a:prstGeom>
        </p:spPr>
      </p:pic>
    </p:spTree>
    <p:extLst>
      <p:ext uri="{BB962C8B-B14F-4D97-AF65-F5344CB8AC3E}">
        <p14:creationId xmlns:p14="http://schemas.microsoft.com/office/powerpoint/2010/main" val="1645445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Radix Sort Animation</a:t>
            </a:r>
            <a:endParaRPr lang="en-US" dirty="0"/>
          </a:p>
        </p:txBody>
      </p:sp>
      <p:pic>
        <p:nvPicPr>
          <p:cNvPr id="6" name="Picture 2" descr="h t t p colon forward slash forward slash w w w period c s period a r m s t r o n g period e d u forward slash l i a n g forward slash animation forward slash web forward slash R a d i x S o r t period h t m l">
            <a:hlinkClick r:id="rId2"/>
          </p:cNvPr>
          <p:cNvPicPr>
            <a:picLocks noChangeAspect="1"/>
          </p:cNvPicPr>
          <p:nvPr/>
        </p:nvPicPr>
        <p:blipFill>
          <a:blip r:embed="rId3"/>
          <a:stretch>
            <a:fillRect/>
          </a:stretch>
        </p:blipFill>
        <p:spPr>
          <a:xfrm>
            <a:off x="609600" y="1752600"/>
            <a:ext cx="7391400" cy="883504"/>
          </a:xfrm>
          <a:prstGeom prst="rect">
            <a:avLst/>
          </a:prstGeom>
        </p:spPr>
      </p:pic>
      <p:pic>
        <p:nvPicPr>
          <p:cNvPr id="7" name="Picture 3" descr="A radix sort animation window with two buttons Step and Reset at the bottom of the window. It has a title Radix Sort Animation by Y Daniel Liang. The text below the title reads, perform radix sort for a list of 20 random, three digit integers from 0 to 999. Click the Step button to move a number to a bucket. Click the Reset button to start over with a new random list. The window has an array of 20 elements from left to right that reads, 935, 110, 684, 384, 691, 901, 904, 581, 181, 314, 343, 795, 445, 759, 271, 518, 277, 761, 355, 248, with the element 271 highlighted. Below that is an array of 10 elements from index bucket 0 to bucket 9. The index bucket 0 has the element 110, bucket 1 has the elements 691, 901, 581, 181, 271, with the element 271 highlighted, bucket 3 has the element 343, bucket 4 has the elements 684, 384, 904, 314, bucket 5 has the elements 935, 795, 445, bucket 9 has the element 759. The Step button is highlighted in the win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0" y="2819400"/>
            <a:ext cx="4419600" cy="3382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78954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External Sort</a:t>
            </a:r>
            <a:endParaRPr lang="en-US" dirty="0"/>
          </a:p>
        </p:txBody>
      </p:sp>
      <p:sp>
        <p:nvSpPr>
          <p:cNvPr id="5" name="Content Placeholder 2"/>
          <p:cNvSpPr>
            <a:spLocks noGrp="1"/>
          </p:cNvSpPr>
          <p:nvPr>
            <p:ph idx="1"/>
          </p:nvPr>
        </p:nvSpPr>
        <p:spPr>
          <a:xfrm>
            <a:off x="457200" y="1524000"/>
            <a:ext cx="8229600" cy="1524000"/>
          </a:xfrm>
        </p:spPr>
        <p:txBody>
          <a:bodyPr/>
          <a:lstStyle/>
          <a:p>
            <a:r>
              <a:rPr lang="en-US" altLang="en-US" sz="2000" dirty="0"/>
              <a:t>All the sort algorithms discussed in the preceding sections assume that all data to be sorted is available at one time in internal memory such as an array. To sort data stored in an external file, you may first bring data to the memory, then sort it internally. However, if the file is too large, all data in the file cannot be brought to memory at one time. </a:t>
            </a:r>
          </a:p>
        </p:txBody>
      </p:sp>
      <p:pic>
        <p:nvPicPr>
          <p:cNvPr id="6" name="Picture 3" descr="In an external sort an original file is linked to an array in a program, which is linked to a temporary file with segments S sub 1, S sub 2 ellipsis, S sub k."/>
          <p:cNvPicPr>
            <a:picLocks noChangeAspect="1"/>
          </p:cNvPicPr>
          <p:nvPr/>
        </p:nvPicPr>
        <p:blipFill>
          <a:blip r:embed="rId2"/>
          <a:stretch>
            <a:fillRect/>
          </a:stretch>
        </p:blipFill>
        <p:spPr>
          <a:xfrm>
            <a:off x="762000" y="4343400"/>
            <a:ext cx="6797251" cy="1371600"/>
          </a:xfrm>
          <a:prstGeom prst="rect">
            <a:avLst/>
          </a:prstGeom>
        </p:spPr>
      </p:pic>
      <p:sp>
        <p:nvSpPr>
          <p:cNvPr id="7" name="TextBox4">
            <a:hlinkClick r:id="rId3"/>
          </p:cNvPr>
          <p:cNvSpPr>
            <a:spLocks noChangeArrowheads="1"/>
          </p:cNvSpPr>
          <p:nvPr/>
        </p:nvSpPr>
        <p:spPr bwMode="auto">
          <a:xfrm>
            <a:off x="5486400" y="3742709"/>
            <a:ext cx="2278062" cy="40011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CreateLargeFile</a:t>
            </a:r>
          </a:p>
        </p:txBody>
      </p:sp>
      <p:sp>
        <p:nvSpPr>
          <p:cNvPr id="9" name="TextBox 5">
            <a:hlinkClick r:id="rId4"/>
          </p:cNvPr>
          <p:cNvSpPr txBox="1"/>
          <p:nvPr/>
        </p:nvSpPr>
        <p:spPr>
          <a:xfrm>
            <a:off x="7866525" y="3742709"/>
            <a:ext cx="685800" cy="400110"/>
          </a:xfrm>
          <a:prstGeom prst="rect">
            <a:avLst/>
          </a:prstGeom>
          <a:solidFill>
            <a:srgbClr val="38A1BA"/>
          </a:solidFill>
        </p:spPr>
        <p:txBody>
          <a:bodyPr wrap="square" rtlCol="0">
            <a:spAutoFit/>
          </a:bodyPr>
          <a:lstStyle/>
          <a:p>
            <a:r>
              <a:rPr lang="en-US" sz="2000" dirty="0" smtClean="0"/>
              <a:t>Run</a:t>
            </a:r>
          </a:p>
        </p:txBody>
      </p:sp>
      <p:sp>
        <p:nvSpPr>
          <p:cNvPr id="8" name="TextBox 6">
            <a:hlinkClick r:id="rId5"/>
          </p:cNvPr>
          <p:cNvSpPr>
            <a:spLocks noChangeArrowheads="1"/>
          </p:cNvSpPr>
          <p:nvPr/>
        </p:nvSpPr>
        <p:spPr bwMode="auto">
          <a:xfrm>
            <a:off x="5486400" y="5810310"/>
            <a:ext cx="1954213" cy="40011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SortLargeFile</a:t>
            </a:r>
          </a:p>
        </p:txBody>
      </p:sp>
      <p:sp>
        <p:nvSpPr>
          <p:cNvPr id="10" name="TextBox 7">
            <a:hlinkClick r:id="rId4"/>
          </p:cNvPr>
          <p:cNvSpPr txBox="1"/>
          <p:nvPr/>
        </p:nvSpPr>
        <p:spPr>
          <a:xfrm>
            <a:off x="7593583" y="5810310"/>
            <a:ext cx="685800" cy="400110"/>
          </a:xfrm>
          <a:prstGeom prst="rect">
            <a:avLst/>
          </a:prstGeom>
          <a:solidFill>
            <a:srgbClr val="38A1BA"/>
          </a:solidFill>
        </p:spPr>
        <p:txBody>
          <a:bodyPr wrap="square" rtlCol="0">
            <a:spAutoFit/>
          </a:bodyPr>
          <a:lstStyle/>
          <a:p>
            <a:r>
              <a:rPr lang="en-US" sz="2000" dirty="0" smtClean="0"/>
              <a:t>Run</a:t>
            </a:r>
          </a:p>
        </p:txBody>
      </p:sp>
    </p:spTree>
    <p:extLst>
      <p:ext uri="{BB962C8B-B14F-4D97-AF65-F5344CB8AC3E}">
        <p14:creationId xmlns:p14="http://schemas.microsoft.com/office/powerpoint/2010/main" val="271152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Phase I</a:t>
            </a:r>
            <a:endParaRPr lang="en-US" dirty="0"/>
          </a:p>
        </p:txBody>
      </p:sp>
      <p:sp>
        <p:nvSpPr>
          <p:cNvPr id="3" name="Content Placeholder 2"/>
          <p:cNvSpPr>
            <a:spLocks noGrp="1"/>
          </p:cNvSpPr>
          <p:nvPr>
            <p:ph idx="1"/>
          </p:nvPr>
        </p:nvSpPr>
        <p:spPr>
          <a:xfrm>
            <a:off x="457200" y="1524000"/>
            <a:ext cx="8229600" cy="1371600"/>
          </a:xfrm>
        </p:spPr>
        <p:txBody>
          <a:bodyPr/>
          <a:lstStyle/>
          <a:p>
            <a:r>
              <a:rPr lang="en-US" altLang="en-US" dirty="0"/>
              <a:t>Repeatedly bring data from the file to an array, sort the array using an internal sorting algorithm, and output the data from the array to a temporary file. </a:t>
            </a:r>
          </a:p>
        </p:txBody>
      </p:sp>
      <p:pic>
        <p:nvPicPr>
          <p:cNvPr id="4" name="Picture 3" descr="An original file is linked to an array in a program, which is linked to a temporary file with segments S sub 1, S sub 2 ellipsis, S sub k."/>
          <p:cNvPicPr>
            <a:picLocks noChangeAspect="1"/>
          </p:cNvPicPr>
          <p:nvPr/>
        </p:nvPicPr>
        <p:blipFill>
          <a:blip r:embed="rId2"/>
          <a:stretch>
            <a:fillRect/>
          </a:stretch>
        </p:blipFill>
        <p:spPr>
          <a:xfrm>
            <a:off x="1066800" y="3505200"/>
            <a:ext cx="6797251" cy="2278000"/>
          </a:xfrm>
          <a:prstGeom prst="rect">
            <a:avLst/>
          </a:prstGeom>
        </p:spPr>
      </p:pic>
    </p:spTree>
    <p:extLst>
      <p:ext uri="{BB962C8B-B14F-4D97-AF65-F5344CB8AC3E}">
        <p14:creationId xmlns:p14="http://schemas.microsoft.com/office/powerpoint/2010/main" val="583777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Phase II</a:t>
            </a:r>
            <a:endParaRPr lang="en-US" dirty="0"/>
          </a:p>
        </p:txBody>
      </p:sp>
      <p:sp>
        <p:nvSpPr>
          <p:cNvPr id="3" name="Content Placeholder 2"/>
          <p:cNvSpPr>
            <a:spLocks noGrp="1"/>
          </p:cNvSpPr>
          <p:nvPr>
            <p:ph idx="1"/>
          </p:nvPr>
        </p:nvSpPr>
        <p:spPr>
          <a:xfrm>
            <a:off x="457200" y="1524000"/>
            <a:ext cx="8229600" cy="1676400"/>
          </a:xfrm>
        </p:spPr>
        <p:txBody>
          <a:bodyPr/>
          <a:lstStyle/>
          <a:p>
            <a:r>
              <a:rPr lang="en-US" altLang="en-US" dirty="0"/>
              <a:t>Merge a pair of sorted segments (e.g., S1 with S2, S3 with S4, ..., and so on) into a larger sorted segment and save the new segment into a new temporary file. Continue the same process until one sorted segment results. </a:t>
            </a:r>
          </a:p>
        </p:txBody>
      </p:sp>
      <p:pic>
        <p:nvPicPr>
          <p:cNvPr id="4" name="Picture 3" descr="An array of elements from left to right reads, S sub 1, S sub 2, S sub 3, S sub 4, S sub 5, S sub 6, S sub 7, S sub 8. In the first step, the elements S sub 1 and S sub 2 are merged to form S sub 1, S sub 2 merged, S sub 3 and S sub 4 are merged to form S sub 3, S sub 4 merged, S sub 5 and S sub 6 are merged to form S sub 5, S sub 6 merged and the elements S sub 7 and S sub 8 are merged to form S sub 7, S sub 8 merged. In the next step, the elements S sub 1, S sub 2 merged and S sub 3, S sub 4 merged are merged to form S sub 1, S sub 2, S sub 3, S sub 4 merged. The elements S sub 5, S sub 6 merged and S sub 7, S sub 8 merged are merged to form S sub 5, S sub 6, S sub 7, S sub 8 merged. In the final step, the two merged parts are again merged to form a single merged segment, S sub 1, S sub 2, S sub 3, S sub 4, S sub 5, S sub 6, S sub 7, S sub 8 merged."/>
          <p:cNvPicPr>
            <a:picLocks noChangeAspect="1"/>
          </p:cNvPicPr>
          <p:nvPr/>
        </p:nvPicPr>
        <p:blipFill>
          <a:blip r:embed="rId2"/>
          <a:stretch>
            <a:fillRect/>
          </a:stretch>
        </p:blipFill>
        <p:spPr>
          <a:xfrm>
            <a:off x="1219200" y="3411748"/>
            <a:ext cx="6367951" cy="2680000"/>
          </a:xfrm>
          <a:prstGeom prst="rect">
            <a:avLst/>
          </a:prstGeom>
        </p:spPr>
      </p:pic>
    </p:spTree>
    <p:extLst>
      <p:ext uri="{BB962C8B-B14F-4D97-AF65-F5344CB8AC3E}">
        <p14:creationId xmlns:p14="http://schemas.microsoft.com/office/powerpoint/2010/main" val="2729390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Implementing Phase </a:t>
            </a:r>
            <a:r>
              <a:rPr lang="en-US" altLang="en-US" dirty="0" smtClean="0"/>
              <a:t>II </a:t>
            </a:r>
            <a:r>
              <a:rPr lang="en-US" altLang="en-US" sz="2000" b="0" dirty="0" smtClean="0"/>
              <a:t>(1 of 2)</a:t>
            </a:r>
            <a:endParaRPr lang="en-US" sz="2000" b="0" dirty="0"/>
          </a:p>
        </p:txBody>
      </p:sp>
      <p:sp>
        <p:nvSpPr>
          <p:cNvPr id="3" name="Content Placeholder 2"/>
          <p:cNvSpPr>
            <a:spLocks noGrp="1"/>
          </p:cNvSpPr>
          <p:nvPr>
            <p:ph idx="1"/>
          </p:nvPr>
        </p:nvSpPr>
        <p:spPr/>
        <p:txBody>
          <a:bodyPr/>
          <a:lstStyle/>
          <a:p>
            <a:r>
              <a:rPr lang="en-US" altLang="en-US" dirty="0"/>
              <a:t>Each merge step merges two sorted segments to form a new segment. The new segment doubles the number elements. So the number of segments is reduced by half after each merge step. A segment is too large to be brought to an array in memory. To implement a merge step, copy half number of segments from file f1.dat to a temporary file f2.dat. Then merge the first remaining segment in f1.dat with the first segment in f2.dat into a temporary file named f3.dat</a:t>
            </a:r>
            <a:r>
              <a:rPr lang="en-US" altLang="en-US" dirty="0" smtClean="0"/>
              <a:t>.</a:t>
            </a:r>
            <a:endParaRPr lang="en-US" altLang="en-US" dirty="0"/>
          </a:p>
        </p:txBody>
      </p:sp>
    </p:spTree>
    <p:extLst>
      <p:ext uri="{BB962C8B-B14F-4D97-AF65-F5344CB8AC3E}">
        <p14:creationId xmlns:p14="http://schemas.microsoft.com/office/powerpoint/2010/main" val="1906776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Implementing Phase II </a:t>
            </a:r>
            <a:r>
              <a:rPr lang="en-US" altLang="en-US" sz="2000" b="0" dirty="0" smtClean="0"/>
              <a:t>(2 </a:t>
            </a:r>
            <a:r>
              <a:rPr lang="en-US" altLang="en-US" sz="2000" b="0" dirty="0"/>
              <a:t>of 2)</a:t>
            </a:r>
            <a:endParaRPr lang="en-US" dirty="0"/>
          </a:p>
        </p:txBody>
      </p:sp>
      <p:pic>
        <p:nvPicPr>
          <p:cNvPr id="6" name="Picture 2" descr="A file named f 1 period d a t has 8 segments from left to right that reads, S sub 1, S sub 2, S sub 3, S sub 4, S sub 5, S sub 6, S sub 7, S sub 8. A new file f 2 period d a t is formed by copying the first 4 segments, S sub 1 to S sub 4, from f 1 period d a t. Another new file f 3 period d a t is formed by merging the first two files. The new file has 4 segments from left to right that reads, S sub 1, S sub 5 merged, S sub 2, S sub 6 merged, S sub 3, S sub 7 merged, S sub 4, S sub 8 merged."/>
          <p:cNvPicPr>
            <a:picLocks noChangeAspect="1"/>
          </p:cNvPicPr>
          <p:nvPr/>
        </p:nvPicPr>
        <p:blipFill>
          <a:blip r:embed="rId2"/>
          <a:stretch>
            <a:fillRect/>
          </a:stretch>
        </p:blipFill>
        <p:spPr>
          <a:xfrm>
            <a:off x="1143000" y="2286000"/>
            <a:ext cx="7131001" cy="2438800"/>
          </a:xfrm>
          <a:prstGeom prst="rect">
            <a:avLst/>
          </a:prstGeom>
        </p:spPr>
      </p:pic>
    </p:spTree>
    <p:extLst>
      <p:ext uri="{BB962C8B-B14F-4D97-AF65-F5344CB8AC3E}">
        <p14:creationId xmlns:p14="http://schemas.microsoft.com/office/powerpoint/2010/main" val="210907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cstate="print">
            <a:alphaModFix/>
          </a:blip>
          <a:stretch>
            <a:fillRect/>
          </a:stretch>
        </p:blipFill>
        <p:spPr>
          <a:xfrm>
            <a:off x="1143000" y="2310096"/>
            <a:ext cx="6992625" cy="2466975"/>
          </a:xfrm>
          <a:prstGeom prst="rect">
            <a:avLst/>
          </a:prstGeom>
          <a:noFill/>
          <a:ln>
            <a:noFill/>
          </a:ln>
        </p:spPr>
      </p:pic>
    </p:spTree>
    <p:extLst>
      <p:ext uri="{BB962C8B-B14F-4D97-AF65-F5344CB8AC3E}">
        <p14:creationId xmlns:p14="http://schemas.microsoft.com/office/powerpoint/2010/main" val="3420136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What Data To Sort?</a:t>
            </a:r>
            <a:endParaRPr lang="en-US" dirty="0"/>
          </a:p>
        </p:txBody>
      </p:sp>
      <p:sp>
        <p:nvSpPr>
          <p:cNvPr id="3" name="Content Placeholder 2"/>
          <p:cNvSpPr>
            <a:spLocks noGrp="1"/>
          </p:cNvSpPr>
          <p:nvPr>
            <p:ph idx="1"/>
          </p:nvPr>
        </p:nvSpPr>
        <p:spPr/>
        <p:txBody>
          <a:bodyPr/>
          <a:lstStyle/>
          <a:p>
            <a:r>
              <a:rPr lang="en-US" altLang="en-US" sz="2200" dirty="0"/>
              <a:t>The data to be sorted might be integers, doubles, characters, or objects. §7.8, “Sorting Arrays,” presented selection sort and insertion sort for numeric values. The selection sort algorithm was extended to sort an array of objects in §11.5.7, “Example: Sorting an Array of Objects.” The Java </a:t>
            </a:r>
            <a:r>
              <a:rPr lang="en-US" altLang="en-US" sz="2200" dirty="0" smtClean="0"/>
              <a:t>A</a:t>
            </a:r>
            <a:r>
              <a:rPr lang="en-US" altLang="en-US" sz="100" dirty="0" smtClean="0"/>
              <a:t> </a:t>
            </a:r>
            <a:r>
              <a:rPr lang="en-US" altLang="en-US" sz="2200" dirty="0" smtClean="0"/>
              <a:t>P</a:t>
            </a:r>
            <a:r>
              <a:rPr lang="en-US" altLang="en-US" sz="100" dirty="0" smtClean="0"/>
              <a:t> </a:t>
            </a:r>
            <a:r>
              <a:rPr lang="en-US" altLang="en-US" sz="2200" dirty="0" smtClean="0"/>
              <a:t>I </a:t>
            </a:r>
            <a:r>
              <a:rPr lang="en-US" altLang="en-US" sz="2200" dirty="0"/>
              <a:t>contains several overloaded sort methods for sorting primitive type values and objects in the </a:t>
            </a:r>
            <a:r>
              <a:rPr lang="en-US" altLang="en-US" sz="2200" dirty="0" err="1"/>
              <a:t>java.util.Arrays</a:t>
            </a:r>
            <a:r>
              <a:rPr lang="en-US" altLang="en-US" sz="2200" dirty="0"/>
              <a:t> and </a:t>
            </a:r>
            <a:r>
              <a:rPr lang="en-US" altLang="en-US" sz="2200" dirty="0" err="1"/>
              <a:t>java.util.Collections</a:t>
            </a:r>
            <a:r>
              <a:rPr lang="en-US" altLang="en-US" sz="2200" dirty="0"/>
              <a:t> class. For simplicity, this section assumes</a:t>
            </a:r>
            <a:r>
              <a:rPr lang="en-US" altLang="en-US" sz="2200" dirty="0" smtClean="0"/>
              <a:t>:</a:t>
            </a:r>
          </a:p>
          <a:p>
            <a:pPr>
              <a:lnSpc>
                <a:spcPct val="90000"/>
              </a:lnSpc>
              <a:spcBef>
                <a:spcPct val="0"/>
              </a:spcBef>
            </a:pPr>
            <a:endParaRPr lang="en-US" altLang="en-US" sz="2200" dirty="0"/>
          </a:p>
          <a:p>
            <a:pPr marL="342900" indent="-342900">
              <a:lnSpc>
                <a:spcPct val="90000"/>
              </a:lnSpc>
              <a:spcBef>
                <a:spcPct val="0"/>
              </a:spcBef>
              <a:buFont typeface="Arial" panose="020B0604020202020204" pitchFamily="34" charset="0"/>
              <a:buChar char="•"/>
            </a:pPr>
            <a:r>
              <a:rPr lang="en-US" altLang="en-US" sz="2200" dirty="0"/>
              <a:t>data to be sorted are integers, </a:t>
            </a:r>
          </a:p>
          <a:p>
            <a:pPr marL="342900" indent="-342900">
              <a:lnSpc>
                <a:spcPct val="90000"/>
              </a:lnSpc>
              <a:spcBef>
                <a:spcPct val="0"/>
              </a:spcBef>
              <a:buFont typeface="Arial" panose="020B0604020202020204" pitchFamily="34" charset="0"/>
              <a:buChar char="•"/>
            </a:pPr>
            <a:r>
              <a:rPr lang="en-US" altLang="en-US" sz="2200" dirty="0"/>
              <a:t>data are sorted in ascending order, and </a:t>
            </a:r>
          </a:p>
          <a:p>
            <a:pPr marL="342900" indent="-342900">
              <a:lnSpc>
                <a:spcPct val="90000"/>
              </a:lnSpc>
              <a:spcBef>
                <a:spcPct val="0"/>
              </a:spcBef>
              <a:buFont typeface="Arial" panose="020B0604020202020204" pitchFamily="34" charset="0"/>
              <a:buChar char="•"/>
            </a:pPr>
            <a:r>
              <a:rPr lang="en-US" altLang="en-US" sz="2200" dirty="0"/>
              <a:t>data are stored in an array. The programs can be easily modified to sort other types of data, to sort in descending order, or to sort data in an </a:t>
            </a:r>
            <a:r>
              <a:rPr lang="en-US" altLang="en-US" sz="2200" dirty="0" err="1"/>
              <a:t>ArrayList</a:t>
            </a:r>
            <a:r>
              <a:rPr lang="en-US" altLang="en-US" sz="2200" dirty="0"/>
              <a:t> or a </a:t>
            </a:r>
            <a:r>
              <a:rPr lang="en-US" altLang="en-US" sz="2200" dirty="0" err="1"/>
              <a:t>LinkedList</a:t>
            </a:r>
            <a:r>
              <a:rPr lang="en-US" altLang="en-US" sz="2200" dirty="0" smtClean="0"/>
              <a:t>.</a:t>
            </a:r>
            <a:endParaRPr lang="en-US" altLang="en-US" sz="2200" dirty="0"/>
          </a:p>
        </p:txBody>
      </p:sp>
    </p:spTree>
    <p:extLst>
      <p:ext uri="{BB962C8B-B14F-4D97-AF65-F5344CB8AC3E}">
        <p14:creationId xmlns:p14="http://schemas.microsoft.com/office/powerpoint/2010/main" val="1362307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Insertion </a:t>
            </a:r>
            <a:r>
              <a:rPr lang="en-US" altLang="en-US" dirty="0" smtClean="0"/>
              <a:t>Sort </a:t>
            </a:r>
            <a:r>
              <a:rPr lang="en-US" altLang="en-US" sz="2000" b="0" dirty="0" smtClean="0"/>
              <a:t>(1 of 2)</a:t>
            </a:r>
            <a:endParaRPr lang="en-US" sz="2000" b="0" dirty="0"/>
          </a:p>
        </p:txBody>
      </p:sp>
      <p:sp>
        <p:nvSpPr>
          <p:cNvPr id="3" name="Content Placeholder 2"/>
          <p:cNvSpPr>
            <a:spLocks noGrp="1"/>
          </p:cNvSpPr>
          <p:nvPr>
            <p:ph idx="1"/>
          </p:nvPr>
        </p:nvSpPr>
        <p:spPr>
          <a:xfrm>
            <a:off x="457200" y="1524000"/>
            <a:ext cx="3200400" cy="4343400"/>
          </a:xfrm>
        </p:spPr>
        <p:txBody>
          <a:bodyPr/>
          <a:lstStyle/>
          <a:p>
            <a:r>
              <a:rPr lang="en-US" altLang="en-US" dirty="0">
                <a:cs typeface="Times New Roman" panose="02020603050405020304" pitchFamily="18" charset="0"/>
              </a:rPr>
              <a:t>The insertion sort algorithm sorts a list of values by repeatedly inserting an unsorted element into a sorted </a:t>
            </a:r>
            <a:r>
              <a:rPr lang="en-US" altLang="en-US" dirty="0" err="1">
                <a:cs typeface="Times New Roman" panose="02020603050405020304" pitchFamily="18" charset="0"/>
              </a:rPr>
              <a:t>sublist</a:t>
            </a:r>
            <a:r>
              <a:rPr lang="en-US" altLang="en-US" dirty="0">
                <a:cs typeface="Times New Roman" panose="02020603050405020304" pitchFamily="18" charset="0"/>
              </a:rPr>
              <a:t> until the whole list is sorted</a:t>
            </a:r>
            <a:r>
              <a:rPr lang="en-US" altLang="en-US" dirty="0" smtClean="0">
                <a:cs typeface="Times New Roman" panose="02020603050405020304" pitchFamily="18" charset="0"/>
              </a:rPr>
              <a:t>.</a:t>
            </a:r>
            <a:endParaRPr lang="en-US" altLang="en-US" dirty="0">
              <a:cs typeface="Times New Roman" panose="02020603050405020304" pitchFamily="18" charset="0"/>
            </a:endParaRPr>
          </a:p>
        </p:txBody>
      </p:sp>
      <p:pic>
        <p:nvPicPr>
          <p:cNvPr id="4" name="Picture 3" descr="The process of sorting a list by insertion sort. i n t left bracket right bracket my list + left brace 2, 9, 5, 4, 8, 1, 6 right brace semicolon forward slash forward slash unsorted. The process has 7 steps as follows. In each step, the highlighted elements indicate the sorted sub list. Step 1. Initially, the sorted sub list contains the first element in the list. Insert 9 into the sub list. A list of 7 values from left to right read 2, 9, 5, 4, 8, 1, 6 with an arrow pointing at the second element 9. Step 2. The sorted sub list is left brace 2, 9 right brace. Insert 5 into the sub list. The list of values read, 2, 9, 5, 4, 8, 1, 6. The element 5 is inserted after 2 and the element 9 is pushed to the third place. Step 3. The sorted sub list is left brace 2, 5, 9 right brace. Insert 4 into the sub list. The list of values read, 2, 5, 9, 4, 8, 1, 6. The element 4 is inserted after 2 and the elements 5 and 9 are pushed to the third and fourth places respectively. Step 4. The sorted sub list is left brace 2, 4, 5, 9 right brace. Insert 8 into the sub list. The list of values read, 2, 4, 5, 9, 8, 1, 6. The element 8 is inserted after 5 and the element 9 is pushed to the fifth place. Step 5. The sorted sub list is left brace 2, 4, 5, 8, 9 right brace. Insert 1 into the sub list. The element 1 is inserted before 2. The elements 2, 4, 5, 8 and 9 are pushed to their next consecutive place. Step 6. The sorted sub list is left brace 1, 2, 4, 5, 8, 9 right brace. Insert 6 into the sub list. The list of values read, 1, 2, 4, 5, 8, 9, 6. The element 6 is inserted after 5 and the elements 8 and 9 are pushed to the sixth and seventh place respectively. Step 7. The entire list is now sorted. The list of values read, 1, 2, 4, 5, 6, 8, 9."/>
          <p:cNvPicPr>
            <a:picLocks noChangeAspect="1"/>
          </p:cNvPicPr>
          <p:nvPr/>
        </p:nvPicPr>
        <p:blipFill>
          <a:blip r:embed="rId2"/>
          <a:stretch>
            <a:fillRect/>
          </a:stretch>
        </p:blipFill>
        <p:spPr>
          <a:xfrm>
            <a:off x="3962400" y="1369957"/>
            <a:ext cx="4648200" cy="4651486"/>
          </a:xfrm>
          <a:prstGeom prst="rect">
            <a:avLst/>
          </a:prstGeom>
        </p:spPr>
      </p:pic>
    </p:spTree>
    <p:extLst>
      <p:ext uri="{BB962C8B-B14F-4D97-AF65-F5344CB8AC3E}">
        <p14:creationId xmlns:p14="http://schemas.microsoft.com/office/powerpoint/2010/main" val="571120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Insertion Sort Animation</a:t>
            </a:r>
            <a:endParaRPr lang="en-US" dirty="0"/>
          </a:p>
        </p:txBody>
      </p:sp>
      <p:pic>
        <p:nvPicPr>
          <p:cNvPr id="7" name="Picture 2" descr="h t t p colon forward slash forward slash w w w period c s period a r m s t r o n g period e d u forward slash l i a n g forward slash animation forward slash web forward slash i n s e r t i o n s o r t period h t m l">
            <a:hlinkClick r:id="rId2"/>
          </p:cNvPr>
          <p:cNvPicPr>
            <a:picLocks noChangeAspect="1"/>
          </p:cNvPicPr>
          <p:nvPr/>
        </p:nvPicPr>
        <p:blipFill>
          <a:blip r:embed="rId3"/>
          <a:stretch>
            <a:fillRect/>
          </a:stretch>
        </p:blipFill>
        <p:spPr>
          <a:xfrm>
            <a:off x="609600" y="1676400"/>
            <a:ext cx="7583811" cy="1057483"/>
          </a:xfrm>
          <a:prstGeom prst="rect">
            <a:avLst/>
          </a:prstGeom>
        </p:spPr>
      </p:pic>
      <p:pic>
        <p:nvPicPr>
          <p:cNvPr id="8" name="Picture 3" descr="A window of insertion sort animation with 2 buttons Step and Reset. The image resembles a bar graph of 20 bars, with a value for each bar from left to right as follows. 1, 2, 12, 13, 15, 18, 10, 19, 9, 3, 20, 4, 11, 5, 14, 17, 7, 16, 8, and 6. The sixth bar with a value of 18 is shad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2400" y="2971800"/>
            <a:ext cx="6681788" cy="311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7028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Insertion Sort </a:t>
            </a:r>
            <a:r>
              <a:rPr lang="en-US" altLang="en-US" sz="2000" b="0" dirty="0" smtClean="0"/>
              <a:t>(2 </a:t>
            </a:r>
            <a:r>
              <a:rPr lang="en-US" altLang="en-US" sz="2000" b="0" dirty="0"/>
              <a:t>of 2)</a:t>
            </a:r>
            <a:endParaRPr lang="en-US" dirty="0"/>
          </a:p>
        </p:txBody>
      </p:sp>
      <p:graphicFrame>
        <p:nvGraphicFramePr>
          <p:cNvPr id="4" name="Object 2" descr="Computer code reads i n t my list equals left brace 2, 9, 5, 4, 8, 1, and 6 right brace semicolon forward slash forward slash unsorted."/>
          <p:cNvGraphicFramePr>
            <a:graphicFrameLocks noChangeAspect="1"/>
          </p:cNvGraphicFramePr>
          <p:nvPr>
            <p:extLst>
              <p:ext uri="{D42A27DB-BD31-4B8C-83A1-F6EECF244321}">
                <p14:modId xmlns:p14="http://schemas.microsoft.com/office/powerpoint/2010/main" val="1027154135"/>
              </p:ext>
            </p:extLst>
          </p:nvPr>
        </p:nvGraphicFramePr>
        <p:xfrm>
          <a:off x="1890363" y="1568164"/>
          <a:ext cx="5181600" cy="457200"/>
        </p:xfrm>
        <a:graphic>
          <a:graphicData uri="http://schemas.openxmlformats.org/presentationml/2006/ole">
            <mc:AlternateContent xmlns:mc="http://schemas.openxmlformats.org/markup-compatibility/2006">
              <mc:Choice xmlns:v="urn:schemas-microsoft-com:vml" Requires="v">
                <p:oleObj spid="_x0000_s72794" name="Equation" r:id="rId3" imgW="2806560" imgH="253800" progId="Equation.DSMT4">
                  <p:embed/>
                </p:oleObj>
              </mc:Choice>
              <mc:Fallback>
                <p:oleObj name="Equation" r:id="rId3" imgW="2806560" imgH="253800" progId="Equation.DSMT4">
                  <p:embed/>
                  <p:pic>
                    <p:nvPicPr>
                      <p:cNvPr id="0" name=""/>
                      <p:cNvPicPr/>
                      <p:nvPr/>
                    </p:nvPicPr>
                    <p:blipFill>
                      <a:blip r:embed="rId4"/>
                      <a:stretch>
                        <a:fillRect/>
                      </a:stretch>
                    </p:blipFill>
                    <p:spPr>
                      <a:xfrm>
                        <a:off x="1890363" y="1568164"/>
                        <a:ext cx="5181600" cy="457200"/>
                      </a:xfrm>
                      <a:prstGeom prst="rect">
                        <a:avLst/>
                      </a:prstGeom>
                    </p:spPr>
                  </p:pic>
                </p:oleObj>
              </mc:Fallback>
            </mc:AlternateContent>
          </a:graphicData>
        </a:graphic>
      </p:graphicFrame>
      <p:pic>
        <p:nvPicPr>
          <p:cNvPr id="6" name="Picture 3" descr="An array with 7 elements from left to right reads, 2, 9, 5, 4, 8, 1, and 6. The element 9 is highlighted."/>
          <p:cNvPicPr>
            <a:picLocks noChangeAspect="1"/>
          </p:cNvPicPr>
          <p:nvPr/>
        </p:nvPicPr>
        <p:blipFill>
          <a:blip r:embed="rId5"/>
          <a:stretch>
            <a:fillRect/>
          </a:stretch>
        </p:blipFill>
        <p:spPr>
          <a:xfrm>
            <a:off x="591578" y="2374327"/>
            <a:ext cx="3889585" cy="749873"/>
          </a:xfrm>
          <a:prstGeom prst="rect">
            <a:avLst/>
          </a:prstGeom>
        </p:spPr>
      </p:pic>
      <p:pic>
        <p:nvPicPr>
          <p:cNvPr id="11" name="Picture 4" descr="An array with 7 elements from left to right reads, 2, 9, 5, 4, 8, 1, and 6. The element 5 is highlighted."/>
          <p:cNvPicPr>
            <a:picLocks noChangeAspect="1"/>
          </p:cNvPicPr>
          <p:nvPr/>
        </p:nvPicPr>
        <p:blipFill>
          <a:blip r:embed="rId6"/>
          <a:stretch>
            <a:fillRect/>
          </a:stretch>
        </p:blipFill>
        <p:spPr>
          <a:xfrm>
            <a:off x="4797215" y="2568359"/>
            <a:ext cx="3889585" cy="755970"/>
          </a:xfrm>
          <a:prstGeom prst="rect">
            <a:avLst/>
          </a:prstGeom>
        </p:spPr>
      </p:pic>
      <p:pic>
        <p:nvPicPr>
          <p:cNvPr id="8" name="Picture 5" descr="An array with 7 elements from left to right reads, 2, 5, 9, 4, 8, 1, and 6. The element 4 is highlighted."/>
          <p:cNvPicPr>
            <a:picLocks noChangeAspect="1"/>
          </p:cNvPicPr>
          <p:nvPr/>
        </p:nvPicPr>
        <p:blipFill>
          <a:blip r:embed="rId7"/>
          <a:stretch>
            <a:fillRect/>
          </a:stretch>
        </p:blipFill>
        <p:spPr>
          <a:xfrm>
            <a:off x="676318" y="3505200"/>
            <a:ext cx="3438482" cy="749873"/>
          </a:xfrm>
          <a:prstGeom prst="rect">
            <a:avLst/>
          </a:prstGeom>
        </p:spPr>
      </p:pic>
      <p:pic>
        <p:nvPicPr>
          <p:cNvPr id="12" name="Picture 6" descr="An array with 7 elements from left to right reads, 2, 4, 5, 9, 8, 1, and 6. The element 8 is highlighted."/>
          <p:cNvPicPr>
            <a:picLocks noChangeAspect="1"/>
          </p:cNvPicPr>
          <p:nvPr/>
        </p:nvPicPr>
        <p:blipFill>
          <a:blip r:embed="rId8"/>
          <a:stretch>
            <a:fillRect/>
          </a:stretch>
        </p:blipFill>
        <p:spPr>
          <a:xfrm>
            <a:off x="4655773" y="3495470"/>
            <a:ext cx="3889585" cy="749873"/>
          </a:xfrm>
          <a:prstGeom prst="rect">
            <a:avLst/>
          </a:prstGeom>
        </p:spPr>
      </p:pic>
      <p:pic>
        <p:nvPicPr>
          <p:cNvPr id="9" name="Picture 7" descr="An array with 7 elements from left to right reads, 2, 4, 5, 8, 9, 1, and 6. The element 1 is highlighted."/>
          <p:cNvPicPr>
            <a:picLocks noChangeAspect="1"/>
          </p:cNvPicPr>
          <p:nvPr/>
        </p:nvPicPr>
        <p:blipFill>
          <a:blip r:embed="rId9"/>
          <a:stretch>
            <a:fillRect/>
          </a:stretch>
        </p:blipFill>
        <p:spPr>
          <a:xfrm>
            <a:off x="591577" y="4496015"/>
            <a:ext cx="3889585" cy="755970"/>
          </a:xfrm>
          <a:prstGeom prst="rect">
            <a:avLst/>
          </a:prstGeom>
        </p:spPr>
      </p:pic>
      <p:pic>
        <p:nvPicPr>
          <p:cNvPr id="13" name="Picture 8" descr="An array with 7 elements from left to right reads, 1, 2, 4, 5, 8, 9, and 6. The element 6 is highlighted."/>
          <p:cNvPicPr>
            <a:picLocks noChangeAspect="1"/>
          </p:cNvPicPr>
          <p:nvPr/>
        </p:nvPicPr>
        <p:blipFill>
          <a:blip r:embed="rId10"/>
          <a:stretch>
            <a:fillRect/>
          </a:stretch>
        </p:blipFill>
        <p:spPr>
          <a:xfrm>
            <a:off x="4643213" y="4570492"/>
            <a:ext cx="3889585" cy="749873"/>
          </a:xfrm>
          <a:prstGeom prst="rect">
            <a:avLst/>
          </a:prstGeom>
        </p:spPr>
      </p:pic>
      <p:pic>
        <p:nvPicPr>
          <p:cNvPr id="10" name="Picture 9" descr="An array with 7 elements from left to right reads, 1, 2, 4, 5, 6, 8, 9."/>
          <p:cNvPicPr>
            <a:picLocks noChangeAspect="1"/>
          </p:cNvPicPr>
          <p:nvPr/>
        </p:nvPicPr>
        <p:blipFill>
          <a:blip r:embed="rId11"/>
          <a:stretch>
            <a:fillRect/>
          </a:stretch>
        </p:blipFill>
        <p:spPr>
          <a:xfrm>
            <a:off x="990600" y="5437424"/>
            <a:ext cx="3889585" cy="755970"/>
          </a:xfrm>
          <a:prstGeom prst="rect">
            <a:avLst/>
          </a:prstGeom>
        </p:spPr>
      </p:pic>
    </p:spTree>
    <p:extLst>
      <p:ext uri="{BB962C8B-B14F-4D97-AF65-F5344CB8AC3E}">
        <p14:creationId xmlns:p14="http://schemas.microsoft.com/office/powerpoint/2010/main" val="317828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How to Insert?</a:t>
            </a:r>
            <a:endParaRPr lang="en-US" dirty="0"/>
          </a:p>
        </p:txBody>
      </p:sp>
      <p:sp>
        <p:nvSpPr>
          <p:cNvPr id="4" name="Content Placeholder 2"/>
          <p:cNvSpPr>
            <a:spLocks noGrp="1"/>
          </p:cNvSpPr>
          <p:nvPr>
            <p:ph idx="1"/>
          </p:nvPr>
        </p:nvSpPr>
        <p:spPr>
          <a:xfrm>
            <a:off x="457200" y="1524000"/>
            <a:ext cx="8229600" cy="2057400"/>
          </a:xfrm>
        </p:spPr>
        <p:txBody>
          <a:bodyPr/>
          <a:lstStyle/>
          <a:p>
            <a:r>
              <a:rPr lang="en-US" altLang="en-US" dirty="0">
                <a:cs typeface="Times New Roman" panose="02020603050405020304" pitchFamily="18" charset="0"/>
              </a:rPr>
              <a:t>The insertion sort algorithm sorts a list of values by repeatedly inserting an unsorted element into a sorted </a:t>
            </a:r>
            <a:r>
              <a:rPr lang="en-US" altLang="en-US" dirty="0" err="1">
                <a:cs typeface="Times New Roman" panose="02020603050405020304" pitchFamily="18" charset="0"/>
              </a:rPr>
              <a:t>sublist</a:t>
            </a:r>
            <a:r>
              <a:rPr lang="en-US" altLang="en-US" dirty="0">
                <a:cs typeface="Times New Roman" panose="02020603050405020304" pitchFamily="18" charset="0"/>
              </a:rPr>
              <a:t> until the whole list is sorted. </a:t>
            </a:r>
          </a:p>
        </p:txBody>
      </p:sp>
      <p:pic>
        <p:nvPicPr>
          <p:cNvPr id="5" name="Picture 3" descr="A step by step representation of insertion sort algorithm for a single iteration. The iteration has 4 steps as follows. Step 1. Save 4 to a temporary variable current element. An array named list, of length 7 with the index and their corresponding value are as follows. 0, 2. 1, 5. 2, 9. 3, 4. The values of the index positions 4, 5 and 6 are not specified. Step 2. Move list left bracket 2 right bracket to list left bracket 3 right bracket. An array named list, of length 7 with the index and their corresponding value are as follows. 0, 2. 1, 5. 2, not specified. 3, 9. The values of the index positions 4, 5 and 6 are not specified. Step 3. Move list left bracket 1 right bracket to list left bracket 2 right bracket. An array named list, of length 7 with the index and their corresponding value are as follows. 0, 2. 1, not specified. 2, 5. 3, 9. The values of the index positions 4, 5 and 6 are not specified. Step 4. Assign current element to list right bracket 1 left bracket. An array named list, of length 7 with the index and their corresponding value are as follows. 0, 2. 1, 4. 2, 5. 3, 9. The values of the index positions 4, 5 and 6 are not specified."/>
          <p:cNvPicPr>
            <a:picLocks noChangeAspect="1"/>
          </p:cNvPicPr>
          <p:nvPr/>
        </p:nvPicPr>
        <p:blipFill>
          <a:blip r:embed="rId2"/>
          <a:stretch>
            <a:fillRect/>
          </a:stretch>
        </p:blipFill>
        <p:spPr>
          <a:xfrm>
            <a:off x="1828800" y="3733800"/>
            <a:ext cx="5334000" cy="2286000"/>
          </a:xfrm>
          <a:prstGeom prst="rect">
            <a:avLst/>
          </a:prstGeom>
        </p:spPr>
      </p:pic>
    </p:spTree>
    <p:extLst>
      <p:ext uri="{BB962C8B-B14F-4D97-AF65-F5344CB8AC3E}">
        <p14:creationId xmlns:p14="http://schemas.microsoft.com/office/powerpoint/2010/main" val="1416819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11921</TotalTime>
  <Words>1800</Words>
  <Application>Microsoft Office PowerPoint</Application>
  <PresentationFormat>On-screen Show (4:3)</PresentationFormat>
  <Paragraphs>131</Paragraphs>
  <Slides>49</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6" baseType="lpstr">
      <vt:lpstr>Arial</vt:lpstr>
      <vt:lpstr>Tahoma</vt:lpstr>
      <vt:lpstr>Times New Roman</vt:lpstr>
      <vt:lpstr>Verdana</vt:lpstr>
      <vt:lpstr>Wingdings</vt:lpstr>
      <vt:lpstr>508 Lecture</vt:lpstr>
      <vt:lpstr>Equation</vt:lpstr>
      <vt:lpstr>Introduction to Java Programming</vt:lpstr>
      <vt:lpstr>Objectives (1 of 2)</vt:lpstr>
      <vt:lpstr>Objectives (2 of 2)</vt:lpstr>
      <vt:lpstr>Why Study Sorting?</vt:lpstr>
      <vt:lpstr>What Data To Sort?</vt:lpstr>
      <vt:lpstr>Insertion Sort (1 of 2)</vt:lpstr>
      <vt:lpstr>Insertion Sort Animation</vt:lpstr>
      <vt:lpstr>Insertion Sort (2 of 2)</vt:lpstr>
      <vt:lpstr>How to Insert?</vt:lpstr>
      <vt:lpstr>From Idea to Solution (1 of 2)</vt:lpstr>
      <vt:lpstr>From Idea to Solution (2 of 2)</vt:lpstr>
      <vt:lpstr>Bubble Sort</vt:lpstr>
      <vt:lpstr>Bubble Sort Animation</vt:lpstr>
      <vt:lpstr>Merge Sort (1 of 2)</vt:lpstr>
      <vt:lpstr>Merge Sort (2 of 2)</vt:lpstr>
      <vt:lpstr>Merge Two Sorted Lists</vt:lpstr>
      <vt:lpstr>Merge Sort Time (1 of 2)</vt:lpstr>
      <vt:lpstr>Merge Sort Time (2 of 2)</vt:lpstr>
      <vt:lpstr>Quick Sort (1 of 2)</vt:lpstr>
      <vt:lpstr>Quick Sort (2 of 2)</vt:lpstr>
      <vt:lpstr>Partition</vt:lpstr>
      <vt:lpstr>Quick Sort Time</vt:lpstr>
      <vt:lpstr>Worst-Case Time</vt:lpstr>
      <vt:lpstr>Best-Case Time</vt:lpstr>
      <vt:lpstr>Average-Case Time</vt:lpstr>
      <vt:lpstr>Heap</vt:lpstr>
      <vt:lpstr>Complete Binary Tree</vt:lpstr>
      <vt:lpstr>See How a Heap Works</vt:lpstr>
      <vt:lpstr>Representing a Heap</vt:lpstr>
      <vt:lpstr>Adding Elements to the Heap</vt:lpstr>
      <vt:lpstr>Rebuild The Heap After Adding A New Node</vt:lpstr>
      <vt:lpstr>Removing the Root and Rebuild the Tree (1 of 5)</vt:lpstr>
      <vt:lpstr>Removing the Root and Rebuild the Tree (2 of 5)</vt:lpstr>
      <vt:lpstr>Removing the Root and Rebuild the Tree (3 of 5)</vt:lpstr>
      <vt:lpstr>Removing the Root and Rebuild the Tree (4 of 5)</vt:lpstr>
      <vt:lpstr>Removing the Root and Rebuild the Tree (5 of 5)</vt:lpstr>
      <vt:lpstr>The Heap Class</vt:lpstr>
      <vt:lpstr>Heap Sort</vt:lpstr>
      <vt:lpstr>Heap Sort Time</vt:lpstr>
      <vt:lpstr>Bucket Sort and Radix Sort </vt:lpstr>
      <vt:lpstr>Bucket Sort</vt:lpstr>
      <vt:lpstr>Radix Sort</vt:lpstr>
      <vt:lpstr>Radix Sort Animation</vt:lpstr>
      <vt:lpstr>External Sort</vt:lpstr>
      <vt:lpstr>Phase I</vt:lpstr>
      <vt:lpstr>Phase II</vt:lpstr>
      <vt:lpstr>Implementing Phase II (1 of 2)</vt:lpstr>
      <vt:lpstr>Implementing Phase II (2 of 2)</vt:lpstr>
      <vt:lpstr>Copyright</vt:lpstr>
    </vt:vector>
  </TitlesOfParts>
  <Company>Cognizant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10e</dc:title>
  <dc:subject>Engineering Computer Science</dc:subject>
  <dc:creator>Liang</dc:creator>
  <cp:keywords>Engineering Computer Science</cp:keywords>
  <cp:lastModifiedBy>Ismail, Nedha (Cognizant)</cp:lastModifiedBy>
  <cp:revision>5993</cp:revision>
  <dcterms:created xsi:type="dcterms:W3CDTF">2016-09-22T21:34:04Z</dcterms:created>
  <dcterms:modified xsi:type="dcterms:W3CDTF">2018-03-23T07:19:39Z</dcterms:modified>
</cp:coreProperties>
</file>