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66" r:id="rId2"/>
    <p:sldId id="560" r:id="rId3"/>
    <p:sldId id="561" r:id="rId4"/>
    <p:sldId id="562" r:id="rId5"/>
    <p:sldId id="563" r:id="rId6"/>
    <p:sldId id="564" r:id="rId7"/>
    <p:sldId id="565" r:id="rId8"/>
    <p:sldId id="566" r:id="rId9"/>
    <p:sldId id="567" r:id="rId10"/>
    <p:sldId id="568" r:id="rId11"/>
    <p:sldId id="569"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93" r:id="rId36"/>
    <p:sldId id="595" r:id="rId37"/>
    <p:sldId id="594" r:id="rId38"/>
    <p:sldId id="596" r:id="rId39"/>
    <p:sldId id="597" r:id="rId40"/>
    <p:sldId id="598" r:id="rId41"/>
    <p:sldId id="51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5" d="100"/>
          <a:sy n="95" d="100"/>
        </p:scale>
        <p:origin x="294" y="84"/>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41</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6096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57200" y="2514600"/>
            <a:ext cx="8229600" cy="6096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429000"/>
            <a:ext cx="8229600" cy="762000"/>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4343400"/>
            <a:ext cx="8229600" cy="838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5410200"/>
            <a:ext cx="8229600" cy="685800"/>
          </a:xfrm>
        </p:spPr>
        <p:txBody>
          <a:bodyPr/>
          <a:lstStyle>
            <a:lvl1pPr marL="0" indent="0">
              <a:buNone/>
              <a:defRPr/>
            </a:lvl1pPr>
          </a:lstStyle>
          <a:p>
            <a:pPr lvl="0"/>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51035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5334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72155" y="2362200"/>
            <a:ext cx="8229600" cy="4572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048000"/>
            <a:ext cx="8229600" cy="474452"/>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3733800"/>
            <a:ext cx="8229600" cy="457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4402348"/>
            <a:ext cx="8229600" cy="456488"/>
          </a:xfrm>
        </p:spPr>
        <p:txBody>
          <a:bodyPr/>
          <a:lstStyle>
            <a:lvl1pPr marL="0" indent="0">
              <a:buNone/>
              <a:defRPr/>
            </a:lvl1pPr>
          </a:lstStyle>
          <a:p>
            <a:pPr lvl="0"/>
            <a:endParaRPr lang="en-US" dirty="0"/>
          </a:p>
        </p:txBody>
      </p:sp>
      <p:sp>
        <p:nvSpPr>
          <p:cNvPr id="5" name="Content Placeholder 4"/>
          <p:cNvSpPr>
            <a:spLocks noGrp="1"/>
          </p:cNvSpPr>
          <p:nvPr>
            <p:ph sz="quarter" idx="15"/>
          </p:nvPr>
        </p:nvSpPr>
        <p:spPr>
          <a:xfrm>
            <a:off x="487155" y="4982198"/>
            <a:ext cx="8229600" cy="381000"/>
          </a:xfrm>
        </p:spPr>
        <p:txBody>
          <a:bodyPr/>
          <a:lstStyle>
            <a:lvl1pPr marL="0" indent="0">
              <a:buNone/>
              <a:defRPr/>
            </a:lvl1pPr>
          </a:lstStyle>
          <a:p>
            <a:pPr lvl="0"/>
            <a:endParaRPr lang="en-US" dirty="0"/>
          </a:p>
        </p:txBody>
      </p:sp>
      <p:sp>
        <p:nvSpPr>
          <p:cNvPr id="9" name="Content Placeholder 8"/>
          <p:cNvSpPr>
            <a:spLocks noGrp="1"/>
          </p:cNvSpPr>
          <p:nvPr>
            <p:ph sz="quarter" idx="16"/>
          </p:nvPr>
        </p:nvSpPr>
        <p:spPr>
          <a:xfrm>
            <a:off x="480746" y="5459534"/>
            <a:ext cx="8291512" cy="381000"/>
          </a:xfrm>
        </p:spPr>
        <p:txBody>
          <a:bodyPr/>
          <a:lstStyle>
            <a:lvl1pPr marL="0" indent="0">
              <a:buNone/>
              <a:defRPr/>
            </a:lvl1pPr>
          </a:lstStyle>
          <a:p>
            <a:pPr lvl="0"/>
            <a:endParaRPr lang="en-US" dirty="0"/>
          </a:p>
        </p:txBody>
      </p:sp>
      <p:sp>
        <p:nvSpPr>
          <p:cNvPr id="13" name="Content Placeholder 12"/>
          <p:cNvSpPr>
            <a:spLocks noGrp="1"/>
          </p:cNvSpPr>
          <p:nvPr>
            <p:ph sz="quarter" idx="17"/>
          </p:nvPr>
        </p:nvSpPr>
        <p:spPr>
          <a:xfrm>
            <a:off x="480746" y="5990050"/>
            <a:ext cx="7848600" cy="363748"/>
          </a:xfrm>
        </p:spPr>
        <p:txBody>
          <a:bodyPr/>
          <a:lstStyle>
            <a:lvl1pPr marL="0" indent="0">
              <a:buNone/>
              <a:defRPr/>
            </a:lvl1pPr>
          </a:lstStyle>
          <a:p>
            <a:pPr lvl="0"/>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30568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95" r:id="rId5"/>
    <p:sldLayoutId id="2147483796" r:id="rId6"/>
    <p:sldLayoutId id="2147483783" r:id="rId7"/>
    <p:sldLayoutId id="2147483678" r:id="rId8"/>
    <p:sldLayoutId id="2147483785" r:id="rId9"/>
    <p:sldLayoutId id="214748378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armstrong.edu/liang/intro11e/html/MyArrayList.html" TargetMode="External"/><Relationship Id="rId2" Type="http://schemas.openxmlformats.org/officeDocument/2006/relationships/image" Target="../media/image11.emf"/><Relationship Id="rId1" Type="http://schemas.openxmlformats.org/officeDocument/2006/relationships/slideLayout" Target="../slideLayouts/slideLayout8.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MyArrayLis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s.armstrong.edu/liang/animation/web/LinkedList.html" TargetMode="Externa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armstrong.edu/liang/intro11e/html/MyLinkedList.html" TargetMode="External"/><Relationship Id="rId2" Type="http://schemas.openxmlformats.org/officeDocument/2006/relationships/image" Target="../media/image21.emf"/><Relationship Id="rId1" Type="http://schemas.openxmlformats.org/officeDocument/2006/relationships/slideLayout" Target="../slideLayouts/slideLayout8.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MyLinkedList.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s.armstrong.edu/liang/animation/web/Stack.html" TargetMode="Externa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www.cs.armstrong.edu/liang/animation/web/Queue.html" TargetMode="Externa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cs.armstrong.edu/liang/intro11e/html/GenericStack.html" TargetMode="External"/><Relationship Id="rId2" Type="http://schemas.openxmlformats.org/officeDocument/2006/relationships/image" Target="../media/image47.emf"/><Relationship Id="rId1" Type="http://schemas.openxmlformats.org/officeDocument/2006/relationships/slideLayout" Target="../slideLayouts/slideLayout8.xml"/><Relationship Id="rId5" Type="http://schemas.openxmlformats.org/officeDocument/2006/relationships/hyperlink" Target="http://www.cs.armstrong.edu/liang/intro11e/html/GenericQueue.html" TargetMode="External"/><Relationship Id="rId4" Type="http://schemas.openxmlformats.org/officeDocument/2006/relationships/image" Target="../media/image48.emf"/></Relationships>
</file>

<file path=ppt/slides/_rels/slide3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StackQueu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cs.armstrong.edu/liang/intro11e/html/MyPriorityQueue.html" TargetMode="Externa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PriorityQueue.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11e/html/MyList.html" TargetMode="External"/><Relationship Id="rId2" Type="http://schemas.openxmlformats.org/officeDocument/2006/relationships/image" Target="../media/image5.emf"/><Relationship Id="rId1" Type="http://schemas.openxmlformats.org/officeDocument/2006/relationships/slideLayout" Target="../slideLayouts/slideLayout8.xml"/><Relationship Id="rId4" Type="http://schemas.openxmlformats.org/officeDocument/2006/relationships/hyperlink" Target="http://liveexample-ppe.pearsoncmg.com/LiveRun/faces/LiveExample.x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cs.armstrong.edu/liang/animation/web/ArrayList.html" TargetMode="Externa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24</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Implementing Lists, Stacks, Queues, and Priority Queues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Deletion</a:t>
            </a:r>
            <a:endParaRPr lang="en-US" dirty="0"/>
          </a:p>
        </p:txBody>
      </p:sp>
      <p:sp>
        <p:nvSpPr>
          <p:cNvPr id="5" name="Content Placeholder 2"/>
          <p:cNvSpPr>
            <a:spLocks noGrp="1"/>
          </p:cNvSpPr>
          <p:nvPr>
            <p:ph idx="1"/>
          </p:nvPr>
        </p:nvSpPr>
        <p:spPr>
          <a:xfrm>
            <a:off x="457200" y="1524000"/>
            <a:ext cx="8229600" cy="1219200"/>
          </a:xfrm>
        </p:spPr>
        <p:txBody>
          <a:bodyPr/>
          <a:lstStyle/>
          <a:p>
            <a:pPr>
              <a:lnSpc>
                <a:spcPct val="90000"/>
              </a:lnSpc>
            </a:pPr>
            <a:r>
              <a:rPr lang="en-US" altLang="en-US" dirty="0">
                <a:cs typeface="Courier New" panose="02070309020205020404" pitchFamily="49" charset="0"/>
              </a:rPr>
              <a:t>To remove an element at a specified index, shift all the elements after the index to the left by one position and decrease the list size by 1</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6" name="Picture 3" descr="A diagram represents two arrays. The first array has the index from 0, 1, till i , i + 1, till k minus 1, k. Before deleting the element at index i, the following are the elements with their indices, element e sub 0 at index 0, element e sub 1 at index 1, till element e sub i minus 1, element e sub i at index i, e sub i + 1 at index i + 1, till element e sub k minus 1 at index k minus 1, element e sub k at index k. The last element of the array depicts data period length minus 1. e sub I depicts delete this element. The second array has the index from 0, 1, till i, till k minus 2, k minus 1. After deleting the element, list size is decremented by 1, the following are the elements are the elements with their indices, element e sub 0 at index 0, e sub 1 at index 1, till element e sub i minus 1, element e sub i + 1 at index i, till element e sub k minus 1 at index k minus 2, element e sub k at index k minus 2. Before deleting the element e sub i + 1, element e sub i + 1 changes to an element i after deleting the element. Before deleting the element e sub k minus 1, element e sub i + 1 changes to the element k minus 2. Before deleting the element e sub k, element e sub k changes to an element k minus 1. The last element of the array depicts data period length minus 1 "/>
          <p:cNvPicPr>
            <a:picLocks noChangeAspect="1"/>
          </p:cNvPicPr>
          <p:nvPr/>
        </p:nvPicPr>
        <p:blipFill>
          <a:blip r:embed="rId2"/>
          <a:stretch>
            <a:fillRect/>
          </a:stretch>
        </p:blipFill>
        <p:spPr>
          <a:xfrm>
            <a:off x="1219200" y="3200400"/>
            <a:ext cx="6054901" cy="2613348"/>
          </a:xfrm>
          <a:prstGeom prst="rect">
            <a:avLst/>
          </a:prstGeom>
        </p:spPr>
      </p:pic>
    </p:spTree>
    <p:extLst>
      <p:ext uri="{BB962C8B-B14F-4D97-AF65-F5344CB8AC3E}">
        <p14:creationId xmlns:p14="http://schemas.microsoft.com/office/powerpoint/2010/main" val="141895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Implementing MyArrayList</a:t>
            </a:r>
            <a:endParaRPr lang="en-US" dirty="0"/>
          </a:p>
        </p:txBody>
      </p:sp>
      <p:pic>
        <p:nvPicPr>
          <p:cNvPr id="6" name="Picture 2" descr="A diagram represents a U M L class diagram for an interface My List left angle bracket E right angle bracket. The class My Array List left angle bracket E right angle bracket implements an interface My List left angle bracket E right angle bracket. The class My Array List left angle bracket E right angle bracket has 2 attributes and 5 methods. The attributes in the class are of private access modifier denoted by minus. The attributes along with their functions are as follows. Attribute, data colon E left bracket right bracket. Function, Array for storing elements in this array list. Attribute, size colon i n t. Function, The number of elements in the array list. The first 3 methods in the class are of public access specifier denoted by + and the remaining 2 methods are of private access specifier denoted by minus. The methods in the class are as follows. Method, My Array List left parenthesis right parenthesis. Result, creates a default array list. Method, My Array List left parenthesis objects colon E left bracket right bracket right parenthesis. Result, creates an array list from an array of objects. Method, trim To Size left parenthesis right parenthesis colon void. Result, trims the capacity of this array list to the list’s current size. Method, ensure Capacity left parenthesis right parenthesis colon void. Result, doubles the current array size if needed. Method, check Index left parenthesis index colon i n t right parenthesis colon void. Result, throws an exception if the index is out of bounds in the list. "/>
          <p:cNvPicPr>
            <a:picLocks noChangeAspect="1"/>
          </p:cNvPicPr>
          <p:nvPr/>
        </p:nvPicPr>
        <p:blipFill>
          <a:blip r:embed="rId2"/>
          <a:stretch>
            <a:fillRect/>
          </a:stretch>
        </p:blipFill>
        <p:spPr>
          <a:xfrm>
            <a:off x="757490" y="1676400"/>
            <a:ext cx="7629020" cy="3826600"/>
          </a:xfrm>
          <a:prstGeom prst="rect">
            <a:avLst/>
          </a:prstGeom>
        </p:spPr>
      </p:pic>
      <p:sp>
        <p:nvSpPr>
          <p:cNvPr id="8" name="TextBox 3">
            <a:hlinkClick r:id="rId3"/>
          </p:cNvPr>
          <p:cNvSpPr>
            <a:spLocks noChangeArrowheads="1"/>
          </p:cNvSpPr>
          <p:nvPr/>
        </p:nvSpPr>
        <p:spPr bwMode="auto">
          <a:xfrm>
            <a:off x="898525" y="5665788"/>
            <a:ext cx="1954213" cy="418266"/>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MyArrayList</a:t>
            </a:r>
          </a:p>
        </p:txBody>
      </p:sp>
      <p:sp>
        <p:nvSpPr>
          <p:cNvPr id="7" name="TextBox 4">
            <a:hlinkClick r:id="rId4"/>
          </p:cNvPr>
          <p:cNvSpPr>
            <a:spLocks noChangeArrowheads="1"/>
          </p:cNvSpPr>
          <p:nvPr/>
        </p:nvSpPr>
        <p:spPr bwMode="auto">
          <a:xfrm>
            <a:off x="2987675" y="5664199"/>
            <a:ext cx="2498725" cy="41985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TestMyArrayList</a:t>
            </a:r>
          </a:p>
        </p:txBody>
      </p:sp>
      <p:sp>
        <p:nvSpPr>
          <p:cNvPr id="9" name="TextBox 5">
            <a:hlinkClick r:id="rId5"/>
          </p:cNvPr>
          <p:cNvSpPr txBox="1"/>
          <p:nvPr/>
        </p:nvSpPr>
        <p:spPr>
          <a:xfrm>
            <a:off x="5621337" y="5683945"/>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1129152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Linked Lists</a:t>
            </a:r>
            <a:endParaRPr lang="en-US" dirty="0"/>
          </a:p>
        </p:txBody>
      </p:sp>
      <p:sp>
        <p:nvSpPr>
          <p:cNvPr id="5" name="Content Placeholder 2"/>
          <p:cNvSpPr>
            <a:spLocks noGrp="1"/>
          </p:cNvSpPr>
          <p:nvPr>
            <p:ph idx="1"/>
          </p:nvPr>
        </p:nvSpPr>
        <p:spPr/>
        <p:txBody>
          <a:bodyPr/>
          <a:lstStyle/>
          <a:p>
            <a:r>
              <a:rPr lang="en-US" altLang="en-US" dirty="0">
                <a:cs typeface="Courier New" panose="02070309020205020404" pitchFamily="49" charset="0"/>
              </a:rPr>
              <a:t>Since MyArrayList is implemented using an array, the methods get(</a:t>
            </a:r>
            <a:r>
              <a:rPr lang="en-US" altLang="en-US" dirty="0" err="1">
                <a:cs typeface="Courier New" panose="02070309020205020404" pitchFamily="49" charset="0"/>
              </a:rPr>
              <a:t>int</a:t>
            </a:r>
            <a:r>
              <a:rPr lang="en-US" altLang="en-US" dirty="0">
                <a:cs typeface="Courier New" panose="02070309020205020404" pitchFamily="49" charset="0"/>
              </a:rPr>
              <a:t> index) and set(</a:t>
            </a:r>
            <a:r>
              <a:rPr lang="en-US" altLang="en-US" dirty="0" err="1">
                <a:cs typeface="Courier New" panose="02070309020205020404" pitchFamily="49" charset="0"/>
              </a:rPr>
              <a:t>int</a:t>
            </a:r>
            <a:r>
              <a:rPr lang="en-US" altLang="en-US" dirty="0">
                <a:cs typeface="Courier New" panose="02070309020205020404" pitchFamily="49" charset="0"/>
              </a:rPr>
              <a:t> index, Object o) for accessing and modifying an element through an index and the add(Object o) for adding an element at the end of the list are efficient. However, the methods add(</a:t>
            </a:r>
            <a:r>
              <a:rPr lang="en-US" altLang="en-US" dirty="0" err="1">
                <a:cs typeface="Courier New" panose="02070309020205020404" pitchFamily="49" charset="0"/>
              </a:rPr>
              <a:t>int</a:t>
            </a:r>
            <a:r>
              <a:rPr lang="en-US" altLang="en-US" dirty="0">
                <a:cs typeface="Courier New" panose="02070309020205020404" pitchFamily="49" charset="0"/>
              </a:rPr>
              <a:t> index, Object o) and remove(</a:t>
            </a:r>
            <a:r>
              <a:rPr lang="en-US" altLang="en-US" dirty="0" err="1">
                <a:cs typeface="Courier New" panose="02070309020205020404" pitchFamily="49" charset="0"/>
              </a:rPr>
              <a:t>int</a:t>
            </a:r>
            <a:r>
              <a:rPr lang="en-US" altLang="en-US" dirty="0">
                <a:cs typeface="Courier New" panose="02070309020205020404" pitchFamily="49" charset="0"/>
              </a:rPr>
              <a:t> index) are inefficient because it requires shifting potentially a large number of elements. You can use a linked structure to implement a list to improve efficiency for adding and removing an element anywhere in a list</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112661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Linked List Animation</a:t>
            </a:r>
            <a:endParaRPr lang="en-US" dirty="0"/>
          </a:p>
        </p:txBody>
      </p:sp>
      <p:pic>
        <p:nvPicPr>
          <p:cNvPr id="8" name="Picture 2" descr="h t t p colon forward slash forward slash w w w period c s period armstrong period e d u forward slash l i a n g forward slash animations forward slash web forward slash Linked List period h t m l. ">
            <a:hlinkClick r:id="rId2"/>
          </p:cNvPr>
          <p:cNvPicPr>
            <a:picLocks noChangeAspect="1"/>
          </p:cNvPicPr>
          <p:nvPr/>
        </p:nvPicPr>
        <p:blipFill>
          <a:blip r:embed="rId3"/>
          <a:stretch>
            <a:fillRect/>
          </a:stretch>
        </p:blipFill>
        <p:spPr>
          <a:xfrm>
            <a:off x="533400" y="1621392"/>
            <a:ext cx="7295032" cy="1103472"/>
          </a:xfrm>
          <a:prstGeom prst="rect">
            <a:avLst/>
          </a:prstGeom>
        </p:spPr>
      </p:pic>
      <p:pic>
        <p:nvPicPr>
          <p:cNvPr id="9" name="Picture 3" descr="A diagram represents a linked list which consists of nodes. Each node has a data part and a link pointer. The first node has a data part numbered 5 which represents a head. A link pointer of the first node points to the next node whose data part is numbered 65. A link pointer of the second node points to the next node whose data part is numbered 7. A link pointer of the third node points to the next node whose data part is numbered 17. The last node has a data part, numbered 17 which represents a tail. A text above reads the explanations regarding the linked list animation. There are two entry fields below, 1. Enter a value with a text field with a number 17, 2. Enter an index with an empty text field. There are three buttons, 1. Search, 2. Insert, 3. Delet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4787" y="3033271"/>
            <a:ext cx="6194425" cy="303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905713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Nodes in Linked Lists</a:t>
            </a:r>
            <a:endParaRPr lang="en-US" dirty="0"/>
          </a:p>
        </p:txBody>
      </p:sp>
      <p:sp>
        <p:nvSpPr>
          <p:cNvPr id="7" name="Content Placeholder 2"/>
          <p:cNvSpPr>
            <a:spLocks noGrp="1"/>
          </p:cNvSpPr>
          <p:nvPr>
            <p:ph idx="1"/>
          </p:nvPr>
        </p:nvSpPr>
        <p:spPr>
          <a:xfrm>
            <a:off x="457200" y="1524000"/>
            <a:ext cx="8229600" cy="1295400"/>
          </a:xfrm>
        </p:spPr>
        <p:txBody>
          <a:bodyPr/>
          <a:lstStyle/>
          <a:p>
            <a:r>
              <a:rPr lang="en-US" altLang="en-US" dirty="0">
                <a:cs typeface="Courier New" panose="02070309020205020404" pitchFamily="49" charset="0"/>
              </a:rPr>
              <a:t>A linked list consists of nodes. Each node contains an element, and each node is linked to its next neighbor. Thus a node can be defined as a class, as follows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8" name="Picture 3" descr="A diagram represents a linked list which consists of nodes. Each node contains a data part, element and a link pointer linked to its neighboring nodes. Node 1 has a data part, element which represents head. A link pointer named next points to the neighbor Node 2. The Node 2 has a data part, element and a link pointer named next points to the next neighbor node till Node n. The Node n has a data part, element which represents tail with a null node below. "/>
          <p:cNvPicPr>
            <a:picLocks noChangeAspect="1"/>
          </p:cNvPicPr>
          <p:nvPr/>
        </p:nvPicPr>
        <p:blipFill>
          <a:blip r:embed="rId2"/>
          <a:stretch>
            <a:fillRect/>
          </a:stretch>
        </p:blipFill>
        <p:spPr>
          <a:xfrm>
            <a:off x="914400" y="2819400"/>
            <a:ext cx="7155001" cy="1295333"/>
          </a:xfrm>
          <a:prstGeom prst="rect">
            <a:avLst/>
          </a:prstGeom>
        </p:spPr>
      </p:pic>
      <p:pic>
        <p:nvPicPr>
          <p:cNvPr id="9" name="Picture 4" descr="Computer code has 7 lines. The lines read as follows. Line 1. class Node left angle bracket E right angle bracket left brace. Line 2, indented once. E element semicolon. Line 3, indented once. Node left angle bracket E right angle bracket next semicolon. Line 4, indented once. public Node left parenthesis E o right parenthesis left brace. Line 5, indented twice. element equals o semicolon. Line 6, indented once. right brace. Line 7. right brace."/>
          <p:cNvPicPr>
            <a:picLocks noChangeAspect="1"/>
          </p:cNvPicPr>
          <p:nvPr/>
        </p:nvPicPr>
        <p:blipFill>
          <a:blip r:embed="rId3"/>
          <a:stretch>
            <a:fillRect/>
          </a:stretch>
        </p:blipFill>
        <p:spPr>
          <a:xfrm>
            <a:off x="890954" y="4343400"/>
            <a:ext cx="3706689" cy="1752600"/>
          </a:xfrm>
          <a:prstGeom prst="rect">
            <a:avLst/>
          </a:prstGeom>
        </p:spPr>
      </p:pic>
    </p:spTree>
    <p:extLst>
      <p:ext uri="{BB962C8B-B14F-4D97-AF65-F5344CB8AC3E}">
        <p14:creationId xmlns:p14="http://schemas.microsoft.com/office/powerpoint/2010/main" val="151482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Adding Three Nodes </a:t>
            </a:r>
            <a:r>
              <a:rPr lang="en-US" altLang="en-US" sz="2000" b="0" dirty="0" smtClean="0"/>
              <a:t>(1 of 4)</a:t>
            </a:r>
            <a:endParaRPr lang="en-US" sz="2000" b="0" dirty="0"/>
          </a:p>
        </p:txBody>
      </p:sp>
      <p:sp>
        <p:nvSpPr>
          <p:cNvPr id="5" name="Content Placeholder 2"/>
          <p:cNvSpPr>
            <a:spLocks noGrp="1"/>
          </p:cNvSpPr>
          <p:nvPr>
            <p:ph idx="1"/>
          </p:nvPr>
        </p:nvSpPr>
        <p:spPr/>
        <p:txBody>
          <a:bodyPr/>
          <a:lstStyle/>
          <a:p>
            <a:r>
              <a:rPr lang="en-US" altLang="en-US" dirty="0"/>
              <a:t>The variable </a:t>
            </a:r>
            <a:r>
              <a:rPr lang="en-US" altLang="en-US" b="1" dirty="0"/>
              <a:t>head</a:t>
            </a:r>
            <a:r>
              <a:rPr lang="en-US" altLang="en-US" dirty="0"/>
              <a:t> refers to the first node in the list, and the variable </a:t>
            </a:r>
            <a:r>
              <a:rPr lang="en-US" altLang="en-US" b="1" dirty="0"/>
              <a:t>tail</a:t>
            </a:r>
            <a:r>
              <a:rPr lang="en-US" altLang="en-US" dirty="0"/>
              <a:t> refers to the last node in the list. If the list is empty, both are </a:t>
            </a:r>
            <a:r>
              <a:rPr lang="en-US" altLang="en-US" b="1" dirty="0"/>
              <a:t>null</a:t>
            </a:r>
            <a:r>
              <a:rPr lang="en-US" altLang="en-US" dirty="0"/>
              <a:t>. For example, you can create three nodes to store three strings in a list, as follows:</a:t>
            </a:r>
            <a:r>
              <a:rPr lang="en-US" altLang="en-US" sz="1400" dirty="0">
                <a:cs typeface="Courier New" panose="02070309020205020404" pitchFamily="49" charset="0"/>
              </a:rPr>
              <a:t> </a:t>
            </a:r>
          </a:p>
          <a:p>
            <a:r>
              <a:rPr lang="en-US" altLang="en-US" dirty="0"/>
              <a:t>Step 1: Declare </a:t>
            </a:r>
            <a:r>
              <a:rPr lang="en-US" altLang="en-US" b="1" dirty="0"/>
              <a:t>head</a:t>
            </a:r>
            <a:r>
              <a:rPr lang="en-US" altLang="en-US" dirty="0"/>
              <a:t> and </a:t>
            </a:r>
            <a:r>
              <a:rPr lang="en-US" altLang="en-US" b="1" dirty="0"/>
              <a:t>tail</a:t>
            </a:r>
            <a:r>
              <a:rPr lang="en-US" altLang="en-US" dirty="0" smtClean="0"/>
              <a:t>:</a:t>
            </a:r>
            <a:endParaRPr lang="en-US" altLang="en-US" dirty="0"/>
          </a:p>
        </p:txBody>
      </p:sp>
      <p:pic>
        <p:nvPicPr>
          <p:cNvPr id="6" name="Picture 3" descr="Computer code has 2 lines. The lines read as follows. Line 1. Node left angle bracket String right angle bracket head equals null semicolon. Line 2. Node left angle bracket String right angle bracket tail equals null semicolon. Now the list is empty. "/>
          <p:cNvPicPr>
            <a:picLocks noChangeAspect="1"/>
          </p:cNvPicPr>
          <p:nvPr/>
        </p:nvPicPr>
        <p:blipFill>
          <a:blip r:embed="rId2"/>
          <a:stretch>
            <a:fillRect/>
          </a:stretch>
        </p:blipFill>
        <p:spPr>
          <a:xfrm>
            <a:off x="565199" y="4343400"/>
            <a:ext cx="8013601" cy="902267"/>
          </a:xfrm>
          <a:prstGeom prst="rect">
            <a:avLst/>
          </a:prstGeom>
        </p:spPr>
      </p:pic>
    </p:spTree>
    <p:extLst>
      <p:ext uri="{BB962C8B-B14F-4D97-AF65-F5344CB8AC3E}">
        <p14:creationId xmlns:p14="http://schemas.microsoft.com/office/powerpoint/2010/main" val="102081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Adding Three Nodes </a:t>
            </a:r>
            <a:r>
              <a:rPr lang="en-US" altLang="en-US" sz="2000" b="0" dirty="0" smtClean="0"/>
              <a:t>(2 </a:t>
            </a:r>
            <a:r>
              <a:rPr lang="en-US" altLang="en-US" sz="2000" b="0" dirty="0"/>
              <a:t>of 4)</a:t>
            </a:r>
            <a:endParaRPr lang="en-US" dirty="0"/>
          </a:p>
        </p:txBody>
      </p:sp>
      <p:sp>
        <p:nvSpPr>
          <p:cNvPr id="5" name="Content Placeholder 2"/>
          <p:cNvSpPr>
            <a:spLocks noGrp="1"/>
          </p:cNvSpPr>
          <p:nvPr>
            <p:ph idx="1"/>
          </p:nvPr>
        </p:nvSpPr>
        <p:spPr>
          <a:xfrm>
            <a:off x="457200" y="1524000"/>
            <a:ext cx="8229600" cy="457200"/>
          </a:xfrm>
        </p:spPr>
        <p:txBody>
          <a:bodyPr/>
          <a:lstStyle/>
          <a:p>
            <a:r>
              <a:rPr lang="en-US" altLang="en-US" dirty="0"/>
              <a:t>Step 2: Create the first node and insert it to the list</a:t>
            </a:r>
            <a:r>
              <a:rPr lang="en-US" altLang="en-US" dirty="0" smtClean="0"/>
              <a:t>:</a:t>
            </a:r>
            <a:endParaRPr lang="en-US" altLang="en-US" dirty="0"/>
          </a:p>
        </p:txBody>
      </p:sp>
      <p:pic>
        <p:nvPicPr>
          <p:cNvPr id="6" name="Picture 3" descr="A diagram illustrates a computer code and its corresponding linked list. Computer code for the linked list has 2 lines. The lines read as follows. Line 1. head equals new Node left angle bracket right angle bracket left parenthesis double quote Chicago double quote right parenthesis semicolon. Line 2. tail equals head semicolon. The linked list after the first node is inserted has a data part, named “Chicago” which represents both head and tail. The node below the data part, reads, next null. "/>
          <p:cNvPicPr>
            <a:picLocks noChangeAspect="1"/>
          </p:cNvPicPr>
          <p:nvPr/>
        </p:nvPicPr>
        <p:blipFill>
          <a:blip r:embed="rId2"/>
          <a:stretch>
            <a:fillRect/>
          </a:stretch>
        </p:blipFill>
        <p:spPr>
          <a:xfrm>
            <a:off x="914400" y="3276600"/>
            <a:ext cx="7089901" cy="1733067"/>
          </a:xfrm>
          <a:prstGeom prst="rect">
            <a:avLst/>
          </a:prstGeom>
        </p:spPr>
      </p:pic>
    </p:spTree>
    <p:extLst>
      <p:ext uri="{BB962C8B-B14F-4D97-AF65-F5344CB8AC3E}">
        <p14:creationId xmlns:p14="http://schemas.microsoft.com/office/powerpoint/2010/main" val="35180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Adding Three Nodes </a:t>
            </a:r>
            <a:r>
              <a:rPr lang="en-US" altLang="en-US" sz="2000" b="0" dirty="0" smtClean="0"/>
              <a:t>(3 </a:t>
            </a:r>
            <a:r>
              <a:rPr lang="en-US" altLang="en-US" sz="2000" b="0" dirty="0"/>
              <a:t>of 4)</a:t>
            </a:r>
            <a:endParaRPr lang="en-US" dirty="0"/>
          </a:p>
        </p:txBody>
      </p:sp>
      <p:sp>
        <p:nvSpPr>
          <p:cNvPr id="5" name="Content Placeholder 2"/>
          <p:cNvSpPr>
            <a:spLocks noGrp="1"/>
          </p:cNvSpPr>
          <p:nvPr>
            <p:ph idx="1"/>
          </p:nvPr>
        </p:nvSpPr>
        <p:spPr>
          <a:xfrm>
            <a:off x="457200" y="1524000"/>
            <a:ext cx="8229600" cy="533400"/>
          </a:xfrm>
        </p:spPr>
        <p:txBody>
          <a:bodyPr/>
          <a:lstStyle/>
          <a:p>
            <a:r>
              <a:rPr lang="en-US" altLang="en-US" dirty="0"/>
              <a:t>Step 3: Create the second node and insert it to the list</a:t>
            </a:r>
            <a:r>
              <a:rPr lang="en-US" altLang="en-US" dirty="0" smtClean="0"/>
              <a:t>:</a:t>
            </a:r>
            <a:endParaRPr lang="en-US" altLang="en-US" dirty="0"/>
          </a:p>
        </p:txBody>
      </p:sp>
      <p:pic>
        <p:nvPicPr>
          <p:cNvPr id="6" name="Picture 3" descr="A diagram illustrates a computer code and its corresponding linked list. Computer code for the linked list has 2 lines. The lines read as follows. Line 1. tail period next equals new Node less than sign greater than sign left parenthesis double quote Denver double quote right parenthesis semicolon. Line 2. tail equals tail period next semicolon. Line 1 of the computer code has its corresponding linked list beside. The linked list has two nodes. The first node has a data part, named “Chicago” which represents head and a link pointer points from the node next to the data part of the second node. The data part, for the second node is “Denver” and a node below is next: null. Line 2 of the computer code has its corresponding linked list. The linked list has two nodes. The first node has a data part, named “Chicago” which represents head and a link pointer points from the node next to the data part of the second node. The data part, for the second node is “Denver” and a node below is next: null. The data part, for the second node represents tail. "/>
          <p:cNvPicPr>
            <a:picLocks noChangeAspect="1"/>
          </p:cNvPicPr>
          <p:nvPr/>
        </p:nvPicPr>
        <p:blipFill>
          <a:blip r:embed="rId2"/>
          <a:stretch>
            <a:fillRect/>
          </a:stretch>
        </p:blipFill>
        <p:spPr>
          <a:xfrm>
            <a:off x="458549" y="2895600"/>
            <a:ext cx="8228251" cy="2733600"/>
          </a:xfrm>
          <a:prstGeom prst="rect">
            <a:avLst/>
          </a:prstGeom>
        </p:spPr>
      </p:pic>
    </p:spTree>
    <p:extLst>
      <p:ext uri="{BB962C8B-B14F-4D97-AF65-F5344CB8AC3E}">
        <p14:creationId xmlns:p14="http://schemas.microsoft.com/office/powerpoint/2010/main" val="414976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Adding Three Nodes </a:t>
            </a:r>
            <a:r>
              <a:rPr lang="en-US" altLang="en-US" sz="2000" b="0" dirty="0" smtClean="0"/>
              <a:t>(4 </a:t>
            </a:r>
            <a:r>
              <a:rPr lang="en-US" altLang="en-US" sz="2000" b="0" dirty="0"/>
              <a:t>of 4)</a:t>
            </a:r>
            <a:endParaRPr lang="en-US" dirty="0"/>
          </a:p>
        </p:txBody>
      </p:sp>
      <p:sp>
        <p:nvSpPr>
          <p:cNvPr id="5" name="Content Placeholder 2"/>
          <p:cNvSpPr>
            <a:spLocks noGrp="1"/>
          </p:cNvSpPr>
          <p:nvPr>
            <p:ph idx="1"/>
          </p:nvPr>
        </p:nvSpPr>
        <p:spPr>
          <a:xfrm>
            <a:off x="457200" y="1524000"/>
            <a:ext cx="8229600" cy="609600"/>
          </a:xfrm>
        </p:spPr>
        <p:txBody>
          <a:bodyPr/>
          <a:lstStyle/>
          <a:p>
            <a:r>
              <a:rPr lang="en-US" altLang="en-US" dirty="0"/>
              <a:t>Step 4: Create the third node and insert it to the list</a:t>
            </a:r>
            <a:r>
              <a:rPr lang="en-US" altLang="en-US" dirty="0" smtClean="0"/>
              <a:t>:</a:t>
            </a:r>
            <a:endParaRPr lang="en-US" altLang="en-US" dirty="0"/>
          </a:p>
        </p:txBody>
      </p:sp>
      <p:pic>
        <p:nvPicPr>
          <p:cNvPr id="6" name="Picture 3" descr="A diagram illustrates two computer codes and their corresponding linked list. The first computer code reads, tail period next equals new Node left angle bracket right angle bracket left parenthesis double quote Dallas double quote right parenthesis semicolon. The corresponding linked list for the code is represented by three nodes. The first node has a data part, double quote Chicago double quote which indicates head and a node next which has a link pointer that points to the data part, double quote Denver double quote of the second node which indicates tail. A node next has a link pointer that points to the data part, double quote Dallas double quote of the third node. A node next colon null is a node below the data part, double quote Dallas double quote. The second computer code reads, tail equals tail period next semicolon. The corresponding linked list for the code is represented by three nodes. The first node has a data part, double quote Chicago double quote which indicates head and a node next has a link pointer that points to the data part, double quote Denver double quote of the second node. A node next below the double quote Denver double quote has a link pointer that points to the data part, double quote Dallas double quote of the third node which indicates tail. A node next colon null is a node below the data part, double quote Dallas double quote of the third node. "/>
          <p:cNvPicPr>
            <a:picLocks noChangeAspect="1"/>
          </p:cNvPicPr>
          <p:nvPr/>
        </p:nvPicPr>
        <p:blipFill>
          <a:blip r:embed="rId2"/>
          <a:stretch>
            <a:fillRect/>
          </a:stretch>
        </p:blipFill>
        <p:spPr>
          <a:xfrm>
            <a:off x="762000" y="2895600"/>
            <a:ext cx="8013601" cy="2760400"/>
          </a:xfrm>
          <a:prstGeom prst="rect">
            <a:avLst/>
          </a:prstGeom>
        </p:spPr>
      </p:pic>
    </p:spTree>
    <p:extLst>
      <p:ext uri="{BB962C8B-B14F-4D97-AF65-F5344CB8AC3E}">
        <p14:creationId xmlns:p14="http://schemas.microsoft.com/office/powerpoint/2010/main" val="1620010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Traversing All Elements in the List</a:t>
            </a:r>
            <a:endParaRPr lang="en-US" dirty="0"/>
          </a:p>
        </p:txBody>
      </p:sp>
      <p:sp>
        <p:nvSpPr>
          <p:cNvPr id="5" name="Content Placeholder 2"/>
          <p:cNvSpPr>
            <a:spLocks noGrp="1"/>
          </p:cNvSpPr>
          <p:nvPr>
            <p:ph idx="1"/>
          </p:nvPr>
        </p:nvSpPr>
        <p:spPr>
          <a:xfrm>
            <a:off x="457200" y="1524000"/>
            <a:ext cx="8229600" cy="2362200"/>
          </a:xfrm>
        </p:spPr>
        <p:txBody>
          <a:bodyPr/>
          <a:lstStyle/>
          <a:p>
            <a:r>
              <a:rPr lang="en-US" altLang="en-US" dirty="0"/>
              <a:t>Each node contains the element and a data field named </a:t>
            </a:r>
            <a:r>
              <a:rPr lang="en-US" altLang="en-US" b="1" dirty="0"/>
              <a:t>next </a:t>
            </a:r>
            <a:r>
              <a:rPr lang="en-US" altLang="en-US" dirty="0"/>
              <a:t>that points to the next node. If the node is the last in the list, its pointer data field </a:t>
            </a:r>
            <a:r>
              <a:rPr lang="en-US" altLang="en-US" b="1" dirty="0"/>
              <a:t>next</a:t>
            </a:r>
            <a:r>
              <a:rPr lang="en-US" altLang="en-US" dirty="0"/>
              <a:t> contains the value </a:t>
            </a:r>
            <a:r>
              <a:rPr lang="en-US" altLang="en-US" b="1" dirty="0"/>
              <a:t>null.</a:t>
            </a:r>
            <a:r>
              <a:rPr lang="en-US" altLang="en-US" dirty="0"/>
              <a:t> You can use this property to detect the last node. For example, you may write the following loop to traverse all the nodes in the list</a:t>
            </a:r>
            <a:r>
              <a:rPr lang="en-US" altLang="en-US" dirty="0" smtClean="0"/>
              <a:t>.</a:t>
            </a:r>
            <a:endParaRPr lang="en-US" altLang="en-US" dirty="0"/>
          </a:p>
        </p:txBody>
      </p:sp>
      <p:pic>
        <p:nvPicPr>
          <p:cNvPr id="6" name="Picture 3" descr="Computer code has 5 lines. The lines read as follows. Line 1. Node left angle bracket E right angle bracket current equals head semicolon. Line 2. while left parenthesis current exclamation point equals null right parenthesis left brace. Line 3, indented once. System period out period print l n left parenthesis current period element right parenthesis semicolon. Line 4, indented once. current equals current period next semicolon. Line 5. right brace."/>
          <p:cNvPicPr>
            <a:picLocks noChangeAspect="1"/>
          </p:cNvPicPr>
          <p:nvPr/>
        </p:nvPicPr>
        <p:blipFill>
          <a:blip r:embed="rId2"/>
          <a:stretch>
            <a:fillRect/>
          </a:stretch>
        </p:blipFill>
        <p:spPr>
          <a:xfrm>
            <a:off x="762000" y="4267200"/>
            <a:ext cx="7227177" cy="1923501"/>
          </a:xfrm>
          <a:prstGeom prst="rect">
            <a:avLst/>
          </a:prstGeom>
        </p:spPr>
      </p:pic>
    </p:spTree>
    <p:extLst>
      <p:ext uri="{BB962C8B-B14F-4D97-AF65-F5344CB8AC3E}">
        <p14:creationId xmlns:p14="http://schemas.microsoft.com/office/powerpoint/2010/main" val="247868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design common features of lists in an interface and provide skeleton implementation in an abstract class (§24.2).</a:t>
            </a:r>
          </a:p>
          <a:p>
            <a:pPr marL="256032" indent="-256032">
              <a:buFont typeface="Arial" panose="020B0604020202020204" pitchFamily="34" charset="0"/>
              <a:buChar char="•"/>
            </a:pPr>
            <a:r>
              <a:rPr lang="en-US" altLang="en-US" dirty="0"/>
              <a:t>To design and implement a dynamic list using an array (§24.3).</a:t>
            </a:r>
          </a:p>
          <a:p>
            <a:pPr marL="256032" indent="-256032">
              <a:buFont typeface="Arial" panose="020B0604020202020204" pitchFamily="34" charset="0"/>
              <a:buChar char="•"/>
            </a:pPr>
            <a:r>
              <a:rPr lang="en-US" altLang="en-US" dirty="0"/>
              <a:t>To design and implement a dynamic list using a linked structure (§24.4).</a:t>
            </a:r>
          </a:p>
          <a:p>
            <a:pPr marL="256032" indent="-256032">
              <a:buFont typeface="Arial" panose="020B0604020202020204" pitchFamily="34" charset="0"/>
              <a:buChar char="•"/>
            </a:pPr>
            <a:r>
              <a:rPr lang="en-US" altLang="en-US" dirty="0"/>
              <a:t>To design and implement a stack class using an array list and a queue class using a linked list (§24.5).</a:t>
            </a:r>
          </a:p>
          <a:p>
            <a:pPr marL="256032" indent="-256032">
              <a:buFont typeface="Arial" panose="020B0604020202020204" pitchFamily="34" charset="0"/>
              <a:buChar char="•"/>
            </a:pPr>
            <a:r>
              <a:rPr lang="en-US" altLang="en-US" dirty="0"/>
              <a:t>To design and implement a priority queue using a heap (§24.6</a:t>
            </a:r>
            <a:r>
              <a:rPr lang="en-US" altLang="en-US" dirty="0" smtClean="0"/>
              <a:t>).</a:t>
            </a:r>
            <a:endParaRPr lang="en-US" altLang="en-US" dirty="0"/>
          </a:p>
        </p:txBody>
      </p:sp>
    </p:spTree>
    <p:extLst>
      <p:ext uri="{BB962C8B-B14F-4D97-AF65-F5344CB8AC3E}">
        <p14:creationId xmlns:p14="http://schemas.microsoft.com/office/powerpoint/2010/main" val="317434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MyLinkedList</a:t>
            </a:r>
            <a:endParaRPr lang="en-US" dirty="0"/>
          </a:p>
        </p:txBody>
      </p:sp>
      <p:pic>
        <p:nvPicPr>
          <p:cNvPr id="8" name="Picture 2" descr="A diagram illustrates a U M L class diagram. A class My Linked List left angle bracket E right angle bracket implements an interface My List left angle bracket E right angle bracket. A class Node left angle bracket E right angle bracket is linked to itself with an instance 1. The composition between the class Node left angle bracket E right angle bracket and the class My Linked List left angle bracket e right angle bracket is m to 1 instance. The class Node left angle bracket E right angle bracket contains 2 attributes as follows. element colon E and next colon Node left angle bracket E right angle bracket. The class My Linked List left angle bracket e right angle bracket has 3 attributes which is of private access modifier denoted by minus and 8 methods which is of public access specifier denoted by plus. The attributes along with their functions are as follows. Attribute, head colon Node left angle bracket E right angle bracket. Function, the head of the list. Attribute, tail colon Node left angle bracket E right angle bracket. Function, the tail of the list. Attribute, size colon i n t. Function, the number of elements in the list. The methods in the class along with their results are as follows. Method, My Linked List left parenthesis right parenthesis. Result, creates a default linked list. Method, My Linked List left parenthesis elements colon E left bracket right bracket right parenthesis. Result, Creates a linked list from an array of elements. Method, add First left parenthesis e colon E right parenthesis colon void. Result, adds an element to the head of the list. Method, add Last left parenthesis e colon E right parenthesis colon void. Result, adds an element to the tail of the list. Method, get First left parenthesis right parenthesis colon E. Result, returns the first element in the list. Method, get Last left parenthesis right parenthesis colon E. Result, returns the last element in the list. Method, remove First left parenthesis right parenthesis colon E. Result, Removes the first element from the list. Method, remove Last left parenthesis right parenthesis colon E. Result, removes the last element from the list. "/>
          <p:cNvPicPr>
            <a:picLocks noChangeAspect="1"/>
          </p:cNvPicPr>
          <p:nvPr/>
        </p:nvPicPr>
        <p:blipFill>
          <a:blip r:embed="rId2"/>
          <a:stretch>
            <a:fillRect/>
          </a:stretch>
        </p:blipFill>
        <p:spPr>
          <a:xfrm>
            <a:off x="914400" y="2017812"/>
            <a:ext cx="6252376" cy="3239988"/>
          </a:xfrm>
          <a:prstGeom prst="rect">
            <a:avLst/>
          </a:prstGeom>
        </p:spPr>
      </p:pic>
      <p:sp>
        <p:nvSpPr>
          <p:cNvPr id="10" name="TextBox 3">
            <a:hlinkClick r:id="rId3"/>
          </p:cNvPr>
          <p:cNvSpPr>
            <a:spLocks noChangeArrowheads="1"/>
          </p:cNvSpPr>
          <p:nvPr/>
        </p:nvSpPr>
        <p:spPr bwMode="auto">
          <a:xfrm>
            <a:off x="685800" y="5778500"/>
            <a:ext cx="2106613" cy="420346"/>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MyLinkedList</a:t>
            </a:r>
          </a:p>
        </p:txBody>
      </p:sp>
      <p:sp>
        <p:nvSpPr>
          <p:cNvPr id="9" name="TextBox 4">
            <a:hlinkClick r:id="rId4"/>
          </p:cNvPr>
          <p:cNvSpPr>
            <a:spLocks noChangeArrowheads="1"/>
          </p:cNvSpPr>
          <p:nvPr/>
        </p:nvSpPr>
        <p:spPr bwMode="auto">
          <a:xfrm>
            <a:off x="2895601" y="5778500"/>
            <a:ext cx="2592388" cy="420346"/>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TestMyLinkedList</a:t>
            </a:r>
          </a:p>
        </p:txBody>
      </p:sp>
      <p:sp>
        <p:nvSpPr>
          <p:cNvPr id="6" name="TextBox 5">
            <a:hlinkClick r:id="rId5"/>
          </p:cNvPr>
          <p:cNvSpPr txBox="1"/>
          <p:nvPr/>
        </p:nvSpPr>
        <p:spPr>
          <a:xfrm>
            <a:off x="5657850" y="5798736"/>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26009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addFirst(E e)</a:t>
            </a:r>
            <a:endParaRPr lang="en-US" dirty="0"/>
          </a:p>
        </p:txBody>
      </p:sp>
      <p:pic>
        <p:nvPicPr>
          <p:cNvPr id="6" name="Picture 2" descr="Computer code has 8 lines. The lines read as follows. Line 1. public void add First left parenthesis upper case E, lower case e right parenthesis left brace. Line 2. Node left angle bracket upper case E right angle bracket new Node equals new Node left angle bracket right angle bracket left parenthesis lower case e right parenthesis semicolon. Line 3. new Node period next equals head semicolon. Line 4. head equals new Node semicolon. Line 5. size plus plus semicolon. Line 6. if left parenthesis tail equals equals null right parenthesis. Line 7. tail equals head semicolon. Line 8. right brace. "/>
          <p:cNvPicPr>
            <a:picLocks noChangeAspect="1"/>
          </p:cNvPicPr>
          <p:nvPr/>
        </p:nvPicPr>
        <p:blipFill>
          <a:blip r:embed="rId2"/>
          <a:stretch>
            <a:fillRect/>
          </a:stretch>
        </p:blipFill>
        <p:spPr>
          <a:xfrm>
            <a:off x="429567" y="1600200"/>
            <a:ext cx="4541914" cy="3468925"/>
          </a:xfrm>
          <a:prstGeom prst="rect">
            <a:avLst/>
          </a:prstGeom>
        </p:spPr>
      </p:pic>
      <p:pic>
        <p:nvPicPr>
          <p:cNvPr id="7" name="Picture 3" descr="A diagram illustrates a linked list for a computer code. The linked list is as follows. The linked list has two parts. The first part is before the insertion of a new node and the second part is after the insertion of a new node. The first part has a node which is denoted as head with its data part, e sub 0 and a link pointer, next that points to its neighbor node and continued till a link pointer of a node connects to the a node which has its data part, e sub 1 and a link pointer, next that points to its neighbor node whose data part is e sub i + 1 with a link pointer next that points to the data part of its neighbor node and continued till a link pointer of a node connects to a node tail whose data part is e sub k with a link pointer null. A new node can be inserted at the beginning of the first node. The new node has a data part, e and a link pointer next. The second part has a new node which is inserted at the beginning denoted as head has a data part, e with a link pointer next. This link pointer points to the data part, e sub 0 of its neighbor node and has a link pointer next that points to its neighbor node and continued till a link pointer of a node connects to a node whose data part, e sub i with a link pointer next that points to its neighbor node whose data part is e sub i + 1 with a link pointer next and continued till a link pointer of a node connects to the node whose data part is e sub k with a link pointer null which is denoted as its tail. "/>
          <p:cNvPicPr>
            <a:picLocks noChangeAspect="1"/>
          </p:cNvPicPr>
          <p:nvPr/>
        </p:nvPicPr>
        <p:blipFill>
          <a:blip r:embed="rId3"/>
          <a:stretch>
            <a:fillRect/>
          </a:stretch>
        </p:blipFill>
        <p:spPr>
          <a:xfrm>
            <a:off x="4038600" y="2971800"/>
            <a:ext cx="4400959" cy="3124200"/>
          </a:xfrm>
          <a:prstGeom prst="rect">
            <a:avLst/>
          </a:prstGeom>
        </p:spPr>
      </p:pic>
    </p:spTree>
    <p:extLst>
      <p:ext uri="{BB962C8B-B14F-4D97-AF65-F5344CB8AC3E}">
        <p14:creationId xmlns:p14="http://schemas.microsoft.com/office/powerpoint/2010/main" val="36600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addLast(E e)</a:t>
            </a:r>
            <a:endParaRPr lang="en-US" dirty="0"/>
          </a:p>
        </p:txBody>
      </p:sp>
      <p:pic>
        <p:nvPicPr>
          <p:cNvPr id="6" name="Picture 2" descr="Computer code has 10 lines. The lines read as follows. Line 1. public void add Last left parenthesis E e right parenthesis left brace. Line 2. if left parenthesis tail equals equals null right parenthesis left brace. Line 3. head equals tail equals new Node semicolon. Line 4. right brace. Line 5. else left brace. Line 6. tail period next equals new Node semicolon. Line 7. tail equals tail period next semicolon. Line 8. right brace. Line 9. size plus plus semicolon. Line 10. right brace. "/>
          <p:cNvPicPr>
            <a:picLocks noChangeAspect="1"/>
          </p:cNvPicPr>
          <p:nvPr/>
        </p:nvPicPr>
        <p:blipFill>
          <a:blip r:embed="rId2"/>
          <a:stretch>
            <a:fillRect/>
          </a:stretch>
        </p:blipFill>
        <p:spPr>
          <a:xfrm>
            <a:off x="533400" y="1371600"/>
            <a:ext cx="3523793" cy="4188315"/>
          </a:xfrm>
          <a:prstGeom prst="rect">
            <a:avLst/>
          </a:prstGeom>
        </p:spPr>
      </p:pic>
      <p:pic>
        <p:nvPicPr>
          <p:cNvPr id="7" name="Picture 3" descr="A diagram illustrates a linked list for a computer code. The linked list is as follows. The linked list has two parts. The first part is before the insertion of a new node and the second part is after the insertion of a new node. The first part has a node which is denoted as head with its data part, e sub 0 and a link pointer, next that points to the data part of its neighbor node and continued till a link pointer of a node connects to a node which has its data part, e sub 1 and a link pointer, next that points to the data part of its neighbor node whose data part is e sub i + 1 with a link pointer next that points to the data part of its neighbor node and continued till a link pointer of a node connects to the a node which is the tail whose data part is e sub k with a link pointer null. A new node can be inserted after a node denoted tail which has a data part, e and a link pointer null. The second part has a node which is denoted as head whose data part is e sub 0 and a link pointer next that points to the data part of its neighbor node and continued till a link pointer of a node connects to the a data node e sub i and a link pointer next that points to a data node with a data part, e sub i + 1and a link pointer next which is again pointed to the data part of its neighboring node and continued till a link pointer of a node connects to the a node whose data part is e sub k and a link pointer next connected to a node whose data part is e with a link pointer null. This node denotes the tail. New node can be inserted after this node. "/>
          <p:cNvPicPr>
            <a:picLocks noChangeAspect="1"/>
          </p:cNvPicPr>
          <p:nvPr/>
        </p:nvPicPr>
        <p:blipFill>
          <a:blip r:embed="rId3"/>
          <a:stretch>
            <a:fillRect/>
          </a:stretch>
        </p:blipFill>
        <p:spPr>
          <a:xfrm>
            <a:off x="4800600" y="3352800"/>
            <a:ext cx="3693769" cy="2367334"/>
          </a:xfrm>
          <a:prstGeom prst="rect">
            <a:avLst/>
          </a:prstGeom>
        </p:spPr>
      </p:pic>
    </p:spTree>
    <p:extLst>
      <p:ext uri="{BB962C8B-B14F-4D97-AF65-F5344CB8AC3E}">
        <p14:creationId xmlns:p14="http://schemas.microsoft.com/office/powerpoint/2010/main" val="7472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add(int index, E e) </a:t>
            </a:r>
            <a:endParaRPr lang="en-US" dirty="0"/>
          </a:p>
        </p:txBody>
      </p:sp>
      <p:pic>
        <p:nvPicPr>
          <p:cNvPr id="4" name="Picture 2" descr="Computer code has 13 lines. The lines read as follows. Line 1. public void add left parenthesis i n t index comma E e right parenthesis left brace. Line 2. if left parenthesis index equals equals 0 right parenthesis add First left parenthesis e right parenthesis semicolon. Line 3. else if left parenthesis index greater than sign equals size right parenthesis add Last left parenthesis e right parenthesis semicolon. Line 4. else left brace. Line 5. Node left angle bracket E right angle bracket current equals head semicolon. Line 6. for left parenthesis i n t i equals 1 semicolon i less than sign index semicolon i plus plus right parenthesis. Line 7. current equals current period next semicolon. Line 8. Node left angle bracket E right angle bracket temp equals current period next semicolon. Line 9. current period next equals new Node left angle bracket right angle bracket left parenthesis e right parenthesis semicolon. Line 10. left parenthesis current period next right parenthesis period next equals temp semicolon. Line 11. size plus plus semicolon. Line 12. right brace. Line 13. right brace."/>
          <p:cNvPicPr>
            <a:picLocks noChangeAspect="1"/>
          </p:cNvPicPr>
          <p:nvPr/>
        </p:nvPicPr>
        <p:blipFill>
          <a:blip r:embed="rId2"/>
          <a:stretch>
            <a:fillRect/>
          </a:stretch>
        </p:blipFill>
        <p:spPr>
          <a:xfrm>
            <a:off x="609600" y="1600200"/>
            <a:ext cx="3657600" cy="4474713"/>
          </a:xfrm>
          <a:prstGeom prst="rect">
            <a:avLst/>
          </a:prstGeom>
        </p:spPr>
      </p:pic>
      <p:pic>
        <p:nvPicPr>
          <p:cNvPr id="7" name="Picture 3" descr="A diagram illustrates a linked list before the insertion of a new node. The first node denoted as head has a data part, e sub 0 with a link pointer next. The link pointer next points to the data part of its neighbor node and continued till a link pointer of a node denoted as current connects the data part, e sub i and has a link pointer, next that points to a node denoted as temp. This node has a data part, e sub i + 1 with a link pointer next that points to the data part of its neighbor node and continued till a link pointer of a node denoted as tail connects to the data part, e sub k with a link pointer, null. A new node is inserted between the current and the temp node. "/>
          <p:cNvPicPr>
            <a:picLocks noChangeAspect="1"/>
          </p:cNvPicPr>
          <p:nvPr/>
        </p:nvPicPr>
        <p:blipFill>
          <a:blip r:embed="rId3"/>
          <a:stretch>
            <a:fillRect/>
          </a:stretch>
        </p:blipFill>
        <p:spPr>
          <a:xfrm>
            <a:off x="4953000" y="2286000"/>
            <a:ext cx="3551255" cy="1718334"/>
          </a:xfrm>
          <a:prstGeom prst="rect">
            <a:avLst/>
          </a:prstGeom>
        </p:spPr>
      </p:pic>
      <p:pic>
        <p:nvPicPr>
          <p:cNvPr id="8" name="Picture 4" descr="A diagram illustrates a linked list after a new node is inserted. The first node denoted as head has a data part, e sub 0 with a link pointer next that connects to the data part, e sub i of a node denoted as current. This node has a link pointer next that points to the data part of a new node that is inserted in the list. The link pointer, next of the new node points to the next node of the node denoted as temp. The data part of the node temp is e sub i + 1. The link pointer of this node is connected to the data part of its neighbor node and continued till a link pointer of a node denoted as tail connects to the data part, e sub k with a node null below. "/>
          <p:cNvPicPr>
            <a:picLocks noChangeAspect="1"/>
          </p:cNvPicPr>
          <p:nvPr/>
        </p:nvPicPr>
        <p:blipFill>
          <a:blip r:embed="rId4"/>
          <a:stretch>
            <a:fillRect/>
          </a:stretch>
        </p:blipFill>
        <p:spPr>
          <a:xfrm>
            <a:off x="4845957" y="4572072"/>
            <a:ext cx="3641551" cy="1494467"/>
          </a:xfrm>
          <a:prstGeom prst="rect">
            <a:avLst/>
          </a:prstGeom>
        </p:spPr>
      </p:pic>
    </p:spTree>
    <p:extLst>
      <p:ext uri="{BB962C8B-B14F-4D97-AF65-F5344CB8AC3E}">
        <p14:creationId xmlns:p14="http://schemas.microsoft.com/office/powerpoint/2010/main" val="230782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removeFirst() </a:t>
            </a:r>
            <a:endParaRPr lang="en-US" dirty="0"/>
          </a:p>
        </p:txBody>
      </p:sp>
      <p:pic>
        <p:nvPicPr>
          <p:cNvPr id="6" name="Picture 2" descr="Computer code has 10 lines. The lines read as follows. Line 1. public E remove First left parenthesis right parenthesis left brace. Line 2. if left parenthesis size equals equals 0 right parenthesis return null semicolon. Line 3. else left brace. Line 4. Node left angle bracket E right angle bracket temp equals head semicolon. Line 5. head equals head period next semicolon. Line 6. Size minus minus semicolon. Line 7. if left parenthesis head equals equals null right parenthesis tail equals null semicolon. Line 8. return temp period element semicolon. Line 9. right brace. Line 10. right brace."/>
          <p:cNvPicPr>
            <a:picLocks noChangeAspect="1"/>
          </p:cNvPicPr>
          <p:nvPr/>
        </p:nvPicPr>
        <p:blipFill>
          <a:blip r:embed="rId2"/>
          <a:stretch>
            <a:fillRect/>
          </a:stretch>
        </p:blipFill>
        <p:spPr>
          <a:xfrm>
            <a:off x="472273" y="1676400"/>
            <a:ext cx="3645724" cy="4444369"/>
          </a:xfrm>
          <a:prstGeom prst="rect">
            <a:avLst/>
          </a:prstGeom>
        </p:spPr>
      </p:pic>
      <p:pic>
        <p:nvPicPr>
          <p:cNvPr id="7" name="Picture 3" descr="A diagram illustrates two linked lists, one before the deletion of a node and the other after the deletion of the first node. The first linked list consists of a node denoted as head has a data part, e sub 0 and a link pointer next that connects to the data part, e sub 1 of its neighbor node and has a link pointer next continued till a link pointer of a node connects to a node whose data part is e sub i with a link pointer next connected to the data part, e sub i + 1 of its neighboring node. The neighboring node has a link pointer next that connects to the data part of its neighbor node continued till a link pointer of a node denoted as tail is connected to the data part, e sub k and has a node null. The second linked list consists of a node head whose data part is e sub 1 with a link pointer next connected to the data part of its neighboring node and continued till a link pointer of node is connected to the data part, e sub i with a link pointer next. This node has a neighbor node whose data part is e sub i + 1 and a link pointer next that connects to the data part of its neighboring node which is continued till a link pointer of a node tail connects the data part, e sub k and has a node null below. "/>
          <p:cNvPicPr>
            <a:picLocks noChangeAspect="1"/>
          </p:cNvPicPr>
          <p:nvPr/>
        </p:nvPicPr>
        <p:blipFill>
          <a:blip r:embed="rId3"/>
          <a:stretch>
            <a:fillRect/>
          </a:stretch>
        </p:blipFill>
        <p:spPr>
          <a:xfrm>
            <a:off x="4267200" y="2338191"/>
            <a:ext cx="3795001" cy="3430400"/>
          </a:xfrm>
          <a:prstGeom prst="rect">
            <a:avLst/>
          </a:prstGeom>
        </p:spPr>
      </p:pic>
    </p:spTree>
    <p:extLst>
      <p:ext uri="{BB962C8B-B14F-4D97-AF65-F5344CB8AC3E}">
        <p14:creationId xmlns:p14="http://schemas.microsoft.com/office/powerpoint/2010/main" val="304146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removeLast() </a:t>
            </a:r>
            <a:endParaRPr lang="en-US" dirty="0"/>
          </a:p>
        </p:txBody>
      </p:sp>
      <p:pic>
        <p:nvPicPr>
          <p:cNvPr id="6" name="Picture 2" descr="Computer code has 21 lines. The lines read as follows. Line 1. public E remove Last left parenthesis right parenthesis left brace. Line 2. if left parenthesis size equals equals 0 right parenthesis return null semicolon. Line 3. else if left parenthesis size equals equals 1 right parenthesis. Line 4. left brace. Line 5. Node left angle bracket E right angle bracket temp equals head semicolon. Line 6. head equals tail equals null semicolon. Line 7. size equals 0 semicolon. Line 8. return temp period element semicolon. Line 9. right brace. Line 10. else. Line 11. left brace. Line 12. Node left angle bracket E right angle bracket current equals head semicolon. Line 13. for left parenthesis i n t i equals 0 semicolon i less than sign size minus 2 semicolon i plus plus right parenthesis. Line 14. current equals current period next semicolon. Line 15. Node temp equals tail semicolon. Line 16. tail equals current semicolon. Line 17. tail period next equals null semicolon. Line 18. Size minus minus semicolon. Line 19. return temp period element semicolon. Line 20. right brace. Line 21. right brace."/>
          <p:cNvPicPr>
            <a:picLocks noChangeAspect="1"/>
          </p:cNvPicPr>
          <p:nvPr/>
        </p:nvPicPr>
        <p:blipFill>
          <a:blip r:embed="rId2"/>
          <a:stretch>
            <a:fillRect/>
          </a:stretch>
        </p:blipFill>
        <p:spPr>
          <a:xfrm>
            <a:off x="609600" y="1752600"/>
            <a:ext cx="3962400" cy="4419600"/>
          </a:xfrm>
          <a:prstGeom prst="rect">
            <a:avLst/>
          </a:prstGeom>
        </p:spPr>
      </p:pic>
      <p:pic>
        <p:nvPicPr>
          <p:cNvPr id="7" name="Picture 3" descr="A diagram illustrates two linked lists, one before the deletion of a node and the other after the deletion of the last node. The first linked list consists of a node denoted as head has a data part, e sub 0 and a link pointer next that points to the data part, e sub 1 of its neighboring node who has a link pointer next. The next points to the data part of its neighboring node and continued till a link pointer of a node is connected to the data part, e sub k minus 2 and has a link pointer next. The link pointer next points to the data part, e sub k minus 1 of its neighboring node denoted as current has a link pointer next. The pointer next points to the data part, e sub k of the node denoted as tail and a node null. This node is being deleted. The second linked list consists of a node head which has a data part, e sub 0 and a link pointer next. The link pointer next is connected to the data part, e sub 1 of its neighboring node. The neighboring node has a link pointer next which connects to the data part of its neighboring node and continued till a link pointer of a node is connected to the data part, e sub k minus 2 and has a link pointer, next. The link pointer next connects to the data part, e sub k minus 1 of node tail and has a node null. This is a linked list obtained after the last node is deleted. "/>
          <p:cNvPicPr>
            <a:picLocks noChangeAspect="1"/>
          </p:cNvPicPr>
          <p:nvPr/>
        </p:nvPicPr>
        <p:blipFill>
          <a:blip r:embed="rId3"/>
          <a:stretch>
            <a:fillRect/>
          </a:stretch>
        </p:blipFill>
        <p:spPr>
          <a:xfrm>
            <a:off x="4953000" y="2133600"/>
            <a:ext cx="3581400" cy="3238667"/>
          </a:xfrm>
          <a:prstGeom prst="rect">
            <a:avLst/>
          </a:prstGeom>
        </p:spPr>
      </p:pic>
    </p:spTree>
    <p:extLst>
      <p:ext uri="{BB962C8B-B14F-4D97-AF65-F5344CB8AC3E}">
        <p14:creationId xmlns:p14="http://schemas.microsoft.com/office/powerpoint/2010/main" val="2138829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remove(int index) </a:t>
            </a:r>
            <a:endParaRPr lang="en-US" dirty="0"/>
          </a:p>
        </p:txBody>
      </p:sp>
      <p:pic>
        <p:nvPicPr>
          <p:cNvPr id="6" name="Picture 2" descr="Computer code has 15 lines. The lines read as follows. Line 1. public E remove left parenthesis i n t index right parenthesis left brace. Line 2. if left parenthesis index less than sign 0 pipe pipe index greater than sign equals size right parenthesis return null semicolon. Line 3. else if left parenthesis index equals equals 0 right parenthesis return remove First left parenthesis right parenthesis semicolon. Line 4. else if left parenthesis index equals equals size minus 1 right parenthesis return remove Last left parenthesis right parenthesis semicolon. Line 5. else left brace. Line 6. Node left angle bracket E right angle bracket previous equals head semicolon. Line 7. for left parenthesis i n t i equals 1 semicolon i less than sign index semicolon i plus plus right parenthesis left brace. Line 8. previous equals previous period next semicolon. Line 9. right brace. Line 10. Node left angle bracket E right angle bracket current equals previous period next semicolon. Line 11. previous period next equals current period next semicolon. Line 12. size minus minus semicolon. Line 13. return current period element semicolon. Line 14. right brace. Line 15. right brace."/>
          <p:cNvPicPr>
            <a:picLocks noChangeAspect="1"/>
          </p:cNvPicPr>
          <p:nvPr/>
        </p:nvPicPr>
        <p:blipFill>
          <a:blip r:embed="rId2"/>
          <a:stretch>
            <a:fillRect/>
          </a:stretch>
        </p:blipFill>
        <p:spPr>
          <a:xfrm>
            <a:off x="592015" y="1981200"/>
            <a:ext cx="3446585" cy="4343400"/>
          </a:xfrm>
          <a:prstGeom prst="rect">
            <a:avLst/>
          </a:prstGeom>
        </p:spPr>
      </p:pic>
      <p:pic>
        <p:nvPicPr>
          <p:cNvPr id="7" name="Picture 3" descr="A diagram illustrates two linked list. The first linked list has a node denoted as head which has element as its data part, and a link pointer next. The link pointer next connects to the data part of its neighboring node continued till a link pointer of a node denoted as previous connected to the data part, element and has a link pointer, next. The link pointer, next is connected to the data part of a node denoted as current period next and a link pointer next is connected to its neighboring node and continued till a link pointer of a node connects to a node denoted as tail which has a data part, element and a node null. The current node is to be deleted. The second linked list has a node denoted as head which has a data part, element and a link pointer, next. The link pointer, next connects to the data part of its neighboring node and continued till a link pointer of a node connects to a data part, element of the node denoted as previous. This node has a link pointer next which points to the data part of node denoted as current period next and has a link pointer, next. The link pointer, next points to the data part of its neighboring node and continued till a link pointer of a node connects to a data part, element of the node denoted as tail and a node null below the element. This linked list is obtained after the deletion of the node. "/>
          <p:cNvPicPr>
            <a:picLocks noChangeAspect="1"/>
          </p:cNvPicPr>
          <p:nvPr/>
        </p:nvPicPr>
        <p:blipFill>
          <a:blip r:embed="rId3"/>
          <a:stretch>
            <a:fillRect/>
          </a:stretch>
        </p:blipFill>
        <p:spPr>
          <a:xfrm>
            <a:off x="4543530" y="2784649"/>
            <a:ext cx="3974381" cy="2736501"/>
          </a:xfrm>
          <a:prstGeom prst="rect">
            <a:avLst/>
          </a:prstGeom>
        </p:spPr>
      </p:pic>
    </p:spTree>
    <p:extLst>
      <p:ext uri="{BB962C8B-B14F-4D97-AF65-F5344CB8AC3E}">
        <p14:creationId xmlns:p14="http://schemas.microsoft.com/office/powerpoint/2010/main" val="169886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Time Complexity for </a:t>
            </a:r>
            <a:r>
              <a:rPr lang="en-US" altLang="en-US" sz="3600" dirty="0" err="1"/>
              <a:t>ArrayList</a:t>
            </a:r>
            <a:r>
              <a:rPr lang="en-US" altLang="en-US" sz="3600" dirty="0"/>
              <a:t> and </a:t>
            </a:r>
            <a:r>
              <a:rPr lang="en-US" altLang="en-US" sz="3600" dirty="0" err="1"/>
              <a:t>LinkedList</a:t>
            </a:r>
            <a:r>
              <a:rPr lang="en-US" altLang="en-US" dirty="0"/>
              <a:t> </a:t>
            </a:r>
            <a:endParaRPr lang="en-US" dirty="0"/>
          </a:p>
        </p:txBody>
      </p:sp>
      <p:pic>
        <p:nvPicPr>
          <p:cNvPr id="4" name="Picture 2" descr="A Table has 14 rows and 3 columns. The columns have the following headings from left to right. Methods, My Array List forward slash Array List, My Linked List forward slash Linked List, The row entries are as follows. Row 1. Methods, add left parenthesis e: E right parenthesis. My Array List forward slash Array List, O left parenthesis 1 right parenthesis. My Linked List forward slash Linked List, O left parenthesis 1 right parenthesis. Row 2. Methods, add left parenthesis index: i n t, e: E right parenthesis. My Array List forward slash Array List, O left parenthesis n right parenthesis. My Linked List forward slash Linked List, O left parenthesis n right parenthesis. Row 3. Methods, clear left parenthesis  right parenthesis. My Array List forward slash Array List, O left parenthesis 1 right parenthesis. My Linked List forward slash Linked List, O left parenthesis 1 right parenthesis. Row 4. Methods, contains left parenthesis e: E right parenthesis. My Array List forward slash Array List, O left parenthesis n right parenthesis. My Linked List forward slash Linked List, O left parenthesis n right parenthesis. Row 5. Methods, get left parenthesis index: i n t right parenthesis. My Array List forward slash Array List, O left parenthesis n right parenthesis. My Linked List forward slash Linked List, O left parenthesis n right parenthesis. Row 6. Methods, index Of left parenthesis e: E right parenthesis. My Array List forward slash Array List, O left parenthesis n right parenthesis. My Linked List forward slash Linked List, O left parenthesis n right parenthesis. Row 7. Methods, is Empty left parenthesis  right parenthesis. My Array List forward slash Array List, O left parenthesis 1 right parenthesis. My Linked List forward slash Linked List, O left parenthesis 1 right parenthesis. Row 8. Methods, last Index Of left parenthesis e: E right parenthesis. My Array List forward slash Array List, O left parenthesis n right parenthesis. My Linked List forward slash Linked List, O left parenthesis n right parenthesis. Row 9. Methods, remove left parenthesis e: E right parenthesis. My Array List forward slash Array List, O left parenthesis n right parenthesis. My Linked List forward slash Linked List, O left parenthesis n right parenthesis. Row 10. Methods, size left parenthesis  right parenthesis. My Array List forward slash Array List, O left parenthesis 1 right parenthesis. My Linked List forward slash Linked List, O left parenthesis 1 right parenthesis. Row 11. Methods, remove left parenthesis index: i n t right parenthesis. My Array List forward slash Array List, O left parenthesis n right parenthesis. My Linked List forward slash Linked List, O left parenthesis n right parenthesis. Row 12. Methods, set left parenthesis index: i n t, e: E right parenthesis. My Array List forward slash Array List, O left parenthesis n right parenthesis. My Linked List forward slash Linked List, O left parenthesis n right parenthesis. Row 13. Methods, add First left parenthesis e: E right parenthesis. My Array List forward slash Array List, O left parenthesis 1 right parenthesis. My Linked List forward slash Linked List, O left parenthesis 1 right parenthesis. Row 14. Methods, remove First left parenthesis  right parenthesis. My Array List forward slash Array List, O left parenthesis 1 right parenthesis. My Linked List forward slash Linked List, O left parenthesis 1 right parenthesis. Lines 5, 13, and 14 are highlighted. "/>
          <p:cNvPicPr>
            <a:picLocks noChangeAspect="1"/>
          </p:cNvPicPr>
          <p:nvPr/>
        </p:nvPicPr>
        <p:blipFill>
          <a:blip r:embed="rId2"/>
          <a:stretch>
            <a:fillRect/>
          </a:stretch>
        </p:blipFill>
        <p:spPr>
          <a:xfrm>
            <a:off x="1142071" y="1676400"/>
            <a:ext cx="6859857" cy="4424200"/>
          </a:xfrm>
          <a:prstGeom prst="rect">
            <a:avLst/>
          </a:prstGeom>
        </p:spPr>
      </p:pic>
    </p:spTree>
    <p:extLst>
      <p:ext uri="{BB962C8B-B14F-4D97-AF65-F5344CB8AC3E}">
        <p14:creationId xmlns:p14="http://schemas.microsoft.com/office/powerpoint/2010/main" val="282474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Circular Linked Lists </a:t>
            </a:r>
            <a:endParaRPr lang="en-US" dirty="0"/>
          </a:p>
        </p:txBody>
      </p:sp>
      <p:sp>
        <p:nvSpPr>
          <p:cNvPr id="5" name="Content Placeholder 2"/>
          <p:cNvSpPr>
            <a:spLocks noGrp="1"/>
          </p:cNvSpPr>
          <p:nvPr>
            <p:ph idx="1"/>
          </p:nvPr>
        </p:nvSpPr>
        <p:spPr>
          <a:xfrm>
            <a:off x="457200" y="1524000"/>
            <a:ext cx="8229600" cy="1219200"/>
          </a:xfrm>
        </p:spPr>
        <p:txBody>
          <a:bodyPr/>
          <a:lstStyle/>
          <a:p>
            <a:r>
              <a:rPr lang="en-US" altLang="en-US" dirty="0"/>
              <a:t>A </a:t>
            </a:r>
            <a:r>
              <a:rPr lang="en-US" altLang="en-US" b="1" dirty="0"/>
              <a:t>circular, singly linked list </a:t>
            </a:r>
            <a:r>
              <a:rPr lang="en-US" altLang="en-US" dirty="0"/>
              <a:t>is like a singly linked list, except that the pointer of the last node points back to the first node. </a:t>
            </a:r>
          </a:p>
        </p:txBody>
      </p:sp>
      <p:pic>
        <p:nvPicPr>
          <p:cNvPr id="3" name="Picture 3" descr="A diagram illustrates a circular linked list. Node 1 denoted as head has a data part, element with a link pointer, next. The link pointer, next points to the data part, element of Node 2 and has a link pointer, next. The link pointer, next points to the data part of its neighboring node and continued till a link pointer of a node denoted as tail connects to the data part, element of Node n with a node next below. The last node tail points back to the first node head. "/>
          <p:cNvPicPr>
            <a:picLocks noChangeAspect="1"/>
          </p:cNvPicPr>
          <p:nvPr/>
        </p:nvPicPr>
        <p:blipFill>
          <a:blip r:embed="rId2"/>
          <a:stretch>
            <a:fillRect/>
          </a:stretch>
        </p:blipFill>
        <p:spPr>
          <a:xfrm>
            <a:off x="990600" y="3505200"/>
            <a:ext cx="7431151" cy="1750933"/>
          </a:xfrm>
          <a:prstGeom prst="rect">
            <a:avLst/>
          </a:prstGeom>
        </p:spPr>
      </p:pic>
    </p:spTree>
    <p:extLst>
      <p:ext uri="{BB962C8B-B14F-4D97-AF65-F5344CB8AC3E}">
        <p14:creationId xmlns:p14="http://schemas.microsoft.com/office/powerpoint/2010/main" val="136122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Doubly Linked Lists </a:t>
            </a:r>
            <a:endParaRPr lang="en-US" dirty="0"/>
          </a:p>
        </p:txBody>
      </p:sp>
      <p:sp>
        <p:nvSpPr>
          <p:cNvPr id="3" name="Content Placeholder 2"/>
          <p:cNvSpPr>
            <a:spLocks noGrp="1"/>
          </p:cNvSpPr>
          <p:nvPr>
            <p:ph idx="1"/>
          </p:nvPr>
        </p:nvSpPr>
        <p:spPr>
          <a:xfrm>
            <a:off x="457200" y="1524000"/>
            <a:ext cx="8229600" cy="1981200"/>
          </a:xfrm>
        </p:spPr>
        <p:txBody>
          <a:bodyPr/>
          <a:lstStyle/>
          <a:p>
            <a:r>
              <a:rPr lang="en-US" altLang="en-US" dirty="0"/>
              <a:t>A </a:t>
            </a:r>
            <a:r>
              <a:rPr lang="en-US" altLang="en-US" b="1" dirty="0"/>
              <a:t>doubly linked list </a:t>
            </a:r>
            <a:r>
              <a:rPr lang="en-US" altLang="en-US" dirty="0"/>
              <a:t>contains the nodes with two pointers. One points to the next node and the other points to the previous node. These two pointers are conveniently called </a:t>
            </a:r>
            <a:r>
              <a:rPr lang="en-US" altLang="en-US" i="1" dirty="0"/>
              <a:t>a </a:t>
            </a:r>
            <a:r>
              <a:rPr lang="en-US" altLang="en-US" b="1" dirty="0"/>
              <a:t>forward pointer </a:t>
            </a:r>
            <a:r>
              <a:rPr lang="en-US" altLang="en-US" dirty="0"/>
              <a:t>and </a:t>
            </a:r>
            <a:r>
              <a:rPr lang="en-US" altLang="en-US" i="1" dirty="0"/>
              <a:t>a </a:t>
            </a:r>
            <a:r>
              <a:rPr lang="en-US" altLang="en-US" b="1" dirty="0"/>
              <a:t>backward pointer</a:t>
            </a:r>
            <a:r>
              <a:rPr lang="en-US" altLang="en-US" dirty="0"/>
              <a:t>. So, a doubly linked list can be traversed forward and backward</a:t>
            </a:r>
            <a:r>
              <a:rPr lang="en-US" altLang="en-US" dirty="0" smtClean="0"/>
              <a:t>.</a:t>
            </a:r>
            <a:endParaRPr lang="en-US" altLang="en-US" dirty="0"/>
          </a:p>
        </p:txBody>
      </p:sp>
      <p:pic>
        <p:nvPicPr>
          <p:cNvPr id="4" name="Picture 3" descr="A diagram illustrates a doubly linked list. A node 1 denoted as head consists of a data part, element, a link pointer, next and, a node null. The link pointer, next connects to the data part, element of Node 2. The node 2 has a link pointer, next and a node previous. The node previous also points to the data part, element of node 1. The link pointer, next of node 2 points to a data part of its neighboring node and is continued till a link pointer of a node points to the data part, element of node n. The node n has two nodes, null and previous. The node previous of node n points to the data part of a node. Node n denotes tail. "/>
          <p:cNvPicPr>
            <a:picLocks noChangeAspect="1"/>
          </p:cNvPicPr>
          <p:nvPr/>
        </p:nvPicPr>
        <p:blipFill>
          <a:blip r:embed="rId2"/>
          <a:stretch>
            <a:fillRect/>
          </a:stretch>
        </p:blipFill>
        <p:spPr>
          <a:xfrm>
            <a:off x="609601" y="4038600"/>
            <a:ext cx="7543800" cy="1750933"/>
          </a:xfrm>
          <a:prstGeom prst="rect">
            <a:avLst/>
          </a:prstGeom>
        </p:spPr>
      </p:pic>
    </p:spTree>
    <p:extLst>
      <p:ext uri="{BB962C8B-B14F-4D97-AF65-F5344CB8AC3E}">
        <p14:creationId xmlns:p14="http://schemas.microsoft.com/office/powerpoint/2010/main" val="183921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Lists</a:t>
            </a:r>
            <a:endParaRPr lang="en-US" dirty="0"/>
          </a:p>
        </p:txBody>
      </p:sp>
      <p:sp>
        <p:nvSpPr>
          <p:cNvPr id="3" name="Content Placeholder 2"/>
          <p:cNvSpPr>
            <a:spLocks noGrp="1"/>
          </p:cNvSpPr>
          <p:nvPr>
            <p:ph idx="1"/>
          </p:nvPr>
        </p:nvSpPr>
        <p:spPr/>
        <p:txBody>
          <a:bodyPr/>
          <a:lstStyle/>
          <a:p>
            <a:pPr>
              <a:lnSpc>
                <a:spcPct val="90000"/>
              </a:lnSpc>
            </a:pPr>
            <a:r>
              <a:rPr lang="en-US" altLang="en-US" sz="2200" dirty="0">
                <a:cs typeface="Times New Roman" panose="02020603050405020304" pitchFamily="18" charset="0"/>
              </a:rPr>
              <a:t>A list is a popular data structure to store data in sequential order. For example, a list of students, a list of available rooms, a list of cities, and a list of books, etc. can be stored using lists. The common operations on a list are usually the following:</a:t>
            </a:r>
            <a:r>
              <a:rPr lang="en-US" altLang="en-US" sz="2200" dirty="0">
                <a:cs typeface="Courier New" panose="02070309020205020404" pitchFamily="49" charset="0"/>
              </a:rPr>
              <a:t> </a:t>
            </a:r>
          </a:p>
          <a:p>
            <a:pPr marL="256032" indent="-256032">
              <a:buFont typeface="Arial" panose="020B0604020202020204" pitchFamily="34" charset="0"/>
              <a:buChar char="•"/>
            </a:pPr>
            <a:r>
              <a:rPr lang="en-US" altLang="en-US" sz="2200" dirty="0" smtClean="0">
                <a:cs typeface="Courier New" panose="02070309020205020404" pitchFamily="49" charset="0"/>
              </a:rPr>
              <a:t>Retrieve </a:t>
            </a:r>
            <a:r>
              <a:rPr lang="en-US" altLang="en-US" sz="2200" dirty="0">
                <a:cs typeface="Courier New" panose="02070309020205020404" pitchFamily="49" charset="0"/>
              </a:rPr>
              <a:t>an element from this list.</a:t>
            </a:r>
          </a:p>
          <a:p>
            <a:pPr marL="256032" indent="-256032">
              <a:buFont typeface="Arial" panose="020B0604020202020204" pitchFamily="34" charset="0"/>
              <a:buChar char="•"/>
            </a:pPr>
            <a:r>
              <a:rPr lang="en-US" altLang="en-US" sz="2200" dirty="0" smtClean="0">
                <a:cs typeface="Courier New" panose="02070309020205020404" pitchFamily="49" charset="0"/>
              </a:rPr>
              <a:t>Insert </a:t>
            </a:r>
            <a:r>
              <a:rPr lang="en-US" altLang="en-US" sz="2200" dirty="0">
                <a:cs typeface="Courier New" panose="02070309020205020404" pitchFamily="49" charset="0"/>
              </a:rPr>
              <a:t>a new element to this list.</a:t>
            </a:r>
          </a:p>
          <a:p>
            <a:pPr marL="256032" indent="-256032">
              <a:buFont typeface="Arial" panose="020B0604020202020204" pitchFamily="34" charset="0"/>
              <a:buChar char="•"/>
            </a:pPr>
            <a:r>
              <a:rPr lang="en-US" altLang="en-US" sz="2200" dirty="0" smtClean="0">
                <a:cs typeface="Courier New" panose="02070309020205020404" pitchFamily="49" charset="0"/>
              </a:rPr>
              <a:t>Delete </a:t>
            </a:r>
            <a:r>
              <a:rPr lang="en-US" altLang="en-US" sz="2200" dirty="0">
                <a:cs typeface="Courier New" panose="02070309020205020404" pitchFamily="49" charset="0"/>
              </a:rPr>
              <a:t>an element from this list.</a:t>
            </a:r>
          </a:p>
          <a:p>
            <a:pPr marL="256032" indent="-256032">
              <a:buFont typeface="Arial" panose="020B0604020202020204" pitchFamily="34" charset="0"/>
              <a:buChar char="•"/>
            </a:pPr>
            <a:r>
              <a:rPr lang="en-US" altLang="en-US" sz="2200" dirty="0" smtClean="0">
                <a:cs typeface="Courier New" panose="02070309020205020404" pitchFamily="49" charset="0"/>
              </a:rPr>
              <a:t>Find </a:t>
            </a:r>
            <a:r>
              <a:rPr lang="en-US" altLang="en-US" sz="2200" dirty="0">
                <a:cs typeface="Courier New" panose="02070309020205020404" pitchFamily="49" charset="0"/>
              </a:rPr>
              <a:t>how many elements are in this list.</a:t>
            </a:r>
          </a:p>
          <a:p>
            <a:pPr marL="256032" indent="-256032">
              <a:buFont typeface="Arial" panose="020B0604020202020204" pitchFamily="34" charset="0"/>
              <a:buChar char="•"/>
            </a:pPr>
            <a:r>
              <a:rPr lang="en-US" altLang="en-US" sz="2200" dirty="0" smtClean="0">
                <a:cs typeface="Courier New" panose="02070309020205020404" pitchFamily="49" charset="0"/>
              </a:rPr>
              <a:t>Find </a:t>
            </a:r>
            <a:r>
              <a:rPr lang="en-US" altLang="en-US" sz="2200" dirty="0">
                <a:cs typeface="Courier New" panose="02070309020205020404" pitchFamily="49" charset="0"/>
              </a:rPr>
              <a:t>if an element is in this list.</a:t>
            </a:r>
          </a:p>
          <a:p>
            <a:pPr marL="256032" indent="-256032">
              <a:buFont typeface="Arial" panose="020B0604020202020204" pitchFamily="34" charset="0"/>
              <a:buChar char="•"/>
            </a:pPr>
            <a:r>
              <a:rPr lang="en-US" altLang="en-US" sz="2200" dirty="0" smtClean="0">
                <a:cs typeface="Courier New" panose="02070309020205020404" pitchFamily="49" charset="0"/>
              </a:rPr>
              <a:t>Find </a:t>
            </a:r>
            <a:r>
              <a:rPr lang="en-US" altLang="en-US" sz="2200" dirty="0">
                <a:cs typeface="Courier New" panose="02070309020205020404" pitchFamily="49" charset="0"/>
              </a:rPr>
              <a:t>if this list is empty</a:t>
            </a:r>
            <a:r>
              <a:rPr lang="en-US" altLang="en-US" sz="2200" dirty="0" smtClean="0">
                <a:cs typeface="Courier New" panose="02070309020205020404" pitchFamily="49" charset="0"/>
              </a:rPr>
              <a:t>.</a:t>
            </a:r>
            <a:endParaRPr lang="en-US" altLang="en-US" sz="2200" dirty="0">
              <a:cs typeface="Courier New" panose="02070309020205020404" pitchFamily="49" charset="0"/>
            </a:endParaRPr>
          </a:p>
        </p:txBody>
      </p:sp>
    </p:spTree>
    <p:extLst>
      <p:ext uri="{BB962C8B-B14F-4D97-AF65-F5344CB8AC3E}">
        <p14:creationId xmlns:p14="http://schemas.microsoft.com/office/powerpoint/2010/main" val="3073284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Circular Doubly Linked Lists </a:t>
            </a:r>
            <a:endParaRPr lang="en-US" dirty="0"/>
          </a:p>
        </p:txBody>
      </p:sp>
      <p:sp>
        <p:nvSpPr>
          <p:cNvPr id="3" name="Content Placeholder 2"/>
          <p:cNvSpPr>
            <a:spLocks noGrp="1"/>
          </p:cNvSpPr>
          <p:nvPr>
            <p:ph idx="1"/>
          </p:nvPr>
        </p:nvSpPr>
        <p:spPr>
          <a:xfrm>
            <a:off x="457200" y="1524000"/>
            <a:ext cx="8229600" cy="1524000"/>
          </a:xfrm>
        </p:spPr>
        <p:txBody>
          <a:bodyPr/>
          <a:lstStyle/>
          <a:p>
            <a:r>
              <a:rPr lang="en-US" altLang="en-US" dirty="0"/>
              <a:t>A </a:t>
            </a:r>
            <a:r>
              <a:rPr lang="en-US" altLang="en-US" b="1" dirty="0"/>
              <a:t>circular, doubly linked list </a:t>
            </a:r>
            <a:r>
              <a:rPr lang="en-US" altLang="en-US" dirty="0"/>
              <a:t>is doubly linked list, except that the forward pointer of the last node points to the first node and the backward pointer of the first pointer points to the last node. </a:t>
            </a:r>
          </a:p>
        </p:txBody>
      </p:sp>
      <p:pic>
        <p:nvPicPr>
          <p:cNvPr id="4" name="Picture 3" descr="A diagram illustrates a circular doubly linked list. A node denoted as head points to the data part, element of node 1 Node 1 has a link pointer, next and a node previous. The link pointer, next points to the data part, element of node 2. Node 2 has a link pointer, next and a node, previous. The link pointer, next of node 2 points to the data part of a node and is continued till a link pointer of a node points to the data part, element of node n. The node n has two nodes, next and previous. The link pointer, next connects to the data part, element of node 1. The data part, element of node n connects to the previous node of node 1. The node n denotes the tail. "/>
          <p:cNvPicPr>
            <a:picLocks noChangeAspect="1"/>
          </p:cNvPicPr>
          <p:nvPr/>
        </p:nvPicPr>
        <p:blipFill>
          <a:blip r:embed="rId2"/>
          <a:stretch>
            <a:fillRect/>
          </a:stretch>
        </p:blipFill>
        <p:spPr>
          <a:xfrm>
            <a:off x="493649" y="3657600"/>
            <a:ext cx="8156701" cy="2269067"/>
          </a:xfrm>
          <a:prstGeom prst="rect">
            <a:avLst/>
          </a:prstGeom>
        </p:spPr>
      </p:pic>
    </p:spTree>
    <p:extLst>
      <p:ext uri="{BB962C8B-B14F-4D97-AF65-F5344CB8AC3E}">
        <p14:creationId xmlns:p14="http://schemas.microsoft.com/office/powerpoint/2010/main" val="225724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Stacks</a:t>
            </a:r>
            <a:endParaRPr lang="en-US" dirty="0"/>
          </a:p>
        </p:txBody>
      </p:sp>
      <p:sp>
        <p:nvSpPr>
          <p:cNvPr id="5" name="Content Placeholder 2"/>
          <p:cNvSpPr>
            <a:spLocks noGrp="1"/>
          </p:cNvSpPr>
          <p:nvPr>
            <p:ph idx="1"/>
          </p:nvPr>
        </p:nvSpPr>
        <p:spPr>
          <a:xfrm>
            <a:off x="457200" y="1524000"/>
            <a:ext cx="8229600" cy="1219200"/>
          </a:xfrm>
        </p:spPr>
        <p:txBody>
          <a:bodyPr/>
          <a:lstStyle/>
          <a:p>
            <a:r>
              <a:rPr lang="en-US" altLang="en-US" dirty="0">
                <a:cs typeface="Courier New" panose="02070309020205020404" pitchFamily="49" charset="0"/>
              </a:rPr>
              <a:t>A stack can be viewed as a special type of list, where the elements are accessed, inserted, and deleted only from the end, called the top, of the stack. </a:t>
            </a:r>
          </a:p>
        </p:txBody>
      </p:sp>
      <p:pic>
        <p:nvPicPr>
          <p:cNvPr id="6" name="Picture 3" descr="A diagram illustrates a stack. At first, data 1 is inserted into the stack followed by data 2 and data 3. Now the stack contains data 1, data 2, and data 3. Data 3 is removed from the stack followed by data 2 and finally data 1. "/>
          <p:cNvPicPr>
            <a:picLocks noChangeAspect="1"/>
          </p:cNvPicPr>
          <p:nvPr/>
        </p:nvPicPr>
        <p:blipFill>
          <a:blip r:embed="rId2"/>
          <a:stretch>
            <a:fillRect/>
          </a:stretch>
        </p:blipFill>
        <p:spPr>
          <a:xfrm>
            <a:off x="1241362" y="2954548"/>
            <a:ext cx="6661276" cy="2989142"/>
          </a:xfrm>
          <a:prstGeom prst="rect">
            <a:avLst/>
          </a:prstGeom>
        </p:spPr>
      </p:pic>
    </p:spTree>
    <p:extLst>
      <p:ext uri="{BB962C8B-B14F-4D97-AF65-F5344CB8AC3E}">
        <p14:creationId xmlns:p14="http://schemas.microsoft.com/office/powerpoint/2010/main" val="2029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Queues</a:t>
            </a:r>
            <a:endParaRPr lang="en-US" dirty="0"/>
          </a:p>
        </p:txBody>
      </p:sp>
      <p:sp>
        <p:nvSpPr>
          <p:cNvPr id="5" name="Content Placeholder 2"/>
          <p:cNvSpPr>
            <a:spLocks noGrp="1"/>
          </p:cNvSpPr>
          <p:nvPr>
            <p:ph idx="1"/>
          </p:nvPr>
        </p:nvSpPr>
        <p:spPr>
          <a:xfrm>
            <a:off x="457200" y="1524000"/>
            <a:ext cx="8229600" cy="1600200"/>
          </a:xfrm>
        </p:spPr>
        <p:txBody>
          <a:bodyPr/>
          <a:lstStyle/>
          <a:p>
            <a:r>
              <a:rPr lang="en-US" altLang="en-US" dirty="0">
                <a:cs typeface="Courier New" panose="02070309020205020404" pitchFamily="49" charset="0"/>
              </a:rPr>
              <a:t>A queue represents a waiting list. A queue can be viewed as a special type of list, where the elements are inserted into the end (tail) of the queue, and are accessed and deleted from the beginning (head) of the queue. </a:t>
            </a:r>
          </a:p>
        </p:txBody>
      </p:sp>
      <p:pic>
        <p:nvPicPr>
          <p:cNvPr id="6" name="Picture 3" descr="A diagram illustrates queues. At first data 1 is inserted into the queue followed by data 2 and data 3. Now the queue contains data 3, data 2, and data 1. Data 1 is removed first followed by data 2 and finally data 3. "/>
          <p:cNvPicPr>
            <a:picLocks noChangeAspect="1"/>
          </p:cNvPicPr>
          <p:nvPr/>
        </p:nvPicPr>
        <p:blipFill>
          <a:blip r:embed="rId2"/>
          <a:stretch>
            <a:fillRect/>
          </a:stretch>
        </p:blipFill>
        <p:spPr>
          <a:xfrm>
            <a:off x="1371600" y="3657600"/>
            <a:ext cx="5715000" cy="2275867"/>
          </a:xfrm>
          <a:prstGeom prst="rect">
            <a:avLst/>
          </a:prstGeom>
        </p:spPr>
      </p:pic>
    </p:spTree>
    <p:extLst>
      <p:ext uri="{BB962C8B-B14F-4D97-AF65-F5344CB8AC3E}">
        <p14:creationId xmlns:p14="http://schemas.microsoft.com/office/powerpoint/2010/main" val="319762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Stack Animation</a:t>
            </a:r>
            <a:endParaRPr lang="en-US" dirty="0"/>
          </a:p>
        </p:txBody>
      </p:sp>
      <p:pic>
        <p:nvPicPr>
          <p:cNvPr id="6" name="Picture 2" descr="h t t p colon forward slash forward slash w w w period c s period Armstrong period e d u forward slash l i a n g forward slash animations forward slash web forward slash Stack period h t m l. ">
            <a:hlinkClick r:id="rId2"/>
          </p:cNvPr>
          <p:cNvPicPr>
            <a:picLocks noChangeAspect="1"/>
          </p:cNvPicPr>
          <p:nvPr/>
        </p:nvPicPr>
        <p:blipFill>
          <a:blip r:embed="rId3"/>
          <a:stretch>
            <a:fillRect/>
          </a:stretch>
        </p:blipFill>
        <p:spPr>
          <a:xfrm>
            <a:off x="762000" y="1676400"/>
            <a:ext cx="7315200" cy="1103472"/>
          </a:xfrm>
          <a:prstGeom prst="rect">
            <a:avLst/>
          </a:prstGeom>
        </p:spPr>
      </p:pic>
      <p:pic>
        <p:nvPicPr>
          <p:cNvPr id="7" name="Picture 3" descr="A window represents a stack that contains five elements. The elements are in the following order. 5,3,3,4. The element 5 denotes the top element of the stack. There is an entry field, a text field, and two buttons below the stack. The entry field is labelled, enter a value. The text field has a value 5. Push and pop are the two buttons. A description regarding the stack animation is given abov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587" y="3048000"/>
            <a:ext cx="7108825" cy="3147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5390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Queue Animation</a:t>
            </a:r>
            <a:endParaRPr lang="en-US" dirty="0"/>
          </a:p>
        </p:txBody>
      </p:sp>
      <p:pic>
        <p:nvPicPr>
          <p:cNvPr id="6" name="Picture 2" descr="h t t p colon forward slash forward slash w w w period c s period armstrong period e d u forward slash l i a n g forward slash animation forward slash web forward slash queue period h t m l. ">
            <a:hlinkClick r:id="rId2"/>
          </p:cNvPr>
          <p:cNvPicPr>
            <a:picLocks noChangeAspect="1"/>
          </p:cNvPicPr>
          <p:nvPr/>
        </p:nvPicPr>
        <p:blipFill>
          <a:blip r:embed="rId3"/>
          <a:stretch>
            <a:fillRect/>
          </a:stretch>
        </p:blipFill>
        <p:spPr>
          <a:xfrm>
            <a:off x="762000" y="1752600"/>
            <a:ext cx="7696966" cy="819864"/>
          </a:xfrm>
          <a:prstGeom prst="rect">
            <a:avLst/>
          </a:prstGeom>
        </p:spPr>
      </p:pic>
      <p:pic>
        <p:nvPicPr>
          <p:cNvPr id="7" name="Picture 3" descr="A window represents a Queue that contains five elements. The elements are in the following order. 5, 45, 2, 4, 21. The first element denotes the head and the last element denotes the tail. There is an entry field, a text field, and two buttons below the queue. The entry field is labelled, Enter a value. The text field has a value 21. Enqueue and dequeue are the two buttons. A description regarding the queue animation is given abov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568" y="2992820"/>
            <a:ext cx="7154863" cy="314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4522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Implementing Stacks and Queues</a:t>
            </a:r>
            <a:endParaRPr lang="en-US" dirty="0"/>
          </a:p>
        </p:txBody>
      </p:sp>
      <p:sp>
        <p:nvSpPr>
          <p:cNvPr id="9" name="Content Placeholder 2"/>
          <p:cNvSpPr>
            <a:spLocks noGrp="1"/>
          </p:cNvSpPr>
          <p:nvPr>
            <p:ph idx="1"/>
          </p:nvPr>
        </p:nvSpPr>
        <p:spPr/>
        <p:txBody>
          <a:bodyPr/>
          <a:lstStyle/>
          <a:p>
            <a:pPr>
              <a:lnSpc>
                <a:spcPct val="90000"/>
              </a:lnSpc>
            </a:pPr>
            <a:r>
              <a:rPr lang="en-US" altLang="en-US" dirty="0">
                <a:cs typeface="Times New Roman" panose="02020603050405020304" pitchFamily="18" charset="0"/>
              </a:rPr>
              <a:t>Using an array list to implement Stack</a:t>
            </a:r>
          </a:p>
          <a:p>
            <a:pPr>
              <a:lnSpc>
                <a:spcPct val="90000"/>
              </a:lnSpc>
            </a:pPr>
            <a:r>
              <a:rPr lang="en-US" altLang="en-US" dirty="0">
                <a:cs typeface="Times New Roman" panose="02020603050405020304" pitchFamily="18" charset="0"/>
              </a:rPr>
              <a:t>Use a linked list to implement Queue </a:t>
            </a:r>
          </a:p>
          <a:p>
            <a:pPr>
              <a:lnSpc>
                <a:spcPct val="90000"/>
              </a:lnSpc>
            </a:pPr>
            <a:r>
              <a:rPr lang="en-US" altLang="en-US" dirty="0">
                <a:cs typeface="Times New Roman" panose="02020603050405020304" pitchFamily="18" charset="0"/>
              </a:rPr>
              <a:t>Since the insertion and deletion operations on a stack are made only at the end of the stack, using an array list to implement a stack is more efficient than a linked list. Since deletions are made at the beginning of the list, it is more efficient to implement a queue using a linked list than an array list. This section implements a stack class using an array list and a queue using a linked list</a:t>
            </a:r>
            <a:r>
              <a:rPr lang="en-US" altLang="en-US" dirty="0" smtClean="0">
                <a:cs typeface="Times New Roman" panose="02020603050405020304" pitchFamily="18"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87446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Design of the Stack and Queue Classes</a:t>
            </a:r>
            <a:endParaRPr lang="en-US" dirty="0"/>
          </a:p>
        </p:txBody>
      </p:sp>
      <p:sp>
        <p:nvSpPr>
          <p:cNvPr id="8" name="Content Placeholder 2"/>
          <p:cNvSpPr>
            <a:spLocks noGrp="1"/>
          </p:cNvSpPr>
          <p:nvPr>
            <p:ph sz="quarter" idx="10"/>
          </p:nvPr>
        </p:nvSpPr>
        <p:spPr>
          <a:xfrm>
            <a:off x="457200" y="1600200"/>
            <a:ext cx="8229600" cy="1295400"/>
          </a:xfrm>
        </p:spPr>
        <p:txBody>
          <a:bodyPr/>
          <a:lstStyle/>
          <a:p>
            <a:pPr>
              <a:lnSpc>
                <a:spcPct val="90000"/>
              </a:lnSpc>
            </a:pPr>
            <a:r>
              <a:rPr lang="en-US" altLang="en-US" sz="2200" dirty="0">
                <a:cs typeface="Courier New" panose="02070309020205020404" pitchFamily="49" charset="0"/>
              </a:rPr>
              <a:t>There are two ways to design the stack and queue classes: </a:t>
            </a:r>
          </a:p>
          <a:p>
            <a:pPr lvl="1">
              <a:lnSpc>
                <a:spcPct val="90000"/>
              </a:lnSpc>
            </a:pPr>
            <a:r>
              <a:rPr lang="en-US" altLang="en-US" sz="2200" dirty="0">
                <a:cs typeface="Courier New" panose="02070309020205020404" pitchFamily="49" charset="0"/>
              </a:rPr>
              <a:t>Using inheritance: You can define the stack class by extending the array list class, and the queue class by extending the linked list class</a:t>
            </a:r>
            <a:r>
              <a:rPr lang="en-US" altLang="en-US" sz="2200" dirty="0" smtClean="0">
                <a:cs typeface="Courier New" panose="02070309020205020404" pitchFamily="49" charset="0"/>
              </a:rPr>
              <a:t>.</a:t>
            </a:r>
            <a:endParaRPr lang="en-US" altLang="en-US" sz="2200" dirty="0">
              <a:cs typeface="Courier New" panose="02070309020205020404" pitchFamily="49" charset="0"/>
            </a:endParaRPr>
          </a:p>
        </p:txBody>
      </p:sp>
      <p:pic>
        <p:nvPicPr>
          <p:cNvPr id="10" name="Picture 3" descr="A diagram illustrates a stack class and queue class inherited from the array list and linked list class respectively. Generic stack class is inherited from Array List class. Generic Queue is inherited from Linked Li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43" y="3031914"/>
            <a:ext cx="7326313"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 name="Content Placeholder 4"/>
          <p:cNvSpPr>
            <a:spLocks noGrp="1"/>
          </p:cNvSpPr>
          <p:nvPr>
            <p:ph sz="quarter" idx="11"/>
          </p:nvPr>
        </p:nvSpPr>
        <p:spPr>
          <a:xfrm>
            <a:off x="453851" y="4191000"/>
            <a:ext cx="8229600" cy="990600"/>
          </a:xfrm>
        </p:spPr>
        <p:txBody>
          <a:bodyPr/>
          <a:lstStyle/>
          <a:p>
            <a:pPr marL="740664" indent="-283464">
              <a:spcBef>
                <a:spcPts val="600"/>
              </a:spcBef>
              <a:buFont typeface="Arial" panose="020B0604020202020204" pitchFamily="34" charset="0"/>
              <a:buChar char="–"/>
            </a:pPr>
            <a:r>
              <a:rPr lang="en-US" altLang="en-US" sz="2200" dirty="0">
                <a:cs typeface="Courier New" panose="02070309020205020404" pitchFamily="49" charset="0"/>
              </a:rPr>
              <a:t>Using composition: You can define an array list as a data field in the stack class, and a linked list as a data field in the queue class</a:t>
            </a:r>
            <a:r>
              <a:rPr lang="en-US" altLang="en-US" sz="2200" dirty="0" smtClean="0">
                <a:cs typeface="Courier New" panose="02070309020205020404" pitchFamily="49" charset="0"/>
              </a:rPr>
              <a:t>.</a:t>
            </a:r>
            <a:endParaRPr lang="en-US" altLang="en-US" sz="2200" dirty="0">
              <a:cs typeface="Courier New" panose="02070309020205020404" pitchFamily="49" charset="0"/>
            </a:endParaRPr>
          </a:p>
        </p:txBody>
      </p:sp>
      <p:pic>
        <p:nvPicPr>
          <p:cNvPr id="11" name="Picture 5" descr="A diagram illustrates a stack class and queue class composition from the array list and linked list class respectively. Array List is composition to Generic stack class. Linked list is composition to generic queu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69" y="5396123"/>
            <a:ext cx="7364413" cy="75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9478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Composition is Better</a:t>
            </a:r>
            <a:endParaRPr lang="en-US" dirty="0"/>
          </a:p>
        </p:txBody>
      </p:sp>
      <p:sp>
        <p:nvSpPr>
          <p:cNvPr id="5" name="Content Placeholder 2"/>
          <p:cNvSpPr>
            <a:spLocks noGrp="1"/>
          </p:cNvSpPr>
          <p:nvPr>
            <p:ph idx="1"/>
          </p:nvPr>
        </p:nvSpPr>
        <p:spPr/>
        <p:txBody>
          <a:bodyPr/>
          <a:lstStyle/>
          <a:p>
            <a:r>
              <a:rPr lang="en-US" altLang="en-US" dirty="0">
                <a:cs typeface="Courier New" panose="02070309020205020404" pitchFamily="49" charset="0"/>
              </a:rPr>
              <a:t>Both designs are fine, but using composition is better because it enables you to define a complete new stack class and queue class without inheriting the unnecessary and inappropriate methods from the array list and linked list. </a:t>
            </a:r>
          </a:p>
        </p:txBody>
      </p:sp>
    </p:spTree>
    <p:extLst>
      <p:ext uri="{BB962C8B-B14F-4D97-AF65-F5344CB8AC3E}">
        <p14:creationId xmlns:p14="http://schemas.microsoft.com/office/powerpoint/2010/main" val="137245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MyStack and MyQueue</a:t>
            </a:r>
            <a:endParaRPr lang="en-US" dirty="0"/>
          </a:p>
        </p:txBody>
      </p:sp>
      <p:pic>
        <p:nvPicPr>
          <p:cNvPr id="5" name="Picture 2" descr="A diagram illustrates a U M L class diagram for a generic stack class. A generic stack left angle bracket upper case E right angle bracket has an array list which is an attribute declared as a private access modifier, list colon java period u t i l period Array List left angle bracket upper case E right angle bracket to store elements. All the methods are of public access modifiers. The following are the methods and their descriptions for the Generic stack class. The methods are as follows. + Generic Stack left parenthesis right parenthesis creates an empty stack, + get Size left parenthesis right parenthesis colon i n t returns the number of elements in this stack, + peek left parenthesis right parenthesis colon upper case E returns the top element in this stack, + pop left parenthesis right parenthesis colon upper case E returns and removes the top element in this stack, + push left parenthesis o colon upper case E right parenthesis colon void adds a new element to the top of this stack, + is Empty left parenthesis right parenthesis colon Boolean returns true if the stack is empty. "/>
          <p:cNvPicPr>
            <a:picLocks noChangeAspect="1"/>
          </p:cNvPicPr>
          <p:nvPr/>
        </p:nvPicPr>
        <p:blipFill>
          <a:blip r:embed="rId2"/>
          <a:stretch>
            <a:fillRect/>
          </a:stretch>
        </p:blipFill>
        <p:spPr>
          <a:xfrm>
            <a:off x="833512" y="1905000"/>
            <a:ext cx="5643488" cy="2133600"/>
          </a:xfrm>
          <a:prstGeom prst="rect">
            <a:avLst/>
          </a:prstGeom>
        </p:spPr>
      </p:pic>
      <p:sp>
        <p:nvSpPr>
          <p:cNvPr id="9" name="TextBox 3">
            <a:hlinkClick r:id="rId3"/>
          </p:cNvPr>
          <p:cNvSpPr>
            <a:spLocks noChangeArrowheads="1"/>
          </p:cNvSpPr>
          <p:nvPr/>
        </p:nvSpPr>
        <p:spPr bwMode="auto">
          <a:xfrm>
            <a:off x="6622580" y="1465976"/>
            <a:ext cx="19542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latin typeface="+mn-lt"/>
              </a:rPr>
              <a:t>GenericStack</a:t>
            </a:r>
            <a:endParaRPr lang="en-US" altLang="en-US" sz="2000" dirty="0">
              <a:latin typeface="+mn-lt"/>
            </a:endParaRPr>
          </a:p>
        </p:txBody>
      </p:sp>
      <p:pic>
        <p:nvPicPr>
          <p:cNvPr id="8" name="Picture 4" descr="A diagram illustrates a U M L class diagram for a generic Queue left angle bracket E right angle bracket. The queue has a linked list attribute which is a private access modifier. The attribute is represented as, list colon Linked List left angle bracket E right angle bracket. All the methods declared in the linked list are of public access modifiers. The following methods and their descriptions are as follows. + enqueuer left parenthesis e colon E right parenthesis colon void adds an element to this queue, + dequeuer left parenthesis right parenthesis colon E removes an element from this queue, + get Size left parenthesis right parenthesis colon i n t returns the number of elements from this queue. "/>
          <p:cNvPicPr>
            <a:picLocks noChangeAspect="1"/>
          </p:cNvPicPr>
          <p:nvPr/>
        </p:nvPicPr>
        <p:blipFill>
          <a:blip r:embed="rId4"/>
          <a:stretch>
            <a:fillRect/>
          </a:stretch>
        </p:blipFill>
        <p:spPr>
          <a:xfrm>
            <a:off x="685801" y="4495800"/>
            <a:ext cx="5715000" cy="1749334"/>
          </a:xfrm>
          <a:prstGeom prst="rect">
            <a:avLst/>
          </a:prstGeom>
        </p:spPr>
      </p:pic>
      <p:sp>
        <p:nvSpPr>
          <p:cNvPr id="10" name="TextBox 5">
            <a:hlinkClick r:id="rId5"/>
          </p:cNvPr>
          <p:cNvSpPr>
            <a:spLocks noChangeArrowheads="1"/>
          </p:cNvSpPr>
          <p:nvPr/>
        </p:nvSpPr>
        <p:spPr bwMode="auto">
          <a:xfrm>
            <a:off x="6605117" y="4814014"/>
            <a:ext cx="19542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GenericQueue</a:t>
            </a:r>
          </a:p>
        </p:txBody>
      </p:sp>
    </p:spTree>
    <p:extLst>
      <p:ext uri="{BB962C8B-B14F-4D97-AF65-F5344CB8AC3E}">
        <p14:creationId xmlns:p14="http://schemas.microsoft.com/office/powerpoint/2010/main" val="232008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Example: Using Stacks and Queues</a:t>
            </a:r>
            <a:endParaRPr lang="en-US" dirty="0"/>
          </a:p>
        </p:txBody>
      </p:sp>
      <p:sp>
        <p:nvSpPr>
          <p:cNvPr id="5" name="Content Placeholder 2"/>
          <p:cNvSpPr>
            <a:spLocks noGrp="1"/>
          </p:cNvSpPr>
          <p:nvPr>
            <p:ph idx="1"/>
          </p:nvPr>
        </p:nvSpPr>
        <p:spPr>
          <a:xfrm>
            <a:off x="457200" y="1524000"/>
            <a:ext cx="8229600" cy="1676400"/>
          </a:xfrm>
        </p:spPr>
        <p:txBody>
          <a:bodyPr/>
          <a:lstStyle/>
          <a:p>
            <a:r>
              <a:rPr lang="en-US" altLang="en-US" dirty="0">
                <a:cs typeface="Courier New" panose="02070309020205020404" pitchFamily="49" charset="0"/>
              </a:rPr>
              <a:t>Write a program that creates a stack using </a:t>
            </a:r>
            <a:r>
              <a:rPr lang="en-US" altLang="en-US" b="1" dirty="0" err="1">
                <a:cs typeface="Courier New" panose="02070309020205020404" pitchFamily="49" charset="0"/>
              </a:rPr>
              <a:t>MyStack</a:t>
            </a:r>
            <a:r>
              <a:rPr lang="en-US" altLang="en-US" dirty="0">
                <a:cs typeface="Courier New" panose="02070309020205020404" pitchFamily="49" charset="0"/>
              </a:rPr>
              <a:t> and a queue using </a:t>
            </a:r>
            <a:r>
              <a:rPr lang="en-US" altLang="en-US" b="1" dirty="0" err="1">
                <a:cs typeface="Courier New" panose="02070309020205020404" pitchFamily="49" charset="0"/>
              </a:rPr>
              <a:t>MyQueue</a:t>
            </a:r>
            <a:r>
              <a:rPr lang="en-US" altLang="en-US" dirty="0">
                <a:cs typeface="Courier New" panose="02070309020205020404" pitchFamily="49" charset="0"/>
              </a:rPr>
              <a:t>. It then uses the </a:t>
            </a:r>
            <a:r>
              <a:rPr lang="en-US" altLang="en-US" b="1" dirty="0">
                <a:cs typeface="Courier New" panose="02070309020205020404" pitchFamily="49" charset="0"/>
              </a:rPr>
              <a:t>push (</a:t>
            </a:r>
            <a:r>
              <a:rPr lang="en-US" altLang="en-US" b="1" dirty="0" err="1">
                <a:cs typeface="Courier New" panose="02070309020205020404" pitchFamily="49" charset="0"/>
              </a:rPr>
              <a:t>enqueu</a:t>
            </a:r>
            <a:r>
              <a:rPr lang="en-US" altLang="en-US" b="1" dirty="0">
                <a:cs typeface="Courier New" panose="02070309020205020404" pitchFamily="49" charset="0"/>
              </a:rPr>
              <a:t>) </a:t>
            </a:r>
            <a:r>
              <a:rPr lang="en-US" altLang="en-US" dirty="0">
                <a:cs typeface="Courier New" panose="02070309020205020404" pitchFamily="49" charset="0"/>
              </a:rPr>
              <a:t>method to add strings to the stack (queue) and the </a:t>
            </a:r>
            <a:r>
              <a:rPr lang="en-US" altLang="en-US" b="1" dirty="0">
                <a:cs typeface="Courier New" panose="02070309020205020404" pitchFamily="49" charset="0"/>
              </a:rPr>
              <a:t>pop (</a:t>
            </a:r>
            <a:r>
              <a:rPr lang="en-US" altLang="en-US" b="1" dirty="0" err="1">
                <a:cs typeface="Courier New" panose="02070309020205020404" pitchFamily="49" charset="0"/>
              </a:rPr>
              <a:t>dequeue</a:t>
            </a:r>
            <a:r>
              <a:rPr lang="en-US" altLang="en-US" b="1" dirty="0">
                <a:cs typeface="Courier New" panose="02070309020205020404" pitchFamily="49" charset="0"/>
              </a:rPr>
              <a:t>) </a:t>
            </a:r>
            <a:r>
              <a:rPr lang="en-US" altLang="en-US" dirty="0">
                <a:cs typeface="Courier New" panose="02070309020205020404" pitchFamily="49" charset="0"/>
              </a:rPr>
              <a:t>method to remove strings from the stack (queue). </a:t>
            </a:r>
          </a:p>
        </p:txBody>
      </p:sp>
      <p:sp>
        <p:nvSpPr>
          <p:cNvPr id="7" name="TextBox 3">
            <a:hlinkClick r:id="rId2"/>
          </p:cNvPr>
          <p:cNvSpPr>
            <a:spLocks noChangeArrowheads="1"/>
          </p:cNvSpPr>
          <p:nvPr/>
        </p:nvSpPr>
        <p:spPr bwMode="auto">
          <a:xfrm>
            <a:off x="4267200" y="4666278"/>
            <a:ext cx="2590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TestStackQueue</a:t>
            </a:r>
          </a:p>
        </p:txBody>
      </p:sp>
      <p:sp>
        <p:nvSpPr>
          <p:cNvPr id="6" name="TextBox 4">
            <a:hlinkClick r:id="rId3"/>
          </p:cNvPr>
          <p:cNvSpPr txBox="1"/>
          <p:nvPr/>
        </p:nvSpPr>
        <p:spPr>
          <a:xfrm>
            <a:off x="7010400" y="465672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629832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Ways to Implement Lists</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There are two ways to implement a list. </a:t>
            </a:r>
          </a:p>
          <a:p>
            <a:r>
              <a:rPr lang="en-US" altLang="en-US" dirty="0" smtClean="0">
                <a:cs typeface="Times New Roman" panose="02020603050405020304" pitchFamily="18" charset="0"/>
              </a:rPr>
              <a:t>Using </a:t>
            </a:r>
            <a:r>
              <a:rPr lang="en-US" altLang="en-US" dirty="0">
                <a:cs typeface="Times New Roman" panose="02020603050405020304" pitchFamily="18" charset="0"/>
              </a:rPr>
              <a:t>arrays. One is to use an array to store the elements. The array is dynamically created. If the capacity of the array is exceeded, create a new larger array and copy all the elements from the current array to the new array. </a:t>
            </a:r>
          </a:p>
          <a:p>
            <a:r>
              <a:rPr lang="en-US" altLang="en-US" dirty="0" smtClean="0">
                <a:cs typeface="Times New Roman" panose="02020603050405020304" pitchFamily="18" charset="0"/>
              </a:rPr>
              <a:t>Using </a:t>
            </a:r>
            <a:r>
              <a:rPr lang="en-US" altLang="en-US" dirty="0">
                <a:cs typeface="Times New Roman" panose="02020603050405020304" pitchFamily="18" charset="0"/>
              </a:rPr>
              <a:t>linked list. The other approach is to use a linked structure. A linked structure consists of nodes. Each node is dynamically created to hold an element. All the nodes are linked together to form a list. </a:t>
            </a:r>
          </a:p>
        </p:txBody>
      </p:sp>
    </p:spTree>
    <p:extLst>
      <p:ext uri="{BB962C8B-B14F-4D97-AF65-F5344CB8AC3E}">
        <p14:creationId xmlns:p14="http://schemas.microsoft.com/office/powerpoint/2010/main" val="2148890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Priority Queue</a:t>
            </a:r>
            <a:endParaRPr lang="en-US" dirty="0"/>
          </a:p>
        </p:txBody>
      </p:sp>
      <p:sp>
        <p:nvSpPr>
          <p:cNvPr id="5" name="Content Placeholder 2"/>
          <p:cNvSpPr>
            <a:spLocks noGrp="1"/>
          </p:cNvSpPr>
          <p:nvPr>
            <p:ph idx="1"/>
          </p:nvPr>
        </p:nvSpPr>
        <p:spPr>
          <a:xfrm>
            <a:off x="457200" y="1524000"/>
            <a:ext cx="8229600" cy="2286000"/>
          </a:xfrm>
        </p:spPr>
        <p:txBody>
          <a:bodyPr/>
          <a:lstStyle/>
          <a:p>
            <a:r>
              <a:rPr lang="en-US" altLang="en-US" sz="2000" dirty="0"/>
              <a:t>A regular queue is a first-in and first-out data structure. Elements are appended to the end of the queue and are removed from the beginning of the queue. In a priority queue, elements are assigned with priorities. When accessing elements, the element with the highest priority is removed first. A priority queue has a largest-in, first-out behavior. For example, the emergency room in a hospital assigns patients with priority numbers; the patient with the highest priority is treated first</a:t>
            </a:r>
            <a:r>
              <a:rPr lang="en-US" altLang="en-US" sz="2000" dirty="0" smtClean="0"/>
              <a:t>.</a:t>
            </a:r>
            <a:endParaRPr lang="en-US" altLang="en-US" sz="2000" dirty="0"/>
          </a:p>
        </p:txBody>
      </p:sp>
      <p:pic>
        <p:nvPicPr>
          <p:cNvPr id="6" name="Picture 3" descr="A diagram illustrates a U M L class diagram for a priority queue class. My Priority Queue left angle bracket extends comparable left angle bracket right angle bracket right angle bracket has an attribute heap colon Heap left angle bracket E right angle bracket which is a private access modifier. All the methods of the class are of public access modifiers. The following methods and their descriptions are as follows. + enqueue left parenthesis element colon E right parenthesis colon void adds an element to this queue, + dequeuer left parenthesis right parenthesis colon E removes an element from this queue, + get Size left parenthesis right parenthesis colon i n t returns the number of elements in this queu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21348"/>
            <a:ext cx="702945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TextBox 4">
            <a:hlinkClick r:id="rId3"/>
          </p:cNvPr>
          <p:cNvSpPr>
            <a:spLocks noChangeArrowheads="1"/>
          </p:cNvSpPr>
          <p:nvPr/>
        </p:nvSpPr>
        <p:spPr bwMode="auto">
          <a:xfrm>
            <a:off x="1265238" y="5932488"/>
            <a:ext cx="21558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MyPriorityQueue</a:t>
            </a:r>
          </a:p>
        </p:txBody>
      </p:sp>
      <p:sp>
        <p:nvSpPr>
          <p:cNvPr id="8" name="TextBox 5">
            <a:hlinkClick r:id="rId4"/>
          </p:cNvPr>
          <p:cNvSpPr>
            <a:spLocks noChangeArrowheads="1"/>
          </p:cNvSpPr>
          <p:nvPr/>
        </p:nvSpPr>
        <p:spPr bwMode="auto">
          <a:xfrm>
            <a:off x="4495800" y="5936449"/>
            <a:ext cx="254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TestPriorityQueue</a:t>
            </a:r>
          </a:p>
        </p:txBody>
      </p:sp>
      <p:sp>
        <p:nvSpPr>
          <p:cNvPr id="9" name="TextBox 6">
            <a:hlinkClick r:id="rId5"/>
          </p:cNvPr>
          <p:cNvSpPr txBox="1"/>
          <p:nvPr/>
        </p:nvSpPr>
        <p:spPr>
          <a:xfrm>
            <a:off x="7162800" y="5932488"/>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323254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of </a:t>
            </a:r>
            <a:r>
              <a:rPr lang="en-US" altLang="en-US" dirty="0" err="1"/>
              <a:t>ArrayList</a:t>
            </a:r>
            <a:r>
              <a:rPr lang="en-US" altLang="en-US" dirty="0"/>
              <a:t> and </a:t>
            </a:r>
            <a:r>
              <a:rPr lang="en-US" altLang="en-US" dirty="0" err="1"/>
              <a:t>LinkedList</a:t>
            </a:r>
            <a:endParaRPr lang="en-US" dirty="0"/>
          </a:p>
        </p:txBody>
      </p:sp>
      <p:sp>
        <p:nvSpPr>
          <p:cNvPr id="3" name="Content Placeholder 2"/>
          <p:cNvSpPr>
            <a:spLocks noGrp="1"/>
          </p:cNvSpPr>
          <p:nvPr>
            <p:ph idx="1"/>
          </p:nvPr>
        </p:nvSpPr>
        <p:spPr>
          <a:xfrm>
            <a:off x="457200" y="1524000"/>
            <a:ext cx="8229600" cy="3048000"/>
          </a:xfrm>
        </p:spPr>
        <p:txBody>
          <a:bodyPr/>
          <a:lstStyle/>
          <a:p>
            <a:r>
              <a:rPr lang="en-US" altLang="en-US" sz="2000" dirty="0">
                <a:cs typeface="Courier New" panose="02070309020205020404" pitchFamily="49" charset="0"/>
              </a:rPr>
              <a:t>For convenience, let’s name these two classes: MyArrayList and MyLinkedList. These two classes have common operations, but different data fields. The common operations can be generalized in an interface or an abstract class. </a:t>
            </a:r>
            <a:r>
              <a:rPr lang="en-US" altLang="en-US" sz="2000" dirty="0"/>
              <a:t>Prior to Java 8, a popular design strategy is to define common operations in an interface and provide an abstract class for partially implementing the interface. So, the concrete class can simply extend the abstract class without implementing the full interface. Java 8 enables you to define default methods. You can provide default implementation for some of the methods in the interface rather than in an abstract class</a:t>
            </a:r>
            <a:r>
              <a:rPr lang="en-US" altLang="en-US" sz="2000" dirty="0" smtClean="0"/>
              <a:t>.</a:t>
            </a:r>
            <a:endParaRPr lang="en-US" altLang="en-US" sz="2000" dirty="0"/>
          </a:p>
        </p:txBody>
      </p:sp>
      <p:pic>
        <p:nvPicPr>
          <p:cNvPr id="4" name="Picture 3" descr="A diagram represents a hierarchy chart from top to bottom. My Array List and My Linked List are the classes that implements from My List, My List implements from java period u t i l period collection, and java period u t i l period collection implements from java period u t i l period Iterable. "/>
          <p:cNvPicPr>
            <a:picLocks noChangeAspect="1"/>
          </p:cNvPicPr>
          <p:nvPr/>
        </p:nvPicPr>
        <p:blipFill>
          <a:blip r:embed="rId2"/>
          <a:stretch>
            <a:fillRect/>
          </a:stretch>
        </p:blipFill>
        <p:spPr>
          <a:xfrm>
            <a:off x="533896" y="4783348"/>
            <a:ext cx="8076207" cy="1250667"/>
          </a:xfrm>
          <a:prstGeom prst="rect">
            <a:avLst/>
          </a:prstGeom>
        </p:spPr>
      </p:pic>
    </p:spTree>
    <p:extLst>
      <p:ext uri="{BB962C8B-B14F-4D97-AF65-F5344CB8AC3E}">
        <p14:creationId xmlns:p14="http://schemas.microsoft.com/office/powerpoint/2010/main" val="415613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MyList Interface</a:t>
            </a:r>
            <a:endParaRPr lang="en-US" dirty="0"/>
          </a:p>
        </p:txBody>
      </p:sp>
      <p:pic>
        <p:nvPicPr>
          <p:cNvPr id="8" name="Picture 2" descr="A diagram represents a U M L class diagram for the interfaces java period u t i l period collections left angle bracket E right angle bracket and My List left angle bracket E right angle bracket. The interface java period u t i l period collections has no attributes and methods. The interface My List left angle bracket E right angle bracket implements from the interface java period u t i l period collections left angle bracket E right angle bracket. The interface My List left angle bracket E right angle bracket has six methods which is of public access modifier denoted by plus. The methods along with their results are as follows. Method, add left parenthesis index colon i n t comma e colon E right parenthesis colon void. Result, inserts a new element at the specified index in this list. Method, get left parenthesis index colon i n t right parenthesis colon E. Result, returns the element from this list at the specified index. Method, index Of left parenthesis e colon Object right parenthesis colon i n t. Result, returns the index of the first matching element in this list. Method, last Index Of left parenthesis e colon E right parenthesis colon i n t. Result, returns the index of the last matching element in this list. Method, remove left parenthesis index colon i n t right parenthesis colon E. Result, removes the element at the specified index and returns the removed element. Method, set left parenthesis index colon i n t comma e colon E right parenthesis colon E. Result, sets the element at the specified index and returns the element being replaced. A text below reads, Override the add, is Empty, remove, contains All, add All, remove All, retain All, to Array left parenthesis right parenthesis, and to Array left parenthesis T [] right parenthesis methods defined in collection using default methods. "/>
          <p:cNvPicPr>
            <a:picLocks noChangeAspect="1"/>
          </p:cNvPicPr>
          <p:nvPr/>
        </p:nvPicPr>
        <p:blipFill>
          <a:blip r:embed="rId2"/>
          <a:stretch>
            <a:fillRect/>
          </a:stretch>
        </p:blipFill>
        <p:spPr>
          <a:xfrm>
            <a:off x="914400" y="1676400"/>
            <a:ext cx="6781800" cy="3810000"/>
          </a:xfrm>
          <a:prstGeom prst="rect">
            <a:avLst/>
          </a:prstGeom>
        </p:spPr>
      </p:pic>
      <p:sp>
        <p:nvSpPr>
          <p:cNvPr id="9" name="TextBox 3">
            <a:hlinkClick r:id="rId3"/>
          </p:cNvPr>
          <p:cNvSpPr>
            <a:spLocks noChangeArrowheads="1"/>
          </p:cNvSpPr>
          <p:nvPr/>
        </p:nvSpPr>
        <p:spPr bwMode="auto">
          <a:xfrm>
            <a:off x="5867400" y="5721954"/>
            <a:ext cx="1233488" cy="459444"/>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MyList</a:t>
            </a:r>
          </a:p>
        </p:txBody>
      </p:sp>
      <p:sp>
        <p:nvSpPr>
          <p:cNvPr id="5" name="TextBox 4">
            <a:hlinkClick r:id="rId4"/>
          </p:cNvPr>
          <p:cNvSpPr txBox="1"/>
          <p:nvPr/>
        </p:nvSpPr>
        <p:spPr>
          <a:xfrm>
            <a:off x="7239000" y="5719733"/>
            <a:ext cx="762000" cy="461665"/>
          </a:xfrm>
          <a:prstGeom prst="rect">
            <a:avLst/>
          </a:prstGeom>
          <a:solidFill>
            <a:srgbClr val="38A1BA"/>
          </a:solidFill>
        </p:spPr>
        <p:txBody>
          <a:bodyPr wrap="square" rtlCol="0">
            <a:spAutoFit/>
          </a:bodyPr>
          <a:lstStyle/>
          <a:p>
            <a:r>
              <a:rPr lang="en-US" sz="2400" dirty="0" smtClean="0"/>
              <a:t>Run</a:t>
            </a:r>
          </a:p>
        </p:txBody>
      </p:sp>
    </p:spTree>
    <p:extLst>
      <p:ext uri="{BB962C8B-B14F-4D97-AF65-F5344CB8AC3E}">
        <p14:creationId xmlns:p14="http://schemas.microsoft.com/office/powerpoint/2010/main" val="333899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Array Lists</a:t>
            </a:r>
            <a:endParaRPr lang="en-US" dirty="0"/>
          </a:p>
        </p:txBody>
      </p:sp>
      <p:sp>
        <p:nvSpPr>
          <p:cNvPr id="6" name="Content Placeholder 2"/>
          <p:cNvSpPr>
            <a:spLocks noGrp="1"/>
          </p:cNvSpPr>
          <p:nvPr>
            <p:ph sz="quarter" idx="10"/>
          </p:nvPr>
        </p:nvSpPr>
        <p:spPr>
          <a:xfrm>
            <a:off x="457200" y="1600199"/>
            <a:ext cx="8305800" cy="1847727"/>
          </a:xfrm>
        </p:spPr>
        <p:txBody>
          <a:bodyPr/>
          <a:lstStyle/>
          <a:p>
            <a:r>
              <a:rPr lang="en-US" altLang="en-US" dirty="0">
                <a:cs typeface="Courier New" panose="02070309020205020404" pitchFamily="49" charset="0"/>
              </a:rPr>
              <a:t>Array is a fixed-size data structure. Once an array is created, its size cannot be changed. Nevertheless, you can still use array to implement dynamic data structures. The trick is to create a new larger array to replace the current array if the current array cannot hold new elements in the list. </a:t>
            </a:r>
          </a:p>
        </p:txBody>
      </p:sp>
      <p:sp>
        <p:nvSpPr>
          <p:cNvPr id="7" name="Content Placeholder 3"/>
          <p:cNvSpPr>
            <a:spLocks noGrp="1"/>
          </p:cNvSpPr>
          <p:nvPr>
            <p:ph sz="quarter" idx="11"/>
          </p:nvPr>
        </p:nvSpPr>
        <p:spPr>
          <a:xfrm>
            <a:off x="543448" y="3735473"/>
            <a:ext cx="4028552" cy="379327"/>
          </a:xfrm>
        </p:spPr>
        <p:txBody>
          <a:bodyPr/>
          <a:lstStyle/>
          <a:p>
            <a:r>
              <a:rPr lang="en-US" altLang="en-US" dirty="0">
                <a:cs typeface="Times New Roman" panose="02020603050405020304" pitchFamily="18" charset="0"/>
              </a:rPr>
              <a:t>Initially, an array, say data of</a:t>
            </a:r>
            <a:endParaRPr lang="en-US" dirty="0"/>
          </a:p>
        </p:txBody>
      </p:sp>
      <p:graphicFrame>
        <p:nvGraphicFramePr>
          <p:cNvPr id="10" name="Object 4" descr="Object left bracket right bracket "/>
          <p:cNvGraphicFramePr>
            <a:graphicFrameLocks noChangeAspect="1"/>
          </p:cNvGraphicFramePr>
          <p:nvPr>
            <p:extLst>
              <p:ext uri="{D42A27DB-BD31-4B8C-83A1-F6EECF244321}">
                <p14:modId xmlns:p14="http://schemas.microsoft.com/office/powerpoint/2010/main" val="2677723716"/>
              </p:ext>
            </p:extLst>
          </p:nvPr>
        </p:nvGraphicFramePr>
        <p:xfrm>
          <a:off x="4724400" y="3773154"/>
          <a:ext cx="1219200" cy="308043"/>
        </p:xfrm>
        <a:graphic>
          <a:graphicData uri="http://schemas.openxmlformats.org/presentationml/2006/ole">
            <mc:AlternateContent xmlns:mc="http://schemas.openxmlformats.org/markup-compatibility/2006">
              <mc:Choice xmlns:v="urn:schemas-microsoft-com:vml" Requires="v">
                <p:oleObj spid="_x0000_s107588" name="Equation" r:id="rId3" imgW="545760" imgH="203040" progId="Equation.DSMT4">
                  <p:embed/>
                </p:oleObj>
              </mc:Choice>
              <mc:Fallback>
                <p:oleObj name="Equation" r:id="rId3" imgW="545760" imgH="203040" progId="Equation.DSMT4">
                  <p:embed/>
                  <p:pic>
                    <p:nvPicPr>
                      <p:cNvPr id="0" name=""/>
                      <p:cNvPicPr/>
                      <p:nvPr/>
                    </p:nvPicPr>
                    <p:blipFill>
                      <a:blip r:embed="rId4"/>
                      <a:stretch>
                        <a:fillRect/>
                      </a:stretch>
                    </p:blipFill>
                    <p:spPr>
                      <a:xfrm>
                        <a:off x="4724400" y="3773154"/>
                        <a:ext cx="1219200" cy="308043"/>
                      </a:xfrm>
                      <a:prstGeom prst="rect">
                        <a:avLst/>
                      </a:prstGeom>
                    </p:spPr>
                  </p:pic>
                </p:oleObj>
              </mc:Fallback>
            </mc:AlternateContent>
          </a:graphicData>
        </a:graphic>
      </p:graphicFrame>
      <p:sp>
        <p:nvSpPr>
          <p:cNvPr id="8" name="Content Placeholder 5"/>
          <p:cNvSpPr>
            <a:spLocks noGrp="1"/>
          </p:cNvSpPr>
          <p:nvPr>
            <p:ph sz="quarter" idx="12"/>
          </p:nvPr>
        </p:nvSpPr>
        <p:spPr>
          <a:xfrm>
            <a:off x="6079253" y="3739551"/>
            <a:ext cx="2531347" cy="341646"/>
          </a:xfrm>
        </p:spPr>
        <p:txBody>
          <a:bodyPr/>
          <a:lstStyle/>
          <a:p>
            <a:r>
              <a:rPr lang="en-US" altLang="en-US" dirty="0">
                <a:cs typeface="Times New Roman" panose="02020603050405020304" pitchFamily="18" charset="0"/>
              </a:rPr>
              <a:t>type, is created</a:t>
            </a:r>
            <a:endParaRPr lang="en-US" dirty="0"/>
          </a:p>
        </p:txBody>
      </p:sp>
      <p:sp>
        <p:nvSpPr>
          <p:cNvPr id="9" name="Content Placeholder 6"/>
          <p:cNvSpPr>
            <a:spLocks noGrp="1"/>
          </p:cNvSpPr>
          <p:nvPr>
            <p:ph sz="quarter" idx="13"/>
          </p:nvPr>
        </p:nvSpPr>
        <p:spPr>
          <a:xfrm>
            <a:off x="521677" y="4350212"/>
            <a:ext cx="8229600" cy="1898187"/>
          </a:xfrm>
        </p:spPr>
        <p:txBody>
          <a:bodyPr/>
          <a:lstStyle/>
          <a:p>
            <a:r>
              <a:rPr lang="en-US" altLang="en-US" dirty="0">
                <a:cs typeface="Times New Roman" panose="02020603050405020304" pitchFamily="18" charset="0"/>
              </a:rPr>
              <a:t>with a default size. When inserting a new element into the array, first ensure there is enough room in the array. If not, create a new array with the size as twice as the current one. Copy the elements from the current array to the new array. The new array now becomes the current array. </a:t>
            </a:r>
          </a:p>
        </p:txBody>
      </p:sp>
    </p:spTree>
    <p:extLst>
      <p:ext uri="{BB962C8B-B14F-4D97-AF65-F5344CB8AC3E}">
        <p14:creationId xmlns:p14="http://schemas.microsoft.com/office/powerpoint/2010/main" val="4183297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Array List Animation</a:t>
            </a:r>
            <a:endParaRPr lang="en-US" dirty="0"/>
          </a:p>
        </p:txBody>
      </p:sp>
      <p:pic>
        <p:nvPicPr>
          <p:cNvPr id="11" name="Picture 2" descr="h t t p colon forward slash forward slash w w w period c s period armstrong period e d u forward slash l i a n g forward slash animations forward slash web forward slash Array List period h t m l. ">
            <a:hlinkClick r:id="rId2"/>
          </p:cNvPr>
          <p:cNvPicPr>
            <a:picLocks noChangeAspect="1"/>
          </p:cNvPicPr>
          <p:nvPr/>
        </p:nvPicPr>
        <p:blipFill>
          <a:blip r:embed="rId3"/>
          <a:stretch>
            <a:fillRect/>
          </a:stretch>
        </p:blipFill>
        <p:spPr>
          <a:xfrm>
            <a:off x="762000" y="1676400"/>
            <a:ext cx="7696200" cy="1047627"/>
          </a:xfrm>
          <a:prstGeom prst="rect">
            <a:avLst/>
          </a:prstGeom>
        </p:spPr>
      </p:pic>
      <p:pic>
        <p:nvPicPr>
          <p:cNvPr id="12" name="Picture 3" descr="A diagram represents a window that consists of an array list of capacity 13 and size = 6. The following elements in the array list are 45, 4, 235, 23, 7, and 27. An explanation regarding the Linked List Animation is given above. There are two entry fields and 4 buttons mentioned below the array list. The following entry fields are, Enter a value and a text field with a value 235, and Enter an index and a text field with a value 2. The four buttons are Search, Insert, Delete, and Trim To Size. A link w w w period c s period Armstrong period e d u forward slash l a n g forward slash animation forward slash web forward slash Array List period h t m l is highlighted in the address bar of the windo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0400"/>
            <a:ext cx="4989512"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42867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Insertion</a:t>
            </a:r>
            <a:endParaRPr lang="en-US" dirty="0"/>
          </a:p>
        </p:txBody>
      </p:sp>
      <p:sp>
        <p:nvSpPr>
          <p:cNvPr id="7" name="Content Placeholder 2"/>
          <p:cNvSpPr>
            <a:spLocks noGrp="1"/>
          </p:cNvSpPr>
          <p:nvPr>
            <p:ph idx="1"/>
          </p:nvPr>
        </p:nvSpPr>
        <p:spPr>
          <a:xfrm>
            <a:off x="457200" y="1524000"/>
            <a:ext cx="8229600" cy="1219200"/>
          </a:xfrm>
        </p:spPr>
        <p:txBody>
          <a:bodyPr/>
          <a:lstStyle/>
          <a:p>
            <a:r>
              <a:rPr lang="en-US" altLang="en-US" dirty="0">
                <a:cs typeface="Times New Roman" panose="02020603050405020304" pitchFamily="18" charset="0"/>
              </a:rPr>
              <a:t>Before inserting a new element at a specified index, shift all the elements after the index to the right and increase the list size by 1</a:t>
            </a:r>
            <a:r>
              <a:rPr lang="en-US" altLang="en-US" dirty="0" smtClean="0">
                <a:cs typeface="Times New Roman" panose="02020603050405020304" pitchFamily="18" charset="0"/>
              </a:rPr>
              <a:t>.</a:t>
            </a:r>
            <a:endParaRPr lang="en-US" altLang="en-US" dirty="0">
              <a:cs typeface="Courier New" panose="02070309020205020404" pitchFamily="49" charset="0"/>
            </a:endParaRPr>
          </a:p>
        </p:txBody>
      </p:sp>
      <p:pic>
        <p:nvPicPr>
          <p:cNvPr id="8" name="Picture 3" descr="A diagram represents two arrays. The first array has the index from 0, 1, till i, i + 1, so on to k minus 1, k. Before inserting e at the insertion point i, the following are the elements with their indices, element e sub 0 at index 0, element e sub 1 at index 1, till element e sub i minus 1, element e sub i at index i, e sub i + 1 at index i + 1, till e sub k minus 1 at index k minus 1, and e sub k at index k. Here, e sub i is the insertion point. The last element of the array depicts data period length minus 1. The second array has the index from 0, 1, so on to i, i +1, i +2, so on to k, k+1. After inserting e at insertion point i, list size is incremented by 1. The following are the elements with their indices, element e sub 0 at index 0, element e sub 1 at index 1, till element e sub i minus 1, element e at index i, element e sub i at index i + 1, element e sub i + 1 at index i + 2, till element e sub k minus 1 at index k, element e sub k at index k + 1. Element e sub i changes to the element i + 1, element e sub i + 1 changes to the element i + 2, element e sub k minus 1 changes to the element k, and element e sub k changes to the element k + 1. The last element of the array depicts data length minus 1. e is inserted at the insertion point i. "/>
          <p:cNvPicPr>
            <a:picLocks noChangeAspect="1"/>
          </p:cNvPicPr>
          <p:nvPr/>
        </p:nvPicPr>
        <p:blipFill>
          <a:blip r:embed="rId2"/>
          <a:stretch>
            <a:fillRect/>
          </a:stretch>
        </p:blipFill>
        <p:spPr>
          <a:xfrm>
            <a:off x="914400" y="2954548"/>
            <a:ext cx="7162800" cy="3091527"/>
          </a:xfrm>
          <a:prstGeom prst="rect">
            <a:avLst/>
          </a:prstGeom>
        </p:spPr>
      </p:pic>
    </p:spTree>
    <p:extLst>
      <p:ext uri="{BB962C8B-B14F-4D97-AF65-F5344CB8AC3E}">
        <p14:creationId xmlns:p14="http://schemas.microsoft.com/office/powerpoint/2010/main" val="14069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12004</TotalTime>
  <Words>1666</Words>
  <Application>Microsoft Office PowerPoint</Application>
  <PresentationFormat>On-screen Show (4:3)</PresentationFormat>
  <Paragraphs>110</Paragraphs>
  <Slides>41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Courier New</vt:lpstr>
      <vt:lpstr>Tahoma</vt:lpstr>
      <vt:lpstr>Times New Roman</vt:lpstr>
      <vt:lpstr>Verdana</vt:lpstr>
      <vt:lpstr>Wingdings</vt:lpstr>
      <vt:lpstr>508 Lecture</vt:lpstr>
      <vt:lpstr>Equation</vt:lpstr>
      <vt:lpstr>Introduction to Java Programming</vt:lpstr>
      <vt:lpstr>Objectives</vt:lpstr>
      <vt:lpstr>Lists</vt:lpstr>
      <vt:lpstr>Two Ways to Implement Lists</vt:lpstr>
      <vt:lpstr>Design of ArrayList and LinkedList</vt:lpstr>
      <vt:lpstr>MyList Interface</vt:lpstr>
      <vt:lpstr>Array Lists</vt:lpstr>
      <vt:lpstr>Array List Animation</vt:lpstr>
      <vt:lpstr>Insertion</vt:lpstr>
      <vt:lpstr>Deletion</vt:lpstr>
      <vt:lpstr>Implementing MyArrayList</vt:lpstr>
      <vt:lpstr>Linked Lists</vt:lpstr>
      <vt:lpstr>Linked List Animation</vt:lpstr>
      <vt:lpstr>Nodes in Linked Lists</vt:lpstr>
      <vt:lpstr>Adding Three Nodes (1 of 4)</vt:lpstr>
      <vt:lpstr>Adding Three Nodes (2 of 4)</vt:lpstr>
      <vt:lpstr>Adding Three Nodes (3 of 4)</vt:lpstr>
      <vt:lpstr>Adding Three Nodes (4 of 4)</vt:lpstr>
      <vt:lpstr>Traversing All Elements in the List</vt:lpstr>
      <vt:lpstr>MyLinkedList</vt:lpstr>
      <vt:lpstr>Implementing addFirst(E e)</vt:lpstr>
      <vt:lpstr>Implementing addLast(E e)</vt:lpstr>
      <vt:lpstr>Implementing add(int index, E e) </vt:lpstr>
      <vt:lpstr>Implementing removeFirst() </vt:lpstr>
      <vt:lpstr>Implementing removeLast() </vt:lpstr>
      <vt:lpstr>Implementing remove(int index) </vt:lpstr>
      <vt:lpstr>Time Complexity for ArrayList and LinkedList </vt:lpstr>
      <vt:lpstr>Circular Linked Lists </vt:lpstr>
      <vt:lpstr>Doubly Linked Lists </vt:lpstr>
      <vt:lpstr>Circular Doubly Linked Lists </vt:lpstr>
      <vt:lpstr>Stacks</vt:lpstr>
      <vt:lpstr>Queues</vt:lpstr>
      <vt:lpstr>Stack Animation</vt:lpstr>
      <vt:lpstr>Queue Animation</vt:lpstr>
      <vt:lpstr>Implementing Stacks and Queues</vt:lpstr>
      <vt:lpstr>Design of the Stack and Queue Classes</vt:lpstr>
      <vt:lpstr>Composition is Better</vt:lpstr>
      <vt:lpstr>MyStack and MyQueue</vt:lpstr>
      <vt:lpstr>Example: Using Stacks and Queues</vt:lpstr>
      <vt:lpstr>Priority Queue</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Harihara Subramanian, Vigneshwaran (Cognizant)</cp:lastModifiedBy>
  <cp:revision>6049</cp:revision>
  <dcterms:created xsi:type="dcterms:W3CDTF">2016-09-22T21:34:04Z</dcterms:created>
  <dcterms:modified xsi:type="dcterms:W3CDTF">2018-03-23T09:50:37Z</dcterms:modified>
</cp:coreProperties>
</file>