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466" r:id="rId2"/>
    <p:sldId id="560" r:id="rId3"/>
    <p:sldId id="615" r:id="rId4"/>
    <p:sldId id="617" r:id="rId5"/>
    <p:sldId id="616" r:id="rId6"/>
    <p:sldId id="618" r:id="rId7"/>
    <p:sldId id="619" r:id="rId8"/>
    <p:sldId id="620" r:id="rId9"/>
    <p:sldId id="621" r:id="rId10"/>
    <p:sldId id="622" r:id="rId11"/>
    <p:sldId id="623" r:id="rId12"/>
    <p:sldId id="624" r:id="rId13"/>
    <p:sldId id="626" r:id="rId14"/>
    <p:sldId id="627" r:id="rId15"/>
    <p:sldId id="628" r:id="rId16"/>
    <p:sldId id="629" r:id="rId17"/>
    <p:sldId id="630" r:id="rId18"/>
    <p:sldId id="631" r:id="rId19"/>
    <p:sldId id="632" r:id="rId20"/>
    <p:sldId id="633" r:id="rId21"/>
    <p:sldId id="634" r:id="rId22"/>
    <p:sldId id="635" r:id="rId23"/>
    <p:sldId id="636" r:id="rId24"/>
    <p:sldId id="637" r:id="rId25"/>
    <p:sldId id="638" r:id="rId26"/>
    <p:sldId id="639" r:id="rId27"/>
    <p:sldId id="640" r:id="rId28"/>
    <p:sldId id="625" r:id="rId29"/>
    <p:sldId id="641" r:id="rId30"/>
    <p:sldId id="642" r:id="rId31"/>
    <p:sldId id="643" r:id="rId32"/>
    <p:sldId id="644" r:id="rId33"/>
    <p:sldId id="645" r:id="rId34"/>
    <p:sldId id="646" r:id="rId35"/>
    <p:sldId id="647" r:id="rId36"/>
    <p:sldId id="648" r:id="rId37"/>
    <p:sldId id="649" r:id="rId38"/>
    <p:sldId id="650" r:id="rId39"/>
    <p:sldId id="651" r:id="rId40"/>
    <p:sldId id="652" r:id="rId41"/>
    <p:sldId id="653" r:id="rId42"/>
    <p:sldId id="654" r:id="rId43"/>
    <p:sldId id="655" r:id="rId44"/>
    <p:sldId id="656" r:id="rId45"/>
    <p:sldId id="657" r:id="rId46"/>
    <p:sldId id="659" r:id="rId47"/>
    <p:sldId id="658" r:id="rId48"/>
    <p:sldId id="660" r:id="rId49"/>
    <p:sldId id="661" r:id="rId50"/>
    <p:sldId id="663" r:id="rId51"/>
    <p:sldId id="662" r:id="rId52"/>
    <p:sldId id="664" r:id="rId53"/>
    <p:sldId id="665" r:id="rId54"/>
    <p:sldId id="51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288" userDrawn="1">
          <p15:clr>
            <a:srgbClr val="A4A3A4"/>
          </p15:clr>
        </p15:guide>
        <p15:guide id="3" orient="horz" pos="4224" userDrawn="1">
          <p15:clr>
            <a:srgbClr val="A4A3A4"/>
          </p15:clr>
        </p15:guide>
        <p15:guide id="4" orient="horz" pos="7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eryl Keenan" initials="CK" lastIdx="1" clrIdx="1"/>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46" autoAdjust="0"/>
    <p:restoredTop sz="85814" autoAdjust="0"/>
  </p:normalViewPr>
  <p:slideViewPr>
    <p:cSldViewPr>
      <p:cViewPr varScale="1">
        <p:scale>
          <a:sx n="95" d="100"/>
          <a:sy n="95" d="100"/>
        </p:scale>
        <p:origin x="294" y="84"/>
      </p:cViewPr>
      <p:guideLst>
        <p:guide orient="horz" pos="4128"/>
        <p:guide pos="288"/>
        <p:guide orient="horz" pos="4224"/>
        <p:guide orient="horz" pos="768"/>
      </p:guideLst>
    </p:cSldViewPr>
  </p:slideViewPr>
  <p:outlineViewPr>
    <p:cViewPr>
      <p:scale>
        <a:sx n="33" d="100"/>
        <a:sy n="33" d="100"/>
      </p:scale>
      <p:origin x="0" y="0"/>
    </p:cViewPr>
  </p:outlineViewPr>
  <p:notesTextViewPr>
    <p:cViewPr>
      <p:scale>
        <a:sx n="1" d="1"/>
        <a:sy n="1" d="1"/>
      </p:scale>
      <p:origin x="0" y="0"/>
    </p:cViewPr>
  </p:notesTextViewPr>
  <p:sorterViewPr>
    <p:cViewPr>
      <p:scale>
        <a:sx n="148" d="100"/>
        <a:sy n="148" d="100"/>
      </p:scale>
      <p:origin x="0" y="0"/>
    </p:cViewPr>
  </p:sorterViewPr>
  <p:notesViewPr>
    <p:cSldViewPr>
      <p:cViewPr varScale="1">
        <p:scale>
          <a:sx n="85" d="100"/>
          <a:sy n="85" d="100"/>
        </p:scale>
        <p:origin x="27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3/23/2018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this PowerPoint presentation contains mathematical equations, you may need to check that your computer has the following installed:</a:t>
            </a:r>
          </a:p>
          <a:p>
            <a:r>
              <a:rPr lang="en-US" sz="1200" kern="1200" dirty="0" smtClean="0">
                <a:solidFill>
                  <a:schemeClr val="tx1"/>
                </a:solidFill>
                <a:effectLst/>
                <a:latin typeface="+mn-lt"/>
                <a:ea typeface="+mn-ea"/>
                <a:cs typeface="+mn-cs"/>
              </a:rPr>
              <a:t>1) MathType Plugin</a:t>
            </a:r>
          </a:p>
          <a:p>
            <a:r>
              <a:rPr lang="en-US" sz="1200" kern="1200" dirty="0" smtClean="0">
                <a:solidFill>
                  <a:schemeClr val="tx1"/>
                </a:solidFill>
                <a:effectLst/>
                <a:latin typeface="+mn-lt"/>
                <a:ea typeface="+mn-ea"/>
                <a:cs typeface="+mn-cs"/>
              </a:rPr>
              <a:t>2) Math Player (free versions available)</a:t>
            </a:r>
          </a:p>
          <a:p>
            <a:r>
              <a:rPr lang="en-US" sz="1200" kern="1200" dirty="0" smtClean="0">
                <a:solidFill>
                  <a:schemeClr val="tx1"/>
                </a:solidFill>
                <a:effectLst/>
                <a:latin typeface="+mn-lt"/>
                <a:ea typeface="+mn-ea"/>
                <a:cs typeface="+mn-cs"/>
              </a:rPr>
              <a:t>3) NVDA Reader (free versions available)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401411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54</a:t>
            </a:fld>
            <a:endParaRPr lang="en-US" dirty="0"/>
          </a:p>
        </p:txBody>
      </p:sp>
    </p:spTree>
    <p:extLst>
      <p:ext uri="{BB962C8B-B14F-4D97-AF65-F5344CB8AC3E}">
        <p14:creationId xmlns:p14="http://schemas.microsoft.com/office/powerpoint/2010/main" val="139152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740691"/>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1071326"/>
            <a:ext cx="8229600" cy="435427"/>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853261"/>
            <a:ext cx="3657600" cy="134713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76601"/>
            <a:ext cx="3657600" cy="1066800"/>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13" name="TextBox 12"/>
          <p:cNvSpPr txBox="1"/>
          <p:nvPr userDrawn="1"/>
        </p:nvSpPr>
        <p:spPr>
          <a:xfrm>
            <a:off x="1905000" y="6477000"/>
            <a:ext cx="7162800" cy="276999"/>
          </a:xfrm>
          <a:prstGeom prst="rect">
            <a:avLst/>
          </a:prstGeom>
          <a:noFill/>
        </p:spPr>
        <p:txBody>
          <a:bodyPr wrap="square" rtlCol="0">
            <a:spAutoFit/>
          </a:bodyPr>
          <a:lstStyle/>
          <a:p>
            <a:pPr algn="r">
              <a:defRPr/>
            </a:pPr>
            <a:r>
              <a:rPr lang="en-US" altLang="en-US" sz="1200" dirty="0">
                <a:latin typeface="Verdana"/>
                <a:ea typeface="Verdana" panose="020B0604030504040204" pitchFamily="34" charset="0"/>
                <a:cs typeface="Verdana"/>
              </a:rPr>
              <a:t>Copyright © 2017, 2007, 2003 Pearson Education, Inc. All Rights Reserved.</a:t>
            </a:r>
          </a:p>
        </p:txBody>
      </p:sp>
      <p:sp>
        <p:nvSpPr>
          <p:cNvPr id="2" name="Rectangle 1"/>
          <p:cNvSpPr/>
          <p:nvPr userDrawn="1"/>
        </p:nvSpPr>
        <p:spPr>
          <a:xfrm>
            <a:off x="1905000" y="6477000"/>
            <a:ext cx="7239000" cy="279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66925"/>
            <a:ext cx="7772400" cy="1362075"/>
          </a:xfrm>
          <a:noFill/>
          <a:ln>
            <a:noFill/>
          </a:ln>
        </p:spPr>
        <p:txBody>
          <a:bodyPr anchorCtr="1"/>
          <a:lstStyle>
            <a:lvl1pPr algn="ctr">
              <a:defRPr sz="3600" b="0" cap="none">
                <a:solidFill>
                  <a:srgbClr val="1191D0"/>
                </a:soli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452813"/>
            <a:ext cx="7772400" cy="1500187"/>
          </a:xfrm>
        </p:spPr>
        <p:txBody>
          <a:bodyPr anchor="b"/>
          <a:lstStyle>
            <a:lvl1pPr marL="0" indent="0" algn="ctr">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8795215"/>
      </p:ext>
    </p:extLst>
  </p:cSld>
  <p:clrMapOvr>
    <a:masterClrMapping/>
  </p:clrMapOvr>
  <p:transition spd="slow" advT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400" b="1" kern="1200" dirty="0">
                <a:solidFill>
                  <a:srgbClr val="007FA3"/>
                </a:solidFill>
                <a:latin typeface="Times New Roman" panose="02020603050405020304" pitchFamily="18" charset="0"/>
                <a:ea typeface="Tahoma" panose="020B0604030504040204" pitchFamily="34"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marL="0" indent="0">
              <a:buClr>
                <a:srgbClr val="007FA3"/>
              </a:buClr>
              <a:buSzPct val="100000"/>
              <a:buNone/>
              <a:defRPr sz="2400"/>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229600" cy="16764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3657600"/>
            <a:ext cx="8229600" cy="2590800"/>
          </a:xfrm>
        </p:spPr>
        <p:txBody>
          <a:bodyPr/>
          <a:lstStyle>
            <a:lvl1pPr marL="0" indent="0">
              <a:buNone/>
              <a:defRPr/>
            </a:lvl1pPr>
          </a:lstStyle>
          <a:p>
            <a:pPr lvl="0"/>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359916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305800" cy="8382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2725948"/>
            <a:ext cx="8305800" cy="609600"/>
          </a:xfrm>
        </p:spPr>
        <p:txBody>
          <a:bodyPr/>
          <a:lstStyle>
            <a:lvl1pPr marL="0" indent="0">
              <a:buNone/>
              <a:defRPr b="0"/>
            </a:lvl1pPr>
          </a:lstStyle>
          <a:p>
            <a:pPr lvl="0"/>
            <a:endParaRPr lang="en-US" dirty="0"/>
          </a:p>
        </p:txBody>
      </p:sp>
      <p:sp>
        <p:nvSpPr>
          <p:cNvPr id="6" name="Content Placeholder 4"/>
          <p:cNvSpPr>
            <a:spLocks noGrp="1"/>
          </p:cNvSpPr>
          <p:nvPr>
            <p:ph sz="quarter" idx="12"/>
          </p:nvPr>
        </p:nvSpPr>
        <p:spPr>
          <a:xfrm>
            <a:off x="457200" y="3810000"/>
            <a:ext cx="8229600" cy="762000"/>
          </a:xfrm>
        </p:spPr>
        <p:txBody>
          <a:bodyPr/>
          <a:lstStyle>
            <a:lvl1pPr marL="0" indent="0">
              <a:buNone/>
              <a:defRPr/>
            </a:lvl1pPr>
          </a:lstStyle>
          <a:p>
            <a:pPr lvl="0"/>
            <a:endParaRPr lang="en-US" dirty="0"/>
          </a:p>
        </p:txBody>
      </p:sp>
      <p:sp>
        <p:nvSpPr>
          <p:cNvPr id="7" name="Content Placeholder 6"/>
          <p:cNvSpPr>
            <a:spLocks noGrp="1"/>
          </p:cNvSpPr>
          <p:nvPr>
            <p:ph sz="quarter" idx="13"/>
          </p:nvPr>
        </p:nvSpPr>
        <p:spPr>
          <a:xfrm>
            <a:off x="457200" y="4953000"/>
            <a:ext cx="8229600" cy="1143000"/>
          </a:xfrm>
        </p:spPr>
        <p:txBody>
          <a:bodyPr/>
          <a:lstStyle>
            <a:lvl1pPr marL="0" indent="0">
              <a:buNone/>
              <a:defRPr/>
            </a:lvl1pPr>
          </a:lstStyle>
          <a:p>
            <a:pPr lvl="0"/>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259823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1600200"/>
            <a:ext cx="8229600" cy="609600"/>
          </a:xfrm>
        </p:spPr>
        <p:txBody>
          <a:bodyPr/>
          <a:lstStyle>
            <a:lvl1pPr marL="0" indent="0">
              <a:buNone/>
              <a:defRPr/>
            </a:lvl1pPr>
          </a:lstStyle>
          <a:p>
            <a:pPr lvl="0"/>
            <a:endParaRPr lang="en-US" dirty="0"/>
          </a:p>
        </p:txBody>
      </p:sp>
      <p:sp>
        <p:nvSpPr>
          <p:cNvPr id="6" name="Content Placeholder 5"/>
          <p:cNvSpPr>
            <a:spLocks noGrp="1"/>
          </p:cNvSpPr>
          <p:nvPr>
            <p:ph sz="quarter" idx="11"/>
          </p:nvPr>
        </p:nvSpPr>
        <p:spPr>
          <a:xfrm>
            <a:off x="457200" y="2514600"/>
            <a:ext cx="8229600" cy="609600"/>
          </a:xfrm>
        </p:spPr>
        <p:txBody>
          <a:bodyPr/>
          <a:lstStyle>
            <a:lvl1pPr marL="0" indent="0">
              <a:buNone/>
              <a:defRPr/>
            </a:lvl1pPr>
          </a:lstStyle>
          <a:p>
            <a:pPr lvl="0"/>
            <a:endParaRPr lang="en-US" dirty="0"/>
          </a:p>
        </p:txBody>
      </p:sp>
      <p:sp>
        <p:nvSpPr>
          <p:cNvPr id="8" name="Content Placeholder 7"/>
          <p:cNvSpPr>
            <a:spLocks noGrp="1"/>
          </p:cNvSpPr>
          <p:nvPr>
            <p:ph sz="quarter" idx="12"/>
          </p:nvPr>
        </p:nvSpPr>
        <p:spPr>
          <a:xfrm>
            <a:off x="457200" y="3429000"/>
            <a:ext cx="8229600" cy="762000"/>
          </a:xfrm>
        </p:spPr>
        <p:txBody>
          <a:bodyPr/>
          <a:lstStyle>
            <a:lvl1pPr marL="0" indent="0">
              <a:buNone/>
              <a:defRPr/>
            </a:lvl1pPr>
          </a:lstStyle>
          <a:p>
            <a:pPr lvl="0"/>
            <a:endParaRPr lang="en-US" dirty="0"/>
          </a:p>
        </p:txBody>
      </p:sp>
      <p:sp>
        <p:nvSpPr>
          <p:cNvPr id="10" name="Content Placeholder 9"/>
          <p:cNvSpPr>
            <a:spLocks noGrp="1"/>
          </p:cNvSpPr>
          <p:nvPr>
            <p:ph sz="quarter" idx="13"/>
          </p:nvPr>
        </p:nvSpPr>
        <p:spPr>
          <a:xfrm>
            <a:off x="457200" y="4343400"/>
            <a:ext cx="8229600" cy="838200"/>
          </a:xfrm>
        </p:spPr>
        <p:txBody>
          <a:bodyPr/>
          <a:lstStyle>
            <a:lvl1pPr marL="0" indent="0">
              <a:buNone/>
              <a:defRPr/>
            </a:lvl1pPr>
          </a:lstStyle>
          <a:p>
            <a:pPr lvl="0"/>
            <a:endParaRPr lang="en-US" dirty="0"/>
          </a:p>
        </p:txBody>
      </p:sp>
      <p:sp>
        <p:nvSpPr>
          <p:cNvPr id="12" name="Content Placeholder 11"/>
          <p:cNvSpPr>
            <a:spLocks noGrp="1"/>
          </p:cNvSpPr>
          <p:nvPr>
            <p:ph sz="quarter" idx="14"/>
          </p:nvPr>
        </p:nvSpPr>
        <p:spPr>
          <a:xfrm>
            <a:off x="457200" y="5410200"/>
            <a:ext cx="8229600" cy="685800"/>
          </a:xfrm>
        </p:spPr>
        <p:txBody>
          <a:bodyPr/>
          <a:lstStyle>
            <a:lvl1pPr marL="0" indent="0">
              <a:buNone/>
              <a:defRPr/>
            </a:lvl1pPr>
          </a:lstStyle>
          <a:p>
            <a:pPr lvl="0"/>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510354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1600200"/>
            <a:ext cx="8229600" cy="533400"/>
          </a:xfrm>
        </p:spPr>
        <p:txBody>
          <a:bodyPr/>
          <a:lstStyle>
            <a:lvl1pPr marL="0" indent="0">
              <a:buNone/>
              <a:defRPr/>
            </a:lvl1pPr>
          </a:lstStyle>
          <a:p>
            <a:pPr lvl="0"/>
            <a:endParaRPr lang="en-US" dirty="0"/>
          </a:p>
        </p:txBody>
      </p:sp>
      <p:sp>
        <p:nvSpPr>
          <p:cNvPr id="6" name="Content Placeholder 5"/>
          <p:cNvSpPr>
            <a:spLocks noGrp="1"/>
          </p:cNvSpPr>
          <p:nvPr>
            <p:ph sz="quarter" idx="11"/>
          </p:nvPr>
        </p:nvSpPr>
        <p:spPr>
          <a:xfrm>
            <a:off x="472155" y="2362200"/>
            <a:ext cx="8229600" cy="457200"/>
          </a:xfrm>
        </p:spPr>
        <p:txBody>
          <a:bodyPr/>
          <a:lstStyle>
            <a:lvl1pPr marL="0" indent="0">
              <a:buNone/>
              <a:defRPr/>
            </a:lvl1pPr>
          </a:lstStyle>
          <a:p>
            <a:pPr lvl="0"/>
            <a:endParaRPr lang="en-US" dirty="0"/>
          </a:p>
        </p:txBody>
      </p:sp>
      <p:sp>
        <p:nvSpPr>
          <p:cNvPr id="8" name="Content Placeholder 7"/>
          <p:cNvSpPr>
            <a:spLocks noGrp="1"/>
          </p:cNvSpPr>
          <p:nvPr>
            <p:ph sz="quarter" idx="12"/>
          </p:nvPr>
        </p:nvSpPr>
        <p:spPr>
          <a:xfrm>
            <a:off x="457200" y="3048000"/>
            <a:ext cx="8229600" cy="474452"/>
          </a:xfrm>
        </p:spPr>
        <p:txBody>
          <a:bodyPr/>
          <a:lstStyle>
            <a:lvl1pPr marL="0" indent="0">
              <a:buNone/>
              <a:defRPr/>
            </a:lvl1pPr>
          </a:lstStyle>
          <a:p>
            <a:pPr lvl="0"/>
            <a:endParaRPr lang="en-US" dirty="0"/>
          </a:p>
        </p:txBody>
      </p:sp>
      <p:sp>
        <p:nvSpPr>
          <p:cNvPr id="10" name="Content Placeholder 9"/>
          <p:cNvSpPr>
            <a:spLocks noGrp="1"/>
          </p:cNvSpPr>
          <p:nvPr>
            <p:ph sz="quarter" idx="13"/>
          </p:nvPr>
        </p:nvSpPr>
        <p:spPr>
          <a:xfrm>
            <a:off x="457200" y="3733800"/>
            <a:ext cx="8229600" cy="457200"/>
          </a:xfrm>
        </p:spPr>
        <p:txBody>
          <a:bodyPr/>
          <a:lstStyle>
            <a:lvl1pPr marL="0" indent="0">
              <a:buNone/>
              <a:defRPr/>
            </a:lvl1pPr>
          </a:lstStyle>
          <a:p>
            <a:pPr lvl="0"/>
            <a:endParaRPr lang="en-US" dirty="0"/>
          </a:p>
        </p:txBody>
      </p:sp>
      <p:sp>
        <p:nvSpPr>
          <p:cNvPr id="12" name="Content Placeholder 11"/>
          <p:cNvSpPr>
            <a:spLocks noGrp="1"/>
          </p:cNvSpPr>
          <p:nvPr>
            <p:ph sz="quarter" idx="14"/>
          </p:nvPr>
        </p:nvSpPr>
        <p:spPr>
          <a:xfrm>
            <a:off x="457200" y="4402348"/>
            <a:ext cx="8229600" cy="456488"/>
          </a:xfrm>
        </p:spPr>
        <p:txBody>
          <a:bodyPr/>
          <a:lstStyle>
            <a:lvl1pPr marL="0" indent="0">
              <a:buNone/>
              <a:defRPr/>
            </a:lvl1pPr>
          </a:lstStyle>
          <a:p>
            <a:pPr lvl="0"/>
            <a:endParaRPr lang="en-US" dirty="0"/>
          </a:p>
        </p:txBody>
      </p:sp>
      <p:sp>
        <p:nvSpPr>
          <p:cNvPr id="5" name="Content Placeholder 4"/>
          <p:cNvSpPr>
            <a:spLocks noGrp="1"/>
          </p:cNvSpPr>
          <p:nvPr>
            <p:ph sz="quarter" idx="15"/>
          </p:nvPr>
        </p:nvSpPr>
        <p:spPr>
          <a:xfrm>
            <a:off x="487155" y="4982198"/>
            <a:ext cx="8229600" cy="381000"/>
          </a:xfrm>
        </p:spPr>
        <p:txBody>
          <a:bodyPr/>
          <a:lstStyle>
            <a:lvl1pPr marL="0" indent="0">
              <a:buNone/>
              <a:defRPr/>
            </a:lvl1pPr>
          </a:lstStyle>
          <a:p>
            <a:pPr lvl="0"/>
            <a:endParaRPr lang="en-US" dirty="0"/>
          </a:p>
        </p:txBody>
      </p:sp>
      <p:sp>
        <p:nvSpPr>
          <p:cNvPr id="9" name="Content Placeholder 8"/>
          <p:cNvSpPr>
            <a:spLocks noGrp="1"/>
          </p:cNvSpPr>
          <p:nvPr>
            <p:ph sz="quarter" idx="16"/>
          </p:nvPr>
        </p:nvSpPr>
        <p:spPr>
          <a:xfrm>
            <a:off x="480746" y="5459534"/>
            <a:ext cx="8291512" cy="381000"/>
          </a:xfrm>
        </p:spPr>
        <p:txBody>
          <a:bodyPr/>
          <a:lstStyle>
            <a:lvl1pPr marL="0" indent="0">
              <a:buNone/>
              <a:defRPr/>
            </a:lvl1pPr>
          </a:lstStyle>
          <a:p>
            <a:pPr lvl="0"/>
            <a:endParaRPr lang="en-US" dirty="0"/>
          </a:p>
        </p:txBody>
      </p:sp>
      <p:sp>
        <p:nvSpPr>
          <p:cNvPr id="13" name="Content Placeholder 12"/>
          <p:cNvSpPr>
            <a:spLocks noGrp="1"/>
          </p:cNvSpPr>
          <p:nvPr>
            <p:ph sz="quarter" idx="17"/>
          </p:nvPr>
        </p:nvSpPr>
        <p:spPr>
          <a:xfrm>
            <a:off x="480746" y="5990050"/>
            <a:ext cx="7848600" cy="363748"/>
          </a:xfrm>
        </p:spPr>
        <p:txBody>
          <a:bodyPr/>
          <a:lstStyle>
            <a:lvl1pPr marL="0" indent="0">
              <a:buNone/>
              <a:defRPr/>
            </a:lvl1pPr>
          </a:lstStyle>
          <a:p>
            <a:pPr lvl="0"/>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2305687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6"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18762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g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80028"/>
          </a:xfrm>
        </p:spPr>
        <p:txBody>
          <a:bodyPr/>
          <a:lstStyle/>
          <a:p>
            <a:r>
              <a:rPr lang="en-US" dirty="0" smtClean="0"/>
              <a:t>Click to edit Master title style</a:t>
            </a:r>
            <a:endParaRPr lang="en-US" dirty="0"/>
          </a:p>
        </p:txBody>
      </p:sp>
      <p:sp>
        <p:nvSpPr>
          <p:cNvPr id="3" name="Content Placeholder 2"/>
          <p:cNvSpPr txBox="1">
            <a:spLocks/>
          </p:cNvSpPr>
          <p:nvPr userDrawn="1"/>
        </p:nvSpPr>
        <p:spPr>
          <a:xfrm>
            <a:off x="457200" y="5486400"/>
            <a:ext cx="8229600" cy="68580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1600" b="0" kern="1200">
                <a:solidFill>
                  <a:srgbClr val="000000"/>
                </a:solidFill>
                <a:latin typeface="+mn-lt"/>
                <a:ea typeface="+mj-ea"/>
                <a:cs typeface="Arial"/>
              </a:defRPr>
            </a:lvl1pPr>
          </a:lstStyle>
          <a:p>
            <a:endParaRPr lang="en-US" dirty="0"/>
          </a:p>
        </p:txBody>
      </p:sp>
      <p:sp>
        <p:nvSpPr>
          <p:cNvPr id="5" name="Text Placeholder 4"/>
          <p:cNvSpPr>
            <a:spLocks noGrp="1"/>
          </p:cNvSpPr>
          <p:nvPr>
            <p:ph type="body" sz="quarter" idx="10"/>
          </p:nvPr>
        </p:nvSpPr>
        <p:spPr>
          <a:xfrm>
            <a:off x="457200" y="5257800"/>
            <a:ext cx="8229600" cy="1066800"/>
          </a:xfrm>
        </p:spPr>
        <p:txBody>
          <a:bodyPr anchor="b"/>
          <a:lstStyle>
            <a:lvl1pPr marL="0" indent="0">
              <a:buNone/>
              <a:defRPr/>
            </a:lvl1pPr>
          </a:lstStyle>
          <a:p>
            <a:pPr lvl="0"/>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389820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a:noFill/>
          <a:ln>
            <a:noFill/>
          </a:ln>
        </p:spPr>
        <p:txBody>
          <a:bodyPr/>
          <a:lstStyle>
            <a:lvl1pPr algn="l">
              <a:defRPr sz="1100">
                <a:solidFill>
                  <a:srgbClr val="000000"/>
                </a:solidFill>
                <a:effectLst/>
              </a:defRPr>
            </a:lvl1p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2203818372"/>
      </p:ext>
    </p:extLst>
  </p:cSld>
  <p:clrMapOvr>
    <a:masterClrMapping/>
  </p:clrMapOvr>
  <p:transition spd="slow"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pic>
        <p:nvPicPr>
          <p:cNvPr id="9" name="Picture 8"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6" name="Text Placeholder 5"/>
          <p:cNvSpPr txBox="1">
            <a:spLocks/>
          </p:cNvSpPr>
          <p:nvPr userDrawn="1"/>
        </p:nvSpPr>
        <p:spPr>
          <a:xfrm>
            <a:off x="2384268" y="6477000"/>
            <a:ext cx="6324600" cy="2794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smtClean="0">
                <a:latin typeface="Verdana"/>
                <a:ea typeface="Verdana" panose="020B0604030504040204" pitchFamily="34" charset="0"/>
                <a:cs typeface="Verdana"/>
              </a:rPr>
              <a:t>Copyright © 2015</a:t>
            </a:r>
            <a:r>
              <a:rPr lang="en-US" altLang="en-US" sz="1200" baseline="0" dirty="0" smtClean="0">
                <a:latin typeface="Verdana"/>
                <a:ea typeface="Verdana" panose="020B0604030504040204" pitchFamily="34" charset="0"/>
                <a:cs typeface="Verdana"/>
              </a:rPr>
              <a:t> </a:t>
            </a:r>
            <a:r>
              <a:rPr lang="en-US" altLang="en-US" sz="1200" dirty="0" smtClean="0">
                <a:latin typeface="Verdana"/>
                <a:ea typeface="Verdana" panose="020B0604030504040204" pitchFamily="34" charset="0"/>
                <a:cs typeface="Verdana"/>
              </a:rPr>
              <a:t>Pearson Education, Inc. All Rights Reserved</a:t>
            </a:r>
            <a:endParaRPr lang="en-US" altLang="en-US" sz="1200" dirty="0">
              <a:latin typeface="Verdana"/>
              <a:ea typeface="Verdana" panose="020B0604030504040204" pitchFamily="34" charset="0"/>
              <a:cs typeface="Verdana"/>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788" r:id="rId3"/>
    <p:sldLayoutId id="2147483793" r:id="rId4"/>
    <p:sldLayoutId id="2147483795" r:id="rId5"/>
    <p:sldLayoutId id="2147483796" r:id="rId6"/>
    <p:sldLayoutId id="2147483783" r:id="rId7"/>
    <p:sldLayoutId id="2147483678" r:id="rId8"/>
    <p:sldLayoutId id="2147483785" r:id="rId9"/>
    <p:sldLayoutId id="2147483787" r:id="rId1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cs.armstrong.edu/liang/intro11e/html/Tree.html" TargetMode="External"/><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cs.armstrong.edu/liang/intro11e/html/BST.html" TargetMode="External"/><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TestB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cs.armstrong.edu/liang/animation/web/BST.html" TargetMode="Externa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slideLayout" Target="../slideLayouts/slideLayout8.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estBSTDelete.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8.xml"/><Relationship Id="rId6" Type="http://schemas.openxmlformats.org/officeDocument/2006/relationships/hyperlink" Target="http://liveexample-ppe.pearsoncmg.com/LiveRun/faces/LiveExample.xhtml?" TargetMode="External"/><Relationship Id="rId5" Type="http://schemas.openxmlformats.org/officeDocument/2006/relationships/hyperlink" Target="http://www.cs.armstrong.edu/liang/intro11e/html/BSTAnimation.html" TargetMode="External"/><Relationship Id="rId4" Type="http://schemas.openxmlformats.org/officeDocument/2006/relationships/hyperlink" Target="http://www.cs.armstrong.edu/liang/intro11e/html/BTView.html"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www.cs.armstrong.edu/liang/intro11e/html/TestBSTWithIterator.html" TargetMode="External"/><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www.cs.armstrong.edu/liang/animation/HuffmanCodingAnimation.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HuffmanCode.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969290"/>
          </a:xfrm>
        </p:spPr>
        <p:txBody>
          <a:bodyPr anchor="b"/>
          <a:lstStyle/>
          <a:p>
            <a:pPr>
              <a:lnSpc>
                <a:spcPct val="90000"/>
              </a:lnSpc>
              <a:spcBef>
                <a:spcPts val="600"/>
              </a:spcBef>
              <a:spcAft>
                <a:spcPts val="125"/>
              </a:spcAft>
            </a:pPr>
            <a:r>
              <a:rPr lang="en-US" altLang="en-US" dirty="0"/>
              <a:t>Introduction to Java Programming</a:t>
            </a:r>
            <a:endParaRPr lang="en-US" altLang="en-US" dirty="0">
              <a:solidFill>
                <a:schemeClr val="bg2"/>
              </a:solidFill>
            </a:endParaRPr>
          </a:p>
        </p:txBody>
      </p:sp>
      <p:sp>
        <p:nvSpPr>
          <p:cNvPr id="4" name="Text Placeholder  2"/>
          <p:cNvSpPr>
            <a:spLocks noGrp="1"/>
          </p:cNvSpPr>
          <p:nvPr>
            <p:ph type="body" sz="quarter" idx="13"/>
          </p:nvPr>
        </p:nvSpPr>
        <p:spPr>
          <a:xfrm>
            <a:off x="457200" y="1353625"/>
            <a:ext cx="8229600" cy="318779"/>
          </a:xfrm>
        </p:spPr>
        <p:txBody>
          <a:bodyPr anchor="b"/>
          <a:lstStyle/>
          <a:p>
            <a:r>
              <a:rPr lang="en-US" sz="2000" dirty="0" smtClean="0"/>
              <a:t>Tenth Edition</a:t>
            </a:r>
            <a:endParaRPr lang="en-US" sz="2000" dirty="0"/>
          </a:p>
        </p:txBody>
      </p:sp>
      <p:sp>
        <p:nvSpPr>
          <p:cNvPr id="5" name="Text Placeholder 3"/>
          <p:cNvSpPr>
            <a:spLocks noGrp="1"/>
          </p:cNvSpPr>
          <p:nvPr>
            <p:ph type="body" sz="quarter" idx="14"/>
          </p:nvPr>
        </p:nvSpPr>
        <p:spPr/>
        <p:txBody>
          <a:bodyPr/>
          <a:lstStyle/>
          <a:p>
            <a:pPr algn="ctr"/>
            <a:r>
              <a:rPr lang="en-US" b="1" dirty="0">
                <a:cs typeface="Arial" panose="020B0604020202020204" pitchFamily="34" charset="0"/>
              </a:rPr>
              <a:t>Chapter </a:t>
            </a:r>
            <a:r>
              <a:rPr lang="en-US" b="1" dirty="0" smtClean="0">
                <a:cs typeface="Arial" panose="020B0604020202020204" pitchFamily="34" charset="0"/>
              </a:rPr>
              <a:t>25</a:t>
            </a:r>
            <a:endParaRPr lang="en-US" b="1" dirty="0">
              <a:cs typeface="Arial" panose="020B0604020202020204" pitchFamily="34" charset="0"/>
            </a:endParaRPr>
          </a:p>
        </p:txBody>
      </p:sp>
      <p:sp>
        <p:nvSpPr>
          <p:cNvPr id="3" name="Text Placeholder 4"/>
          <p:cNvSpPr>
            <a:spLocks noGrp="1"/>
          </p:cNvSpPr>
          <p:nvPr>
            <p:ph type="body" sz="quarter" idx="15"/>
          </p:nvPr>
        </p:nvSpPr>
        <p:spPr>
          <a:xfrm>
            <a:off x="5029200" y="3428999"/>
            <a:ext cx="3657600" cy="2133601"/>
          </a:xfrm>
        </p:spPr>
        <p:txBody>
          <a:bodyPr/>
          <a:lstStyle/>
          <a:p>
            <a:pPr algn="ctr"/>
            <a:r>
              <a:rPr lang="en-US" altLang="en-US" dirty="0"/>
              <a:t>Binary Search Trees</a:t>
            </a:r>
            <a:endParaRPr lang="en-US" altLang="en-US" dirty="0">
              <a:solidFill>
                <a:srgbClr val="000000"/>
              </a:solidFill>
            </a:endParaRPr>
          </a:p>
        </p:txBody>
      </p:sp>
      <p:pic>
        <p:nvPicPr>
          <p:cNvPr id="7"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2143512"/>
            <a:ext cx="3597966" cy="4052788"/>
          </a:xfrm>
          <a:prstGeom prst="rect">
            <a:avLst/>
          </a:prstGeom>
          <a:ln w="9525">
            <a:noFill/>
          </a:ln>
        </p:spPr>
      </p:pic>
      <p:sp>
        <p:nvSpPr>
          <p:cNvPr id="11" name="Text Placeholder 6"/>
          <p:cNvSpPr txBox="1">
            <a:spLocks noGrp="1"/>
          </p:cNvSpPr>
          <p:nvPr>
            <p:ph type="body" sz="quarter" idx="4294967295"/>
          </p:nvPr>
        </p:nvSpPr>
        <p:spPr>
          <a:xfrm>
            <a:off x="1911631" y="6521450"/>
            <a:ext cx="6705600" cy="184150"/>
          </a:xfrm>
          <a:prstGeom prst="rect">
            <a:avLst/>
          </a:prstGeom>
          <a:noFill/>
        </p:spPr>
        <p:txBody>
          <a:bodyPr wrap="square" rtlCol="0">
            <a:spAutoFit/>
          </a:bodyPr>
          <a:lstStyle/>
          <a:p>
            <a:pPr marL="0" indent="0" algn="r">
              <a:buNone/>
              <a:defRPr/>
            </a:pPr>
            <a:r>
              <a:rPr lang="en-US" altLang="en-US" sz="1200" dirty="0">
                <a:latin typeface="Verdana"/>
                <a:ea typeface="Verdana" panose="020B0604030504040204" pitchFamily="34" charset="0"/>
                <a:cs typeface="Verdana"/>
              </a:rPr>
              <a:t>Copyright © </a:t>
            </a:r>
            <a:r>
              <a:rPr lang="en-US" altLang="en-US" sz="1200" dirty="0" smtClean="0">
                <a:latin typeface="Verdana"/>
                <a:ea typeface="Verdana" panose="020B0604030504040204" pitchFamily="34" charset="0"/>
                <a:cs typeface="Verdana"/>
              </a:rPr>
              <a:t>2015 Pearson </a:t>
            </a:r>
            <a:r>
              <a:rPr lang="en-US" altLang="en-US" sz="1200" dirty="0">
                <a:latin typeface="Verdana"/>
                <a:ea typeface="Verdana" panose="020B0604030504040204" pitchFamily="34" charset="0"/>
                <a:cs typeface="Verdana"/>
              </a:rPr>
              <a:t>Education, Inc. All Rights Reserved</a:t>
            </a:r>
          </a:p>
        </p:txBody>
      </p:sp>
    </p:spTree>
    <p:extLst>
      <p:ext uri="{BB962C8B-B14F-4D97-AF65-F5344CB8AC3E}">
        <p14:creationId xmlns:p14="http://schemas.microsoft.com/office/powerpoint/2010/main" val="2912036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smtClean="0"/>
              <a:t>(2 of 21)</a:t>
            </a:r>
            <a:endParaRPr lang="en-US" dirty="0"/>
          </a:p>
        </p:txBody>
      </p:sp>
      <p:pic>
        <p:nvPicPr>
          <p:cNvPr id="8" name="Picture 2" descr="Computer code has 23 lines. The lines read as follows. Line 1. if left parenthesis root equals equals null right parenthesis. Line 1 is highlighted.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rotWithShape="1">
          <a:blip r:embed="rId2"/>
          <a:srcRect b="9836"/>
          <a:stretch/>
        </p:blipFill>
        <p:spPr>
          <a:xfrm>
            <a:off x="609600" y="1524000"/>
            <a:ext cx="4267200" cy="4648200"/>
          </a:xfrm>
          <a:prstGeom prst="rect">
            <a:avLst/>
          </a:prstGeom>
        </p:spPr>
      </p:pic>
      <p:pic>
        <p:nvPicPr>
          <p:cNvPr id="9" name="Picture 3" descr="An illustration of a binary tree with linked nodes. A text above the binary tree reads insert 101 into the following tree. The tree has a root node 60 with 2 links left and right. The root 60 has 2 children, 55 and 100, at the first level, linked to left and right of the root. The 2 children have links left and right each. The left child 55 has 2 children 45 and 57, at the second level, linked to left and right. The right child 100 has 2 children 67 and 107, at the second level, linked to left and right. All the nodes in the second level has 2 links left and right each."/>
          <p:cNvPicPr>
            <a:picLocks noChangeAspect="1"/>
          </p:cNvPicPr>
          <p:nvPr/>
        </p:nvPicPr>
        <p:blipFill>
          <a:blip r:embed="rId3"/>
          <a:stretch>
            <a:fillRect/>
          </a:stretch>
        </p:blipFill>
        <p:spPr>
          <a:xfrm>
            <a:off x="5410200" y="2362200"/>
            <a:ext cx="3035002" cy="3901778"/>
          </a:xfrm>
          <a:prstGeom prst="rect">
            <a:avLst/>
          </a:prstGeom>
        </p:spPr>
      </p:pic>
    </p:spTree>
    <p:extLst>
      <p:ext uri="{BB962C8B-B14F-4D97-AF65-F5344CB8AC3E}">
        <p14:creationId xmlns:p14="http://schemas.microsoft.com/office/powerpoint/2010/main" val="3320612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smtClean="0"/>
              <a:t>(3 of 21)</a:t>
            </a:r>
            <a:endParaRPr lang="en-US" dirty="0"/>
          </a:p>
        </p:txBody>
      </p:sp>
      <p:pic>
        <p:nvPicPr>
          <p:cNvPr id="4"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5 is highlighted. Line 6, indented once. while left parenthesis current not equals null right parenthesis.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762000" y="1716071"/>
            <a:ext cx="3971796" cy="4611878"/>
          </a:xfrm>
          <a:prstGeom prst="rect">
            <a:avLst/>
          </a:prstGeom>
        </p:spPr>
      </p:pic>
      <p:pic>
        <p:nvPicPr>
          <p:cNvPr id="6" name="Picture 3" descr="An illustration of a binary tree with linked nodes. A text above the binary tree reads insert 101 into the following tree. The tree has a root node 60, which is also the current node, with 2 links left and right. The root 60 has 2 children, 55 and 100, at the first level, linked to left and right of the root. The 2 children have links left and right each. The left child 55 has 2 children 45 and 57, at the second level, linked to left and right. The right child 100 has 2 children 67 and 107, at the second level, linked to left and right. All the nodes in the second level has 2 links left and right each."/>
          <p:cNvPicPr>
            <a:picLocks noChangeAspect="1"/>
          </p:cNvPicPr>
          <p:nvPr/>
        </p:nvPicPr>
        <p:blipFill>
          <a:blip r:embed="rId3"/>
          <a:stretch>
            <a:fillRect/>
          </a:stretch>
        </p:blipFill>
        <p:spPr>
          <a:xfrm>
            <a:off x="5029200" y="2667000"/>
            <a:ext cx="3429357" cy="3279949"/>
          </a:xfrm>
          <a:prstGeom prst="rect">
            <a:avLst/>
          </a:prstGeom>
        </p:spPr>
      </p:pic>
    </p:spTree>
    <p:extLst>
      <p:ext uri="{BB962C8B-B14F-4D97-AF65-F5344CB8AC3E}">
        <p14:creationId xmlns:p14="http://schemas.microsoft.com/office/powerpoint/2010/main" val="2118420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smtClean="0"/>
              <a:t>(4 of 21)</a:t>
            </a:r>
            <a:endParaRPr lang="en-US" dirty="0"/>
          </a:p>
        </p:txBody>
      </p:sp>
      <p:pic>
        <p:nvPicPr>
          <p:cNvPr id="3"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6 is highlighted.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609600" y="1981200"/>
            <a:ext cx="3666996" cy="4154678"/>
          </a:xfrm>
          <a:prstGeom prst="rect">
            <a:avLst/>
          </a:prstGeom>
        </p:spPr>
      </p:pic>
      <p:pic>
        <p:nvPicPr>
          <p:cNvPr id="5" name="Picture 3" descr="An illustration of a binary tree with linked nodes. A text above the binary tree reads insert 101 into the following tree. The tree has a root node 60, which is also the current node, with 2 links left and right. The root 60 has 2 children, 55 and 100, at the first level, linked to left and right of the root. The 2 children have links left and right each. The left child 55 has 2 children 45 and 57, at the second level, linked to left and right. The right child 100 has 2 children 67 and 107, at the second level, linked to left and right. All the nodes in the second level has 2 links left and right each."/>
          <p:cNvPicPr>
            <a:picLocks noChangeAspect="1"/>
          </p:cNvPicPr>
          <p:nvPr/>
        </p:nvPicPr>
        <p:blipFill>
          <a:blip r:embed="rId3"/>
          <a:stretch>
            <a:fillRect/>
          </a:stretch>
        </p:blipFill>
        <p:spPr>
          <a:xfrm>
            <a:off x="4547023" y="2089360"/>
            <a:ext cx="3911177" cy="3938357"/>
          </a:xfrm>
          <a:prstGeom prst="rect">
            <a:avLst/>
          </a:prstGeom>
        </p:spPr>
      </p:pic>
    </p:spTree>
    <p:extLst>
      <p:ext uri="{BB962C8B-B14F-4D97-AF65-F5344CB8AC3E}">
        <p14:creationId xmlns:p14="http://schemas.microsoft.com/office/powerpoint/2010/main" val="3743001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smtClean="0"/>
              <a:t>(5 of 21)</a:t>
            </a:r>
            <a:endParaRPr lang="en-US" dirty="0"/>
          </a:p>
        </p:txBody>
      </p:sp>
      <p:pic>
        <p:nvPicPr>
          <p:cNvPr id="3"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Line 7 is highlighted and a note beside reads, 101 less than sign 60.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762001" y="1752600"/>
            <a:ext cx="4191000" cy="4495800"/>
          </a:xfrm>
          <a:prstGeom prst="rect">
            <a:avLst/>
          </a:prstGeom>
        </p:spPr>
      </p:pic>
      <p:pic>
        <p:nvPicPr>
          <p:cNvPr id="4" name="Picture 3" descr="An illustration of a binary tree with linked nodes. A text above the binary tree reads insert 101 into the following tree. The tree has a root node 60, which is also the current node, with 2 links left and right. The root 60 has 2 children, 55 and 100, at the first level, linked to left and right of the root. The 2 children have links left and right each. The left child 55 has 2 children 45 and 57, at the second level, linked to left and right. The right child 100 has 2 children 67 and 107, at the second level, linked to left and right. All the nodes in the second level has 2 links left and right each."/>
          <p:cNvPicPr>
            <a:picLocks noChangeAspect="1"/>
          </p:cNvPicPr>
          <p:nvPr/>
        </p:nvPicPr>
        <p:blipFill>
          <a:blip r:embed="rId3"/>
          <a:stretch>
            <a:fillRect/>
          </a:stretch>
        </p:blipFill>
        <p:spPr>
          <a:xfrm>
            <a:off x="5410200" y="2286000"/>
            <a:ext cx="3072743" cy="3804234"/>
          </a:xfrm>
          <a:prstGeom prst="rect">
            <a:avLst/>
          </a:prstGeom>
        </p:spPr>
      </p:pic>
    </p:spTree>
    <p:extLst>
      <p:ext uri="{BB962C8B-B14F-4D97-AF65-F5344CB8AC3E}">
        <p14:creationId xmlns:p14="http://schemas.microsoft.com/office/powerpoint/2010/main" val="1960095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smtClean="0"/>
              <a:t>(6 of 21)</a:t>
            </a:r>
            <a:endParaRPr lang="en-US" dirty="0"/>
          </a:p>
        </p:txBody>
      </p:sp>
      <p:pic>
        <p:nvPicPr>
          <p:cNvPr id="3"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In line 11, if left parenthesis element value greater than sign the value in current period element right parenthesis is highlighted and a note beside reads, 101 greater than sign 60.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609600" y="1676400"/>
            <a:ext cx="4505229" cy="4075919"/>
          </a:xfrm>
          <a:prstGeom prst="rect">
            <a:avLst/>
          </a:prstGeom>
        </p:spPr>
      </p:pic>
      <p:pic>
        <p:nvPicPr>
          <p:cNvPr id="4" name="Picture 3" descr="An illustration of a binary tree with linked nodes. A text above the binary tree reads insert 101 into the following tree. The tree has a root node 60, which is also the current node, with 2 links left and right. The root 60 has 2 children, 55 and 100, at the first level, linked to left and right of the root. The 2 children have links left and right each. The left child 55 has 2 children 45 and 57, at the second level, linked to left and right. The right child 100 has 2 children 67 and 107, at the second level, linked to left and right. All the nodes in the second level has 2 links left and right each."/>
          <p:cNvPicPr>
            <a:picLocks noChangeAspect="1"/>
          </p:cNvPicPr>
          <p:nvPr/>
        </p:nvPicPr>
        <p:blipFill>
          <a:blip r:embed="rId3"/>
          <a:stretch>
            <a:fillRect/>
          </a:stretch>
        </p:blipFill>
        <p:spPr>
          <a:xfrm>
            <a:off x="5486400" y="2362200"/>
            <a:ext cx="3037114" cy="3731075"/>
          </a:xfrm>
          <a:prstGeom prst="rect">
            <a:avLst/>
          </a:prstGeom>
        </p:spPr>
      </p:pic>
    </p:spTree>
    <p:extLst>
      <p:ext uri="{BB962C8B-B14F-4D97-AF65-F5344CB8AC3E}">
        <p14:creationId xmlns:p14="http://schemas.microsoft.com/office/powerpoint/2010/main" val="183528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smtClean="0"/>
              <a:t>(7 of 21)</a:t>
            </a:r>
            <a:endParaRPr lang="en-US" dirty="0"/>
          </a:p>
        </p:txBody>
      </p:sp>
      <p:pic>
        <p:nvPicPr>
          <p:cNvPr id="5"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A note beside line 11 reads, 101 greater than sign 60 true. Line 12, indented 3 times. parent equals current semicolon. Line 12 is highlighted.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838200" y="1600200"/>
            <a:ext cx="3289077" cy="4310100"/>
          </a:xfrm>
          <a:prstGeom prst="rect">
            <a:avLst/>
          </a:prstGeom>
        </p:spPr>
      </p:pic>
      <p:pic>
        <p:nvPicPr>
          <p:cNvPr id="6" name="Picture 3" descr="An illustration of a binary tree with linked nodes. A text above the binary tree reads insert 101 into the following tree. The tree has a root node 60, which is also the current parent node, with 2 links left and right. The root 60 has 2 children, 55 and 100, at the first level, linked to left and right of the root. The 2 children have links left and right each. The left child 55 has 2 children 45 and 57, at the second level, linked to left and right. The right child 100 has 2 children 67 and 107, at the second level, linked to left and right. All the nodes in the second level has 2 links left and right each."/>
          <p:cNvPicPr>
            <a:picLocks noChangeAspect="1"/>
          </p:cNvPicPr>
          <p:nvPr/>
        </p:nvPicPr>
        <p:blipFill>
          <a:blip r:embed="rId3"/>
          <a:stretch>
            <a:fillRect/>
          </a:stretch>
        </p:blipFill>
        <p:spPr>
          <a:xfrm>
            <a:off x="4593771" y="2971800"/>
            <a:ext cx="3920107" cy="3008696"/>
          </a:xfrm>
          <a:prstGeom prst="rect">
            <a:avLst/>
          </a:prstGeom>
        </p:spPr>
      </p:pic>
    </p:spTree>
    <p:extLst>
      <p:ext uri="{BB962C8B-B14F-4D97-AF65-F5344CB8AC3E}">
        <p14:creationId xmlns:p14="http://schemas.microsoft.com/office/powerpoint/2010/main" val="630318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smtClean="0"/>
              <a:t>(8 of 21)</a:t>
            </a:r>
            <a:endParaRPr lang="en-US" dirty="0"/>
          </a:p>
        </p:txBody>
      </p:sp>
      <p:pic>
        <p:nvPicPr>
          <p:cNvPr id="3"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A note beside line 11 reads, 101 greater than sign 60 true. Line 12, indented 3 times. parent equals current semicolon. Line 13, indented 3 times. current equals current period right semicolon. Line 13 is highlighted.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457200" y="1600200"/>
            <a:ext cx="3974877" cy="4734001"/>
          </a:xfrm>
          <a:prstGeom prst="rect">
            <a:avLst/>
          </a:prstGeom>
        </p:spPr>
      </p:pic>
      <p:pic>
        <p:nvPicPr>
          <p:cNvPr id="4" name="Picture 3" descr="An illustration of a binary tree with linked nodes. A text above the binary tree reads insert 101 into the following tree. The tree has a root node 60, which is also the current node, with 2 links left and right. The root 60 has 2 children, 55 and 100, at the first level, linked to left and right of the root. The right child 100 is the current node. The 2 children have links left and right each. The left child 55 has 2 children 45 and 57, at the second level, linked to left and right. The right child 100 has 2 children 67 and 107, at the second level, linked to left and right. All the nodes in the second level has 2 links left and right each."/>
          <p:cNvPicPr>
            <a:picLocks noChangeAspect="1"/>
          </p:cNvPicPr>
          <p:nvPr/>
        </p:nvPicPr>
        <p:blipFill>
          <a:blip r:embed="rId3"/>
          <a:stretch>
            <a:fillRect/>
          </a:stretch>
        </p:blipFill>
        <p:spPr>
          <a:xfrm>
            <a:off x="5225386" y="2133600"/>
            <a:ext cx="3461414" cy="3993226"/>
          </a:xfrm>
          <a:prstGeom prst="rect">
            <a:avLst/>
          </a:prstGeom>
        </p:spPr>
      </p:pic>
    </p:spTree>
    <p:extLst>
      <p:ext uri="{BB962C8B-B14F-4D97-AF65-F5344CB8AC3E}">
        <p14:creationId xmlns:p14="http://schemas.microsoft.com/office/powerpoint/2010/main" val="3869933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smtClean="0"/>
              <a:t>(9 of 21)</a:t>
            </a:r>
            <a:endParaRPr lang="en-US" b="0" dirty="0"/>
          </a:p>
        </p:txBody>
      </p:sp>
      <p:pic>
        <p:nvPicPr>
          <p:cNvPr id="3"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6 is highlighted.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A note beside line 11 reads, 101 greater than sign 60 tru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533401" y="1600200"/>
            <a:ext cx="3581400" cy="4325341"/>
          </a:xfrm>
          <a:prstGeom prst="rect">
            <a:avLst/>
          </a:prstGeom>
        </p:spPr>
      </p:pic>
      <p:pic>
        <p:nvPicPr>
          <p:cNvPr id="4" name="Picture 3" descr="An illustration of a binary tree with linked nodes. A text above the binary tree reads insert 101 into the following tree. The tree has a root node 60, which is also the parent node, with 2 links left and right. The root 60 has 2 children, 55 and 100, at the first level, linked to left and right of the root. The right child 100 is the current node. The 2 children have links left and right each. The left child 55 has 2 children 45 and 57, at the second level, linked to left and right. The right child 100 has 2 children 67 and 107, at the second level, linked to left and right. All the nodes in the second level has 2 links left and right each. "/>
          <p:cNvPicPr>
            <a:picLocks noChangeAspect="1"/>
          </p:cNvPicPr>
          <p:nvPr/>
        </p:nvPicPr>
        <p:blipFill rotWithShape="1">
          <a:blip r:embed="rId3"/>
          <a:srcRect b="18441"/>
          <a:stretch/>
        </p:blipFill>
        <p:spPr>
          <a:xfrm>
            <a:off x="5236999" y="2362200"/>
            <a:ext cx="3474922" cy="3048000"/>
          </a:xfrm>
          <a:prstGeom prst="rect">
            <a:avLst/>
          </a:prstGeom>
        </p:spPr>
      </p:pic>
    </p:spTree>
    <p:extLst>
      <p:ext uri="{BB962C8B-B14F-4D97-AF65-F5344CB8AC3E}">
        <p14:creationId xmlns:p14="http://schemas.microsoft.com/office/powerpoint/2010/main" val="595522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a:t>(</a:t>
            </a:r>
            <a:r>
              <a:rPr lang="en-US" altLang="en-US" sz="2000" b="0" dirty="0" smtClean="0"/>
              <a:t>10 of 21)</a:t>
            </a:r>
            <a:endParaRPr lang="en-US" dirty="0"/>
          </a:p>
        </p:txBody>
      </p:sp>
      <p:pic>
        <p:nvPicPr>
          <p:cNvPr id="3"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Line 7 is highlighted and a note beside reads, 101 greater than sign 100 fals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685800" y="1524000"/>
            <a:ext cx="4276655" cy="4614900"/>
          </a:xfrm>
          <a:prstGeom prst="rect">
            <a:avLst/>
          </a:prstGeom>
        </p:spPr>
      </p:pic>
      <p:pic>
        <p:nvPicPr>
          <p:cNvPr id="4" name="Picture 3" descr="An illustration of a binary tree with linked nodes. A text above the binary tree reads insert 101 into the following tree. The tree has a root node 60, which is also the parent node, with 2 links left and right. The root 60 has 2 children, 55 and 100, at the first level, linked to left and right of the root. The right child 100 is the current node. The 2 children have links left and right each. The left child 55 has 2 children 45 and 57, at the second level, linked to left and right. The right child 100 has 2 children 67 and 107, at the second level, linked to left and right. All the nodes in the second level has 2 links left and right each. "/>
          <p:cNvPicPr>
            <a:picLocks noChangeAspect="1"/>
          </p:cNvPicPr>
          <p:nvPr/>
        </p:nvPicPr>
        <p:blipFill>
          <a:blip r:embed="rId3"/>
          <a:stretch>
            <a:fillRect/>
          </a:stretch>
        </p:blipFill>
        <p:spPr>
          <a:xfrm>
            <a:off x="5410200" y="2286000"/>
            <a:ext cx="2783191" cy="3694496"/>
          </a:xfrm>
          <a:prstGeom prst="rect">
            <a:avLst/>
          </a:prstGeom>
        </p:spPr>
      </p:pic>
    </p:spTree>
    <p:extLst>
      <p:ext uri="{BB962C8B-B14F-4D97-AF65-F5344CB8AC3E}">
        <p14:creationId xmlns:p14="http://schemas.microsoft.com/office/powerpoint/2010/main" val="1265162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a:t>(</a:t>
            </a:r>
            <a:r>
              <a:rPr lang="en-US" altLang="en-US" sz="2000" b="0" dirty="0" smtClean="0"/>
              <a:t>11 of 21)</a:t>
            </a:r>
            <a:endParaRPr lang="en-US" dirty="0"/>
          </a:p>
        </p:txBody>
      </p:sp>
      <p:pic>
        <p:nvPicPr>
          <p:cNvPr id="3"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In line 11, if left parenthesis element value greater than sign the value in current period element right parenthesis is highlighted and a note beside reads 101 greater than sign 100 tru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693356" y="1447800"/>
            <a:ext cx="3856035" cy="4782541"/>
          </a:xfrm>
          <a:prstGeom prst="rect">
            <a:avLst/>
          </a:prstGeom>
        </p:spPr>
      </p:pic>
      <p:pic>
        <p:nvPicPr>
          <p:cNvPr id="4" name="Picture 3" descr="An illustration of a binary tree with linked nodes. A text above the binary tree reads insert 101 into the following tree. The tree has a root node 60, which is also the parent node, with 2 links left and right. The root 60 has 2 children, 55 and 100, at the first level, linked to left and right of the root. The right child 100 is the current node. The 2 children have links left and right each. The left child 55 has 2 children 45 and 57, at the second level, linked to left and right. The right child 100 has 2 children 67 and 107, at the second level, linked to left and right. All the nodes in the second level has 2 links left and right each. "/>
          <p:cNvPicPr>
            <a:picLocks noChangeAspect="1"/>
          </p:cNvPicPr>
          <p:nvPr/>
        </p:nvPicPr>
        <p:blipFill>
          <a:blip r:embed="rId3"/>
          <a:stretch>
            <a:fillRect/>
          </a:stretch>
        </p:blipFill>
        <p:spPr>
          <a:xfrm>
            <a:off x="5181600" y="2463861"/>
            <a:ext cx="3453743" cy="3737172"/>
          </a:xfrm>
          <a:prstGeom prst="rect">
            <a:avLst/>
          </a:prstGeom>
        </p:spPr>
      </p:pic>
    </p:spTree>
    <p:extLst>
      <p:ext uri="{BB962C8B-B14F-4D97-AF65-F5344CB8AC3E}">
        <p14:creationId xmlns:p14="http://schemas.microsoft.com/office/powerpoint/2010/main" val="329522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a:t>
            </a:r>
            <a:endParaRPr lang="en-US" dirty="0"/>
          </a:p>
        </p:txBody>
      </p:sp>
      <p:sp>
        <p:nvSpPr>
          <p:cNvPr id="3" name="Content Placeholder 2"/>
          <p:cNvSpPr>
            <a:spLocks noGrp="1"/>
          </p:cNvSpPr>
          <p:nvPr>
            <p:ph idx="1"/>
          </p:nvPr>
        </p:nvSpPr>
        <p:spPr/>
        <p:txBody>
          <a:bodyPr/>
          <a:lstStyle/>
          <a:p>
            <a:pPr marL="256032" indent="-256032">
              <a:buFont typeface="Arial" panose="020B0604020202020204" pitchFamily="34" charset="0"/>
              <a:buChar char="•"/>
            </a:pPr>
            <a:r>
              <a:rPr lang="en-US" altLang="en-US" sz="2000" dirty="0"/>
              <a:t>To design and implement a binary search tree (§25.2).</a:t>
            </a:r>
          </a:p>
          <a:p>
            <a:pPr marL="256032" indent="-256032">
              <a:buFont typeface="Arial" panose="020B0604020202020204" pitchFamily="34" charset="0"/>
              <a:buChar char="•"/>
            </a:pPr>
            <a:r>
              <a:rPr lang="en-US" altLang="en-US" sz="2000" dirty="0"/>
              <a:t>To represent binary trees using linked data structures (§25.2.1).</a:t>
            </a:r>
          </a:p>
          <a:p>
            <a:pPr marL="256032" indent="-256032">
              <a:buFont typeface="Arial" panose="020B0604020202020204" pitchFamily="34" charset="0"/>
              <a:buChar char="•"/>
            </a:pPr>
            <a:r>
              <a:rPr lang="en-US" altLang="en-US" sz="2000" dirty="0"/>
              <a:t>To search an element in binary search tree (§25.2.2).</a:t>
            </a:r>
          </a:p>
          <a:p>
            <a:pPr marL="256032" indent="-256032">
              <a:buFont typeface="Arial" panose="020B0604020202020204" pitchFamily="34" charset="0"/>
              <a:buChar char="•"/>
            </a:pPr>
            <a:r>
              <a:rPr lang="en-US" altLang="en-US" sz="2000" dirty="0"/>
              <a:t>To insert an element into a binary search tree (§25.2.3).</a:t>
            </a:r>
          </a:p>
          <a:p>
            <a:pPr marL="256032" indent="-256032">
              <a:buFont typeface="Arial" panose="020B0604020202020204" pitchFamily="34" charset="0"/>
              <a:buChar char="•"/>
            </a:pPr>
            <a:r>
              <a:rPr lang="en-US" altLang="en-US" sz="2000" dirty="0"/>
              <a:t>To traverse elements in a binary tree (§25.2.4).</a:t>
            </a:r>
          </a:p>
          <a:p>
            <a:pPr marL="256032" indent="-256032">
              <a:buFont typeface="Arial" panose="020B0604020202020204" pitchFamily="34" charset="0"/>
              <a:buChar char="•"/>
            </a:pPr>
            <a:r>
              <a:rPr lang="en-US" altLang="en-US" sz="2000" dirty="0"/>
              <a:t>To delete elements from a binary search tree (§25.3).</a:t>
            </a:r>
          </a:p>
          <a:p>
            <a:pPr marL="256032" indent="-256032">
              <a:buFont typeface="Arial" panose="020B0604020202020204" pitchFamily="34" charset="0"/>
              <a:buChar char="•"/>
            </a:pPr>
            <a:r>
              <a:rPr lang="en-US" altLang="en-US" sz="2000" dirty="0"/>
              <a:t>To display binary tree graphically (§25.4).</a:t>
            </a:r>
          </a:p>
          <a:p>
            <a:pPr marL="256032" indent="-256032">
              <a:buFont typeface="Arial" panose="020B0604020202020204" pitchFamily="34" charset="0"/>
              <a:buChar char="•"/>
            </a:pPr>
            <a:r>
              <a:rPr lang="en-US" altLang="en-US" sz="2000" dirty="0"/>
              <a:t>To create iterators for traversing a binary tree (§25.5).</a:t>
            </a:r>
          </a:p>
          <a:p>
            <a:pPr marL="256032" indent="-256032">
              <a:buFont typeface="Arial" panose="020B0604020202020204" pitchFamily="34" charset="0"/>
              <a:buChar char="•"/>
            </a:pPr>
            <a:r>
              <a:rPr lang="en-US" altLang="en-US" sz="2000" dirty="0"/>
              <a:t>To implement Huffman coding for compressing data using a binary tree (§25.6).</a:t>
            </a:r>
          </a:p>
        </p:txBody>
      </p:sp>
    </p:spTree>
    <p:extLst>
      <p:ext uri="{BB962C8B-B14F-4D97-AF65-F5344CB8AC3E}">
        <p14:creationId xmlns:p14="http://schemas.microsoft.com/office/powerpoint/2010/main" val="317434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a:t>(</a:t>
            </a:r>
            <a:r>
              <a:rPr lang="en-US" altLang="en-US" sz="2000" b="0" dirty="0" smtClean="0"/>
              <a:t>12 of 21)</a:t>
            </a:r>
            <a:endParaRPr lang="en-US" dirty="0"/>
          </a:p>
        </p:txBody>
      </p:sp>
      <p:pic>
        <p:nvPicPr>
          <p:cNvPr id="3"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A note beside line 11 reads, 101 greater than sign 100 true. Line 12, indented 3 times. parent equals current semicolon. Line 12 is highlighted.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609600" y="1752600"/>
            <a:ext cx="4084635" cy="4157700"/>
          </a:xfrm>
          <a:prstGeom prst="rect">
            <a:avLst/>
          </a:prstGeom>
        </p:spPr>
      </p:pic>
      <p:pic>
        <p:nvPicPr>
          <p:cNvPr id="4" name="Picture 3" descr="An illustration of a binary tree with linked nodes. A text above the binary tree reads insert 101 into the following tree. The tree has a root node 60 with 2 links left and right. The root 60 has 2 children, 55 and 100, at the first level, linked to left and right of the root. The right child 100 is the current parent node. The 2 children have links left and right each. The left child 55 has 2 children 45 and 57, at the second level, linked to left and right. The right child 100 has 2 children 67 and 107, at the second level, linked to left and right. All the nodes in the second level has 2 links left and right each. "/>
          <p:cNvPicPr>
            <a:picLocks noChangeAspect="1"/>
          </p:cNvPicPr>
          <p:nvPr/>
        </p:nvPicPr>
        <p:blipFill>
          <a:blip r:embed="rId3"/>
          <a:stretch>
            <a:fillRect/>
          </a:stretch>
        </p:blipFill>
        <p:spPr>
          <a:xfrm>
            <a:off x="5257800" y="2362200"/>
            <a:ext cx="3200400" cy="3651821"/>
          </a:xfrm>
          <a:prstGeom prst="rect">
            <a:avLst/>
          </a:prstGeom>
        </p:spPr>
      </p:pic>
    </p:spTree>
    <p:extLst>
      <p:ext uri="{BB962C8B-B14F-4D97-AF65-F5344CB8AC3E}">
        <p14:creationId xmlns:p14="http://schemas.microsoft.com/office/powerpoint/2010/main" val="2519699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a:t>(</a:t>
            </a:r>
            <a:r>
              <a:rPr lang="en-US" altLang="en-US" sz="2000" b="0" dirty="0" smtClean="0"/>
              <a:t>13 of 21)</a:t>
            </a:r>
            <a:endParaRPr lang="en-US" dirty="0"/>
          </a:p>
        </p:txBody>
      </p:sp>
      <p:pic>
        <p:nvPicPr>
          <p:cNvPr id="3"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A note beside line 11 reads, 101 greater than sign 100 true. Line 12, indented 3 times. parent equals current semicolon. Line 13, indented 3 times. current equals current period right semicolon. Line 13 is highlighted.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473110" y="1524000"/>
            <a:ext cx="3870290" cy="4724400"/>
          </a:xfrm>
          <a:prstGeom prst="rect">
            <a:avLst/>
          </a:prstGeom>
        </p:spPr>
      </p:pic>
      <p:pic>
        <p:nvPicPr>
          <p:cNvPr id="4" name="Picture 3" descr="An illustration of a binary tree with linked nodes. A text above the binary tree reads insert 101 into the following tree. The tree has a root node 60 with 2 links left and right. The root 60 has 2 children, 55 and 100, at the first level, linked to left and right of the root. The right child 100 is the parent node. The 2 children have links left and right each. The left child 55 has 2 children 45 and 57, at the second level, linked to left and right. The right child 100 has 2 children 67 and 107, at the second level, linked to left and right. The right child 107 is the current node. All the nodes in the second level has 2 links left and right each. "/>
          <p:cNvPicPr>
            <a:picLocks noChangeAspect="1"/>
          </p:cNvPicPr>
          <p:nvPr/>
        </p:nvPicPr>
        <p:blipFill>
          <a:blip r:embed="rId3"/>
          <a:stretch>
            <a:fillRect/>
          </a:stretch>
        </p:blipFill>
        <p:spPr>
          <a:xfrm>
            <a:off x="5105400" y="3048000"/>
            <a:ext cx="3067924" cy="2209800"/>
          </a:xfrm>
          <a:prstGeom prst="rect">
            <a:avLst/>
          </a:prstGeom>
        </p:spPr>
      </p:pic>
    </p:spTree>
    <p:extLst>
      <p:ext uri="{BB962C8B-B14F-4D97-AF65-F5344CB8AC3E}">
        <p14:creationId xmlns:p14="http://schemas.microsoft.com/office/powerpoint/2010/main" val="2012330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a:t>(</a:t>
            </a:r>
            <a:r>
              <a:rPr lang="en-US" altLang="en-US" sz="2000" b="0" dirty="0" smtClean="0"/>
              <a:t>14 of 21)</a:t>
            </a:r>
            <a:endParaRPr lang="en-US" dirty="0"/>
          </a:p>
        </p:txBody>
      </p:sp>
      <p:pic>
        <p:nvPicPr>
          <p:cNvPr id="3"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6 is highlighted.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A note beside line 11 reads, 101 greater than sign 100 tru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609600" y="1752600"/>
            <a:ext cx="4495800" cy="4495800"/>
          </a:xfrm>
          <a:prstGeom prst="rect">
            <a:avLst/>
          </a:prstGeom>
        </p:spPr>
      </p:pic>
      <p:pic>
        <p:nvPicPr>
          <p:cNvPr id="4" name="Picture 3" descr="An illustration of a binary tree with linked nodes. A text above the binary tree reads insert 101 into the following tree. The tree has a root node 60 with 2 links left and right. The root 60 has 2 children, 55 and 100, at the first level, linked to left and right of the root. The right child 100 is the parent node. The 2 children have links left and right each. The left child 55 has 2 children 45 and 57, at the second level, linked to left and right. The right child 100 has 2 children 67 and 107, at the second level, linked to left and right. The right child 107 is the current node. All the nodes in the second level has 2 links left and right each. "/>
          <p:cNvPicPr>
            <a:picLocks noChangeAspect="1"/>
          </p:cNvPicPr>
          <p:nvPr/>
        </p:nvPicPr>
        <p:blipFill>
          <a:blip r:embed="rId3"/>
          <a:stretch>
            <a:fillRect/>
          </a:stretch>
        </p:blipFill>
        <p:spPr>
          <a:xfrm>
            <a:off x="5715000" y="2133600"/>
            <a:ext cx="2713892" cy="3840813"/>
          </a:xfrm>
          <a:prstGeom prst="rect">
            <a:avLst/>
          </a:prstGeom>
        </p:spPr>
      </p:pic>
    </p:spTree>
    <p:extLst>
      <p:ext uri="{BB962C8B-B14F-4D97-AF65-F5344CB8AC3E}">
        <p14:creationId xmlns:p14="http://schemas.microsoft.com/office/powerpoint/2010/main" val="3167873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a:t>(</a:t>
            </a:r>
            <a:r>
              <a:rPr lang="en-US" altLang="en-US" sz="2000" b="0" dirty="0" smtClean="0"/>
              <a:t>15 of 21)</a:t>
            </a:r>
            <a:endParaRPr lang="en-US" dirty="0"/>
          </a:p>
        </p:txBody>
      </p:sp>
      <p:pic>
        <p:nvPicPr>
          <p:cNvPr id="3"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In line 7, left parenthesis element value less than sign the value in the current period element right parenthesis is highlighted and a note beside reads, 101 less than sign 107 tru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rotWithShape="1">
          <a:blip r:embed="rId2"/>
          <a:srcRect b="7234"/>
          <a:stretch/>
        </p:blipFill>
        <p:spPr>
          <a:xfrm>
            <a:off x="609600" y="1524000"/>
            <a:ext cx="4495800" cy="4724400"/>
          </a:xfrm>
          <a:prstGeom prst="rect">
            <a:avLst/>
          </a:prstGeom>
        </p:spPr>
      </p:pic>
      <p:pic>
        <p:nvPicPr>
          <p:cNvPr id="4" name="Picture 3" descr="An illustration of a binary tree with linked nodes. A text above the binary tree reads insert 101 into the following tree. The tree has a root node 60 with 2 links left and right. The root 60 has 2 children, 55 and 100, at the first level, linked to left and right of the root. The right child 100 is the parent node. The 2 children have links left and right each. The left child 55 has 2 children 45 and 57, at the second level, linked to left and right. The right child 100 has 2 children 67 and 107, at the second level, linked to left and right. The right child 107 is the current node. All the nodes in the second level has 2 links left and right each."/>
          <p:cNvPicPr>
            <a:picLocks noChangeAspect="1"/>
          </p:cNvPicPr>
          <p:nvPr/>
        </p:nvPicPr>
        <p:blipFill>
          <a:blip r:embed="rId3"/>
          <a:stretch>
            <a:fillRect/>
          </a:stretch>
        </p:blipFill>
        <p:spPr>
          <a:xfrm>
            <a:off x="5257800" y="2535614"/>
            <a:ext cx="3121515" cy="3712786"/>
          </a:xfrm>
          <a:prstGeom prst="rect">
            <a:avLst/>
          </a:prstGeom>
        </p:spPr>
      </p:pic>
    </p:spTree>
    <p:extLst>
      <p:ext uri="{BB962C8B-B14F-4D97-AF65-F5344CB8AC3E}">
        <p14:creationId xmlns:p14="http://schemas.microsoft.com/office/powerpoint/2010/main" val="1030841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a:t>(</a:t>
            </a:r>
            <a:r>
              <a:rPr lang="en-US" altLang="en-US" sz="2000" b="0" dirty="0" smtClean="0"/>
              <a:t>16 of 21)</a:t>
            </a:r>
            <a:endParaRPr lang="en-US" dirty="0"/>
          </a:p>
        </p:txBody>
      </p:sp>
      <p:pic>
        <p:nvPicPr>
          <p:cNvPr id="3"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A note beside line 7 reads, 101 less than sign 107 true. Line 8, indented 3 times. parent equals current semicolon. Line 8 is highlighted. Line 9, indented 3 times. current equals current period left semicolon. Line 10, indented twice. right brace. Line 11, indented twice. else if left parenthesis element value greater than sign the value in current period element right parenthesis left brac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533400" y="1676400"/>
            <a:ext cx="4490014" cy="4230878"/>
          </a:xfrm>
          <a:prstGeom prst="rect">
            <a:avLst/>
          </a:prstGeom>
        </p:spPr>
      </p:pic>
      <p:pic>
        <p:nvPicPr>
          <p:cNvPr id="5" name="Picture 3" descr="An illustration of a binary tree with linked nodes. A text above the binary tree reads insert 101 into the following tree. The tree has a root node 60 with 2 links left and right. The root 60 has 2 children, 55 and 100, at the first level, linked to left and right of the root. The 2 children have links left and right each. The left child 55 has 2 children 45 and 57, at the second level, linked to left and right. The right child 100 has 2 children 67 and 107, at the second level, linked to left and right. The right child 107 is the current parent node. All the nodes in the second level has 2 links left and right each."/>
          <p:cNvPicPr>
            <a:picLocks noChangeAspect="1"/>
          </p:cNvPicPr>
          <p:nvPr/>
        </p:nvPicPr>
        <p:blipFill>
          <a:blip r:embed="rId3"/>
          <a:stretch>
            <a:fillRect/>
          </a:stretch>
        </p:blipFill>
        <p:spPr>
          <a:xfrm>
            <a:off x="5715000" y="2633442"/>
            <a:ext cx="2438578" cy="3273836"/>
          </a:xfrm>
          <a:prstGeom prst="rect">
            <a:avLst/>
          </a:prstGeom>
        </p:spPr>
      </p:pic>
    </p:spTree>
    <p:extLst>
      <p:ext uri="{BB962C8B-B14F-4D97-AF65-F5344CB8AC3E}">
        <p14:creationId xmlns:p14="http://schemas.microsoft.com/office/powerpoint/2010/main" val="3469034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a:t>(</a:t>
            </a:r>
            <a:r>
              <a:rPr lang="en-US" altLang="en-US" sz="2000" b="0" dirty="0" smtClean="0"/>
              <a:t>17 of 21)</a:t>
            </a:r>
            <a:endParaRPr lang="en-US" dirty="0"/>
          </a:p>
        </p:txBody>
      </p:sp>
      <p:pic>
        <p:nvPicPr>
          <p:cNvPr id="3"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A note beside line 7 reads, 101 less than sign 107 true. Line 8, indented 3 times. parent equals current semicolon. Line 9, indented 3 times. current equals current period left semicolon. Line 9 is highlighted. Line 10, indented twice. right brace. Line 11, indented twice. else if left parenthesis element value greater than sign the value in current period element right parenthesis left brac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533400" y="1752600"/>
            <a:ext cx="4343400" cy="4306109"/>
          </a:xfrm>
          <a:prstGeom prst="rect">
            <a:avLst/>
          </a:prstGeom>
        </p:spPr>
      </p:pic>
      <p:pic>
        <p:nvPicPr>
          <p:cNvPr id="4" name="Picture 3" descr="An illustration of a binary tree with linked nodes. A text above the binary tree reads insert 101 into the following tree. The tree has a root node 60 with 2 links left and right. The root 60 has 2 children, 55 and 100, at the first level, linked to left and right of the root. The 2 children have links left and right each. The left child 55 has 2 children 45 and 57, at the second level, linked to left and right. The right child 100 has 2 children 67 and 107, at the second level, linked to left and right. The right child 107 is the parent node. All the nodes in the second level has 2 links left and right each. A note below the binary tree reads, since current period left is null, current becomes null."/>
          <p:cNvPicPr>
            <a:picLocks noChangeAspect="1"/>
          </p:cNvPicPr>
          <p:nvPr/>
        </p:nvPicPr>
        <p:blipFill>
          <a:blip r:embed="rId3"/>
          <a:stretch>
            <a:fillRect/>
          </a:stretch>
        </p:blipFill>
        <p:spPr>
          <a:xfrm>
            <a:off x="5355010" y="2034020"/>
            <a:ext cx="2895778" cy="3743268"/>
          </a:xfrm>
          <a:prstGeom prst="rect">
            <a:avLst/>
          </a:prstGeom>
        </p:spPr>
      </p:pic>
    </p:spTree>
    <p:extLst>
      <p:ext uri="{BB962C8B-B14F-4D97-AF65-F5344CB8AC3E}">
        <p14:creationId xmlns:p14="http://schemas.microsoft.com/office/powerpoint/2010/main" val="3032843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a:t>(</a:t>
            </a:r>
            <a:r>
              <a:rPr lang="en-US" altLang="en-US" sz="2000" b="0" dirty="0" smtClean="0"/>
              <a:t>18 of 21)</a:t>
            </a:r>
            <a:endParaRPr lang="en-US" dirty="0"/>
          </a:p>
        </p:txBody>
      </p:sp>
      <p:pic>
        <p:nvPicPr>
          <p:cNvPr id="3"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6 is highlighted and a note beside reads, current is null now.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609600" y="1600200"/>
            <a:ext cx="4276596" cy="4538700"/>
          </a:xfrm>
          <a:prstGeom prst="rect">
            <a:avLst/>
          </a:prstGeom>
        </p:spPr>
      </p:pic>
      <p:pic>
        <p:nvPicPr>
          <p:cNvPr id="7" name="Picture 3" descr="An illustration of a binary tree with linked nodes. A text above the binary tree reads insert 101 into the following tree. The tree has a root node 60 with 2 links left and right. The root 60 has 2 children, 55 and 100, at the first level, linked to left and right of the root. The 2 children have links left and right each. The left child 55 has 2 children 45 and 57, at the second level, linked to left and right. The right child 100 has 2 children 67 and 107, at the second level, linked to left and right. The right child 107 is the parent node. All the nodes in the second level has 2 links left and right each. A note below the binary tree reads, since current period left is null, current becomes null."/>
          <p:cNvPicPr>
            <a:picLocks noChangeAspect="1"/>
          </p:cNvPicPr>
          <p:nvPr/>
        </p:nvPicPr>
        <p:blipFill>
          <a:blip r:embed="rId3"/>
          <a:stretch>
            <a:fillRect/>
          </a:stretch>
        </p:blipFill>
        <p:spPr>
          <a:xfrm>
            <a:off x="5638800" y="2590800"/>
            <a:ext cx="2514778" cy="3273836"/>
          </a:xfrm>
          <a:prstGeom prst="rect">
            <a:avLst/>
          </a:prstGeom>
        </p:spPr>
      </p:pic>
    </p:spTree>
    <p:extLst>
      <p:ext uri="{BB962C8B-B14F-4D97-AF65-F5344CB8AC3E}">
        <p14:creationId xmlns:p14="http://schemas.microsoft.com/office/powerpoint/2010/main" val="936419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a:t>(</a:t>
            </a:r>
            <a:r>
              <a:rPr lang="en-US" altLang="en-US" sz="2000" b="0" dirty="0" smtClean="0"/>
              <a:t>19 of 21)</a:t>
            </a:r>
            <a:endParaRPr lang="en-US" dirty="0"/>
          </a:p>
        </p:txBody>
      </p:sp>
      <p:pic>
        <p:nvPicPr>
          <p:cNvPr id="5"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8 is highlighted and a note beside reads, 101 less than sign 107 true.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641420" y="1600200"/>
            <a:ext cx="3930580" cy="4462500"/>
          </a:xfrm>
          <a:prstGeom prst="rect">
            <a:avLst/>
          </a:prstGeom>
        </p:spPr>
      </p:pic>
      <p:pic>
        <p:nvPicPr>
          <p:cNvPr id="9" name="Picture 3" descr="An illustration of a binary tree with linked nodes. A text above the binary tree reads insert 101 into the following tree. The tree has a root node 60 with 2 links left and right. The root 60 has 2 children, 55 and 100, at the first level, linked to left and right of the root. The 2 children have links left and right each. The left child 55 has 2 children 45 and 57, at the second level, linked to left and right. The right child 100 has 2 children 67 and 107, at the second level, linked to left and right. The right child 107 is the parent node. All the nodes in the second level has 2 links left and right each. A note below the binary tree reads, since current period left is null, current becomes null."/>
          <p:cNvPicPr>
            <a:picLocks noChangeAspect="1"/>
          </p:cNvPicPr>
          <p:nvPr/>
        </p:nvPicPr>
        <p:blipFill>
          <a:blip r:embed="rId3"/>
          <a:stretch>
            <a:fillRect/>
          </a:stretch>
        </p:blipFill>
        <p:spPr>
          <a:xfrm>
            <a:off x="5181600" y="2362200"/>
            <a:ext cx="2819578" cy="3273836"/>
          </a:xfrm>
          <a:prstGeom prst="rect">
            <a:avLst/>
          </a:prstGeom>
        </p:spPr>
      </p:pic>
    </p:spTree>
    <p:extLst>
      <p:ext uri="{BB962C8B-B14F-4D97-AF65-F5344CB8AC3E}">
        <p14:creationId xmlns:p14="http://schemas.microsoft.com/office/powerpoint/2010/main" val="3728226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smtClean="0"/>
              <a:t>(20 of 21)</a:t>
            </a:r>
            <a:endParaRPr lang="en-US" dirty="0"/>
          </a:p>
        </p:txBody>
      </p:sp>
      <p:pic>
        <p:nvPicPr>
          <p:cNvPr id="3"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A note beside line 18 reads, 101 less than sign 107 true. Line 19, indented twice. parent period left equals new Tree Node left parenthesis element right parenthesis semicolon. Line 20, indented once. else. Line 19 is highlighted.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609600" y="1600200"/>
            <a:ext cx="4343400" cy="4724400"/>
          </a:xfrm>
          <a:prstGeom prst="rect">
            <a:avLst/>
          </a:prstGeom>
        </p:spPr>
      </p:pic>
      <p:pic>
        <p:nvPicPr>
          <p:cNvPr id="6" name="Picture 3" descr="An illustration of a binary tree with linked nodes. A text above the binary tree reads insert 101 into the following tree. The tree has a root node 60 with 2 links left and right. The root 60 has 2 children, 55 and 100, at the first level, linked to left and right of the root. The 2 children have links left and right each. The left child 55 has 2 children 45 and 57, at the second level, linked to left and right. The right child 100 has 2 children 67 and 107, at the second level, linked to left and right. The right child 107 is the parent node. All the nodes in the second level has 2 links left and right each. The right child 107 has one left child 101 linked to left, at the third level. The node 101 has two links left and right."/>
          <p:cNvPicPr>
            <a:picLocks noChangeAspect="1"/>
          </p:cNvPicPr>
          <p:nvPr/>
        </p:nvPicPr>
        <p:blipFill>
          <a:blip r:embed="rId3"/>
          <a:stretch>
            <a:fillRect/>
          </a:stretch>
        </p:blipFill>
        <p:spPr>
          <a:xfrm>
            <a:off x="5486400" y="2590800"/>
            <a:ext cx="3086038" cy="3273836"/>
          </a:xfrm>
          <a:prstGeom prst="rect">
            <a:avLst/>
          </a:prstGeom>
        </p:spPr>
      </p:pic>
    </p:spTree>
    <p:extLst>
      <p:ext uri="{BB962C8B-B14F-4D97-AF65-F5344CB8AC3E}">
        <p14:creationId xmlns:p14="http://schemas.microsoft.com/office/powerpoint/2010/main" val="4289215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Inserting an Element to a Binary Tree </a:t>
            </a:r>
            <a:r>
              <a:rPr lang="en-US" altLang="en-US" sz="2000" b="0" dirty="0" smtClean="0"/>
              <a:t>(21 of 21)</a:t>
            </a:r>
            <a:endParaRPr lang="en-US" dirty="0"/>
          </a:p>
        </p:txBody>
      </p:sp>
      <p:pic>
        <p:nvPicPr>
          <p:cNvPr id="4"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A note beside line 18 reads, 101 less than sign 107 true.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2 is highlighted. Line 23. right brace."/>
          <p:cNvPicPr>
            <a:picLocks noChangeAspect="1"/>
          </p:cNvPicPr>
          <p:nvPr/>
        </p:nvPicPr>
        <p:blipFill>
          <a:blip r:embed="rId2"/>
          <a:stretch>
            <a:fillRect/>
          </a:stretch>
        </p:blipFill>
        <p:spPr>
          <a:xfrm>
            <a:off x="609600" y="1676400"/>
            <a:ext cx="3505200" cy="4535678"/>
          </a:xfrm>
          <a:prstGeom prst="rect">
            <a:avLst/>
          </a:prstGeom>
        </p:spPr>
      </p:pic>
      <p:pic>
        <p:nvPicPr>
          <p:cNvPr id="5" name="Picture 3" descr="An illustration of a binary tree with linked nodes. A text above the binary tree reads insert 101 into the following tree. The tree has a root node 60 with 2 links left and right. The root 60 has 2 children, 55 and 100, at the first level, linked to left and right of the root. The 2 children have links left and right each. The left child 55 has 2 children 45 and 57, at the second level, linked to left and right. The right child 100 has 2 children 67 and 107, at the second level, linked to left and right. The right child 107 is the parent node. All the nodes in the second level has 2 links left and right each. The right child 107 has one left child 101 linked to left, at the third level. The node 101 has two links left and right."/>
          <p:cNvPicPr>
            <a:picLocks noChangeAspect="1"/>
          </p:cNvPicPr>
          <p:nvPr/>
        </p:nvPicPr>
        <p:blipFill>
          <a:blip r:embed="rId3"/>
          <a:stretch>
            <a:fillRect/>
          </a:stretch>
        </p:blipFill>
        <p:spPr>
          <a:xfrm>
            <a:off x="5410200" y="2590800"/>
            <a:ext cx="2972157" cy="3273836"/>
          </a:xfrm>
          <a:prstGeom prst="rect">
            <a:avLst/>
          </a:prstGeom>
        </p:spPr>
      </p:pic>
    </p:spTree>
    <p:extLst>
      <p:ext uri="{BB962C8B-B14F-4D97-AF65-F5344CB8AC3E}">
        <p14:creationId xmlns:p14="http://schemas.microsoft.com/office/powerpoint/2010/main" val="1318873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Binary Trees</a:t>
            </a:r>
            <a:endParaRPr lang="en-US" dirty="0"/>
          </a:p>
        </p:txBody>
      </p:sp>
      <p:sp>
        <p:nvSpPr>
          <p:cNvPr id="5" name="Content Placeholder 2"/>
          <p:cNvSpPr>
            <a:spLocks noGrp="1"/>
          </p:cNvSpPr>
          <p:nvPr>
            <p:ph idx="1"/>
          </p:nvPr>
        </p:nvSpPr>
        <p:spPr>
          <a:xfrm>
            <a:off x="457200" y="1524000"/>
            <a:ext cx="8229600" cy="2057400"/>
          </a:xfrm>
        </p:spPr>
        <p:txBody>
          <a:bodyPr/>
          <a:lstStyle/>
          <a:p>
            <a:r>
              <a:rPr lang="en-US" altLang="en-US" dirty="0">
                <a:cs typeface="Courier New" panose="02070309020205020404" pitchFamily="49" charset="0"/>
              </a:rPr>
              <a:t>A list, stack, or queue is a linear structure that consists of a sequence of elements. A binary tree is a hierarchical structure. It is either empty or consists of an element, called the </a:t>
            </a:r>
            <a:r>
              <a:rPr lang="en-US" altLang="en-US" b="1" dirty="0">
                <a:cs typeface="Courier New" panose="02070309020205020404" pitchFamily="49" charset="0"/>
              </a:rPr>
              <a:t>root,</a:t>
            </a:r>
            <a:r>
              <a:rPr lang="en-US" altLang="en-US" dirty="0">
                <a:cs typeface="Courier New" panose="02070309020205020404" pitchFamily="49" charset="0"/>
              </a:rPr>
              <a:t> and two distinct binary trees, called the </a:t>
            </a:r>
            <a:r>
              <a:rPr lang="en-US" altLang="en-US" b="1" dirty="0">
                <a:cs typeface="Courier New" panose="02070309020205020404" pitchFamily="49" charset="0"/>
              </a:rPr>
              <a:t>left subtree and right subtree. </a:t>
            </a:r>
          </a:p>
        </p:txBody>
      </p:sp>
      <p:pic>
        <p:nvPicPr>
          <p:cNvPr id="6" name="Picture 3" descr="An illustration of 2 binary trees A and B. The binary tree A has a root node 60 with 2 children 55 and 100, in the first level. The left child 55 has 2 children 45 and 57, the right child 100 has 2 children 67 and 107, in the second level. The binary tree B has a root node G with 2 children F and R, in the first level. The left child F has one left child A, the right child R has 2 children M and T, in the second level."/>
          <p:cNvPicPr>
            <a:picLocks noChangeAspect="1"/>
          </p:cNvPicPr>
          <p:nvPr/>
        </p:nvPicPr>
        <p:blipFill>
          <a:blip r:embed="rId2"/>
          <a:stretch>
            <a:fillRect/>
          </a:stretch>
        </p:blipFill>
        <p:spPr>
          <a:xfrm>
            <a:off x="685800" y="3581400"/>
            <a:ext cx="7226551" cy="2376267"/>
          </a:xfrm>
          <a:prstGeom prst="rect">
            <a:avLst/>
          </a:prstGeom>
        </p:spPr>
      </p:pic>
    </p:spTree>
    <p:extLst>
      <p:ext uri="{BB962C8B-B14F-4D97-AF65-F5344CB8AC3E}">
        <p14:creationId xmlns:p14="http://schemas.microsoft.com/office/powerpoint/2010/main" val="242751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Inserting 59 into the Tree</a:t>
            </a:r>
            <a:endParaRPr lang="en-US" dirty="0"/>
          </a:p>
        </p:txBody>
      </p:sp>
      <p:pic>
        <p:nvPicPr>
          <p:cNvPr id="7"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609600" y="1752600"/>
            <a:ext cx="4343400" cy="4282751"/>
          </a:xfrm>
          <a:prstGeom prst="rect">
            <a:avLst/>
          </a:prstGeom>
        </p:spPr>
      </p:pic>
      <p:pic>
        <p:nvPicPr>
          <p:cNvPr id="8" name="Picture 3" descr="An illustration of a binary tree with linked nodes. A text above the binary tree reads insert 101 into the following tree. The tree has a root node 60 with 2 links left and right. The root 60 has 2 children, 55 and 100, at the first level, linked to left and right of the root. The 2 children have links left and right each. The left child 55 has 2 children 45 and 57, at the second level, linked to left and right. The right child 100 has 2 children 67 and 107, at the second level, linked to left and right. The right child 107 is the parent node. All the nodes in the second level has 2 links left and right each. The right child 57 has one right child 59 linked to right, at the third level. The right child 107 has one left child 101 linked to left, at the third level. The 2 nodes in the third level, is highlighted and has two links left and right."/>
          <p:cNvPicPr>
            <a:picLocks noChangeAspect="1"/>
          </p:cNvPicPr>
          <p:nvPr/>
        </p:nvPicPr>
        <p:blipFill>
          <a:blip r:embed="rId3"/>
          <a:stretch>
            <a:fillRect/>
          </a:stretch>
        </p:blipFill>
        <p:spPr>
          <a:xfrm>
            <a:off x="5428568" y="2590800"/>
            <a:ext cx="3227250" cy="3073067"/>
          </a:xfrm>
          <a:prstGeom prst="rect">
            <a:avLst/>
          </a:prstGeom>
        </p:spPr>
      </p:pic>
    </p:spTree>
    <p:extLst>
      <p:ext uri="{BB962C8B-B14F-4D97-AF65-F5344CB8AC3E}">
        <p14:creationId xmlns:p14="http://schemas.microsoft.com/office/powerpoint/2010/main" val="502852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Tree Traversal </a:t>
            </a:r>
            <a:r>
              <a:rPr lang="en-US" altLang="en-US" sz="2000" b="0" dirty="0" smtClean="0"/>
              <a:t>(1 of 2)</a:t>
            </a:r>
            <a:endParaRPr lang="en-US" sz="2000" b="0" dirty="0"/>
          </a:p>
        </p:txBody>
      </p:sp>
      <p:sp>
        <p:nvSpPr>
          <p:cNvPr id="7" name="Content Placeholder 2"/>
          <p:cNvSpPr>
            <a:spLocks noGrp="1"/>
          </p:cNvSpPr>
          <p:nvPr>
            <p:ph idx="1"/>
          </p:nvPr>
        </p:nvSpPr>
        <p:spPr/>
        <p:txBody>
          <a:bodyPr/>
          <a:lstStyle/>
          <a:p>
            <a:pPr>
              <a:lnSpc>
                <a:spcPct val="90000"/>
              </a:lnSpc>
            </a:pPr>
            <a:r>
              <a:rPr lang="en-US" altLang="en-US" dirty="0">
                <a:cs typeface="Courier New" panose="02070309020205020404" pitchFamily="49" charset="0"/>
              </a:rPr>
              <a:t>Tree traversal is the process of visiting each node in the tree exactly once. There are several ways to traverse a tree. This section presents </a:t>
            </a:r>
            <a:r>
              <a:rPr lang="en-US" altLang="en-US" b="1" dirty="0" err="1">
                <a:cs typeface="Courier New" panose="02070309020205020404" pitchFamily="49" charset="0"/>
              </a:rPr>
              <a:t>inorder</a:t>
            </a:r>
            <a:r>
              <a:rPr lang="en-US" altLang="en-US" b="1" dirty="0">
                <a:cs typeface="Courier New" panose="02070309020205020404" pitchFamily="49" charset="0"/>
              </a:rPr>
              <a:t>, preorder, </a:t>
            </a:r>
            <a:r>
              <a:rPr lang="en-US" altLang="en-US" b="1" dirty="0" err="1">
                <a:cs typeface="Courier New" panose="02070309020205020404" pitchFamily="49" charset="0"/>
              </a:rPr>
              <a:t>postorder</a:t>
            </a:r>
            <a:r>
              <a:rPr lang="en-US" altLang="en-US" b="1" dirty="0">
                <a:cs typeface="Courier New" panose="02070309020205020404" pitchFamily="49" charset="0"/>
              </a:rPr>
              <a:t>, depth-first, and breadth-first </a:t>
            </a:r>
            <a:r>
              <a:rPr lang="en-US" altLang="en-US" dirty="0">
                <a:cs typeface="Courier New" panose="02070309020205020404" pitchFamily="49" charset="0"/>
              </a:rPr>
              <a:t>traversals.</a:t>
            </a:r>
          </a:p>
          <a:p>
            <a:pPr>
              <a:lnSpc>
                <a:spcPct val="90000"/>
              </a:lnSpc>
            </a:pPr>
            <a:r>
              <a:rPr lang="en-US" altLang="en-US" dirty="0" smtClean="0">
                <a:cs typeface="Courier New" panose="02070309020205020404" pitchFamily="49" charset="0"/>
              </a:rPr>
              <a:t>The </a:t>
            </a:r>
            <a:r>
              <a:rPr lang="en-US" altLang="en-US" dirty="0" err="1">
                <a:cs typeface="Courier New" panose="02070309020205020404" pitchFamily="49" charset="0"/>
              </a:rPr>
              <a:t>inorder</a:t>
            </a:r>
            <a:r>
              <a:rPr lang="en-US" altLang="en-US" dirty="0">
                <a:cs typeface="Courier New" panose="02070309020205020404" pitchFamily="49" charset="0"/>
              </a:rPr>
              <a:t> traversal is to visit the left subtree of the current node first recursively, then the current node itself, and finally the right subtree of the current node recursively. </a:t>
            </a:r>
          </a:p>
          <a:p>
            <a:pPr>
              <a:lnSpc>
                <a:spcPct val="90000"/>
              </a:lnSpc>
            </a:pPr>
            <a:r>
              <a:rPr lang="en-US" altLang="en-US" dirty="0" smtClean="0">
                <a:cs typeface="Courier New" panose="02070309020205020404" pitchFamily="49" charset="0"/>
              </a:rPr>
              <a:t>The </a:t>
            </a:r>
            <a:r>
              <a:rPr lang="en-US" altLang="en-US" dirty="0" err="1">
                <a:cs typeface="Courier New" panose="02070309020205020404" pitchFamily="49" charset="0"/>
              </a:rPr>
              <a:t>postorder</a:t>
            </a:r>
            <a:r>
              <a:rPr lang="en-US" altLang="en-US" dirty="0">
                <a:cs typeface="Courier New" panose="02070309020205020404" pitchFamily="49" charset="0"/>
              </a:rPr>
              <a:t> traversal is to visit the left subtree of the current node first, then the right subtree of the current node, and finally the current node itself. </a:t>
            </a:r>
          </a:p>
        </p:txBody>
      </p:sp>
    </p:spTree>
    <p:extLst>
      <p:ext uri="{BB962C8B-B14F-4D97-AF65-F5344CB8AC3E}">
        <p14:creationId xmlns:p14="http://schemas.microsoft.com/office/powerpoint/2010/main" val="26553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Tree Traversal </a:t>
            </a:r>
            <a:r>
              <a:rPr lang="en-US" altLang="en-US" sz="2000" b="0" dirty="0" smtClean="0"/>
              <a:t>(2 </a:t>
            </a:r>
            <a:r>
              <a:rPr lang="en-US" altLang="en-US" sz="2000" b="0" dirty="0"/>
              <a:t>of 2)</a:t>
            </a:r>
            <a:endParaRPr lang="en-US" dirty="0"/>
          </a:p>
        </p:txBody>
      </p:sp>
      <p:sp>
        <p:nvSpPr>
          <p:cNvPr id="5" name="Content Placeholder 2"/>
          <p:cNvSpPr>
            <a:spLocks noGrp="1"/>
          </p:cNvSpPr>
          <p:nvPr>
            <p:ph idx="1"/>
          </p:nvPr>
        </p:nvSpPr>
        <p:spPr/>
        <p:txBody>
          <a:bodyPr/>
          <a:lstStyle/>
          <a:p>
            <a:r>
              <a:rPr lang="en-US" altLang="en-US" dirty="0" smtClean="0"/>
              <a:t>The preorder traversal is to visit the current node first, then the left subtree of the current node recursively, and finally the right subtree of the current node recursively. </a:t>
            </a:r>
          </a:p>
          <a:p>
            <a:r>
              <a:rPr lang="en-US" altLang="en-US" dirty="0" smtClean="0"/>
              <a:t>The breadth-first traversal is to visit the nodes level by level. First visit the root, then all children of the root from left to right, then grandchildren of the root from left to right, and so on.</a:t>
            </a:r>
          </a:p>
          <a:p>
            <a:r>
              <a:rPr lang="en-US" altLang="en-US" dirty="0" smtClean="0"/>
              <a:t>For example, in the tree in Figure 25.2, the </a:t>
            </a:r>
            <a:r>
              <a:rPr lang="en-US" altLang="en-US" dirty="0" err="1" smtClean="0"/>
              <a:t>inorder</a:t>
            </a:r>
            <a:r>
              <a:rPr lang="en-US" altLang="en-US" dirty="0" smtClean="0"/>
              <a:t> is 45 55 57 59 60 67 100 101 107. The </a:t>
            </a:r>
            <a:r>
              <a:rPr lang="en-US" altLang="en-US" dirty="0" err="1" smtClean="0"/>
              <a:t>postorder</a:t>
            </a:r>
            <a:r>
              <a:rPr lang="en-US" altLang="en-US" dirty="0" smtClean="0"/>
              <a:t> is 45 59 57 55 67 101 107 100 60. The preorder is 60 55 45 57 59 100 67 107 101. The breadth-first traversal is 60 55 100 45 57 67 107 59 101.</a:t>
            </a:r>
            <a:endParaRPr lang="en-US" altLang="en-US" dirty="0"/>
          </a:p>
        </p:txBody>
      </p:sp>
    </p:spTree>
    <p:extLst>
      <p:ext uri="{BB962C8B-B14F-4D97-AF65-F5344CB8AC3E}">
        <p14:creationId xmlns:p14="http://schemas.microsoft.com/office/powerpoint/2010/main" val="1028654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The Tree Interface</a:t>
            </a:r>
            <a:endParaRPr lang="en-US" dirty="0"/>
          </a:p>
        </p:txBody>
      </p:sp>
      <p:sp>
        <p:nvSpPr>
          <p:cNvPr id="5" name="Content Placeholder 2"/>
          <p:cNvSpPr>
            <a:spLocks noGrp="1"/>
          </p:cNvSpPr>
          <p:nvPr>
            <p:ph idx="1"/>
          </p:nvPr>
        </p:nvSpPr>
        <p:spPr>
          <a:xfrm>
            <a:off x="457200" y="1524000"/>
            <a:ext cx="8229600" cy="533400"/>
          </a:xfrm>
        </p:spPr>
        <p:txBody>
          <a:bodyPr/>
          <a:lstStyle/>
          <a:p>
            <a:r>
              <a:rPr lang="en-US" altLang="en-US" dirty="0"/>
              <a:t>The Tree interface defines common operations for trees</a:t>
            </a:r>
            <a:r>
              <a:rPr lang="en-US" altLang="en-US" dirty="0" smtClean="0"/>
              <a:t>.</a:t>
            </a:r>
            <a:endParaRPr lang="en-US" altLang="en-US" dirty="0"/>
          </a:p>
        </p:txBody>
      </p:sp>
      <p:pic>
        <p:nvPicPr>
          <p:cNvPr id="7" name="Picture 3" descr="A diagram illustrates U M L class diagram for an interface Tree left angle bracket E right angle bracket that implements another interface java period l a n g period Collection left angle bracket E right angle bracket. The interface Tree left angle bracket E right angle bracket contains 9 methods which is of public access modifier denoted by +. The methods along with their results are as follows. Method, search left parenthesis e colon E right parenthesis colon boolean. Result, Returns true if the specified element is in the tree. Method, insert left parenthesis e colon E right parenthesis colon boolean. Result, Returns true if the element is added successfully. Method, delete left parenthesis e colon E right parenthesis colon boolean. Result, Returns true if the element is removed from the tree successfully. Method, in order left parenthesis right parenthesis colon void. Result, Prints the node in in order traversal. Method, preorder left parenthesis right parenthesis colon void. Result, Prints the node in preorder traversal. Method, post order left parenthesis right parenthesis colon void. Result, Prints the node in post order traversal. Method, get Size left parenthesis right parenthesis colon i n t. Result, Returns the number of elements in the tree. Method, is Empty left parenthesis right parenthesis colon boolean. Result, Returns true if the tree is empty. Method, clear left parenthesis right parenthesis colon void. Result, Removes all elements from the tree. A text below this method reads, override the add, Is Empty, remove, contains All, add All, remove All, retain All, to Array left parenthesis right parenthesis, and to Array left parenthesis T left bracket right bracket right parenthesis methods defined in Collection using default methods."/>
          <p:cNvPicPr>
            <a:picLocks noChangeAspect="1"/>
          </p:cNvPicPr>
          <p:nvPr/>
        </p:nvPicPr>
        <p:blipFill>
          <a:blip r:embed="rId2"/>
          <a:stretch>
            <a:fillRect/>
          </a:stretch>
        </p:blipFill>
        <p:spPr>
          <a:xfrm>
            <a:off x="609600" y="2133600"/>
            <a:ext cx="5590360" cy="3876867"/>
          </a:xfrm>
          <a:prstGeom prst="rect">
            <a:avLst/>
          </a:prstGeom>
        </p:spPr>
      </p:pic>
      <p:sp>
        <p:nvSpPr>
          <p:cNvPr id="8" name="TextBox 4">
            <a:hlinkClick r:id="rId3"/>
          </p:cNvPr>
          <p:cNvSpPr>
            <a:spLocks noChangeArrowheads="1"/>
          </p:cNvSpPr>
          <p:nvPr/>
        </p:nvSpPr>
        <p:spPr bwMode="auto">
          <a:xfrm>
            <a:off x="6170880" y="5672138"/>
            <a:ext cx="12334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Tree</a:t>
            </a:r>
          </a:p>
        </p:txBody>
      </p:sp>
    </p:spTree>
    <p:extLst>
      <p:ext uri="{BB962C8B-B14F-4D97-AF65-F5344CB8AC3E}">
        <p14:creationId xmlns:p14="http://schemas.microsoft.com/office/powerpoint/2010/main" val="3811726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The B</a:t>
            </a:r>
            <a:r>
              <a:rPr lang="en-US" altLang="en-US" sz="100" dirty="0" smtClean="0"/>
              <a:t> </a:t>
            </a:r>
            <a:r>
              <a:rPr lang="en-US" altLang="en-US" dirty="0" smtClean="0"/>
              <a:t>S</a:t>
            </a:r>
            <a:r>
              <a:rPr lang="en-US" altLang="en-US" sz="100" dirty="0" smtClean="0"/>
              <a:t> </a:t>
            </a:r>
            <a:r>
              <a:rPr lang="en-US" altLang="en-US" dirty="0" smtClean="0"/>
              <a:t>T Class</a:t>
            </a:r>
            <a:endParaRPr lang="en-US" dirty="0"/>
          </a:p>
        </p:txBody>
      </p:sp>
      <p:sp>
        <p:nvSpPr>
          <p:cNvPr id="5" name="Content Placeholder 2"/>
          <p:cNvSpPr>
            <a:spLocks noGrp="1"/>
          </p:cNvSpPr>
          <p:nvPr>
            <p:ph idx="1"/>
          </p:nvPr>
        </p:nvSpPr>
        <p:spPr>
          <a:xfrm>
            <a:off x="457200" y="1524000"/>
            <a:ext cx="8229600" cy="1066800"/>
          </a:xfrm>
        </p:spPr>
        <p:txBody>
          <a:bodyPr/>
          <a:lstStyle/>
          <a:p>
            <a:r>
              <a:rPr lang="en-US" altLang="en-US" dirty="0">
                <a:cs typeface="Courier New" panose="02070309020205020404" pitchFamily="49" charset="0"/>
              </a:rPr>
              <a:t>Let’s define the binary tree class, named </a:t>
            </a:r>
            <a:r>
              <a:rPr lang="en-US" altLang="en-US" dirty="0"/>
              <a:t>B</a:t>
            </a:r>
            <a:r>
              <a:rPr lang="en-US" altLang="en-US" sz="100" dirty="0"/>
              <a:t> </a:t>
            </a:r>
            <a:r>
              <a:rPr lang="en-US" altLang="en-US" dirty="0"/>
              <a:t>S</a:t>
            </a:r>
            <a:r>
              <a:rPr lang="en-US" altLang="en-US" sz="100" dirty="0"/>
              <a:t> </a:t>
            </a:r>
            <a:r>
              <a:rPr lang="en-US" altLang="en-US" dirty="0"/>
              <a:t>T</a:t>
            </a:r>
            <a:r>
              <a:rPr lang="en-US" altLang="en-US" dirty="0" smtClean="0">
                <a:cs typeface="Courier New" panose="02070309020205020404" pitchFamily="49" charset="0"/>
              </a:rPr>
              <a:t> </a:t>
            </a:r>
            <a:r>
              <a:rPr lang="en-US" altLang="en-US" dirty="0">
                <a:cs typeface="Courier New" panose="02070309020205020404" pitchFamily="49" charset="0"/>
              </a:rPr>
              <a:t>with </a:t>
            </a:r>
            <a:r>
              <a:rPr lang="en-US" altLang="en-US" dirty="0"/>
              <a:t>A concrete </a:t>
            </a:r>
            <a:r>
              <a:rPr lang="en-US" altLang="en-US" dirty="0" smtClean="0"/>
              <a:t>B</a:t>
            </a:r>
            <a:r>
              <a:rPr lang="en-US" altLang="en-US" sz="100" dirty="0" smtClean="0"/>
              <a:t> </a:t>
            </a:r>
            <a:r>
              <a:rPr lang="en-US" altLang="en-US" dirty="0" smtClean="0"/>
              <a:t>S</a:t>
            </a:r>
            <a:r>
              <a:rPr lang="en-US" altLang="en-US" sz="100" dirty="0" smtClean="0"/>
              <a:t> </a:t>
            </a:r>
            <a:r>
              <a:rPr lang="en-US" altLang="en-US" dirty="0" smtClean="0"/>
              <a:t>T </a:t>
            </a:r>
            <a:r>
              <a:rPr lang="en-US" altLang="en-US" dirty="0"/>
              <a:t>class can be defined to extend AbstractTree</a:t>
            </a:r>
            <a:r>
              <a:rPr lang="en-US" altLang="en-US" dirty="0" smtClean="0"/>
              <a:t>.</a:t>
            </a:r>
            <a:endParaRPr lang="en-US" altLang="en-US" dirty="0"/>
          </a:p>
        </p:txBody>
      </p:sp>
      <p:pic>
        <p:nvPicPr>
          <p:cNvPr id="6" name="Picture 3" descr="An illustration of a U M L class diagram. A class B S T left angle bracket E extends Comparable left angle bracket E right angle bracket right angle bracket that implements from another class Abstract Tree left angle bracket E right angle bracket. A class Tree Node left angle bracket E right angle bracket has a composition relationship of 0 or m instances with the class B S T left angle bracket E extends Comparable left angle bracket E right angle bracket right angle bracket. The class Tree Node left angle bracket E right angle bracket is linked to itself with exactly one instance. It has 3 attributes which is of protected access modifies denoted by hash as follows. element colon E, left colon Tree Node left angle bracket E right angle bracket, right colon Tree Node left angle bracket E right angle bracket. The class B S T left angle bracket E extends Comparable left angle bracket E right angle bracket right angle bracket has 2 attributes which are of access modifier protected denoted by hash and 3 methods which are of public access modifier denote by +. The 2 attributes with their description is as follows. Attribute, root colon Tree Node left angle bracket E right angle bracket. Description, the root of the tree. Attribute, size colon i n t. Description, the number of nodes in the tree. The 3 methods with their results are as follows. Method, B S T left parenthesis right parenthesis. Result, creates a default B S T. Method, B S T left parenthesis objects colon E left bracket right bracket right parenthesis. Result, creates a B S T from an array of elements. Method, path left parenthesis e colon E right parenthesis colon java period u t i l period List left angle bracket Tree Node left angle bracket E right angle bracket right angle bracket. Result, returns the path of nodes from the root leading to the node for the specified element. The element may not be in the tree. "/>
          <p:cNvPicPr>
            <a:picLocks noChangeAspect="1"/>
          </p:cNvPicPr>
          <p:nvPr/>
        </p:nvPicPr>
        <p:blipFill>
          <a:blip r:embed="rId2"/>
          <a:stretch>
            <a:fillRect/>
          </a:stretch>
        </p:blipFill>
        <p:spPr>
          <a:xfrm>
            <a:off x="838201" y="3200400"/>
            <a:ext cx="5562600" cy="2903334"/>
          </a:xfrm>
          <a:prstGeom prst="rect">
            <a:avLst/>
          </a:prstGeom>
        </p:spPr>
      </p:pic>
      <p:sp>
        <p:nvSpPr>
          <p:cNvPr id="7" name="TextBox 4">
            <a:hlinkClick r:id="rId3"/>
          </p:cNvPr>
          <p:cNvSpPr>
            <a:spLocks noChangeArrowheads="1"/>
          </p:cNvSpPr>
          <p:nvPr/>
        </p:nvSpPr>
        <p:spPr bwMode="auto">
          <a:xfrm>
            <a:off x="7019925" y="3033713"/>
            <a:ext cx="12334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BST</a:t>
            </a:r>
          </a:p>
        </p:txBody>
      </p:sp>
    </p:spTree>
    <p:extLst>
      <p:ext uri="{BB962C8B-B14F-4D97-AF65-F5344CB8AC3E}">
        <p14:creationId xmlns:p14="http://schemas.microsoft.com/office/powerpoint/2010/main" val="1406522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Example: Using Binary Trees</a:t>
            </a:r>
            <a:endParaRPr lang="en-US" dirty="0"/>
          </a:p>
        </p:txBody>
      </p:sp>
      <p:sp>
        <p:nvSpPr>
          <p:cNvPr id="5" name="Content Placeholder 2"/>
          <p:cNvSpPr>
            <a:spLocks noGrp="1"/>
          </p:cNvSpPr>
          <p:nvPr>
            <p:ph idx="1"/>
          </p:nvPr>
        </p:nvSpPr>
        <p:spPr>
          <a:xfrm>
            <a:off x="457200" y="1524000"/>
            <a:ext cx="8229600" cy="1600200"/>
          </a:xfrm>
        </p:spPr>
        <p:txBody>
          <a:bodyPr/>
          <a:lstStyle/>
          <a:p>
            <a:r>
              <a:rPr lang="en-US" altLang="en-US" dirty="0">
                <a:cs typeface="Courier New" panose="02070309020205020404" pitchFamily="49" charset="0"/>
              </a:rPr>
              <a:t>Write a program that creates a binary tree using </a:t>
            </a:r>
            <a:r>
              <a:rPr lang="en-US" altLang="en-US" b="1" dirty="0"/>
              <a:t>B</a:t>
            </a:r>
            <a:r>
              <a:rPr lang="en-US" altLang="en-US" sz="100" b="1" dirty="0"/>
              <a:t> </a:t>
            </a:r>
            <a:r>
              <a:rPr lang="en-US" altLang="en-US" b="1" dirty="0"/>
              <a:t>S</a:t>
            </a:r>
            <a:r>
              <a:rPr lang="en-US" altLang="en-US" sz="100" b="1" dirty="0"/>
              <a:t> </a:t>
            </a:r>
            <a:r>
              <a:rPr lang="en-US" altLang="en-US" b="1" dirty="0" smtClean="0"/>
              <a:t>T</a:t>
            </a:r>
            <a:r>
              <a:rPr lang="en-US" altLang="en-US" dirty="0" smtClean="0">
                <a:cs typeface="Courier New" panose="02070309020205020404" pitchFamily="49" charset="0"/>
              </a:rPr>
              <a:t>. </a:t>
            </a:r>
            <a:r>
              <a:rPr lang="en-US" altLang="en-US" dirty="0">
                <a:cs typeface="Courier New" panose="02070309020205020404" pitchFamily="49" charset="0"/>
              </a:rPr>
              <a:t>Add strings into the binary tree and traverse the tree in </a:t>
            </a:r>
            <a:r>
              <a:rPr lang="en-US" altLang="en-US" dirty="0" err="1">
                <a:cs typeface="Courier New" panose="02070309020205020404" pitchFamily="49" charset="0"/>
              </a:rPr>
              <a:t>inorder</a:t>
            </a:r>
            <a:r>
              <a:rPr lang="en-US" altLang="en-US" dirty="0">
                <a:cs typeface="Courier New" panose="02070309020205020404" pitchFamily="49" charset="0"/>
              </a:rPr>
              <a:t>, </a:t>
            </a:r>
            <a:r>
              <a:rPr lang="en-US" altLang="en-US" dirty="0" err="1">
                <a:cs typeface="Courier New" panose="02070309020205020404" pitchFamily="49" charset="0"/>
              </a:rPr>
              <a:t>postorder</a:t>
            </a:r>
            <a:r>
              <a:rPr lang="en-US" altLang="en-US" dirty="0">
                <a:cs typeface="Courier New" panose="02070309020205020404" pitchFamily="49" charset="0"/>
              </a:rPr>
              <a:t>, and preorder</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sp>
        <p:nvSpPr>
          <p:cNvPr id="6" name="TextBox 3">
            <a:hlinkClick r:id="rId2"/>
          </p:cNvPr>
          <p:cNvSpPr>
            <a:spLocks noChangeArrowheads="1"/>
          </p:cNvSpPr>
          <p:nvPr/>
        </p:nvSpPr>
        <p:spPr bwMode="auto">
          <a:xfrm>
            <a:off x="4618038" y="5572125"/>
            <a:ext cx="1233487" cy="405134"/>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TestBST</a:t>
            </a:r>
          </a:p>
        </p:txBody>
      </p:sp>
      <p:sp>
        <p:nvSpPr>
          <p:cNvPr id="7" name="TextBox 4">
            <a:hlinkClick r:id="rId3"/>
          </p:cNvPr>
          <p:cNvSpPr txBox="1"/>
          <p:nvPr/>
        </p:nvSpPr>
        <p:spPr>
          <a:xfrm>
            <a:off x="6019800" y="5577149"/>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4160649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Tree After Insertions</a:t>
            </a:r>
            <a:endParaRPr lang="en-US" dirty="0"/>
          </a:p>
        </p:txBody>
      </p:sp>
      <p:pic>
        <p:nvPicPr>
          <p:cNvPr id="6" name="Picture 2" descr="An illustration of a binary tree with linked nodes. The tree has a root node George with 2 links left and right. The node George has 2 children, Adam and Michael, at the first level, linked to left and right. The 2 children have two links left and right each. The left child Adam has one right child Daniel, at the second level, linked to right. The right child Michael has 2 children, Jones and Tom, at the second level, linked to left and right. All nodes in the second level has 2 links left and right. The right child Tom has one left child Peter, at the third level, linked to left. The node Peter has 2 links left and right."/>
          <p:cNvPicPr>
            <a:picLocks noChangeAspect="1"/>
          </p:cNvPicPr>
          <p:nvPr/>
        </p:nvPicPr>
        <p:blipFill>
          <a:blip r:embed="rId2"/>
          <a:stretch>
            <a:fillRect/>
          </a:stretch>
        </p:blipFill>
        <p:spPr>
          <a:xfrm>
            <a:off x="914400" y="1905000"/>
            <a:ext cx="3400782" cy="3501867"/>
          </a:xfrm>
          <a:prstGeom prst="rect">
            <a:avLst/>
          </a:prstGeom>
        </p:spPr>
      </p:pic>
      <p:sp>
        <p:nvSpPr>
          <p:cNvPr id="5" name="Content Placeholder 3"/>
          <p:cNvSpPr>
            <a:spLocks noGrp="1"/>
          </p:cNvSpPr>
          <p:nvPr>
            <p:ph idx="1"/>
          </p:nvPr>
        </p:nvSpPr>
        <p:spPr>
          <a:xfrm>
            <a:off x="5105400" y="1524000"/>
            <a:ext cx="3581400" cy="4800600"/>
          </a:xfrm>
        </p:spPr>
        <p:txBody>
          <a:bodyPr/>
          <a:lstStyle/>
          <a:p>
            <a:r>
              <a:rPr lang="en-US" altLang="en-US" dirty="0" err="1"/>
              <a:t>Inorder</a:t>
            </a:r>
            <a:r>
              <a:rPr lang="en-US" altLang="en-US" dirty="0"/>
              <a:t>: Adam, Daniel George, Jones, Michael, Peter, Tom</a:t>
            </a:r>
          </a:p>
          <a:p>
            <a:r>
              <a:rPr lang="en-US" altLang="en-US" dirty="0" err="1"/>
              <a:t>Postorder</a:t>
            </a:r>
            <a:r>
              <a:rPr lang="en-US" altLang="en-US" dirty="0"/>
              <a:t>: Daniel Adam, Jones, Peter, Tom, Michael, George</a:t>
            </a:r>
          </a:p>
          <a:p>
            <a:r>
              <a:rPr lang="en-US" altLang="en-US" dirty="0"/>
              <a:t>Preorder: George, Adam, Daniel, Michael, Jones, Tom, </a:t>
            </a:r>
            <a:r>
              <a:rPr lang="en-US" altLang="en-US" dirty="0" smtClean="0"/>
              <a:t>Peter</a:t>
            </a:r>
            <a:endParaRPr lang="en-US" altLang="en-US" dirty="0"/>
          </a:p>
        </p:txBody>
      </p:sp>
    </p:spTree>
    <p:extLst>
      <p:ext uri="{BB962C8B-B14F-4D97-AF65-F5344CB8AC3E}">
        <p14:creationId xmlns:p14="http://schemas.microsoft.com/office/powerpoint/2010/main" val="2665541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Deleting Elements in a Binary Search Tree </a:t>
            </a:r>
            <a:r>
              <a:rPr lang="en-US" altLang="en-US" sz="2000" b="0" dirty="0" smtClean="0"/>
              <a:t>(1 of 6) </a:t>
            </a:r>
            <a:endParaRPr lang="en-US" sz="2000" b="0" dirty="0"/>
          </a:p>
        </p:txBody>
      </p:sp>
      <p:sp>
        <p:nvSpPr>
          <p:cNvPr id="5" name="Content Placeholder 2"/>
          <p:cNvSpPr>
            <a:spLocks noGrp="1"/>
          </p:cNvSpPr>
          <p:nvPr>
            <p:ph idx="1"/>
          </p:nvPr>
        </p:nvSpPr>
        <p:spPr/>
        <p:txBody>
          <a:bodyPr/>
          <a:lstStyle/>
          <a:p>
            <a:r>
              <a:rPr lang="en-US" altLang="en-US" dirty="0"/>
              <a:t>To delete an element from a binary tree, you need to first locate the node that contains the element and also its parent node. Let </a:t>
            </a:r>
            <a:r>
              <a:rPr lang="en-US" altLang="en-US" b="1" dirty="0"/>
              <a:t>current</a:t>
            </a:r>
            <a:r>
              <a:rPr lang="en-US" altLang="en-US" dirty="0"/>
              <a:t> point to the node that contains the element in the binary tree and </a:t>
            </a:r>
            <a:r>
              <a:rPr lang="en-US" altLang="en-US" b="1" dirty="0"/>
              <a:t>parent</a:t>
            </a:r>
            <a:r>
              <a:rPr lang="en-US" altLang="en-US" dirty="0"/>
              <a:t> point to the parent of the </a:t>
            </a:r>
            <a:r>
              <a:rPr lang="en-US" altLang="en-US" b="1" dirty="0"/>
              <a:t>current</a:t>
            </a:r>
            <a:r>
              <a:rPr lang="en-US" altLang="en-US" dirty="0"/>
              <a:t> node. The </a:t>
            </a:r>
            <a:r>
              <a:rPr lang="en-US" altLang="en-US" b="1" dirty="0"/>
              <a:t>current</a:t>
            </a:r>
            <a:r>
              <a:rPr lang="en-US" altLang="en-US" dirty="0"/>
              <a:t> node may be a left child or a right child of the </a:t>
            </a:r>
            <a:r>
              <a:rPr lang="en-US" altLang="en-US" b="1" dirty="0"/>
              <a:t>parent </a:t>
            </a:r>
            <a:r>
              <a:rPr lang="en-US" altLang="en-US" dirty="0"/>
              <a:t>node. There are two cases to consider</a:t>
            </a:r>
            <a:r>
              <a:rPr lang="en-US" altLang="en-US" dirty="0" smtClean="0"/>
              <a:t>:</a:t>
            </a:r>
            <a:endParaRPr lang="en-US" altLang="en-US" dirty="0"/>
          </a:p>
        </p:txBody>
      </p:sp>
    </p:spTree>
    <p:extLst>
      <p:ext uri="{BB962C8B-B14F-4D97-AF65-F5344CB8AC3E}">
        <p14:creationId xmlns:p14="http://schemas.microsoft.com/office/powerpoint/2010/main" val="4056667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Deleting Elements in a Binary Search Tree </a:t>
            </a:r>
            <a:r>
              <a:rPr lang="en-US" altLang="en-US" sz="2000" b="0" dirty="0" smtClean="0"/>
              <a:t>(2 </a:t>
            </a:r>
            <a:r>
              <a:rPr lang="en-US" altLang="en-US" sz="2000" b="0" dirty="0"/>
              <a:t>of 6) </a:t>
            </a:r>
            <a:endParaRPr lang="en-US" dirty="0"/>
          </a:p>
        </p:txBody>
      </p:sp>
      <p:sp>
        <p:nvSpPr>
          <p:cNvPr id="5" name="Content Placeholder 2"/>
          <p:cNvSpPr>
            <a:spLocks noGrp="1"/>
          </p:cNvSpPr>
          <p:nvPr>
            <p:ph idx="1"/>
          </p:nvPr>
        </p:nvSpPr>
        <p:spPr>
          <a:xfrm>
            <a:off x="457200" y="1524000"/>
            <a:ext cx="8229600" cy="1295400"/>
          </a:xfrm>
        </p:spPr>
        <p:txBody>
          <a:bodyPr/>
          <a:lstStyle/>
          <a:p>
            <a:r>
              <a:rPr lang="en-US" altLang="en-US" dirty="0"/>
              <a:t>Case 1: The current node does not have a left child, as shown in this figure (a). Simply connect the parent with the right child of the current node, as shown in this figure (b</a:t>
            </a:r>
            <a:r>
              <a:rPr lang="en-US" altLang="en-US" dirty="0" smtClean="0"/>
              <a:t>).</a:t>
            </a:r>
            <a:endParaRPr lang="en-US" altLang="en-US" dirty="0"/>
          </a:p>
        </p:txBody>
      </p:sp>
      <p:pic>
        <p:nvPicPr>
          <p:cNvPr id="6" name="Picture 3" descr="An illustration of 2 binary trees a and b. The binary tree, a, has a parent node with one link. A note beside reads, current may be a left or right child of parent. The parent node has one current node with 2 links. A note beside reads, current points the node to be deleted. The left link is labeled, no left child and the right link is labeled subtree. The binary tree, b, has a parent node with a link. A note beside reads, subtree may be a left or right subtree of parent. The parent node has one subtree."/>
          <p:cNvPicPr>
            <a:picLocks noChangeAspect="1"/>
          </p:cNvPicPr>
          <p:nvPr/>
        </p:nvPicPr>
        <p:blipFill>
          <a:blip r:embed="rId2"/>
          <a:stretch>
            <a:fillRect/>
          </a:stretch>
        </p:blipFill>
        <p:spPr>
          <a:xfrm>
            <a:off x="914400" y="3200400"/>
            <a:ext cx="6713869" cy="2867600"/>
          </a:xfrm>
          <a:prstGeom prst="rect">
            <a:avLst/>
          </a:prstGeom>
        </p:spPr>
      </p:pic>
    </p:spTree>
    <p:extLst>
      <p:ext uri="{BB962C8B-B14F-4D97-AF65-F5344CB8AC3E}">
        <p14:creationId xmlns:p14="http://schemas.microsoft.com/office/powerpoint/2010/main" val="996597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Deleting Elements in a Binary Search Tree </a:t>
            </a:r>
            <a:r>
              <a:rPr lang="en-US" altLang="en-US" sz="2000" b="0" dirty="0" smtClean="0"/>
              <a:t>(3 </a:t>
            </a:r>
            <a:r>
              <a:rPr lang="en-US" altLang="en-US" sz="2000" b="0" dirty="0"/>
              <a:t>of 6) </a:t>
            </a:r>
            <a:endParaRPr lang="en-US" dirty="0"/>
          </a:p>
        </p:txBody>
      </p:sp>
      <p:sp>
        <p:nvSpPr>
          <p:cNvPr id="5" name="Content Placeholder 2"/>
          <p:cNvSpPr>
            <a:spLocks noGrp="1"/>
          </p:cNvSpPr>
          <p:nvPr>
            <p:ph idx="1"/>
          </p:nvPr>
        </p:nvSpPr>
        <p:spPr/>
        <p:txBody>
          <a:bodyPr/>
          <a:lstStyle/>
          <a:p>
            <a:r>
              <a:rPr lang="en-US" altLang="en-US" dirty="0"/>
              <a:t>For example, to delete node </a:t>
            </a:r>
            <a:r>
              <a:rPr lang="en-US" altLang="en-US" b="1" dirty="0"/>
              <a:t>10</a:t>
            </a:r>
            <a:r>
              <a:rPr lang="en-US" altLang="en-US" dirty="0"/>
              <a:t> in Figure 25.9a. Connect the parent of node </a:t>
            </a:r>
            <a:r>
              <a:rPr lang="en-US" altLang="en-US" b="1" dirty="0"/>
              <a:t>10</a:t>
            </a:r>
            <a:r>
              <a:rPr lang="en-US" altLang="en-US" dirty="0"/>
              <a:t> with the right child of node </a:t>
            </a:r>
            <a:r>
              <a:rPr lang="en-US" altLang="en-US" b="1" dirty="0"/>
              <a:t>10,</a:t>
            </a:r>
            <a:r>
              <a:rPr lang="en-US" altLang="en-US" dirty="0"/>
              <a:t> as shown in Figure 25.9b</a:t>
            </a:r>
            <a:r>
              <a:rPr lang="en-US" altLang="en-US" dirty="0" smtClean="0"/>
              <a:t>.</a:t>
            </a:r>
            <a:endParaRPr lang="en-US" altLang="en-US" dirty="0"/>
          </a:p>
        </p:txBody>
      </p:sp>
      <p:pic>
        <p:nvPicPr>
          <p:cNvPr id="6" name="Picture 3" descr="An illustration of 2 binary trees. The first binary tree has a root node 20 with 2 links left and right. The node 20 has 2 children 10 and 40, at the first level, connected to left and right. The 2 children have 2 links left and right each. The left child 10 has one right child 16, at the second level, connected to right. The right child 40 has 2 children 30 and 80, at the second level, connected to left and right. All the node at the second level has 2 links left and right. The left child 30 has one left child 27, at the third level, connected to left. The right child 80 has one left child 50, at the third level, connected to left. All the nodes at the third level has 2 links, left and right."/>
          <p:cNvPicPr>
            <a:picLocks noChangeAspect="1"/>
          </p:cNvPicPr>
          <p:nvPr/>
        </p:nvPicPr>
        <p:blipFill>
          <a:blip r:embed="rId2"/>
          <a:stretch>
            <a:fillRect/>
          </a:stretch>
        </p:blipFill>
        <p:spPr>
          <a:xfrm>
            <a:off x="1219200" y="3429000"/>
            <a:ext cx="5898385" cy="2355734"/>
          </a:xfrm>
          <a:prstGeom prst="rect">
            <a:avLst/>
          </a:prstGeom>
        </p:spPr>
      </p:pic>
    </p:spTree>
    <p:extLst>
      <p:ext uri="{BB962C8B-B14F-4D97-AF65-F5344CB8AC3E}">
        <p14:creationId xmlns:p14="http://schemas.microsoft.com/office/powerpoint/2010/main" val="937296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smtClean="0"/>
              <a:t>See How a Binary Search Tree Works</a:t>
            </a:r>
            <a:endParaRPr lang="en-US" dirty="0"/>
          </a:p>
        </p:txBody>
      </p:sp>
      <p:pic>
        <p:nvPicPr>
          <p:cNvPr id="8" name="Picture 2" descr="h t t p colon forward slash forward slash w w w period c s period a r m s t r o n g period e d u forward slash l i a n g forward slash animation forward slash web forward slash B S T period h t m l">
            <a:hlinkClick r:id="rId2"/>
          </p:cNvPr>
          <p:cNvPicPr>
            <a:picLocks noChangeAspect="1"/>
          </p:cNvPicPr>
          <p:nvPr/>
        </p:nvPicPr>
        <p:blipFill>
          <a:blip r:embed="rId3"/>
          <a:stretch>
            <a:fillRect/>
          </a:stretch>
        </p:blipFill>
        <p:spPr>
          <a:xfrm>
            <a:off x="609600" y="1600200"/>
            <a:ext cx="7471038" cy="1176630"/>
          </a:xfrm>
          <a:prstGeom prst="rect">
            <a:avLst/>
          </a:prstGeom>
        </p:spPr>
      </p:pic>
      <p:pic>
        <p:nvPicPr>
          <p:cNvPr id="9" name="Picture 3" descr="An image of a window titled Binary Search Tree Animation. The window has a title and text, with an illustration below it. The title reads, B S T Animation by Y Daniel Liang. The text below reads, enter an integer key and click the Search button to search the key in the tree. Click the Insert button to insert the key into the tree. Click the Remove button to remove the key from the tree. For the best display, use integers between 0 and 99. The text has an illustration of a binary tree below it. The tree has a root node 5 with 2 children 4 and 15, in the first level. The right child 15 has one right child 52, in the second level. The bottom of the window has two sets of buttons. The first set has a dialogue box and 3 buttons from left to right that reads, enter a key with value 52 entered, Search, Insert, Remove. The second set has 3 buttons from left to right that reads, show in order, show preorder, show post or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895600"/>
            <a:ext cx="6840538" cy="3341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23627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Deleting Elements in a Binary Search Tree </a:t>
            </a:r>
            <a:r>
              <a:rPr lang="en-US" altLang="en-US" sz="2000" b="0" dirty="0" smtClean="0"/>
              <a:t>(4 </a:t>
            </a:r>
            <a:r>
              <a:rPr lang="en-US" altLang="en-US" sz="2000" b="0" dirty="0"/>
              <a:t>of 6) </a:t>
            </a:r>
            <a:endParaRPr lang="en-US" dirty="0"/>
          </a:p>
        </p:txBody>
      </p:sp>
      <p:sp>
        <p:nvSpPr>
          <p:cNvPr id="5" name="Content Placeholder 2"/>
          <p:cNvSpPr>
            <a:spLocks noGrp="1"/>
          </p:cNvSpPr>
          <p:nvPr>
            <p:ph idx="1"/>
          </p:nvPr>
        </p:nvSpPr>
        <p:spPr/>
        <p:txBody>
          <a:bodyPr/>
          <a:lstStyle/>
          <a:p>
            <a:r>
              <a:rPr lang="en-US" altLang="en-US" dirty="0"/>
              <a:t>Case 2: The current node has a left child. Let </a:t>
            </a:r>
            <a:r>
              <a:rPr lang="en-US" altLang="en-US" dirty="0" err="1"/>
              <a:t>rightMost</a:t>
            </a:r>
            <a:r>
              <a:rPr lang="en-US" altLang="en-US" dirty="0"/>
              <a:t> point to the node that contains the largest element in the left subtree of the current node and </a:t>
            </a:r>
            <a:r>
              <a:rPr lang="en-US" altLang="en-US" dirty="0" err="1"/>
              <a:t>parentOfRightMost</a:t>
            </a:r>
            <a:r>
              <a:rPr lang="en-US" altLang="en-US" dirty="0"/>
              <a:t> point to the parent node of the </a:t>
            </a:r>
            <a:r>
              <a:rPr lang="en-US" altLang="en-US" dirty="0" err="1"/>
              <a:t>rightMost</a:t>
            </a:r>
            <a:r>
              <a:rPr lang="en-US" altLang="en-US" dirty="0"/>
              <a:t> node, as shown in Figure 25.10a. Note that the </a:t>
            </a:r>
            <a:r>
              <a:rPr lang="en-US" altLang="en-US" dirty="0" err="1"/>
              <a:t>rightMost</a:t>
            </a:r>
            <a:r>
              <a:rPr lang="en-US" altLang="en-US" dirty="0"/>
              <a:t> node cannot have a right child, but may have a left child. Replace the element value in the current node with the one in the </a:t>
            </a:r>
            <a:r>
              <a:rPr lang="en-US" altLang="en-US" dirty="0" err="1"/>
              <a:t>rightMost</a:t>
            </a:r>
            <a:r>
              <a:rPr lang="en-US" altLang="en-US" dirty="0"/>
              <a:t> node, connect the </a:t>
            </a:r>
            <a:r>
              <a:rPr lang="en-US" altLang="en-US" dirty="0" err="1"/>
              <a:t>parentOfRightMost</a:t>
            </a:r>
            <a:r>
              <a:rPr lang="en-US" altLang="en-US" dirty="0"/>
              <a:t> node with the left child of the </a:t>
            </a:r>
            <a:r>
              <a:rPr lang="en-US" altLang="en-US" dirty="0" err="1"/>
              <a:t>rightMost</a:t>
            </a:r>
            <a:r>
              <a:rPr lang="en-US" altLang="en-US" dirty="0"/>
              <a:t> node, and delete the </a:t>
            </a:r>
            <a:r>
              <a:rPr lang="en-US" altLang="en-US" dirty="0" err="1"/>
              <a:t>rightMost</a:t>
            </a:r>
            <a:r>
              <a:rPr lang="en-US" altLang="en-US" dirty="0"/>
              <a:t> node, as shown in Figure 25.10b</a:t>
            </a:r>
            <a:r>
              <a:rPr lang="en-US" altLang="en-US" dirty="0" smtClean="0"/>
              <a:t>.</a:t>
            </a:r>
            <a:endParaRPr lang="en-US" altLang="en-US" dirty="0"/>
          </a:p>
        </p:txBody>
      </p:sp>
    </p:spTree>
    <p:extLst>
      <p:ext uri="{BB962C8B-B14F-4D97-AF65-F5344CB8AC3E}">
        <p14:creationId xmlns:p14="http://schemas.microsoft.com/office/powerpoint/2010/main" val="3728346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Deleting Elements in a Binary Search Tree </a:t>
            </a:r>
            <a:r>
              <a:rPr lang="en-US" altLang="en-US" sz="1800" b="0" dirty="0" smtClean="0"/>
              <a:t>(5 </a:t>
            </a:r>
            <a:r>
              <a:rPr lang="en-US" altLang="en-US" sz="1800" b="0" dirty="0"/>
              <a:t>of 6) </a:t>
            </a:r>
            <a:endParaRPr lang="en-US" dirty="0"/>
          </a:p>
        </p:txBody>
      </p:sp>
      <p:sp>
        <p:nvSpPr>
          <p:cNvPr id="3" name="Content Placeholder 2"/>
          <p:cNvSpPr>
            <a:spLocks noGrp="1"/>
          </p:cNvSpPr>
          <p:nvPr>
            <p:ph idx="1"/>
          </p:nvPr>
        </p:nvSpPr>
        <p:spPr>
          <a:xfrm>
            <a:off x="457200" y="1524000"/>
            <a:ext cx="8229600" cy="457200"/>
          </a:xfrm>
        </p:spPr>
        <p:txBody>
          <a:bodyPr/>
          <a:lstStyle/>
          <a:p>
            <a:r>
              <a:rPr lang="en-US" altLang="en-US" dirty="0"/>
              <a:t>Case 2 </a:t>
            </a:r>
            <a:r>
              <a:rPr lang="en-US" altLang="en-US" dirty="0" smtClean="0"/>
              <a:t>diagram</a:t>
            </a:r>
            <a:endParaRPr lang="en-US" altLang="en-US" dirty="0"/>
          </a:p>
        </p:txBody>
      </p:sp>
      <p:pic>
        <p:nvPicPr>
          <p:cNvPr id="5" name="Picture 3" descr="An illustration of 2 binary trees. The first tree has a parent node with a link. A note beside reads, current may be a left or right child of parent. The node parent has one node current with 2 links left and right. A note beside reads, current points to the node to be deleted. The node current has 2 children. The left link has an empty node with 2 links and the right link has a right subtree. The right link of the empty node is linked with a series of nodes not displayed. Another node parent of Right Most has 2 links. The right link of the node parent of Right Most is linked to another node right Most, with 2 links. The left link of right Most is linked to another node left Child Of Right Most, with 2 links. The right link of right Most is null. The second tree has a parent node with a link. The node parent has one node, current, with 2 links left and right. A note beside reads, the content of the current node is replaced by the content of the right Most node. The right Most node is deleted. The node current has 2 children. The left link has an empty node with 2 links and the right link has a right subtree. The right link of the empty node is linked with a series of nodes not displayed. Another node parent of Right Most has 2 links. The right link of the node parent of Right Most is linked to another node left Child Of Right Most, with 2 links. A disjointed empty node between the nodes parent of Right Most and left Child Of Right Most with 2 links is labeled, content copied to current and the node is deleted."/>
          <p:cNvPicPr>
            <a:picLocks noChangeAspect="1"/>
          </p:cNvPicPr>
          <p:nvPr/>
        </p:nvPicPr>
        <p:blipFill>
          <a:blip r:embed="rId2"/>
          <a:stretch>
            <a:fillRect/>
          </a:stretch>
        </p:blipFill>
        <p:spPr>
          <a:xfrm>
            <a:off x="762000" y="2286000"/>
            <a:ext cx="7745288" cy="3779133"/>
          </a:xfrm>
          <a:prstGeom prst="rect">
            <a:avLst/>
          </a:prstGeom>
        </p:spPr>
      </p:pic>
    </p:spTree>
    <p:extLst>
      <p:ext uri="{BB962C8B-B14F-4D97-AF65-F5344CB8AC3E}">
        <p14:creationId xmlns:p14="http://schemas.microsoft.com/office/powerpoint/2010/main" val="3020944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Deleting Elements in a Binary Search Tree </a:t>
            </a:r>
            <a:r>
              <a:rPr lang="en-US" altLang="en-US" sz="2000" b="0" dirty="0" smtClean="0"/>
              <a:t>(6 </a:t>
            </a:r>
            <a:r>
              <a:rPr lang="en-US" altLang="en-US" sz="2000" b="0" dirty="0"/>
              <a:t>of 6</a:t>
            </a:r>
            <a:r>
              <a:rPr lang="en-US" altLang="en-US" sz="2000" b="0" dirty="0" smtClean="0"/>
              <a:t>)</a:t>
            </a:r>
            <a:endParaRPr lang="en-US" dirty="0"/>
          </a:p>
        </p:txBody>
      </p:sp>
      <p:sp>
        <p:nvSpPr>
          <p:cNvPr id="5" name="Content Placeholder 2"/>
          <p:cNvSpPr>
            <a:spLocks noGrp="1"/>
          </p:cNvSpPr>
          <p:nvPr>
            <p:ph idx="1"/>
          </p:nvPr>
        </p:nvSpPr>
        <p:spPr>
          <a:xfrm>
            <a:off x="457200" y="1524000"/>
            <a:ext cx="8229600" cy="457200"/>
          </a:xfrm>
        </p:spPr>
        <p:txBody>
          <a:bodyPr/>
          <a:lstStyle/>
          <a:p>
            <a:r>
              <a:rPr lang="en-US" altLang="en-US" dirty="0"/>
              <a:t>Case 2 example, delete </a:t>
            </a:r>
            <a:r>
              <a:rPr lang="en-US" altLang="en-US" dirty="0" smtClean="0"/>
              <a:t>20</a:t>
            </a:r>
            <a:endParaRPr lang="en-US" altLang="en-US" dirty="0"/>
          </a:p>
        </p:txBody>
      </p:sp>
      <p:pic>
        <p:nvPicPr>
          <p:cNvPr id="6" name="Picture 3" descr="An illustration of 2 binary trees. The first tree has a root node 20 with 2 links. The node 20 has 2 children 10 and 40, at the first level, connected to left and right. The 2 children have 2 links left and right each. The left child 10 has one right child 16, at the second level, connect to right. The node 16 is labeled right Most. The right child 40 has 2 children, 30 and 80, at the second level, connected to left and right. All the nodes at the second level has 2 links. The right child 16 has one left child 14, at the third level, connected to left. The left child 30 has one left child 27, at the third level, connected to left. The right child 80 has one left child 50, at the third level, connected to left. All the nodes at the third level has 2 links. The second tree has a root node 16 with 2 links. The node 16 has 2 children 10 and 40, at the first level, connected to left and right. The 2 children have 2 links each. The left child 10 has one right child 14, at the third level, connected to right. The right child 40 has 2 children 30 and 80, at the second level, connected to left and right. The 2 children have 2 links each. The left child 30 has one left child 27, at the third level, connected to left. The right child 80 has one left child 50, at the third level, connected to left. All the nodes at the third level has 2 links."/>
          <p:cNvPicPr>
            <a:picLocks noChangeAspect="1"/>
          </p:cNvPicPr>
          <p:nvPr/>
        </p:nvPicPr>
        <p:blipFill>
          <a:blip r:embed="rId2"/>
          <a:stretch>
            <a:fillRect/>
          </a:stretch>
        </p:blipFill>
        <p:spPr>
          <a:xfrm>
            <a:off x="685800" y="2590800"/>
            <a:ext cx="6790069" cy="3224934"/>
          </a:xfrm>
          <a:prstGeom prst="rect">
            <a:avLst/>
          </a:prstGeom>
        </p:spPr>
      </p:pic>
    </p:spTree>
    <p:extLst>
      <p:ext uri="{BB962C8B-B14F-4D97-AF65-F5344CB8AC3E}">
        <p14:creationId xmlns:p14="http://schemas.microsoft.com/office/powerpoint/2010/main" val="3645471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Examples </a:t>
            </a:r>
            <a:r>
              <a:rPr lang="en-US" altLang="en-US" sz="2000" b="0" dirty="0" smtClean="0"/>
              <a:t>(1 of 3)</a:t>
            </a:r>
            <a:endParaRPr lang="en-US" sz="2000" b="0" dirty="0"/>
          </a:p>
        </p:txBody>
      </p:sp>
      <p:pic>
        <p:nvPicPr>
          <p:cNvPr id="5" name="Picture 2" descr="An illustration of a binary tree. The tree has a root node George with 2 links. An arrow pointing to the node reads, delete this node. The node George has 2 children, Adam and Michael, at the first level, linked to left and right. The 2 children have 2 links each. The left child Adam has one right child Daniel at the second level, connected to right. The right child Michael has 2 children, Jones and Tom, at the third level, connected to left and right. All the nodes at the second level has 2 links. The right child Tom has one left child Peter at the third level connected to left. The node Peter has 2 links."/>
          <p:cNvPicPr>
            <a:picLocks noChangeAspect="1"/>
          </p:cNvPicPr>
          <p:nvPr/>
        </p:nvPicPr>
        <p:blipFill>
          <a:blip r:embed="rId2"/>
          <a:stretch>
            <a:fillRect/>
          </a:stretch>
        </p:blipFill>
        <p:spPr>
          <a:xfrm>
            <a:off x="685800" y="2133600"/>
            <a:ext cx="4060463" cy="3224934"/>
          </a:xfrm>
          <a:prstGeom prst="rect">
            <a:avLst/>
          </a:prstGeom>
        </p:spPr>
      </p:pic>
      <p:pic>
        <p:nvPicPr>
          <p:cNvPr id="6" name="Picture 3" descr="An illustration of a binary tree. The tree has a root node Daniel with 2 links. The node Daniel has 2 children, Adam and Michael, at the first level, linked to left and right. The 2 children have 2 links each. The right child Michael has 2 children, Jones and Tom, at the second level, connected to left and right. The 2 nodes at the second level has 2 links each. The right child Tom has one left child Peter at the third level connected to left. The node Peter has 2 links."/>
          <p:cNvPicPr>
            <a:picLocks noChangeAspect="1"/>
          </p:cNvPicPr>
          <p:nvPr/>
        </p:nvPicPr>
        <p:blipFill>
          <a:blip r:embed="rId3"/>
          <a:stretch>
            <a:fillRect/>
          </a:stretch>
        </p:blipFill>
        <p:spPr>
          <a:xfrm>
            <a:off x="5105400" y="1828800"/>
            <a:ext cx="3276600" cy="3233867"/>
          </a:xfrm>
          <a:prstGeom prst="rect">
            <a:avLst/>
          </a:prstGeom>
        </p:spPr>
      </p:pic>
    </p:spTree>
    <p:extLst>
      <p:ext uri="{BB962C8B-B14F-4D97-AF65-F5344CB8AC3E}">
        <p14:creationId xmlns:p14="http://schemas.microsoft.com/office/powerpoint/2010/main" val="1109898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Examples </a:t>
            </a:r>
            <a:r>
              <a:rPr lang="en-US" altLang="en-US" sz="2000" b="0" dirty="0" smtClean="0"/>
              <a:t>(2 </a:t>
            </a:r>
            <a:r>
              <a:rPr lang="en-US" altLang="en-US" sz="2000" b="0" dirty="0"/>
              <a:t>of 3)</a:t>
            </a:r>
            <a:endParaRPr lang="en-US" dirty="0"/>
          </a:p>
        </p:txBody>
      </p:sp>
      <p:pic>
        <p:nvPicPr>
          <p:cNvPr id="4" name="Picture 2" descr="An illustration of a binary tree. The tree has a root node Daniel with 2 links. The node Daniel has 2 children, Adam and Michael, at the first level, linked to left and right. An arrow pointing to the node Adam reads, delete this node. The 2 children have 2 links each. The right child Michael has 2 children, Jones and Tom, at the second level, connected to left and right. The 2 nodes at the second level has 2 links each. The right child Tom has one left child Peter at the third level connected to left. The node Peter has 2 links."/>
          <p:cNvPicPr>
            <a:picLocks noChangeAspect="1"/>
          </p:cNvPicPr>
          <p:nvPr/>
        </p:nvPicPr>
        <p:blipFill>
          <a:blip r:embed="rId2"/>
          <a:stretch>
            <a:fillRect/>
          </a:stretch>
        </p:blipFill>
        <p:spPr>
          <a:xfrm>
            <a:off x="838200" y="1981200"/>
            <a:ext cx="3549760" cy="3224934"/>
          </a:xfrm>
          <a:prstGeom prst="rect">
            <a:avLst/>
          </a:prstGeom>
        </p:spPr>
      </p:pic>
      <p:pic>
        <p:nvPicPr>
          <p:cNvPr id="5" name="Picture 3" descr="An illustration of a binary tree. The tree has a root node Daniel with 2 links. The node Daniel has a right child Michael, at the first level, linked to the right. The node Michael has 2 children, Jones and Tom, at the second level, connected to left and right. The 2 nodes at the second level has 2 links each. The right child Tom has one left child Peter at the third level connected to left, with 2 links."/>
          <p:cNvPicPr>
            <a:picLocks noChangeAspect="1"/>
          </p:cNvPicPr>
          <p:nvPr/>
        </p:nvPicPr>
        <p:blipFill>
          <a:blip r:embed="rId3"/>
          <a:stretch>
            <a:fillRect/>
          </a:stretch>
        </p:blipFill>
        <p:spPr>
          <a:xfrm>
            <a:off x="5257800" y="1981200"/>
            <a:ext cx="3146063" cy="3233867"/>
          </a:xfrm>
          <a:prstGeom prst="rect">
            <a:avLst/>
          </a:prstGeom>
        </p:spPr>
      </p:pic>
    </p:spTree>
    <p:extLst>
      <p:ext uri="{BB962C8B-B14F-4D97-AF65-F5344CB8AC3E}">
        <p14:creationId xmlns:p14="http://schemas.microsoft.com/office/powerpoint/2010/main" val="1529866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Examples </a:t>
            </a:r>
            <a:r>
              <a:rPr lang="en-US" altLang="en-US" sz="2000" b="0" dirty="0" smtClean="0"/>
              <a:t>(3 </a:t>
            </a:r>
            <a:r>
              <a:rPr lang="en-US" altLang="en-US" sz="2000" b="0" dirty="0"/>
              <a:t>of 3)</a:t>
            </a:r>
            <a:endParaRPr lang="en-US" dirty="0"/>
          </a:p>
        </p:txBody>
      </p:sp>
      <p:pic>
        <p:nvPicPr>
          <p:cNvPr id="4" name="Picture 2" descr="An illustration of a binary tree. The tree has a root node Daniel with 2 links. The node Daniel has a right child Michael, at the first level, linked to the right. An arrow pointing to the node reads, delete this node. The node Michael has 2 children, Jones and Tom, at the second level, connected to left and right. The 2 nodes at the second level has 2 links each. The right child Tom has one left child Peter at the third level, connected to left, with 2 links."/>
          <p:cNvPicPr>
            <a:picLocks noChangeAspect="1"/>
          </p:cNvPicPr>
          <p:nvPr/>
        </p:nvPicPr>
        <p:blipFill>
          <a:blip r:embed="rId2"/>
          <a:stretch>
            <a:fillRect/>
          </a:stretch>
        </p:blipFill>
        <p:spPr>
          <a:xfrm>
            <a:off x="609600" y="1970333"/>
            <a:ext cx="3962399" cy="3287467"/>
          </a:xfrm>
          <a:prstGeom prst="rect">
            <a:avLst/>
          </a:prstGeom>
        </p:spPr>
      </p:pic>
      <p:pic>
        <p:nvPicPr>
          <p:cNvPr id="5" name="Picture 3" descr="An illustration of a binary tree. The tree has a root node Daniel with 2 links. The node Daniel has a right child Jones, at the first level, linked to the right. The node Jones has one right child Tom at the second level, connected to right, with 2 links. The right child Tom has one left child Peter at the third level, connected to left, with 2 links."/>
          <p:cNvPicPr>
            <a:picLocks noChangeAspect="1"/>
          </p:cNvPicPr>
          <p:nvPr/>
        </p:nvPicPr>
        <p:blipFill>
          <a:blip r:embed="rId3"/>
          <a:stretch>
            <a:fillRect/>
          </a:stretch>
        </p:blipFill>
        <p:spPr>
          <a:xfrm>
            <a:off x="4876800" y="1752600"/>
            <a:ext cx="3665869" cy="3287467"/>
          </a:xfrm>
          <a:prstGeom prst="rect">
            <a:avLst/>
          </a:prstGeom>
        </p:spPr>
      </p:pic>
      <p:sp>
        <p:nvSpPr>
          <p:cNvPr id="6" name="TextBox 4">
            <a:hlinkClick r:id="rId4"/>
          </p:cNvPr>
          <p:cNvSpPr>
            <a:spLocks noChangeArrowheads="1"/>
          </p:cNvSpPr>
          <p:nvPr/>
        </p:nvSpPr>
        <p:spPr bwMode="auto">
          <a:xfrm>
            <a:off x="5257800" y="5715000"/>
            <a:ext cx="2039937"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TestBSTDelete</a:t>
            </a:r>
          </a:p>
        </p:txBody>
      </p:sp>
      <p:sp>
        <p:nvSpPr>
          <p:cNvPr id="7" name="TextBox 5">
            <a:hlinkClick r:id="rId5"/>
          </p:cNvPr>
          <p:cNvSpPr txBox="1"/>
          <p:nvPr/>
        </p:nvSpPr>
        <p:spPr>
          <a:xfrm>
            <a:off x="7391400" y="5715000"/>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439491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smtClean="0"/>
              <a:t>Binary Tree Time Complexity </a:t>
            </a:r>
            <a:endParaRPr lang="en-US" dirty="0"/>
          </a:p>
        </p:txBody>
      </p:sp>
      <p:sp>
        <p:nvSpPr>
          <p:cNvPr id="5" name="Content Placeholder 2"/>
          <p:cNvSpPr>
            <a:spLocks noGrp="1"/>
          </p:cNvSpPr>
          <p:nvPr>
            <p:ph idx="1"/>
          </p:nvPr>
        </p:nvSpPr>
        <p:spPr/>
        <p:txBody>
          <a:bodyPr/>
          <a:lstStyle/>
          <a:p>
            <a:r>
              <a:rPr lang="en-US" altLang="en-US" dirty="0"/>
              <a:t>It is obvious that the time complexity for the </a:t>
            </a:r>
            <a:r>
              <a:rPr lang="en-US" altLang="en-US" dirty="0" err="1"/>
              <a:t>inorder</a:t>
            </a:r>
            <a:r>
              <a:rPr lang="en-US" altLang="en-US" dirty="0"/>
              <a:t>, preorder, and </a:t>
            </a:r>
            <a:r>
              <a:rPr lang="en-US" altLang="en-US" dirty="0" err="1"/>
              <a:t>postorder</a:t>
            </a:r>
            <a:r>
              <a:rPr lang="en-US" altLang="en-US" dirty="0"/>
              <a:t> is O(n), since each node is traversed only once. The time complexity for search, insertion and deletion is the height of the tree. In the worst case, the height of the tree is O(n</a:t>
            </a:r>
            <a:r>
              <a:rPr lang="en-US" altLang="en-US" dirty="0" smtClean="0"/>
              <a:t>).</a:t>
            </a:r>
            <a:endParaRPr lang="en-US" altLang="en-US" dirty="0"/>
          </a:p>
        </p:txBody>
      </p:sp>
    </p:spTree>
    <p:extLst>
      <p:ext uri="{BB962C8B-B14F-4D97-AF65-F5344CB8AC3E}">
        <p14:creationId xmlns:p14="http://schemas.microsoft.com/office/powerpoint/2010/main" val="2672526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Tree Visualization</a:t>
            </a:r>
            <a:endParaRPr lang="en-US" dirty="0"/>
          </a:p>
        </p:txBody>
      </p:sp>
      <p:pic>
        <p:nvPicPr>
          <p:cNvPr id="4" name="Picture 2" descr="An illustration of a window titled Display Binary Tree. The tree has a root node 50 with 2 children 25 and 60, at the first level. The left child 25 has one right child 35 at the second level. The node 35 has one left child 30 at the third level. Below the tree is a dialogue box and 2 buttons from left to right that reads, enter a key with value 60 entered, Insert, Delete. The button Insert is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28638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An illustration of a window titled Display Binary Tree. The tree has a root node 35 with 2 children 25 and 60, at the first level. The left child 25 has one right child 30 at the second level. Below the tree is a dialogue box and 2 buttons from left to right that reads, enter a key with value 50 entered, Insert, Delete. The button Delete is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28800"/>
            <a:ext cx="28130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a:hlinkClick r:id="rId4"/>
          </p:cNvPr>
          <p:cNvSpPr>
            <a:spLocks noChangeArrowheads="1"/>
          </p:cNvSpPr>
          <p:nvPr/>
        </p:nvSpPr>
        <p:spPr bwMode="auto">
          <a:xfrm>
            <a:off x="4156075" y="5192713"/>
            <a:ext cx="1235075"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BTView</a:t>
            </a:r>
          </a:p>
        </p:txBody>
      </p:sp>
      <p:sp>
        <p:nvSpPr>
          <p:cNvPr id="7" name="TextBox 5">
            <a:hlinkClick r:id="rId5"/>
          </p:cNvPr>
          <p:cNvSpPr>
            <a:spLocks noChangeArrowheads="1"/>
          </p:cNvSpPr>
          <p:nvPr/>
        </p:nvSpPr>
        <p:spPr bwMode="auto">
          <a:xfrm>
            <a:off x="5567363" y="5192713"/>
            <a:ext cx="1817687"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BSTAnimation</a:t>
            </a:r>
          </a:p>
        </p:txBody>
      </p:sp>
      <p:sp>
        <p:nvSpPr>
          <p:cNvPr id="8" name="TextBox 6">
            <a:hlinkClick r:id="rId6"/>
          </p:cNvPr>
          <p:cNvSpPr txBox="1"/>
          <p:nvPr/>
        </p:nvSpPr>
        <p:spPr>
          <a:xfrm>
            <a:off x="7561263" y="5192713"/>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521280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Iterators </a:t>
            </a:r>
            <a:endParaRPr lang="en-US" dirty="0"/>
          </a:p>
        </p:txBody>
      </p:sp>
      <p:sp>
        <p:nvSpPr>
          <p:cNvPr id="3" name="Content Placeholder 2"/>
          <p:cNvSpPr>
            <a:spLocks noGrp="1"/>
          </p:cNvSpPr>
          <p:nvPr>
            <p:ph idx="1"/>
          </p:nvPr>
        </p:nvSpPr>
        <p:spPr/>
        <p:txBody>
          <a:bodyPr/>
          <a:lstStyle/>
          <a:p>
            <a:r>
              <a:rPr lang="en-US" altLang="en-US" dirty="0"/>
              <a:t>An</a:t>
            </a:r>
            <a:r>
              <a:rPr lang="en-US" altLang="en-US" b="1" dirty="0"/>
              <a:t> iterator </a:t>
            </a:r>
            <a:r>
              <a:rPr lang="en-US" altLang="en-US" dirty="0"/>
              <a:t>is an object that provides a uniform way for traversing the elements in a container such as a set, list, binary tree, etc. </a:t>
            </a:r>
          </a:p>
        </p:txBody>
      </p:sp>
      <p:pic>
        <p:nvPicPr>
          <p:cNvPr id="4" name="Picture 3" descr="A diagram illustrates a U M L diagram for the interface java period u t i l period Iterator left angle bracket E right angle bracket. It has 3 methods which is of public access modifier denoted by +. The methods and its results are as follows. Method, has Next left parenthesis right parenthesis colon boolean. Result, Returns true if the iterator has more elements. Method, next left parenthesis right parenthesis colon E. Result, Returns the next element in the iterator. Method, remove left parenthesis right parenthesis colon void. Result, Removes from the underlying container the last element returned by the iterator, which is an optional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71800"/>
            <a:ext cx="640715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4">
            <a:hlinkClick r:id="rId3"/>
          </p:cNvPr>
          <p:cNvSpPr>
            <a:spLocks noChangeArrowheads="1"/>
          </p:cNvSpPr>
          <p:nvPr/>
        </p:nvSpPr>
        <p:spPr bwMode="auto">
          <a:xfrm>
            <a:off x="4498975" y="5715000"/>
            <a:ext cx="2530475"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TestBSTWithIterator</a:t>
            </a:r>
          </a:p>
        </p:txBody>
      </p:sp>
      <p:sp>
        <p:nvSpPr>
          <p:cNvPr id="6" name="TextBox 5">
            <a:hlinkClick r:id="rId4"/>
          </p:cNvPr>
          <p:cNvSpPr txBox="1"/>
          <p:nvPr/>
        </p:nvSpPr>
        <p:spPr>
          <a:xfrm>
            <a:off x="7172325" y="5715000"/>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2083336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 Compression: Huffman Coding </a:t>
            </a:r>
            <a:endParaRPr lang="en-US" dirty="0"/>
          </a:p>
        </p:txBody>
      </p:sp>
      <p:sp>
        <p:nvSpPr>
          <p:cNvPr id="3" name="Content Placeholder 2"/>
          <p:cNvSpPr>
            <a:spLocks noGrp="1"/>
          </p:cNvSpPr>
          <p:nvPr>
            <p:ph idx="1"/>
          </p:nvPr>
        </p:nvSpPr>
        <p:spPr>
          <a:xfrm>
            <a:off x="457200" y="1524000"/>
            <a:ext cx="8229600" cy="2362200"/>
          </a:xfrm>
        </p:spPr>
        <p:txBody>
          <a:bodyPr/>
          <a:lstStyle/>
          <a:p>
            <a:r>
              <a:rPr lang="en-US" altLang="en-US" dirty="0"/>
              <a:t>In </a:t>
            </a:r>
            <a:r>
              <a:rPr lang="en-US" altLang="en-US" dirty="0" smtClean="0"/>
              <a:t>A</a:t>
            </a:r>
            <a:r>
              <a:rPr lang="en-US" altLang="en-US" sz="100" dirty="0" smtClean="0"/>
              <a:t> </a:t>
            </a:r>
            <a:r>
              <a:rPr lang="en-US" altLang="en-US" dirty="0" smtClean="0"/>
              <a:t>S</a:t>
            </a:r>
            <a:r>
              <a:rPr lang="en-US" altLang="en-US" sz="100" dirty="0" smtClean="0"/>
              <a:t> </a:t>
            </a:r>
            <a:r>
              <a:rPr lang="en-US" altLang="en-US" dirty="0" smtClean="0"/>
              <a:t>C</a:t>
            </a:r>
            <a:r>
              <a:rPr lang="en-US" altLang="en-US" sz="100" dirty="0" smtClean="0"/>
              <a:t> </a:t>
            </a:r>
            <a:r>
              <a:rPr lang="en-US" altLang="en-US" dirty="0" smtClean="0"/>
              <a:t>II</a:t>
            </a:r>
            <a:r>
              <a:rPr lang="en-US" altLang="en-US" dirty="0"/>
              <a:t>, every character is encoded in 8 bits. Huffman coding compresses data by using fewer bits to encode more frequently occurring characters. The codes for characters are constructed based on the occurrence of characters in the text using a binary tree, called the </a:t>
            </a:r>
            <a:r>
              <a:rPr lang="en-US" altLang="en-US" b="1" dirty="0"/>
              <a:t>Huffman coding tree</a:t>
            </a:r>
            <a:r>
              <a:rPr lang="en-US" altLang="en-US" dirty="0" smtClean="0"/>
              <a:t>.</a:t>
            </a:r>
          </a:p>
          <a:p>
            <a:r>
              <a:rPr lang="en-US" altLang="en-US" dirty="0" smtClean="0"/>
              <a:t>Mississippi</a:t>
            </a:r>
            <a:endParaRPr lang="en-US" altLang="en-US" dirty="0"/>
          </a:p>
        </p:txBody>
      </p:sp>
      <p:pic>
        <p:nvPicPr>
          <p:cNvPr id="6" name="Picture 3" descr="An illustration of Huffman coding tree. A binary tree with a code 0 for all the left children and a code 1 for all the right children. The binary tree has a root node with 2 children at the first level. The right child is named i. The left child has 2 children at the second level. The right child is named s. The left child has 2 children at the third level, M and p. A table beside has 4 rows and 3 columns. The columns have the following headings from left to right. Character, Code, Frequency. The row entries are as follows. Row 1. M, 000, 1. Row 2. p, 0 0 1, 2. Row 3. s, 0 1, 4. Row 4. i 1, 4. The text below the table reads, 0 0 0 1 0 1 0 1 1 0 1 0 1 1 0 0 1 0 0 1 1, 21 bits."/>
          <p:cNvPicPr>
            <a:picLocks noChangeAspect="1"/>
          </p:cNvPicPr>
          <p:nvPr/>
        </p:nvPicPr>
        <p:blipFill>
          <a:blip r:embed="rId2"/>
          <a:stretch>
            <a:fillRect/>
          </a:stretch>
        </p:blipFill>
        <p:spPr>
          <a:xfrm>
            <a:off x="1219200" y="4120157"/>
            <a:ext cx="6062806" cy="2070615"/>
          </a:xfrm>
          <a:prstGeom prst="rect">
            <a:avLst/>
          </a:prstGeom>
        </p:spPr>
      </p:pic>
    </p:spTree>
    <p:extLst>
      <p:ext uri="{BB962C8B-B14F-4D97-AF65-F5344CB8AC3E}">
        <p14:creationId xmlns:p14="http://schemas.microsoft.com/office/powerpoint/2010/main" val="1166065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Binary Tree Terms</a:t>
            </a:r>
            <a:endParaRPr lang="en-US" dirty="0"/>
          </a:p>
        </p:txBody>
      </p:sp>
      <p:sp>
        <p:nvSpPr>
          <p:cNvPr id="5" name="Content Placeholder 2"/>
          <p:cNvSpPr>
            <a:spLocks noGrp="1"/>
          </p:cNvSpPr>
          <p:nvPr>
            <p:ph idx="1"/>
          </p:nvPr>
        </p:nvSpPr>
        <p:spPr/>
        <p:txBody>
          <a:bodyPr/>
          <a:lstStyle/>
          <a:p>
            <a:r>
              <a:rPr lang="en-US" altLang="en-US" dirty="0">
                <a:cs typeface="Courier New" panose="02070309020205020404" pitchFamily="49" charset="0"/>
              </a:rPr>
              <a:t>The root of left (right) subtree of a node is called a </a:t>
            </a:r>
            <a:r>
              <a:rPr lang="en-US" altLang="en-US" b="1" dirty="0">
                <a:cs typeface="Courier New" panose="02070309020205020404" pitchFamily="49" charset="0"/>
              </a:rPr>
              <a:t>left (right) child</a:t>
            </a:r>
            <a:r>
              <a:rPr lang="en-US" altLang="en-US" dirty="0">
                <a:cs typeface="Courier New" panose="02070309020205020404" pitchFamily="49" charset="0"/>
              </a:rPr>
              <a:t> of the node. A node without children is called a </a:t>
            </a:r>
            <a:r>
              <a:rPr lang="en-US" altLang="en-US" i="1" dirty="0">
                <a:cs typeface="Courier New" panose="02070309020205020404" pitchFamily="49" charset="0"/>
              </a:rPr>
              <a:t>leaf</a:t>
            </a:r>
            <a:r>
              <a:rPr lang="en-US" altLang="en-US" dirty="0">
                <a:cs typeface="Courier New" panose="02070309020205020404" pitchFamily="49" charset="0"/>
              </a:rPr>
              <a:t>. A special type of binary tree called a </a:t>
            </a:r>
            <a:r>
              <a:rPr lang="en-US" altLang="en-US" b="1" dirty="0">
                <a:cs typeface="Courier New" panose="02070309020205020404" pitchFamily="49" charset="0"/>
              </a:rPr>
              <a:t>binary search tree </a:t>
            </a:r>
            <a:r>
              <a:rPr lang="en-US" altLang="en-US" dirty="0">
                <a:cs typeface="Courier New" panose="02070309020205020404" pitchFamily="49" charset="0"/>
              </a:rPr>
              <a:t>is often useful. A binary search tree (with no duplicate elements) has the property that for every node in the tree the value of any node in its left subtree is less than the value of the node and the value of any node in its right subtree is greater than the value of the node. The binary trees in Figure 25.1 are all binary search trees. This section is concerned with binary search trees</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spTree>
    <p:extLst>
      <p:ext uri="{BB962C8B-B14F-4D97-AF65-F5344CB8AC3E}">
        <p14:creationId xmlns:p14="http://schemas.microsoft.com/office/powerpoint/2010/main" val="1373396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See How a Binary Tree Works</a:t>
            </a:r>
            <a:endParaRPr lang="en-US" dirty="0"/>
          </a:p>
        </p:txBody>
      </p:sp>
      <p:sp>
        <p:nvSpPr>
          <p:cNvPr id="5" name="Content Placeholder 2"/>
          <p:cNvSpPr>
            <a:spLocks noGrp="1"/>
          </p:cNvSpPr>
          <p:nvPr>
            <p:ph idx="1"/>
          </p:nvPr>
        </p:nvSpPr>
        <p:spPr>
          <a:xfrm>
            <a:off x="457200" y="1524000"/>
            <a:ext cx="8229600" cy="914400"/>
          </a:xfrm>
        </p:spPr>
        <p:txBody>
          <a:bodyPr/>
          <a:lstStyle/>
          <a:p>
            <a:r>
              <a:rPr lang="en-US" altLang="en-US" dirty="0" smtClean="0">
                <a:hlinkClick r:id="rId2"/>
              </a:rPr>
              <a:t>www.cs.armstrong.edu/liang/animation/HuffmanCodingAnimation.html</a:t>
            </a:r>
            <a:endParaRPr lang="en-US" altLang="en-US" dirty="0"/>
          </a:p>
        </p:txBody>
      </p:sp>
      <p:pic>
        <p:nvPicPr>
          <p:cNvPr id="6" name="Picture 3" descr="An illustration of a window of Huffman coding animation. The title on the window reads, Huffman Coding Animation by Y Daniel Liang. Below the title is a dialogue box named enter a text with Welcome entered. It has a button Show Huffman tree beside it. Below the second line is a binary tree with a code 0 for all the left children and a code 1 for all the right children. It has a root node 7 with 2 children 3 and 4, at the first level. The left child 3 has 2 children, 1 and 2, at the second level. The left node is named o. The right child 2 has 2 children, 1 and 1, at the third level. The left node is named m and the right node is named l. The right child 4 has 2 children 2 and 2, at the second level. The left node is named e. The right child 2 has 2 children 1 and 1, at the third level. The left node is named w and the right node is named c. A pop up window titled encode text to bits read, Welcome is encoded to 1 1 0 1 0 0 1 1 1 1 1 0 0 0 1 0 1 0. The bottom of the window has a dialogue box named enter a bit string with the value 0 1 0 0 1 1 0 1 0 1 0 0 1 0 1 0 entered. A button decode text is beside that. A check box match case is selec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048000"/>
            <a:ext cx="6226175" cy="288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6547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Constructing Huffman </a:t>
            </a:r>
            <a:r>
              <a:rPr lang="en-US" altLang="en-US" dirty="0" smtClean="0"/>
              <a:t>Tree </a:t>
            </a:r>
            <a:r>
              <a:rPr lang="en-US" altLang="en-US" sz="2000" b="0" dirty="0" smtClean="0"/>
              <a:t>(1 of 3)</a:t>
            </a:r>
            <a:endParaRPr lang="en-US" sz="2000" b="0" dirty="0"/>
          </a:p>
        </p:txBody>
      </p:sp>
      <p:sp>
        <p:nvSpPr>
          <p:cNvPr id="3" name="Content Placeholder 2"/>
          <p:cNvSpPr>
            <a:spLocks noGrp="1"/>
          </p:cNvSpPr>
          <p:nvPr>
            <p:ph idx="1"/>
          </p:nvPr>
        </p:nvSpPr>
        <p:spPr/>
        <p:txBody>
          <a:bodyPr/>
          <a:lstStyle/>
          <a:p>
            <a:r>
              <a:rPr lang="en-US" altLang="en-US" dirty="0"/>
              <a:t>To construct a </a:t>
            </a:r>
            <a:r>
              <a:rPr lang="en-US" altLang="en-US" b="1" dirty="0"/>
              <a:t>Huffman coding tree</a:t>
            </a:r>
            <a:r>
              <a:rPr lang="en-US" altLang="en-US" dirty="0"/>
              <a:t>, use a greedy algorithm as follows:</a:t>
            </a:r>
          </a:p>
          <a:p>
            <a:pPr marL="256032" indent="-256032">
              <a:buFont typeface="Arial" panose="020B0604020202020204" pitchFamily="34" charset="0"/>
              <a:buChar char="•"/>
            </a:pPr>
            <a:r>
              <a:rPr lang="en-US" altLang="en-US" dirty="0"/>
              <a:t>Begin with a forest of trees. Each tree contains a node for a character. The weight of the node is the frequency of the character in the text.</a:t>
            </a:r>
          </a:p>
          <a:p>
            <a:pPr marL="256032" indent="-256032">
              <a:buFont typeface="Arial" panose="020B0604020202020204" pitchFamily="34" charset="0"/>
              <a:buChar char="•"/>
            </a:pPr>
            <a:r>
              <a:rPr lang="en-US" altLang="en-US" dirty="0"/>
              <a:t>Repeat this step until there is only one </a:t>
            </a:r>
            <a:r>
              <a:rPr lang="en-US" altLang="en-US" dirty="0" smtClean="0"/>
              <a:t>tree: Choose </a:t>
            </a:r>
            <a:r>
              <a:rPr lang="en-US" altLang="en-US" dirty="0"/>
              <a:t>two trees with the smallest weight and create a new node as their parent. The weight of the new tree is the sum of the weight of the subtrees</a:t>
            </a:r>
            <a:r>
              <a:rPr lang="en-US" altLang="en-US" dirty="0" smtClean="0"/>
              <a:t>.</a:t>
            </a:r>
            <a:endParaRPr lang="en-US" altLang="en-US" dirty="0"/>
          </a:p>
        </p:txBody>
      </p:sp>
    </p:spTree>
    <p:extLst>
      <p:ext uri="{BB962C8B-B14F-4D97-AF65-F5344CB8AC3E}">
        <p14:creationId xmlns:p14="http://schemas.microsoft.com/office/powerpoint/2010/main" val="1606682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Constructing Huffman Tree </a:t>
            </a:r>
            <a:r>
              <a:rPr lang="en-US" altLang="en-US" sz="2000" b="0" dirty="0" smtClean="0"/>
              <a:t>(2 </a:t>
            </a:r>
            <a:r>
              <a:rPr lang="en-US" altLang="en-US" sz="2000" b="0" dirty="0"/>
              <a:t>of 3)</a:t>
            </a:r>
            <a:endParaRPr lang="en-US" dirty="0"/>
          </a:p>
        </p:txBody>
      </p:sp>
      <p:pic>
        <p:nvPicPr>
          <p:cNvPr id="6" name="Picture 2" descr="A diagram for building a coding tree for the text Mississippi. The first diagram has 4 single node trees, weight 1 M, weight 4 s, weight 4 i, weight 2 p. The coding tree is built by combining 2 smallest weighted trees. The second diagram has a tree with root node weight 3, with 2 children weight 1 M, weight 2 p, at the first level. The nodes weight 4 s and weight 4 i is not part of the tree. The third diagram has a tree with root node weight 7, with 2 children weight 3, weight 4 i, at the first level. The left child weight 3 has 2 children, weight 1 M, weight 2 p, at the second level. The node weight 4 i is not part of the tree. The diagram 4 is the complete coding tree with all the left child coded 0 and all the right child coded 1. The tree has a root node weight 11, with 2 children weight 7, weight 4 i, at the first level. The left child weight 7 has 2 children, weight 3, weight 4 s, at the second level. The left child weight 3 has 2 children weight 1 M, weight 2 p, at the third level. "/>
          <p:cNvPicPr>
            <a:picLocks noChangeAspect="1"/>
          </p:cNvPicPr>
          <p:nvPr/>
        </p:nvPicPr>
        <p:blipFill>
          <a:blip r:embed="rId2"/>
          <a:stretch>
            <a:fillRect/>
          </a:stretch>
        </p:blipFill>
        <p:spPr>
          <a:xfrm>
            <a:off x="1066800" y="1905000"/>
            <a:ext cx="6398128" cy="4003323"/>
          </a:xfrm>
          <a:prstGeom prst="rect">
            <a:avLst/>
          </a:prstGeom>
        </p:spPr>
      </p:pic>
    </p:spTree>
    <p:extLst>
      <p:ext uri="{BB962C8B-B14F-4D97-AF65-F5344CB8AC3E}">
        <p14:creationId xmlns:p14="http://schemas.microsoft.com/office/powerpoint/2010/main" val="121593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Constructing Huffman Tree </a:t>
            </a:r>
            <a:r>
              <a:rPr lang="en-US" altLang="en-US" sz="2000" b="0" smtClean="0"/>
              <a:t>(3 </a:t>
            </a:r>
            <a:r>
              <a:rPr lang="en-US" altLang="en-US" sz="2000" b="0"/>
              <a:t>of 3)</a:t>
            </a:r>
            <a:endParaRPr lang="en-US" dirty="0"/>
          </a:p>
        </p:txBody>
      </p:sp>
      <p:sp>
        <p:nvSpPr>
          <p:cNvPr id="5" name="TextBox 2">
            <a:hlinkClick r:id="rId2"/>
          </p:cNvPr>
          <p:cNvSpPr>
            <a:spLocks noChangeArrowheads="1"/>
          </p:cNvSpPr>
          <p:nvPr/>
        </p:nvSpPr>
        <p:spPr bwMode="auto">
          <a:xfrm>
            <a:off x="4724400" y="5545348"/>
            <a:ext cx="2098675" cy="40011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mn-lt"/>
              </a:rPr>
              <a:t>HuffmanCode</a:t>
            </a:r>
          </a:p>
        </p:txBody>
      </p:sp>
      <p:sp>
        <p:nvSpPr>
          <p:cNvPr id="4" name="TextBox 4">
            <a:hlinkClick r:id="rId3"/>
          </p:cNvPr>
          <p:cNvSpPr txBox="1"/>
          <p:nvPr/>
        </p:nvSpPr>
        <p:spPr>
          <a:xfrm>
            <a:off x="7010400" y="5545348"/>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831637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cstate="print">
            <a:alphaModFix/>
          </a:blip>
          <a:stretch>
            <a:fillRect/>
          </a:stretch>
        </p:blipFill>
        <p:spPr>
          <a:xfrm>
            <a:off x="1143000" y="2310096"/>
            <a:ext cx="6992625" cy="2466975"/>
          </a:xfrm>
          <a:prstGeom prst="rect">
            <a:avLst/>
          </a:prstGeom>
          <a:noFill/>
          <a:ln>
            <a:noFill/>
          </a:ln>
        </p:spPr>
      </p:pic>
    </p:spTree>
    <p:extLst>
      <p:ext uri="{BB962C8B-B14F-4D97-AF65-F5344CB8AC3E}">
        <p14:creationId xmlns:p14="http://schemas.microsoft.com/office/powerpoint/2010/main" val="342013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Representing Binary Trees</a:t>
            </a:r>
            <a:endParaRPr lang="en-US" dirty="0"/>
          </a:p>
        </p:txBody>
      </p:sp>
      <p:sp>
        <p:nvSpPr>
          <p:cNvPr id="5" name="Content Placeholder 2"/>
          <p:cNvSpPr>
            <a:spLocks noGrp="1"/>
          </p:cNvSpPr>
          <p:nvPr>
            <p:ph idx="1"/>
          </p:nvPr>
        </p:nvSpPr>
        <p:spPr>
          <a:xfrm>
            <a:off x="457200" y="1524000"/>
            <a:ext cx="8229600" cy="1524000"/>
          </a:xfrm>
        </p:spPr>
        <p:txBody>
          <a:bodyPr/>
          <a:lstStyle/>
          <a:p>
            <a:r>
              <a:rPr lang="en-US" altLang="en-US" dirty="0">
                <a:cs typeface="Courier New" panose="02070309020205020404" pitchFamily="49" charset="0"/>
              </a:rPr>
              <a:t>A binary tree can be represented using a set of linked nodes. Each node contains a value and two links named </a:t>
            </a:r>
            <a:r>
              <a:rPr lang="en-US" altLang="en-US" b="1" dirty="0">
                <a:cs typeface="Courier New" panose="02070309020205020404" pitchFamily="49" charset="0"/>
              </a:rPr>
              <a:t>left and right</a:t>
            </a:r>
            <a:r>
              <a:rPr lang="en-US" altLang="en-US" dirty="0">
                <a:cs typeface="Courier New" panose="02070309020205020404" pitchFamily="49" charset="0"/>
              </a:rPr>
              <a:t> that reference the left child and right child, respectively, as shown in Figure 25.2</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pic>
        <p:nvPicPr>
          <p:cNvPr id="6" name="Picture 3" descr="An illustration of a binary tree with linked nodes. The tree has a root node 60 with 2 links left and right. The root 60 has 2 children, 55 and 100, at the first level, linked to left and right of the root. The 2 children have links left and right each. The left child 55 has 2 children 45 and 57, at the second level, linked to left and right. The right child 100 has 2 children 67 and 107, at the second level, linked to left and right. All the nodes in the second level has 2 links left and right each."/>
          <p:cNvPicPr>
            <a:picLocks noChangeAspect="1"/>
          </p:cNvPicPr>
          <p:nvPr/>
        </p:nvPicPr>
        <p:blipFill>
          <a:blip r:embed="rId2"/>
          <a:stretch>
            <a:fillRect/>
          </a:stretch>
        </p:blipFill>
        <p:spPr>
          <a:xfrm>
            <a:off x="685800" y="3505200"/>
            <a:ext cx="3886200" cy="2484382"/>
          </a:xfrm>
          <a:prstGeom prst="rect">
            <a:avLst/>
          </a:prstGeom>
        </p:spPr>
      </p:pic>
      <p:pic>
        <p:nvPicPr>
          <p:cNvPr id="7" name="Picture 4" descr="Computer code has 8 lines. The lines read as follows. Line 1. class Tree Node left angle bracket E right angle bracket left brace. Line 2, indented once. E element semicolon. Line 3, indented once. Tree Node left angle bracket E right angle bracket left semicolon. Line 4, indented once. Tree Node left angle bracket E right angle bracket right semicolon. Line 5, indented once. public Tree Node left parenthesis E o right parenthesis left brace. Line 6, indented twice. element equals 0 semicolon. Line 7, indented once. right brace. Line 8. right brace."/>
          <p:cNvPicPr>
            <a:picLocks noChangeAspect="1"/>
          </p:cNvPicPr>
          <p:nvPr/>
        </p:nvPicPr>
        <p:blipFill>
          <a:blip r:embed="rId3"/>
          <a:stretch>
            <a:fillRect/>
          </a:stretch>
        </p:blipFill>
        <p:spPr>
          <a:xfrm>
            <a:off x="4953000" y="3505200"/>
            <a:ext cx="3554276" cy="2434075"/>
          </a:xfrm>
          <a:prstGeom prst="rect">
            <a:avLst/>
          </a:prstGeom>
        </p:spPr>
      </p:pic>
    </p:spTree>
    <p:extLst>
      <p:ext uri="{BB962C8B-B14F-4D97-AF65-F5344CB8AC3E}">
        <p14:creationId xmlns:p14="http://schemas.microsoft.com/office/powerpoint/2010/main" val="2688377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Searching an Element in a Binary Search Tree</a:t>
            </a:r>
            <a:endParaRPr lang="en-US" dirty="0"/>
          </a:p>
        </p:txBody>
      </p:sp>
      <p:pic>
        <p:nvPicPr>
          <p:cNvPr id="6" name="Picture 2" descr="Computer code has 13 lines. The lines read as follows. Line 1. public boolean search left parenthesis E element right parenthesis left brace. Line 2, indented once. Tree Node left angle bracket E right angle bracket current equals root semicolon forward slash forward slash Start from the root. Line 3, indented once. while left parenthesis current exclamation point equals null right parenthesis. Line 4, indented twice. if left parenthesis element less than sign current period element right parenthesis left brace. Line 5, indented 3 times. current equals current period left semicolon forward slash forward slash Go left. Line 6, indented twice. right brace. Line 7, indented twice. else if left parenthesis element greater than sign current period element right parenthesis left brace. Line 8, indented 3 times. current equals current period right semicolon forward slash forward slash Go right. Line 9, indented twice. right brace. Line 10, indented twice. else forward slash forward slash Element matches current period element. Line 11, indented 3 times. return true semicolon forward slash forward slash Element is found. Line 12, indented once. return false semicolon forward slash forward slash Element is not in the tree. Line 13. right brace."/>
          <p:cNvPicPr>
            <a:picLocks noChangeAspect="1"/>
          </p:cNvPicPr>
          <p:nvPr/>
        </p:nvPicPr>
        <p:blipFill>
          <a:blip r:embed="rId2"/>
          <a:stretch>
            <a:fillRect/>
          </a:stretch>
        </p:blipFill>
        <p:spPr>
          <a:xfrm>
            <a:off x="880552" y="1828800"/>
            <a:ext cx="7382896" cy="4249615"/>
          </a:xfrm>
          <a:prstGeom prst="rect">
            <a:avLst/>
          </a:prstGeom>
        </p:spPr>
      </p:pic>
    </p:spTree>
    <p:extLst>
      <p:ext uri="{BB962C8B-B14F-4D97-AF65-F5344CB8AC3E}">
        <p14:creationId xmlns:p14="http://schemas.microsoft.com/office/powerpoint/2010/main" val="3193290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Inserting an Element to a Binary Search Tree</a:t>
            </a:r>
            <a:endParaRPr lang="en-US" dirty="0"/>
          </a:p>
        </p:txBody>
      </p:sp>
      <p:sp>
        <p:nvSpPr>
          <p:cNvPr id="5" name="Content Placeholder 2"/>
          <p:cNvSpPr>
            <a:spLocks noGrp="1"/>
          </p:cNvSpPr>
          <p:nvPr>
            <p:ph idx="1"/>
          </p:nvPr>
        </p:nvSpPr>
        <p:spPr/>
        <p:txBody>
          <a:bodyPr/>
          <a:lstStyle/>
          <a:p>
            <a:r>
              <a:rPr lang="en-US" altLang="en-US" dirty="0">
                <a:cs typeface="Times New Roman" panose="02020603050405020304" pitchFamily="18" charset="0"/>
              </a:rPr>
              <a:t>If a binary tree is empty, create a root node with the new element. Otherwise, locate the parent node for the new element node. If the new element is less than the parent element, the node for the new element becomes the left child of the parent. If the new element is greater than the parent element, the node for the new element becomes the right child of the parent. Here is the algorithm:</a:t>
            </a:r>
            <a:r>
              <a:rPr lang="en-US" altLang="en-US" dirty="0">
                <a:cs typeface="Courier New" panose="02070309020205020404" pitchFamily="49" charset="0"/>
              </a:rPr>
              <a:t> </a:t>
            </a:r>
          </a:p>
        </p:txBody>
      </p:sp>
    </p:spTree>
    <p:extLst>
      <p:ext uri="{BB962C8B-B14F-4D97-AF65-F5344CB8AC3E}">
        <p14:creationId xmlns:p14="http://schemas.microsoft.com/office/powerpoint/2010/main" val="3260110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Inserting an Element to a Binary Tree </a:t>
            </a:r>
            <a:r>
              <a:rPr lang="en-US" altLang="en-US" sz="2000" b="0" dirty="0" smtClean="0"/>
              <a:t>(1 of 21)</a:t>
            </a:r>
            <a:endParaRPr lang="en-US" sz="2000" b="0" dirty="0"/>
          </a:p>
        </p:txBody>
      </p:sp>
      <p:pic>
        <p:nvPicPr>
          <p:cNvPr id="7" name="Picture 2" descr="Computer code has 23 lines. The lines read as follows. Line 1. if left parenthesis root equals equals null right parenthesis. Line 2, indented once. root equals new Tree Node left parenthesis element right parenthesis semicolon. Line 3. else left brace. Line 4, indented once. forward slash forward slash Locate the parent node. Line 5, indented once. current equals root semicolon. Line 6, indented once. while left parenthesis current not equals null right parenthesis. Line 7, indented twice. if left parenthesis element value less than sign the value in the current period element right parenthesis left brace. Line 8, indented 3 times. parent equals current semicolon. Line 9, indented 3 times. current equals current period left semicolon. Line 10, indented twice. right brace. Line 11, indented twice. else if left parenthesis element value greater than sign the value in current period element right parenthesis left brace. Line 12, indented 3 times. parent equals current semicolon. Line 13, indented 3 times. current equals current period right semicolon. Line 14, indented twice. right brace. Line 15, indented twice. else. Line 16, indented 3 times. return false semicolon forward slash forward slash Duplicate node not inserted. Line 17, indented once. forward slash forward slash Create the new node and attach it to the parent node. Line 18, indented once. if left parenthesis element less than sign parent period element right parenthesis. Line 19, indented twice. parent period left equals new Tree Node left parenthesis element right parenthesis semicolon. Line 20, indented once. else. Line 21, indented twice. parent period right equals new Tree Node left parenthesis element right parenthesis semicolon. Line 22, indented once. return true semicolon forward slash forward slash Element inserted. Line 23. right brace."/>
          <p:cNvPicPr>
            <a:picLocks noChangeAspect="1"/>
          </p:cNvPicPr>
          <p:nvPr/>
        </p:nvPicPr>
        <p:blipFill>
          <a:blip r:embed="rId2"/>
          <a:stretch>
            <a:fillRect/>
          </a:stretch>
        </p:blipFill>
        <p:spPr>
          <a:xfrm>
            <a:off x="609600" y="1600200"/>
            <a:ext cx="4343400" cy="4572000"/>
          </a:xfrm>
          <a:prstGeom prst="rect">
            <a:avLst/>
          </a:prstGeom>
        </p:spPr>
      </p:pic>
      <p:pic>
        <p:nvPicPr>
          <p:cNvPr id="10" name="Picture 3" descr="An illustration of a binary tree with linked nodes. A text above the binary tree reads insert 101 into the following tree. The tree has a root node 60 with 2 links left and right. The root 60 has 2 children, 55 and 100, at the first level, linked to left and right of the root. The 2 children have links left and right each. The left child 55 has 2 children 45 and 57, at the second level, linked to left and right. The right child 100 has 2 children 67 and 107, at the second level, linked to left and right. All the nodes in the second level has 2 links left and right each. "/>
          <p:cNvPicPr>
            <a:picLocks noChangeAspect="1"/>
          </p:cNvPicPr>
          <p:nvPr/>
        </p:nvPicPr>
        <p:blipFill>
          <a:blip r:embed="rId3"/>
          <a:stretch>
            <a:fillRect/>
          </a:stretch>
        </p:blipFill>
        <p:spPr>
          <a:xfrm>
            <a:off x="5150814" y="2119767"/>
            <a:ext cx="3535986" cy="3532865"/>
          </a:xfrm>
          <a:prstGeom prst="rect">
            <a:avLst/>
          </a:prstGeom>
        </p:spPr>
      </p:pic>
    </p:spTree>
    <p:extLst>
      <p:ext uri="{BB962C8B-B14F-4D97-AF65-F5344CB8AC3E}">
        <p14:creationId xmlns:p14="http://schemas.microsoft.com/office/powerpoint/2010/main" val="4237978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12027</TotalTime>
  <Words>1775</Words>
  <Application>Microsoft Office PowerPoint</Application>
  <PresentationFormat>On-screen Show (4:3)</PresentationFormat>
  <Paragraphs>116</Paragraphs>
  <Slides>54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Courier New</vt:lpstr>
      <vt:lpstr>Tahoma</vt:lpstr>
      <vt:lpstr>Times New Roman</vt:lpstr>
      <vt:lpstr>Verdana</vt:lpstr>
      <vt:lpstr>Wingdings</vt:lpstr>
      <vt:lpstr>508 Lecture</vt:lpstr>
      <vt:lpstr>Introduction to Java Programming</vt:lpstr>
      <vt:lpstr>Objectives</vt:lpstr>
      <vt:lpstr>Binary Trees</vt:lpstr>
      <vt:lpstr>See How a Binary Search Tree Works</vt:lpstr>
      <vt:lpstr>Binary Tree Terms</vt:lpstr>
      <vt:lpstr>Representing Binary Trees</vt:lpstr>
      <vt:lpstr>Searching an Element in a Binary Search Tree</vt:lpstr>
      <vt:lpstr>Inserting an Element to a Binary Search Tree</vt:lpstr>
      <vt:lpstr>Inserting an Element to a Binary Tree (1 of 21)</vt:lpstr>
      <vt:lpstr>Inserting an Element to a Binary Tree (2 of 21)</vt:lpstr>
      <vt:lpstr>Inserting an Element to a Binary Tree (3 of 21)</vt:lpstr>
      <vt:lpstr>Inserting an Element to a Binary Tree (4 of 21)</vt:lpstr>
      <vt:lpstr>Inserting an Element to a Binary Tree (5 of 21)</vt:lpstr>
      <vt:lpstr>Inserting an Element to a Binary Tree (6 of 21)</vt:lpstr>
      <vt:lpstr>Inserting an Element to a Binary Tree (7 of 21)</vt:lpstr>
      <vt:lpstr>Inserting an Element to a Binary Tree (8 of 21)</vt:lpstr>
      <vt:lpstr>Inserting an Element to a Binary Tree (9 of 21)</vt:lpstr>
      <vt:lpstr>Inserting an Element to a Binary Tree (10 of 21)</vt:lpstr>
      <vt:lpstr>Inserting an Element to a Binary Tree (11 of 21)</vt:lpstr>
      <vt:lpstr>Inserting an Element to a Binary Tree (12 of 21)</vt:lpstr>
      <vt:lpstr>Inserting an Element to a Binary Tree (13 of 21)</vt:lpstr>
      <vt:lpstr>Inserting an Element to a Binary Tree (14 of 21)</vt:lpstr>
      <vt:lpstr>Inserting an Element to a Binary Tree (15 of 21)</vt:lpstr>
      <vt:lpstr>Inserting an Element to a Binary Tree (16 of 21)</vt:lpstr>
      <vt:lpstr>Inserting an Element to a Binary Tree (17 of 21)</vt:lpstr>
      <vt:lpstr>Inserting an Element to a Binary Tree (18 of 21)</vt:lpstr>
      <vt:lpstr>Inserting an Element to a Binary Tree (19 of 21)</vt:lpstr>
      <vt:lpstr>Inserting an Element to a Binary Tree (20 of 21)</vt:lpstr>
      <vt:lpstr>Inserting an Element to a Binary Tree (21 of 21)</vt:lpstr>
      <vt:lpstr>Inserting 59 into the Tree</vt:lpstr>
      <vt:lpstr>Tree Traversal (1 of 2)</vt:lpstr>
      <vt:lpstr>Tree Traversal (2 of 2)</vt:lpstr>
      <vt:lpstr>The Tree Interface</vt:lpstr>
      <vt:lpstr>The B S T Class</vt:lpstr>
      <vt:lpstr>Example: Using Binary Trees</vt:lpstr>
      <vt:lpstr>Tree After Insertions</vt:lpstr>
      <vt:lpstr>Deleting Elements in a Binary Search Tree (1 of 6) </vt:lpstr>
      <vt:lpstr>Deleting Elements in a Binary Search Tree (2 of 6) </vt:lpstr>
      <vt:lpstr>Deleting Elements in a Binary Search Tree (3 of 6) </vt:lpstr>
      <vt:lpstr>Deleting Elements in a Binary Search Tree (4 of 6) </vt:lpstr>
      <vt:lpstr>Deleting Elements in a Binary Search Tree (5 of 6) </vt:lpstr>
      <vt:lpstr>Deleting Elements in a Binary Search Tree (6 of 6)</vt:lpstr>
      <vt:lpstr>Examples (1 of 3)</vt:lpstr>
      <vt:lpstr>Examples (2 of 3)</vt:lpstr>
      <vt:lpstr>Examples (3 of 3)</vt:lpstr>
      <vt:lpstr>Binary Tree Time Complexity </vt:lpstr>
      <vt:lpstr>Tree Visualization</vt:lpstr>
      <vt:lpstr>Iterators </vt:lpstr>
      <vt:lpstr>Data Compression: Huffman Coding </vt:lpstr>
      <vt:lpstr>See How a Binary Tree Works</vt:lpstr>
      <vt:lpstr>Constructing Huffman Tree (1 of 3)</vt:lpstr>
      <vt:lpstr>Constructing Huffman Tree (2 of 3)</vt:lpstr>
      <vt:lpstr>Constructing Huffman Tree (3 of 3)</vt:lpstr>
      <vt:lpstr>Copyright</vt:lpstr>
    </vt:vector>
  </TitlesOfParts>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Harihara Subramanian, Vigneshwaran (Cognizant)</cp:lastModifiedBy>
  <cp:revision>6119</cp:revision>
  <dcterms:created xsi:type="dcterms:W3CDTF">2016-09-22T21:34:04Z</dcterms:created>
  <dcterms:modified xsi:type="dcterms:W3CDTF">2018-03-23T10:25:59Z</dcterms:modified>
</cp:coreProperties>
</file>