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466" r:id="rId2"/>
    <p:sldId id="520" r:id="rId3"/>
    <p:sldId id="521" r:id="rId4"/>
    <p:sldId id="522" r:id="rId5"/>
    <p:sldId id="523" r:id="rId6"/>
    <p:sldId id="524" r:id="rId7"/>
    <p:sldId id="525" r:id="rId8"/>
    <p:sldId id="526" r:id="rId9"/>
    <p:sldId id="527" r:id="rId10"/>
    <p:sldId id="528" r:id="rId11"/>
    <p:sldId id="529" r:id="rId12"/>
    <p:sldId id="530" r:id="rId13"/>
    <p:sldId id="51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guide id="2" pos="288" userDrawn="1">
          <p15:clr>
            <a:srgbClr val="A4A3A4"/>
          </p15:clr>
        </p15:guide>
        <p15:guide id="3" orient="horz" pos="4224" userDrawn="1">
          <p15:clr>
            <a:srgbClr val="A4A3A4"/>
          </p15:clr>
        </p15:guide>
        <p15:guide id="4" orient="horz" pos="76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eryl Keenan" initials="CK" lastIdx="1" clrIdx="1"/>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46" autoAdjust="0"/>
    <p:restoredTop sz="85814" autoAdjust="0"/>
  </p:normalViewPr>
  <p:slideViewPr>
    <p:cSldViewPr>
      <p:cViewPr varScale="1">
        <p:scale>
          <a:sx n="95" d="100"/>
          <a:sy n="95" d="100"/>
        </p:scale>
        <p:origin x="864" y="84"/>
      </p:cViewPr>
      <p:guideLst>
        <p:guide orient="horz" pos="4128"/>
        <p:guide pos="288"/>
        <p:guide orient="horz" pos="4224"/>
        <p:guide orient="horz" pos="768"/>
      </p:guideLst>
    </p:cSldViewPr>
  </p:slideViewPr>
  <p:outlineViewPr>
    <p:cViewPr>
      <p:scale>
        <a:sx n="33" d="100"/>
        <a:sy n="33" d="100"/>
      </p:scale>
      <p:origin x="0" y="0"/>
    </p:cViewPr>
  </p:outlineViewPr>
  <p:notesTextViewPr>
    <p:cViewPr>
      <p:scale>
        <a:sx n="1" d="1"/>
        <a:sy n="1" d="1"/>
      </p:scale>
      <p:origin x="0" y="0"/>
    </p:cViewPr>
  </p:notesTextViewPr>
  <p:sorterViewPr>
    <p:cViewPr>
      <p:scale>
        <a:sx n="148" d="100"/>
        <a:sy n="148" d="100"/>
      </p:scale>
      <p:origin x="0" y="0"/>
    </p:cViewPr>
  </p:sorterViewPr>
  <p:notesViewPr>
    <p:cSldViewPr>
      <p:cViewPr varScale="1">
        <p:scale>
          <a:sx n="85" d="100"/>
          <a:sy n="85" d="100"/>
        </p:scale>
        <p:origin x="277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3/23/2018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3/23/2018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this PowerPoint presentation contains mathematical equations, you may need to check that your computer has the following installed:</a:t>
            </a:r>
          </a:p>
          <a:p>
            <a:r>
              <a:rPr lang="en-US" sz="1200" kern="1200" dirty="0" smtClean="0">
                <a:solidFill>
                  <a:schemeClr val="tx1"/>
                </a:solidFill>
                <a:effectLst/>
                <a:latin typeface="+mn-lt"/>
                <a:ea typeface="+mn-ea"/>
                <a:cs typeface="+mn-cs"/>
              </a:rPr>
              <a:t>1) MathType Plugin</a:t>
            </a:r>
          </a:p>
          <a:p>
            <a:r>
              <a:rPr lang="en-US" sz="1200" kern="1200" dirty="0" smtClean="0">
                <a:solidFill>
                  <a:schemeClr val="tx1"/>
                </a:solidFill>
                <a:effectLst/>
                <a:latin typeface="+mn-lt"/>
                <a:ea typeface="+mn-ea"/>
                <a:cs typeface="+mn-cs"/>
              </a:rPr>
              <a:t>2) Math Player (free versions available)</a:t>
            </a:r>
          </a:p>
          <a:p>
            <a:r>
              <a:rPr lang="en-US" sz="1200" kern="1200" dirty="0" smtClean="0">
                <a:solidFill>
                  <a:schemeClr val="tx1"/>
                </a:solidFill>
                <a:effectLst/>
                <a:latin typeface="+mn-lt"/>
                <a:ea typeface="+mn-ea"/>
                <a:cs typeface="+mn-cs"/>
              </a:rPr>
              <a:t>3) NVDA Reader (free versions available)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401411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241393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178882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13</a:t>
            </a:fld>
            <a:endParaRPr lang="en-US" dirty="0"/>
          </a:p>
        </p:txBody>
      </p:sp>
    </p:spTree>
    <p:extLst>
      <p:ext uri="{BB962C8B-B14F-4D97-AF65-F5344CB8AC3E}">
        <p14:creationId xmlns:p14="http://schemas.microsoft.com/office/powerpoint/2010/main" val="13915225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740691"/>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1071326"/>
            <a:ext cx="8229600" cy="435427"/>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853261"/>
            <a:ext cx="3657600" cy="134713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76601"/>
            <a:ext cx="3657600" cy="1066800"/>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13" name="TextBox 12"/>
          <p:cNvSpPr txBox="1"/>
          <p:nvPr userDrawn="1"/>
        </p:nvSpPr>
        <p:spPr>
          <a:xfrm>
            <a:off x="1905000" y="6477000"/>
            <a:ext cx="7162800" cy="276999"/>
          </a:xfrm>
          <a:prstGeom prst="rect">
            <a:avLst/>
          </a:prstGeom>
          <a:noFill/>
        </p:spPr>
        <p:txBody>
          <a:bodyPr wrap="square" rtlCol="0">
            <a:spAutoFit/>
          </a:bodyPr>
          <a:lstStyle/>
          <a:p>
            <a:pPr algn="r">
              <a:defRPr/>
            </a:pPr>
            <a:r>
              <a:rPr lang="en-US" altLang="en-US" sz="1200" dirty="0">
                <a:latin typeface="Verdana"/>
                <a:ea typeface="Verdana" panose="020B0604030504040204" pitchFamily="34" charset="0"/>
                <a:cs typeface="Verdana"/>
              </a:rPr>
              <a:t>Copyright © 2017, 2007, 2003 Pearson Education, Inc. All Rights Reserved.</a:t>
            </a:r>
          </a:p>
        </p:txBody>
      </p:sp>
      <p:sp>
        <p:nvSpPr>
          <p:cNvPr id="2" name="Rectangle 1"/>
          <p:cNvSpPr/>
          <p:nvPr userDrawn="1"/>
        </p:nvSpPr>
        <p:spPr>
          <a:xfrm>
            <a:off x="1905000" y="6477000"/>
            <a:ext cx="7239000" cy="279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400" b="1" kern="1200" dirty="0">
                <a:solidFill>
                  <a:srgbClr val="007FA3"/>
                </a:solidFill>
                <a:latin typeface="Times New Roman" panose="02020603050405020304" pitchFamily="18" charset="0"/>
                <a:ea typeface="Tahoma" panose="020B0604030504040204" pitchFamily="34"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marL="0" indent="0">
              <a:buClr>
                <a:srgbClr val="007FA3"/>
              </a:buClr>
              <a:buSzPct val="100000"/>
              <a:buNone/>
              <a:defRPr sz="2400"/>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3657600" cy="46482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5029200" y="1600200"/>
            <a:ext cx="3581400" cy="4648200"/>
          </a:xfrm>
        </p:spPr>
        <p:txBody>
          <a:bodyPr/>
          <a:lstStyle>
            <a:lvl1pPr marL="0" indent="0">
              <a:buNone/>
              <a:defRPr/>
            </a:lvl1pPr>
          </a:lstStyle>
          <a:p>
            <a:pPr lvl="0"/>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359916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umber_Title_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sz="quarter" idx="10"/>
          </p:nvPr>
        </p:nvSpPr>
        <p:spPr>
          <a:xfrm>
            <a:off x="457200" y="1600200"/>
            <a:ext cx="3352800" cy="4648200"/>
          </a:xfrm>
        </p:spPr>
        <p:txBody>
          <a:bodyPr/>
          <a:lstStyle>
            <a:lvl1pPr marL="0" indent="0">
              <a:buFont typeface="Arial" panose="020B0604020202020204" pitchFamily="34" charset="0"/>
              <a:buNone/>
              <a:defRPr/>
            </a:lvl1pPr>
          </a:lstStyle>
          <a:p>
            <a:pPr lvl="0"/>
            <a:endParaRPr lang="en-US" dirty="0" smtClean="0"/>
          </a:p>
          <a:p>
            <a:pPr lvl="0"/>
            <a:endParaRPr lang="en-US" dirty="0"/>
          </a:p>
        </p:txBody>
      </p:sp>
      <p:sp>
        <p:nvSpPr>
          <p:cNvPr id="5" name="Content Placeholder 3"/>
          <p:cNvSpPr>
            <a:spLocks noGrp="1"/>
          </p:cNvSpPr>
          <p:nvPr>
            <p:ph sz="quarter" idx="11"/>
          </p:nvPr>
        </p:nvSpPr>
        <p:spPr>
          <a:xfrm>
            <a:off x="4191000" y="3429000"/>
            <a:ext cx="1143000" cy="609600"/>
          </a:xfrm>
        </p:spPr>
        <p:txBody>
          <a:bodyPr/>
          <a:lstStyle>
            <a:lvl1pPr marL="0" indent="0">
              <a:buNone/>
              <a:defRPr/>
            </a:lvl1pPr>
          </a:lstStyle>
          <a:p>
            <a:pPr lvl="0"/>
            <a:endParaRPr lang="en-US" dirty="0"/>
          </a:p>
        </p:txBody>
      </p:sp>
      <p:sp>
        <p:nvSpPr>
          <p:cNvPr id="6" name="Content Placeholder 4"/>
          <p:cNvSpPr>
            <a:spLocks noGrp="1"/>
          </p:cNvSpPr>
          <p:nvPr>
            <p:ph sz="quarter" idx="12"/>
          </p:nvPr>
        </p:nvSpPr>
        <p:spPr>
          <a:xfrm>
            <a:off x="5486400" y="1600200"/>
            <a:ext cx="3200400" cy="4648200"/>
          </a:xfrm>
        </p:spPr>
        <p:txBody>
          <a:bodyPr/>
          <a:lstStyle>
            <a:lvl1pPr marL="0" indent="0">
              <a:buNone/>
              <a:defRPr/>
            </a:lvl1pPr>
          </a:lstStyle>
          <a:p>
            <a:pPr lvl="0"/>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2598235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6"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18762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g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80028"/>
          </a:xfrm>
        </p:spPr>
        <p:txBody>
          <a:bodyPr/>
          <a:lstStyle/>
          <a:p>
            <a:r>
              <a:rPr lang="en-US" dirty="0" smtClean="0"/>
              <a:t>Click to edit Master title style</a:t>
            </a:r>
            <a:endParaRPr lang="en-US" dirty="0"/>
          </a:p>
        </p:txBody>
      </p:sp>
      <p:sp>
        <p:nvSpPr>
          <p:cNvPr id="3" name="Content Placeholder 2"/>
          <p:cNvSpPr txBox="1">
            <a:spLocks/>
          </p:cNvSpPr>
          <p:nvPr userDrawn="1"/>
        </p:nvSpPr>
        <p:spPr>
          <a:xfrm>
            <a:off x="457200" y="5486400"/>
            <a:ext cx="8229600" cy="68580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1600" b="0" kern="1200">
                <a:solidFill>
                  <a:srgbClr val="000000"/>
                </a:solidFill>
                <a:latin typeface="+mn-lt"/>
                <a:ea typeface="+mj-ea"/>
                <a:cs typeface="Arial"/>
              </a:defRPr>
            </a:lvl1pPr>
          </a:lstStyle>
          <a:p>
            <a:endParaRPr lang="en-US" dirty="0"/>
          </a:p>
        </p:txBody>
      </p:sp>
      <p:sp>
        <p:nvSpPr>
          <p:cNvPr id="5" name="Text Placeholder 4"/>
          <p:cNvSpPr>
            <a:spLocks noGrp="1"/>
          </p:cNvSpPr>
          <p:nvPr>
            <p:ph type="body" sz="quarter" idx="10"/>
          </p:nvPr>
        </p:nvSpPr>
        <p:spPr>
          <a:xfrm>
            <a:off x="457200" y="5257800"/>
            <a:ext cx="8001000" cy="1066800"/>
          </a:xfrm>
        </p:spPr>
        <p:txBody>
          <a:bodyPr anchor="b"/>
          <a:lstStyle>
            <a:lvl1pPr marL="0" indent="0">
              <a:buNone/>
              <a:defRPr/>
            </a:lvl1pPr>
          </a:lstStyle>
          <a:p>
            <a:pPr lvl="0"/>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3898207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a:noFill/>
          <a:ln>
            <a:noFill/>
          </a:ln>
        </p:spPr>
        <p:txBody>
          <a:bodyPr/>
          <a:lstStyle>
            <a:lvl1pPr algn="l">
              <a:defRPr sz="1100">
                <a:solidFill>
                  <a:srgbClr val="000000"/>
                </a:solidFill>
                <a:effectLst/>
              </a:defRPr>
            </a:lvl1p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4800" y="5334000"/>
            <a:ext cx="762000" cy="967409"/>
          </a:xfrm>
          <a:prstGeom prst="rect">
            <a:avLst/>
          </a:prstGeom>
        </p:spPr>
      </p:pic>
    </p:spTree>
    <p:extLst>
      <p:ext uri="{BB962C8B-B14F-4D97-AF65-F5344CB8AC3E}">
        <p14:creationId xmlns:p14="http://schemas.microsoft.com/office/powerpoint/2010/main" val="2203818372"/>
      </p:ext>
    </p:extLst>
  </p:cSld>
  <p:clrMapOvr>
    <a:masterClrMapping/>
  </p:clrMapOvr>
  <p:transition spd="slow"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066925"/>
            <a:ext cx="7772400" cy="1362075"/>
          </a:xfrm>
          <a:noFill/>
          <a:ln>
            <a:noFill/>
          </a:ln>
        </p:spPr>
        <p:txBody>
          <a:bodyPr anchorCtr="1"/>
          <a:lstStyle>
            <a:lvl1pPr algn="ctr">
              <a:defRPr sz="3600" b="0" cap="none">
                <a:solidFill>
                  <a:srgbClr val="1191D0"/>
                </a:soli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3452813"/>
            <a:ext cx="7772400" cy="1500187"/>
          </a:xfrm>
        </p:spPr>
        <p:txBody>
          <a:bodyPr anchor="b"/>
          <a:lstStyle>
            <a:lvl1pPr marL="0" indent="0" algn="ctr">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88795215"/>
      </p:ext>
    </p:extLst>
  </p:cSld>
  <p:clrMapOvr>
    <a:masterClrMapping/>
  </p:clrMapOvr>
  <p:transition spd="slow"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pic>
        <p:nvPicPr>
          <p:cNvPr id="9" name="Picture 8" descr="Pearson Logo"/>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6" name="Text Placeholder 5"/>
          <p:cNvSpPr txBox="1">
            <a:spLocks/>
          </p:cNvSpPr>
          <p:nvPr userDrawn="1"/>
        </p:nvSpPr>
        <p:spPr>
          <a:xfrm>
            <a:off x="2384268" y="6477000"/>
            <a:ext cx="6324600" cy="279400"/>
          </a:xfrm>
          <a:prstGeom prst="rect">
            <a:avLst/>
          </a:prstGeom>
        </p:spPr>
        <p:txBody>
          <a:bodyPr/>
          <a:lstStyle>
            <a:lvl1pPr marL="256032" indent="-256032" algn="l" defTabSz="914400" rtl="0" eaLnBrk="1" latinLnBrk="0" hangingPunct="1">
              <a:spcBef>
                <a:spcPts val="1500"/>
              </a:spcBef>
              <a:buClr>
                <a:srgbClr val="007FA3"/>
              </a:buClr>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smtClean="0">
                <a:latin typeface="Verdana"/>
                <a:ea typeface="Verdana" panose="020B0604030504040204" pitchFamily="34" charset="0"/>
                <a:cs typeface="Verdana"/>
              </a:rPr>
              <a:t>Copyright © 2015</a:t>
            </a:r>
            <a:r>
              <a:rPr lang="en-US" altLang="en-US" sz="1200" baseline="0" dirty="0" smtClean="0">
                <a:latin typeface="Verdana"/>
                <a:ea typeface="Verdana" panose="020B0604030504040204" pitchFamily="34" charset="0"/>
                <a:cs typeface="Verdana"/>
              </a:rPr>
              <a:t> </a:t>
            </a:r>
            <a:r>
              <a:rPr lang="en-US" altLang="en-US" sz="1200" dirty="0" smtClean="0">
                <a:latin typeface="Verdana"/>
                <a:ea typeface="Verdana" panose="020B0604030504040204" pitchFamily="34" charset="0"/>
                <a:cs typeface="Verdana"/>
              </a:rPr>
              <a:t>Pearson Education, Inc. All Rights Reserved</a:t>
            </a:r>
            <a:endParaRPr lang="en-US" altLang="en-US" sz="1200" dirty="0">
              <a:latin typeface="Verdana"/>
              <a:ea typeface="Verdana" panose="020B0604030504040204" pitchFamily="34" charset="0"/>
              <a:cs typeface="Verdana"/>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788" r:id="rId3"/>
    <p:sldLayoutId id="2147483793" r:id="rId4"/>
    <p:sldLayoutId id="2147483783" r:id="rId5"/>
    <p:sldLayoutId id="2147483678" r:id="rId6"/>
    <p:sldLayoutId id="2147483785" r:id="rId7"/>
    <p:sldLayoutId id="2147483787" r:id="rId8"/>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cs.armstrong.edu/liang/intro11e/html/AVLTree.html"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TestAVLTree.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cs.armstrong.edu/liang/animation/web/AVLTree.html"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969290"/>
          </a:xfrm>
        </p:spPr>
        <p:txBody>
          <a:bodyPr anchor="b"/>
          <a:lstStyle/>
          <a:p>
            <a:pPr>
              <a:lnSpc>
                <a:spcPct val="90000"/>
              </a:lnSpc>
              <a:spcBef>
                <a:spcPts val="600"/>
              </a:spcBef>
              <a:spcAft>
                <a:spcPts val="125"/>
              </a:spcAft>
            </a:pPr>
            <a:r>
              <a:rPr lang="en-US" altLang="en-US" dirty="0"/>
              <a:t>Introduction to Java Programming</a:t>
            </a:r>
            <a:endParaRPr lang="en-US" altLang="en-US" dirty="0">
              <a:solidFill>
                <a:schemeClr val="bg2"/>
              </a:solidFill>
            </a:endParaRPr>
          </a:p>
        </p:txBody>
      </p:sp>
      <p:sp>
        <p:nvSpPr>
          <p:cNvPr id="4" name="Text Placeholder  2"/>
          <p:cNvSpPr>
            <a:spLocks noGrp="1"/>
          </p:cNvSpPr>
          <p:nvPr>
            <p:ph type="body" sz="quarter" idx="13"/>
          </p:nvPr>
        </p:nvSpPr>
        <p:spPr>
          <a:xfrm>
            <a:off x="457200" y="1353625"/>
            <a:ext cx="8229600" cy="318779"/>
          </a:xfrm>
        </p:spPr>
        <p:txBody>
          <a:bodyPr anchor="b"/>
          <a:lstStyle/>
          <a:p>
            <a:r>
              <a:rPr lang="en-US" sz="2000" dirty="0" smtClean="0"/>
              <a:t>Tenth Edition</a:t>
            </a:r>
            <a:endParaRPr lang="en-US" sz="2000" dirty="0"/>
          </a:p>
        </p:txBody>
      </p:sp>
      <p:sp>
        <p:nvSpPr>
          <p:cNvPr id="5" name="Text Placeholder 3"/>
          <p:cNvSpPr>
            <a:spLocks noGrp="1"/>
          </p:cNvSpPr>
          <p:nvPr>
            <p:ph type="body" sz="quarter" idx="14"/>
          </p:nvPr>
        </p:nvSpPr>
        <p:spPr/>
        <p:txBody>
          <a:bodyPr/>
          <a:lstStyle/>
          <a:p>
            <a:pPr algn="ctr"/>
            <a:r>
              <a:rPr lang="en-US" b="1">
                <a:cs typeface="Arial" panose="020B0604020202020204" pitchFamily="34" charset="0"/>
              </a:rPr>
              <a:t>Chapter </a:t>
            </a:r>
            <a:r>
              <a:rPr lang="en-US" b="1" smtClean="0">
                <a:cs typeface="Arial" panose="020B0604020202020204" pitchFamily="34" charset="0"/>
              </a:rPr>
              <a:t>26</a:t>
            </a:r>
            <a:endParaRPr lang="en-US" b="1" dirty="0">
              <a:cs typeface="Arial" panose="020B0604020202020204" pitchFamily="34" charset="0"/>
            </a:endParaRPr>
          </a:p>
        </p:txBody>
      </p:sp>
      <p:sp>
        <p:nvSpPr>
          <p:cNvPr id="3" name="Text Placeholder 4"/>
          <p:cNvSpPr>
            <a:spLocks noGrp="1"/>
          </p:cNvSpPr>
          <p:nvPr>
            <p:ph type="body" sz="quarter" idx="15"/>
          </p:nvPr>
        </p:nvSpPr>
        <p:spPr>
          <a:xfrm>
            <a:off x="5029200" y="3428999"/>
            <a:ext cx="3657600" cy="2133601"/>
          </a:xfrm>
        </p:spPr>
        <p:txBody>
          <a:bodyPr/>
          <a:lstStyle/>
          <a:p>
            <a:pPr algn="ctr"/>
            <a:r>
              <a:rPr lang="en-US" altLang="en-US" dirty="0" smtClean="0"/>
              <a:t>A</a:t>
            </a:r>
            <a:r>
              <a:rPr lang="en-US" altLang="en-US" sz="100" dirty="0" smtClean="0"/>
              <a:t> </a:t>
            </a:r>
            <a:r>
              <a:rPr lang="en-US" altLang="en-US" dirty="0" smtClean="0"/>
              <a:t>V</a:t>
            </a:r>
            <a:r>
              <a:rPr lang="en-US" altLang="en-US" sz="100" dirty="0" smtClean="0"/>
              <a:t> </a:t>
            </a:r>
            <a:r>
              <a:rPr lang="en-US" altLang="en-US" dirty="0" smtClean="0"/>
              <a:t>L </a:t>
            </a:r>
            <a:r>
              <a:rPr lang="en-US" altLang="en-US" dirty="0"/>
              <a:t>Trees</a:t>
            </a:r>
            <a:endParaRPr lang="en-US" altLang="en-US" dirty="0">
              <a:solidFill>
                <a:srgbClr val="000000"/>
              </a:solidFill>
            </a:endParaRPr>
          </a:p>
        </p:txBody>
      </p:sp>
      <p:pic>
        <p:nvPicPr>
          <p:cNvPr id="7"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2143512"/>
            <a:ext cx="3597966" cy="4052788"/>
          </a:xfrm>
          <a:prstGeom prst="rect">
            <a:avLst/>
          </a:prstGeom>
          <a:ln w="9525">
            <a:noFill/>
          </a:ln>
        </p:spPr>
      </p:pic>
      <p:sp>
        <p:nvSpPr>
          <p:cNvPr id="11" name="Text Placeholder 6"/>
          <p:cNvSpPr txBox="1">
            <a:spLocks noGrp="1"/>
          </p:cNvSpPr>
          <p:nvPr>
            <p:ph type="body" sz="quarter" idx="4294967295"/>
          </p:nvPr>
        </p:nvSpPr>
        <p:spPr>
          <a:xfrm>
            <a:off x="1911631" y="6521450"/>
            <a:ext cx="6705600" cy="184150"/>
          </a:xfrm>
          <a:prstGeom prst="rect">
            <a:avLst/>
          </a:prstGeom>
          <a:noFill/>
        </p:spPr>
        <p:txBody>
          <a:bodyPr wrap="square" rtlCol="0">
            <a:spAutoFit/>
          </a:bodyPr>
          <a:lstStyle/>
          <a:p>
            <a:pPr marL="0" indent="0" algn="r">
              <a:buNone/>
              <a:defRPr/>
            </a:pPr>
            <a:r>
              <a:rPr lang="en-US" altLang="en-US" sz="1200" dirty="0">
                <a:latin typeface="Verdana"/>
                <a:ea typeface="Verdana" panose="020B0604030504040204" pitchFamily="34" charset="0"/>
                <a:cs typeface="Verdana"/>
              </a:rPr>
              <a:t>Copyright © </a:t>
            </a:r>
            <a:r>
              <a:rPr lang="en-US" altLang="en-US" sz="1200" dirty="0" smtClean="0">
                <a:latin typeface="Verdana"/>
                <a:ea typeface="Verdana" panose="020B0604030504040204" pitchFamily="34" charset="0"/>
                <a:cs typeface="Verdana"/>
              </a:rPr>
              <a:t>2015 Pearson </a:t>
            </a:r>
            <a:r>
              <a:rPr lang="en-US" altLang="en-US" sz="1200" dirty="0">
                <a:latin typeface="Verdana"/>
                <a:ea typeface="Verdana" panose="020B0604030504040204" pitchFamily="34" charset="0"/>
                <a:cs typeface="Verdana"/>
              </a:rPr>
              <a:t>Education, Inc. All Rights Reserved</a:t>
            </a:r>
          </a:p>
        </p:txBody>
      </p:sp>
    </p:spTree>
    <p:extLst>
      <p:ext uri="{BB962C8B-B14F-4D97-AF65-F5344CB8AC3E}">
        <p14:creationId xmlns:p14="http://schemas.microsoft.com/office/powerpoint/2010/main" val="2912036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a:t>
            </a:r>
            <a:r>
              <a:rPr lang="en-US" altLang="en-US" sz="100" dirty="0" smtClean="0"/>
              <a:t> </a:t>
            </a:r>
            <a:r>
              <a:rPr lang="en-US" altLang="en-US" dirty="0" smtClean="0"/>
              <a:t>R </a:t>
            </a:r>
            <a:r>
              <a:rPr lang="en-US" altLang="en-US" dirty="0"/>
              <a:t>I</a:t>
            </a:r>
            <a:r>
              <a:rPr lang="en-US" altLang="en-US" dirty="0" smtClean="0"/>
              <a:t>mbalance </a:t>
            </a:r>
            <a:r>
              <a:rPr lang="en-US" altLang="en-US" dirty="0"/>
              <a:t>and </a:t>
            </a:r>
            <a:r>
              <a:rPr lang="en-US" altLang="en-US" dirty="0" smtClean="0"/>
              <a:t>L</a:t>
            </a:r>
            <a:r>
              <a:rPr lang="en-US" altLang="en-US" sz="100" dirty="0" smtClean="0"/>
              <a:t> </a:t>
            </a:r>
            <a:r>
              <a:rPr lang="en-US" altLang="en-US" dirty="0" smtClean="0"/>
              <a:t>R </a:t>
            </a:r>
            <a:r>
              <a:rPr lang="en-US" altLang="en-US" dirty="0"/>
              <a:t>R</a:t>
            </a:r>
            <a:r>
              <a:rPr lang="en-US" altLang="en-US" dirty="0" smtClean="0"/>
              <a:t>otation 	</a:t>
            </a:r>
            <a:endParaRPr lang="en-US" dirty="0"/>
          </a:p>
        </p:txBody>
      </p:sp>
      <p:sp>
        <p:nvSpPr>
          <p:cNvPr id="3" name="Content Placeholder 2"/>
          <p:cNvSpPr>
            <a:spLocks noGrp="1"/>
          </p:cNvSpPr>
          <p:nvPr>
            <p:ph idx="1"/>
          </p:nvPr>
        </p:nvSpPr>
        <p:spPr>
          <a:xfrm>
            <a:off x="457200" y="1524000"/>
            <a:ext cx="8229600" cy="1828800"/>
          </a:xfrm>
        </p:spPr>
        <p:txBody>
          <a:bodyPr/>
          <a:lstStyle/>
          <a:p>
            <a:r>
              <a:rPr lang="en-US" altLang="en-US" b="1" dirty="0"/>
              <a:t>LR Rotation</a:t>
            </a:r>
            <a:r>
              <a:rPr lang="en-US" altLang="en-US" dirty="0"/>
              <a:t>: An </a:t>
            </a:r>
            <a:r>
              <a:rPr lang="en-US" altLang="en-US" b="1" dirty="0"/>
              <a:t>LR imbalance </a:t>
            </a:r>
            <a:r>
              <a:rPr lang="en-US" altLang="en-US" dirty="0"/>
              <a:t>occurs at a node A such that A has a balance factor -2 and a left child B with a balance factor +1. Assume B’s right child is C. This type of imbalance can be fixed by performing a double rotation (first a single left rotation at B and then a single right rotation at A). </a:t>
            </a:r>
            <a:endParaRPr lang="en-US" dirty="0"/>
          </a:p>
        </p:txBody>
      </p:sp>
      <p:pic>
        <p:nvPicPr>
          <p:cNvPr id="4" name="Picture 3" descr="Two diagram illustrates an A V L tree for L R rotation. In the first diagram, a root node A has a left child B and a right sub tree T 4 of height h. The balance factor of A is negative 2 and B is + 1. The node B has a left sub tree T 1 of height h and a right child C. The balance factor of C is negative 1, 0, or 1. The node C has a left sub tree T 2 and a right sub tree T 3. The height of the sub trees T 2 and T 3 is h. A text beside the sub tree T 3 reads, T 2 and T 3 may have different height, but at least one must have height of h. The first diagram is rotated to form the second diagram. In the second diagram, the root node is C with a left child B and right child A. The balance factor of C is 0, B is 0 or negative 1, and A is 0 or 1. The node B has a left sub tree T 1 and right sub tree T 2. The height of the sub trees T 1 and T 2 is h. The node A has a left sub tree T 3 and right sub tree T 4. The height of the sub trees T 3 and T 4 is h."/>
          <p:cNvPicPr>
            <a:picLocks noChangeAspect="1"/>
          </p:cNvPicPr>
          <p:nvPr/>
        </p:nvPicPr>
        <p:blipFill>
          <a:blip r:embed="rId2"/>
          <a:stretch>
            <a:fillRect/>
          </a:stretch>
        </p:blipFill>
        <p:spPr>
          <a:xfrm>
            <a:off x="725090" y="3886200"/>
            <a:ext cx="7693819" cy="2487436"/>
          </a:xfrm>
          <a:prstGeom prst="rect">
            <a:avLst/>
          </a:prstGeom>
        </p:spPr>
      </p:pic>
    </p:spTree>
    <p:extLst>
      <p:ext uri="{BB962C8B-B14F-4D97-AF65-F5344CB8AC3E}">
        <p14:creationId xmlns:p14="http://schemas.microsoft.com/office/powerpoint/2010/main" val="156963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a:t>
            </a:r>
            <a:r>
              <a:rPr lang="en-US" altLang="en-US" sz="100" dirty="0" smtClean="0"/>
              <a:t> </a:t>
            </a:r>
            <a:r>
              <a:rPr lang="en-US" altLang="en-US" dirty="0" smtClean="0"/>
              <a:t>L </a:t>
            </a:r>
            <a:r>
              <a:rPr lang="en-US" altLang="en-US" dirty="0"/>
              <a:t>I</a:t>
            </a:r>
            <a:r>
              <a:rPr lang="en-US" altLang="en-US" dirty="0" smtClean="0"/>
              <a:t>mbalance </a:t>
            </a:r>
            <a:r>
              <a:rPr lang="en-US" altLang="en-US" dirty="0"/>
              <a:t>and </a:t>
            </a:r>
            <a:r>
              <a:rPr lang="en-US" altLang="en-US" dirty="0" smtClean="0"/>
              <a:t>R</a:t>
            </a:r>
            <a:r>
              <a:rPr lang="en-US" altLang="en-US" sz="100" dirty="0" smtClean="0"/>
              <a:t> </a:t>
            </a:r>
            <a:r>
              <a:rPr lang="en-US" altLang="en-US" dirty="0" smtClean="0"/>
              <a:t>L Rotation </a:t>
            </a:r>
            <a:endParaRPr lang="en-US" dirty="0"/>
          </a:p>
        </p:txBody>
      </p:sp>
      <p:sp>
        <p:nvSpPr>
          <p:cNvPr id="3" name="Content Placeholder 2"/>
          <p:cNvSpPr>
            <a:spLocks noGrp="1"/>
          </p:cNvSpPr>
          <p:nvPr>
            <p:ph idx="1"/>
          </p:nvPr>
        </p:nvSpPr>
        <p:spPr>
          <a:xfrm>
            <a:off x="457200" y="1524000"/>
            <a:ext cx="8229600" cy="1905000"/>
          </a:xfrm>
        </p:spPr>
        <p:txBody>
          <a:bodyPr/>
          <a:lstStyle/>
          <a:p>
            <a:r>
              <a:rPr lang="en-US" altLang="en-US" b="1" dirty="0" smtClean="0"/>
              <a:t>R</a:t>
            </a:r>
            <a:r>
              <a:rPr lang="en-US" altLang="en-US" sz="100" b="1" dirty="0" smtClean="0"/>
              <a:t> </a:t>
            </a:r>
            <a:r>
              <a:rPr lang="en-US" altLang="en-US" b="1" dirty="0" smtClean="0"/>
              <a:t>L </a:t>
            </a:r>
            <a:r>
              <a:rPr lang="en-US" altLang="en-US" b="1" dirty="0"/>
              <a:t>Rotation</a:t>
            </a:r>
            <a:r>
              <a:rPr lang="en-US" altLang="en-US" dirty="0"/>
              <a:t>: An </a:t>
            </a:r>
            <a:r>
              <a:rPr lang="en-US" altLang="en-US" b="1" dirty="0" smtClean="0"/>
              <a:t>R</a:t>
            </a:r>
            <a:r>
              <a:rPr lang="en-US" altLang="en-US" sz="100" b="1" dirty="0" smtClean="0"/>
              <a:t> </a:t>
            </a:r>
            <a:r>
              <a:rPr lang="en-US" altLang="en-US" b="1" dirty="0" smtClean="0"/>
              <a:t>L </a:t>
            </a:r>
            <a:r>
              <a:rPr lang="en-US" altLang="en-US" b="1" dirty="0"/>
              <a:t>imbalance </a:t>
            </a:r>
            <a:r>
              <a:rPr lang="en-US" altLang="en-US" dirty="0"/>
              <a:t>occurs at a node A such that A has a balance factor +2 and a right child B with a balance factor -1. Assume B’s left child is C. This type of imbalance can be fixed by performing a double rotation (first a single right rotation at B and then a single left rotation at A</a:t>
            </a:r>
            <a:r>
              <a:rPr lang="en-US" altLang="en-US" dirty="0" smtClean="0"/>
              <a:t>).</a:t>
            </a:r>
            <a:endParaRPr lang="en-US" dirty="0"/>
          </a:p>
        </p:txBody>
      </p:sp>
      <p:pic>
        <p:nvPicPr>
          <p:cNvPr id="4" name="Picture 3" descr="Two diagram illustrates an A V L tree for R L rotation. In the first diagram, a root node A has a left sub tree T 1 of height h and a right child B. The balance factor of A is + 2 and B is negative 1. The node B has a left child C and a right sub tree T 4 of height h. The balance factor of C is negative 0, negative 1, or 1. The node C has a left sub tree T 2 and a right sub tree T 3. The height of the sub trees T 2 and T 3 is h. A text beside the sub tree T 3 reads, T 2 and T 3 may have different height, but at least one must have height of h. The first diagram is rotated to form the second diagram. In the second diagram, the root node is C with a left child A and right child B. The balance factor of C is 0, A is 0 or negative 1, and B is 0 or 1. The node A has a left sub tree T 1 and right sub tree T 2. The height of the sub trees T 1 and T 2 is h. The node B has a left sub tree T 3 and right sub tree T 4. The height of the sub trees T 3 and T 4 is h."/>
          <p:cNvPicPr>
            <a:picLocks noChangeAspect="1"/>
          </p:cNvPicPr>
          <p:nvPr/>
        </p:nvPicPr>
        <p:blipFill>
          <a:blip r:embed="rId2"/>
          <a:stretch>
            <a:fillRect/>
          </a:stretch>
        </p:blipFill>
        <p:spPr>
          <a:xfrm>
            <a:off x="685800" y="3810000"/>
            <a:ext cx="7848944" cy="2542305"/>
          </a:xfrm>
          <a:prstGeom prst="rect">
            <a:avLst/>
          </a:prstGeom>
        </p:spPr>
      </p:pic>
    </p:spTree>
    <p:extLst>
      <p:ext uri="{BB962C8B-B14F-4D97-AF65-F5344CB8AC3E}">
        <p14:creationId xmlns:p14="http://schemas.microsoft.com/office/powerpoint/2010/main" val="1895912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Designing Classes for AVL Trees</a:t>
            </a:r>
            <a:endParaRPr lang="en-US" dirty="0"/>
          </a:p>
        </p:txBody>
      </p:sp>
      <p:sp>
        <p:nvSpPr>
          <p:cNvPr id="3" name="Content Placeholder 2"/>
          <p:cNvSpPr>
            <a:spLocks noGrp="1"/>
          </p:cNvSpPr>
          <p:nvPr>
            <p:ph idx="1"/>
          </p:nvPr>
        </p:nvSpPr>
        <p:spPr>
          <a:xfrm>
            <a:off x="457200" y="1524000"/>
            <a:ext cx="8229600" cy="685800"/>
          </a:xfrm>
        </p:spPr>
        <p:txBody>
          <a:bodyPr/>
          <a:lstStyle/>
          <a:p>
            <a:r>
              <a:rPr lang="en-US" altLang="en-US" dirty="0"/>
              <a:t>An </a:t>
            </a:r>
            <a:r>
              <a:rPr lang="en-US" altLang="en-US" dirty="0" smtClean="0"/>
              <a:t>A</a:t>
            </a:r>
            <a:r>
              <a:rPr lang="en-US" altLang="en-US" sz="100" dirty="0" smtClean="0"/>
              <a:t> </a:t>
            </a:r>
            <a:r>
              <a:rPr lang="en-US" altLang="en-US" dirty="0" smtClean="0"/>
              <a:t>V</a:t>
            </a:r>
            <a:r>
              <a:rPr lang="en-US" altLang="en-US" sz="100" dirty="0" smtClean="0"/>
              <a:t> </a:t>
            </a:r>
            <a:r>
              <a:rPr lang="en-US" altLang="en-US" dirty="0" smtClean="0"/>
              <a:t>L </a:t>
            </a:r>
            <a:r>
              <a:rPr lang="en-US" altLang="en-US" dirty="0"/>
              <a:t>tree is a binary tree. So you can define the </a:t>
            </a:r>
            <a:r>
              <a:rPr lang="en-US" altLang="en-US" dirty="0" smtClean="0"/>
              <a:t>A</a:t>
            </a:r>
            <a:r>
              <a:rPr lang="en-US" altLang="en-US" sz="100" dirty="0" smtClean="0"/>
              <a:t> </a:t>
            </a:r>
            <a:r>
              <a:rPr lang="en-US" altLang="en-US" dirty="0" smtClean="0"/>
              <a:t>V</a:t>
            </a:r>
            <a:r>
              <a:rPr lang="en-US" altLang="en-US" sz="100" dirty="0" smtClean="0"/>
              <a:t> </a:t>
            </a:r>
            <a:r>
              <a:rPr lang="en-US" altLang="en-US" dirty="0" err="1" smtClean="0"/>
              <a:t>LTree</a:t>
            </a:r>
            <a:r>
              <a:rPr lang="en-US" altLang="en-US" dirty="0" smtClean="0"/>
              <a:t> </a:t>
            </a:r>
            <a:r>
              <a:rPr lang="en-US" altLang="en-US" dirty="0"/>
              <a:t>class to extend the </a:t>
            </a:r>
            <a:r>
              <a:rPr lang="en-US" altLang="en-US" dirty="0" smtClean="0"/>
              <a:t>B</a:t>
            </a:r>
            <a:r>
              <a:rPr lang="en-US" altLang="en-US" sz="100" dirty="0" smtClean="0"/>
              <a:t> </a:t>
            </a:r>
            <a:r>
              <a:rPr lang="en-US" altLang="en-US" dirty="0" smtClean="0"/>
              <a:t>S</a:t>
            </a:r>
            <a:r>
              <a:rPr lang="en-US" altLang="en-US" sz="100" dirty="0" smtClean="0"/>
              <a:t> </a:t>
            </a:r>
            <a:r>
              <a:rPr lang="en-US" altLang="en-US" dirty="0" smtClean="0"/>
              <a:t>T </a:t>
            </a:r>
            <a:r>
              <a:rPr lang="en-US" altLang="en-US" dirty="0"/>
              <a:t>class. </a:t>
            </a:r>
            <a:endParaRPr lang="en-US" dirty="0"/>
          </a:p>
        </p:txBody>
      </p:sp>
      <p:pic>
        <p:nvPicPr>
          <p:cNvPr id="4" name="Picture 3" descr="A diagram illustrates U M L class diagram for the class name A V L Tree left angle bracket E extends Comparable left angle bracket E right angle bracket right angle bracket which is derived from B S T left angle bracket E extends Comparable left angle bracket E right angle bracket right angle bracket. Another class A V L Tree Node left angle bracket E right angle bracket is derived from Tree Node left angle bracket E right angle bracket. The composition between the classes A V L Tree Node left angle bracket E right angle bracket and A V L Tree left angle bracket E extends Comparable left angle bracket E right angle bracket right angle bracket is m to 0. The class A V L Tree Node left angle bracket E right angle bracket is linked to itself with an instance 1. The class A V L Tree Node left angle bracket E right angle bracket contains 1 attribute height colon i n t which is of protected access modifier denoted by hash. The class A V L Tree left angle bracket E extends Comparable left angle bracket E right angle bracket right angle bracket contains 12 methods. The first five methods except the third method in the class are of public access modifier denoted by +. The third method in the class is of protected access modifier denoted by hash. The remaining methods in the class are of private access modifier denoted by minus. The 12 methods in the class along with their results are as follows. Method, A V L Tree left parenthesis right parenthesis. Result, Creates an empty A V L tree. Method, AVL Tree left parenthesis objects colon E left bracket right bracket right parenthesis. Result, Creates an A V L tree from an array of objects. Method, create New Node left parenthesis right parenthesis colon A V L Tree Node left angle bracket E right angle bracket. Result, Overrides this method to create an A V L Tree Node. Method, insert left parenthesis e colon E right parenthesis colon boolean. Result, Returns true if the element is added successfully. Method, delete left parenthesis e colon E right parenthesis colon boolean. Result, Returns true if the element is removed from the tree successfully. Method, update Height left parenthesis node colon A V L Tree Node left angle bracket E right angle bracket right parenthesis colon void. Result, Resets the height of the specified node. Method, balance Path left parenthesis e colon E right parenthesis colon void. Result, Balances the nodes in the path from the node for the element to the root if needed. Method, balance Factor left parenthesis node colon A V L Tree Node left angle bracket E right angle bracket right parenthesis colon i n t. Result, Returns the balance factor of the node. Method, balance L L left parenthesis A colon Tree Node, parent Of A colon Tree Node left angle bracket E right angle bracket right parenthesis colon void. Result, Performs LL balance. Method, balance L R left parenthesis A colon Tree Node left angle bracket E right angle bracket, parent Of A colon Tree Node left angle bracket E right angle bracket right parenthesis colon void. Result, Performs LR balance. Method, balance R R left parenthesis A colon Tree Node left angle bracket E right angle bracket, parent Of A colon Tree Node left angle bracket E right angle bracket right parenthesis colon void. Result, Performs RR balance. Method, balance R L left parenthesis A colon Tree Node left angle bracket E right angle bracket, parent Of A colon Tree Node left angle bracket E right angle bracket right parenthesis colon void. Result, Performs RL balance."/>
          <p:cNvPicPr>
            <a:picLocks noChangeAspect="1"/>
          </p:cNvPicPr>
          <p:nvPr/>
        </p:nvPicPr>
        <p:blipFill>
          <a:blip r:embed="rId2"/>
          <a:stretch>
            <a:fillRect/>
          </a:stretch>
        </p:blipFill>
        <p:spPr>
          <a:xfrm>
            <a:off x="762000" y="2667000"/>
            <a:ext cx="5269774" cy="3368040"/>
          </a:xfrm>
          <a:prstGeom prst="rect">
            <a:avLst/>
          </a:prstGeom>
        </p:spPr>
      </p:pic>
      <p:sp>
        <p:nvSpPr>
          <p:cNvPr id="9" name="TextBox 4">
            <a:hlinkClick r:id="rId3"/>
          </p:cNvPr>
          <p:cNvSpPr>
            <a:spLocks noChangeArrowheads="1"/>
          </p:cNvSpPr>
          <p:nvPr/>
        </p:nvSpPr>
        <p:spPr bwMode="auto">
          <a:xfrm>
            <a:off x="6783262" y="2844272"/>
            <a:ext cx="1619376"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latin typeface="+mn-lt"/>
              </a:rPr>
              <a:t>AVLTree</a:t>
            </a:r>
            <a:endParaRPr lang="en-US" altLang="en-US" sz="2000" dirty="0">
              <a:latin typeface="+mn-lt"/>
            </a:endParaRPr>
          </a:p>
        </p:txBody>
      </p:sp>
      <p:sp>
        <p:nvSpPr>
          <p:cNvPr id="8" name="TextBox 5">
            <a:hlinkClick r:id="rId4"/>
          </p:cNvPr>
          <p:cNvSpPr>
            <a:spLocks noChangeArrowheads="1"/>
          </p:cNvSpPr>
          <p:nvPr/>
        </p:nvSpPr>
        <p:spPr bwMode="auto">
          <a:xfrm>
            <a:off x="6693626" y="5654040"/>
            <a:ext cx="1777274"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latin typeface="+mn-lt"/>
              </a:rPr>
              <a:t>TestAVLTree</a:t>
            </a:r>
          </a:p>
        </p:txBody>
      </p:sp>
      <p:sp>
        <p:nvSpPr>
          <p:cNvPr id="7" name="TextBox 6">
            <a:hlinkClick r:id="rId5"/>
          </p:cNvPr>
          <p:cNvSpPr txBox="1"/>
          <p:nvPr/>
        </p:nvSpPr>
        <p:spPr>
          <a:xfrm>
            <a:off x="7716838" y="6096000"/>
            <a:ext cx="685800" cy="400110"/>
          </a:xfrm>
          <a:prstGeom prst="rect">
            <a:avLst/>
          </a:prstGeom>
          <a:solidFill>
            <a:srgbClr val="38A1BA"/>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Run</a:t>
            </a:r>
          </a:p>
        </p:txBody>
      </p:sp>
    </p:spTree>
    <p:extLst>
      <p:ext uri="{BB962C8B-B14F-4D97-AF65-F5344CB8AC3E}">
        <p14:creationId xmlns:p14="http://schemas.microsoft.com/office/powerpoint/2010/main" val="3107222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cstate="print">
            <a:alphaModFix/>
          </a:blip>
          <a:stretch>
            <a:fillRect/>
          </a:stretch>
        </p:blipFill>
        <p:spPr>
          <a:xfrm>
            <a:off x="1143000" y="2310096"/>
            <a:ext cx="6992625" cy="2466975"/>
          </a:xfrm>
          <a:prstGeom prst="rect">
            <a:avLst/>
          </a:prstGeom>
          <a:noFill/>
          <a:ln>
            <a:noFill/>
          </a:ln>
        </p:spPr>
      </p:pic>
    </p:spTree>
    <p:extLst>
      <p:ext uri="{BB962C8B-B14F-4D97-AF65-F5344CB8AC3E}">
        <p14:creationId xmlns:p14="http://schemas.microsoft.com/office/powerpoint/2010/main" val="342013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Objectives</a:t>
            </a:r>
            <a:endParaRPr lang="en-US" dirty="0"/>
          </a:p>
        </p:txBody>
      </p:sp>
      <p:sp>
        <p:nvSpPr>
          <p:cNvPr id="3" name="Content Placeholder 2"/>
          <p:cNvSpPr>
            <a:spLocks noGrp="1"/>
          </p:cNvSpPr>
          <p:nvPr>
            <p:ph idx="1"/>
          </p:nvPr>
        </p:nvSpPr>
        <p:spPr>
          <a:xfrm>
            <a:off x="457200" y="1524000"/>
            <a:ext cx="8229600" cy="4800600"/>
          </a:xfrm>
        </p:spPr>
        <p:txBody>
          <a:bodyPr/>
          <a:lstStyle/>
          <a:p>
            <a:pPr marL="256032" indent="-256032">
              <a:buFont typeface="Arial" panose="020B0604020202020204" pitchFamily="34" charset="0"/>
              <a:buChar char="•"/>
            </a:pPr>
            <a:r>
              <a:rPr lang="en-US" altLang="en-US" sz="2000" dirty="0"/>
              <a:t>To know what an </a:t>
            </a:r>
            <a:r>
              <a:rPr lang="en-US" altLang="en-US" sz="2000" dirty="0" smtClean="0"/>
              <a:t>A</a:t>
            </a:r>
            <a:r>
              <a:rPr lang="en-US" altLang="en-US" sz="100" dirty="0" smtClean="0"/>
              <a:t> </a:t>
            </a:r>
            <a:r>
              <a:rPr lang="en-US" altLang="en-US" sz="2000" dirty="0" smtClean="0"/>
              <a:t>V</a:t>
            </a:r>
            <a:r>
              <a:rPr lang="en-US" altLang="en-US" sz="100" dirty="0" smtClean="0"/>
              <a:t> </a:t>
            </a:r>
            <a:r>
              <a:rPr lang="en-US" altLang="en-US" sz="2000" dirty="0" smtClean="0"/>
              <a:t>L </a:t>
            </a:r>
            <a:r>
              <a:rPr lang="en-US" altLang="en-US" sz="2000" dirty="0"/>
              <a:t>tree is (§26.1).</a:t>
            </a:r>
          </a:p>
          <a:p>
            <a:pPr marL="256032" indent="-256032">
              <a:buFont typeface="Arial" panose="020B0604020202020204" pitchFamily="34" charset="0"/>
              <a:buChar char="•"/>
            </a:pPr>
            <a:r>
              <a:rPr lang="en-US" altLang="en-US" sz="2000" dirty="0"/>
              <a:t>To understand how to rebalance a tree using the </a:t>
            </a:r>
            <a:r>
              <a:rPr lang="en-US" altLang="en-US" sz="2000" dirty="0" smtClean="0"/>
              <a:t>L</a:t>
            </a:r>
            <a:r>
              <a:rPr lang="en-US" altLang="en-US" sz="100" dirty="0" smtClean="0"/>
              <a:t> </a:t>
            </a:r>
            <a:r>
              <a:rPr lang="en-US" altLang="en-US" sz="2000" dirty="0" err="1" smtClean="0"/>
              <a:t>L</a:t>
            </a:r>
            <a:r>
              <a:rPr lang="en-US" altLang="en-US" sz="2000" dirty="0" smtClean="0"/>
              <a:t> </a:t>
            </a:r>
            <a:r>
              <a:rPr lang="en-US" altLang="en-US" sz="2000" dirty="0"/>
              <a:t>rotation, </a:t>
            </a:r>
            <a:r>
              <a:rPr lang="en-US" altLang="en-US" sz="2000" dirty="0" smtClean="0"/>
              <a:t>L</a:t>
            </a:r>
            <a:r>
              <a:rPr lang="en-US" altLang="en-US" sz="100" dirty="0" smtClean="0"/>
              <a:t> </a:t>
            </a:r>
            <a:r>
              <a:rPr lang="en-US" altLang="en-US" sz="2000" dirty="0" smtClean="0"/>
              <a:t>R </a:t>
            </a:r>
            <a:r>
              <a:rPr lang="en-US" altLang="en-US" sz="2000" dirty="0"/>
              <a:t>rotation, </a:t>
            </a:r>
            <a:r>
              <a:rPr lang="en-US" altLang="en-US" sz="2000" dirty="0" smtClean="0"/>
              <a:t>R</a:t>
            </a:r>
            <a:r>
              <a:rPr lang="en-US" altLang="en-US" sz="100" dirty="0" smtClean="0"/>
              <a:t> </a:t>
            </a:r>
            <a:r>
              <a:rPr lang="en-US" altLang="en-US" sz="2000" dirty="0" err="1" smtClean="0"/>
              <a:t>R</a:t>
            </a:r>
            <a:r>
              <a:rPr lang="en-US" altLang="en-US" sz="2000" dirty="0" smtClean="0"/>
              <a:t> </a:t>
            </a:r>
            <a:r>
              <a:rPr lang="en-US" altLang="en-US" sz="2000" dirty="0"/>
              <a:t>rotation, and </a:t>
            </a:r>
            <a:r>
              <a:rPr lang="en-US" altLang="en-US" sz="2000" dirty="0" smtClean="0"/>
              <a:t>R</a:t>
            </a:r>
            <a:r>
              <a:rPr lang="en-US" altLang="en-US" sz="100" dirty="0" smtClean="0"/>
              <a:t> </a:t>
            </a:r>
            <a:r>
              <a:rPr lang="en-US" altLang="en-US" sz="2000" dirty="0" smtClean="0"/>
              <a:t>L </a:t>
            </a:r>
            <a:r>
              <a:rPr lang="en-US" altLang="en-US" sz="2000" dirty="0"/>
              <a:t>rotation (§26.2).</a:t>
            </a:r>
          </a:p>
          <a:p>
            <a:pPr marL="256032" indent="-256032">
              <a:buFont typeface="Arial" panose="020B0604020202020204" pitchFamily="34" charset="0"/>
              <a:buChar char="•"/>
            </a:pPr>
            <a:r>
              <a:rPr lang="en-US" altLang="en-US" sz="2000" dirty="0"/>
              <a:t>To know how to design the A</a:t>
            </a:r>
            <a:r>
              <a:rPr lang="en-US" altLang="en-US" sz="100" dirty="0"/>
              <a:t> </a:t>
            </a:r>
            <a:r>
              <a:rPr lang="en-US" altLang="en-US" sz="2000" dirty="0"/>
              <a:t>V</a:t>
            </a:r>
            <a:r>
              <a:rPr lang="en-US" altLang="en-US" sz="100" dirty="0"/>
              <a:t> </a:t>
            </a:r>
            <a:r>
              <a:rPr lang="en-US" altLang="en-US" sz="2000" dirty="0"/>
              <a:t>L Tree class (§26.3).</a:t>
            </a:r>
          </a:p>
          <a:p>
            <a:pPr marL="256032" indent="-256032">
              <a:buFont typeface="Arial" panose="020B0604020202020204" pitchFamily="34" charset="0"/>
              <a:buChar char="•"/>
            </a:pPr>
            <a:r>
              <a:rPr lang="en-US" altLang="en-US" sz="2000" dirty="0"/>
              <a:t>To insert elements into an A</a:t>
            </a:r>
            <a:r>
              <a:rPr lang="en-US" altLang="en-US" sz="100" dirty="0"/>
              <a:t> </a:t>
            </a:r>
            <a:r>
              <a:rPr lang="en-US" altLang="en-US" sz="2000" dirty="0"/>
              <a:t>V</a:t>
            </a:r>
            <a:r>
              <a:rPr lang="en-US" altLang="en-US" sz="100" dirty="0"/>
              <a:t> </a:t>
            </a:r>
            <a:r>
              <a:rPr lang="en-US" altLang="en-US" sz="2000" dirty="0"/>
              <a:t>L tree (§26.4).</a:t>
            </a:r>
          </a:p>
          <a:p>
            <a:pPr marL="256032" indent="-256032">
              <a:buFont typeface="Arial" panose="020B0604020202020204" pitchFamily="34" charset="0"/>
              <a:buChar char="•"/>
            </a:pPr>
            <a:r>
              <a:rPr lang="en-US" altLang="en-US" sz="2000" dirty="0"/>
              <a:t>To implement node rebalancing (§26.5).</a:t>
            </a:r>
          </a:p>
          <a:p>
            <a:pPr marL="256032" indent="-256032">
              <a:buFont typeface="Arial" panose="020B0604020202020204" pitchFamily="34" charset="0"/>
              <a:buChar char="•"/>
            </a:pPr>
            <a:r>
              <a:rPr lang="en-US" altLang="en-US" sz="2000" dirty="0"/>
              <a:t>To delete elements from an A</a:t>
            </a:r>
            <a:r>
              <a:rPr lang="en-US" altLang="en-US" sz="100" dirty="0"/>
              <a:t> </a:t>
            </a:r>
            <a:r>
              <a:rPr lang="en-US" altLang="en-US" sz="2000" dirty="0"/>
              <a:t>V</a:t>
            </a:r>
            <a:r>
              <a:rPr lang="en-US" altLang="en-US" sz="100" dirty="0"/>
              <a:t> </a:t>
            </a:r>
            <a:r>
              <a:rPr lang="en-US" altLang="en-US" sz="2000" dirty="0"/>
              <a:t>L tree (§26.6).</a:t>
            </a:r>
          </a:p>
          <a:p>
            <a:pPr marL="256032" indent="-256032">
              <a:buFont typeface="Arial" panose="020B0604020202020204" pitchFamily="34" charset="0"/>
              <a:buChar char="•"/>
            </a:pPr>
            <a:r>
              <a:rPr lang="en-US" altLang="en-US" sz="2000" dirty="0"/>
              <a:t>To implement the A</a:t>
            </a:r>
            <a:r>
              <a:rPr lang="en-US" altLang="en-US" sz="100" dirty="0"/>
              <a:t> </a:t>
            </a:r>
            <a:r>
              <a:rPr lang="en-US" altLang="en-US" sz="2000" dirty="0"/>
              <a:t>V</a:t>
            </a:r>
            <a:r>
              <a:rPr lang="en-US" altLang="en-US" sz="100" dirty="0"/>
              <a:t> </a:t>
            </a:r>
            <a:r>
              <a:rPr lang="en-US" altLang="en-US" sz="2000" dirty="0"/>
              <a:t>L Tree class (§26.7).</a:t>
            </a:r>
          </a:p>
          <a:p>
            <a:pPr marL="256032" indent="-256032">
              <a:buFont typeface="Arial" panose="020B0604020202020204" pitchFamily="34" charset="0"/>
              <a:buChar char="•"/>
            </a:pPr>
            <a:r>
              <a:rPr lang="en-US" altLang="en-US" sz="2000" dirty="0"/>
              <a:t>To test the A</a:t>
            </a:r>
            <a:r>
              <a:rPr lang="en-US" altLang="en-US" sz="100" dirty="0"/>
              <a:t> </a:t>
            </a:r>
            <a:r>
              <a:rPr lang="en-US" altLang="en-US" sz="2000" dirty="0"/>
              <a:t>V</a:t>
            </a:r>
            <a:r>
              <a:rPr lang="en-US" altLang="en-US" sz="100" dirty="0"/>
              <a:t> </a:t>
            </a:r>
            <a:r>
              <a:rPr lang="en-US" altLang="en-US" sz="2000" dirty="0"/>
              <a:t>L Tree class (§26.8).</a:t>
            </a:r>
          </a:p>
          <a:p>
            <a:pPr marL="256032" indent="-256032">
              <a:buFont typeface="Arial" panose="020B0604020202020204" pitchFamily="34" charset="0"/>
              <a:buChar char="•"/>
            </a:pPr>
            <a:r>
              <a:rPr lang="en-US" altLang="en-US" sz="2000" dirty="0"/>
              <a:t>To analyze the complexity of search, insert, and delete operations in A</a:t>
            </a:r>
            <a:r>
              <a:rPr lang="en-US" altLang="en-US" sz="100" dirty="0"/>
              <a:t> </a:t>
            </a:r>
            <a:r>
              <a:rPr lang="en-US" altLang="en-US" sz="2000" dirty="0"/>
              <a:t>V</a:t>
            </a:r>
            <a:r>
              <a:rPr lang="en-US" altLang="en-US" sz="100" dirty="0"/>
              <a:t> </a:t>
            </a:r>
            <a:r>
              <a:rPr lang="en-US" altLang="en-US" sz="2000" dirty="0"/>
              <a:t>L trees (§26.9</a:t>
            </a:r>
            <a:r>
              <a:rPr lang="en-US" altLang="en-US" sz="2000" dirty="0" smtClean="0"/>
              <a:t>).</a:t>
            </a:r>
            <a:endParaRPr lang="en-US" sz="2000" dirty="0"/>
          </a:p>
        </p:txBody>
      </p:sp>
    </p:spTree>
    <p:extLst>
      <p:ext uri="{BB962C8B-B14F-4D97-AF65-F5344CB8AC3E}">
        <p14:creationId xmlns:p14="http://schemas.microsoft.com/office/powerpoint/2010/main" val="843921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a:t>
            </a:r>
            <a:r>
              <a:rPr lang="en-US" altLang="en-US" dirty="0" smtClean="0"/>
              <a:t>A</a:t>
            </a:r>
            <a:r>
              <a:rPr lang="en-US" altLang="en-US" sz="100" dirty="0" smtClean="0"/>
              <a:t> </a:t>
            </a:r>
            <a:r>
              <a:rPr lang="en-US" altLang="en-US" dirty="0" smtClean="0"/>
              <a:t>V</a:t>
            </a:r>
            <a:r>
              <a:rPr lang="en-US" altLang="en-US" sz="100" dirty="0" smtClean="0"/>
              <a:t> </a:t>
            </a:r>
            <a:r>
              <a:rPr lang="en-US" altLang="en-US" dirty="0" smtClean="0"/>
              <a:t>L </a:t>
            </a:r>
            <a:r>
              <a:rPr lang="en-US" altLang="en-US" dirty="0"/>
              <a:t>Tree? </a:t>
            </a:r>
            <a:endParaRPr lang="en-US" dirty="0"/>
          </a:p>
        </p:txBody>
      </p:sp>
      <p:sp>
        <p:nvSpPr>
          <p:cNvPr id="3" name="Content Placeholder 2"/>
          <p:cNvSpPr>
            <a:spLocks noGrp="1"/>
          </p:cNvSpPr>
          <p:nvPr>
            <p:ph idx="1"/>
          </p:nvPr>
        </p:nvSpPr>
        <p:spPr/>
        <p:txBody>
          <a:bodyPr/>
          <a:lstStyle/>
          <a:p>
            <a:r>
              <a:rPr lang="en-US" altLang="en-US" dirty="0"/>
              <a:t>The search, insertion, and deletion time for a binary tree is dependent on the height of the tree. In the worst case, the height is O(n). If a tree is </a:t>
            </a:r>
            <a:r>
              <a:rPr lang="en-US" altLang="en-US" b="1" dirty="0"/>
              <a:t>perfectly balanced</a:t>
            </a:r>
            <a:r>
              <a:rPr lang="en-US" altLang="en-US" dirty="0"/>
              <a:t>, i.e., a complete binary tree, its height is . Can we maintain a perfectly balanced tree? Yes. But it will be costly to do so. The compromise is to maintain a well-balanced tree, i.e., the heights of two subtrees for every node are about the same. </a:t>
            </a:r>
            <a:endParaRPr lang="en-US" dirty="0"/>
          </a:p>
        </p:txBody>
      </p:sp>
    </p:spTree>
    <p:extLst>
      <p:ext uri="{BB962C8B-B14F-4D97-AF65-F5344CB8AC3E}">
        <p14:creationId xmlns:p14="http://schemas.microsoft.com/office/powerpoint/2010/main" val="3657149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an A</a:t>
            </a:r>
            <a:r>
              <a:rPr lang="en-US" altLang="en-US" sz="100" dirty="0"/>
              <a:t> </a:t>
            </a:r>
            <a:r>
              <a:rPr lang="en-US" altLang="en-US" dirty="0"/>
              <a:t>V</a:t>
            </a:r>
            <a:r>
              <a:rPr lang="en-US" altLang="en-US" sz="100" dirty="0"/>
              <a:t> </a:t>
            </a:r>
            <a:r>
              <a:rPr lang="en-US" altLang="en-US" dirty="0"/>
              <a:t>L Tree? </a:t>
            </a:r>
            <a:r>
              <a:rPr lang="en-US" altLang="en-US" dirty="0" smtClean="0"/>
              <a:t> 	</a:t>
            </a:r>
            <a:endParaRPr lang="en-US" dirty="0"/>
          </a:p>
        </p:txBody>
      </p:sp>
      <p:sp>
        <p:nvSpPr>
          <p:cNvPr id="3" name="Content Placeholder 2"/>
          <p:cNvSpPr>
            <a:spLocks noGrp="1"/>
          </p:cNvSpPr>
          <p:nvPr>
            <p:ph idx="1"/>
          </p:nvPr>
        </p:nvSpPr>
        <p:spPr/>
        <p:txBody>
          <a:bodyPr/>
          <a:lstStyle/>
          <a:p>
            <a:r>
              <a:rPr lang="en-US" altLang="en-US" dirty="0"/>
              <a:t>AVL trees are well-balanced. A</a:t>
            </a:r>
            <a:r>
              <a:rPr lang="en-US" altLang="en-US" sz="200" dirty="0"/>
              <a:t> </a:t>
            </a:r>
            <a:r>
              <a:rPr lang="en-US" altLang="en-US" dirty="0"/>
              <a:t>V</a:t>
            </a:r>
            <a:r>
              <a:rPr lang="en-US" altLang="en-US" sz="200" dirty="0"/>
              <a:t> </a:t>
            </a:r>
            <a:r>
              <a:rPr lang="en-US" altLang="en-US" dirty="0"/>
              <a:t>L</a:t>
            </a:r>
            <a:r>
              <a:rPr lang="en-US" altLang="en-US" dirty="0" smtClean="0"/>
              <a:t> </a:t>
            </a:r>
            <a:r>
              <a:rPr lang="en-US" altLang="en-US" dirty="0"/>
              <a:t>trees were invented by two Russian computer scientists G. M. Adelson-</a:t>
            </a:r>
            <a:r>
              <a:rPr lang="en-US" altLang="en-US" dirty="0" err="1"/>
              <a:t>Velsky</a:t>
            </a:r>
            <a:r>
              <a:rPr lang="en-US" altLang="en-US" dirty="0"/>
              <a:t> and E. M. Landis in 1962. In an A</a:t>
            </a:r>
            <a:r>
              <a:rPr lang="en-US" altLang="en-US" sz="200" dirty="0"/>
              <a:t> </a:t>
            </a:r>
            <a:r>
              <a:rPr lang="en-US" altLang="en-US" dirty="0"/>
              <a:t>V</a:t>
            </a:r>
            <a:r>
              <a:rPr lang="en-US" altLang="en-US" sz="200" dirty="0"/>
              <a:t> </a:t>
            </a:r>
            <a:r>
              <a:rPr lang="en-US" altLang="en-US" dirty="0"/>
              <a:t>L</a:t>
            </a:r>
            <a:r>
              <a:rPr lang="en-US" altLang="en-US" dirty="0" smtClean="0"/>
              <a:t> </a:t>
            </a:r>
            <a:r>
              <a:rPr lang="en-US" altLang="en-US" dirty="0"/>
              <a:t>tree, the difference between the heights of two subtrees for every node is </a:t>
            </a:r>
            <a:r>
              <a:rPr lang="en-US" altLang="en-US" b="1" dirty="0"/>
              <a:t>0</a:t>
            </a:r>
            <a:r>
              <a:rPr lang="en-US" altLang="en-US" dirty="0"/>
              <a:t> or </a:t>
            </a:r>
            <a:r>
              <a:rPr lang="en-US" altLang="en-US" b="1" dirty="0"/>
              <a:t>1</a:t>
            </a:r>
            <a:r>
              <a:rPr lang="en-US" altLang="en-US" dirty="0"/>
              <a:t>. It can be shown that the maximum height of an A</a:t>
            </a:r>
            <a:r>
              <a:rPr lang="en-US" altLang="en-US" sz="200" dirty="0"/>
              <a:t> </a:t>
            </a:r>
            <a:r>
              <a:rPr lang="en-US" altLang="en-US" dirty="0"/>
              <a:t>V</a:t>
            </a:r>
            <a:r>
              <a:rPr lang="en-US" altLang="en-US" sz="200" dirty="0"/>
              <a:t> </a:t>
            </a:r>
            <a:r>
              <a:rPr lang="en-US" altLang="en-US" dirty="0"/>
              <a:t>L</a:t>
            </a:r>
            <a:r>
              <a:rPr lang="en-US" altLang="en-US" dirty="0" smtClean="0"/>
              <a:t> </a:t>
            </a:r>
            <a:r>
              <a:rPr lang="en-US" altLang="en-US" dirty="0"/>
              <a:t>tree is O(</a:t>
            </a:r>
            <a:r>
              <a:rPr lang="en-US" altLang="en-US" dirty="0" err="1"/>
              <a:t>logn</a:t>
            </a:r>
            <a:r>
              <a:rPr lang="en-US" altLang="en-US" dirty="0"/>
              <a:t>). </a:t>
            </a:r>
            <a:endParaRPr lang="en-US" dirty="0"/>
          </a:p>
        </p:txBody>
      </p:sp>
    </p:spTree>
    <p:extLst>
      <p:ext uri="{BB962C8B-B14F-4D97-AF65-F5344CB8AC3E}">
        <p14:creationId xmlns:p14="http://schemas.microsoft.com/office/powerpoint/2010/main" val="2865616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a:t>
            </a:r>
            <a:r>
              <a:rPr lang="en-US" altLang="en-US" sz="100" dirty="0"/>
              <a:t> </a:t>
            </a:r>
            <a:r>
              <a:rPr lang="en-US" altLang="en-US" dirty="0"/>
              <a:t>V</a:t>
            </a:r>
            <a:r>
              <a:rPr lang="en-US" altLang="en-US" sz="100" dirty="0"/>
              <a:t> </a:t>
            </a:r>
            <a:r>
              <a:rPr lang="en-US" altLang="en-US" dirty="0"/>
              <a:t>L Tree Animation</a:t>
            </a:r>
            <a:endParaRPr lang="en-US" dirty="0"/>
          </a:p>
        </p:txBody>
      </p:sp>
      <p:pic>
        <p:nvPicPr>
          <p:cNvPr id="6" name="Picture 2" descr="w w w period c s period Armstrong period e d u forward slash l i a n g forward slash animation forward slash web forward slash A V L Tree period h t m l.">
            <a:hlinkClick r:id="rId2"/>
          </p:cNvPr>
          <p:cNvPicPr>
            <a:picLocks noChangeAspect="1"/>
          </p:cNvPicPr>
          <p:nvPr/>
        </p:nvPicPr>
        <p:blipFill>
          <a:blip r:embed="rId3"/>
          <a:stretch>
            <a:fillRect/>
          </a:stretch>
        </p:blipFill>
        <p:spPr>
          <a:xfrm>
            <a:off x="479695" y="1600200"/>
            <a:ext cx="7826105" cy="640135"/>
          </a:xfrm>
          <a:prstGeom prst="rect">
            <a:avLst/>
          </a:prstGeom>
        </p:spPr>
      </p:pic>
      <p:pic>
        <p:nvPicPr>
          <p:cNvPr id="4" name="Picture 3" descr="A window of Mozilla Firefox displays A V L Tree Animation by Y. Daniel L i a n g. A root node 25 with two children 15 and 45 in the first level. The node 15 has a left child 5 in the second level. The node 45 has two children 35 and 55 in the second level. Below the A V L tree, is a text field to enter a key with Search, Insert, and Delete but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743200"/>
            <a:ext cx="6629400" cy="328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9455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Balance Factor/Left-Heavy/Right-Heavy </a:t>
            </a:r>
            <a:endParaRPr lang="en-US" dirty="0"/>
          </a:p>
        </p:txBody>
      </p:sp>
      <p:sp>
        <p:nvSpPr>
          <p:cNvPr id="3" name="Content Placeholder 2"/>
          <p:cNvSpPr>
            <a:spLocks noGrp="1"/>
          </p:cNvSpPr>
          <p:nvPr>
            <p:ph idx="1"/>
          </p:nvPr>
        </p:nvSpPr>
        <p:spPr/>
        <p:txBody>
          <a:bodyPr/>
          <a:lstStyle/>
          <a:p>
            <a:r>
              <a:rPr lang="en-US" altLang="en-US" dirty="0"/>
              <a:t>The process for inserting or deleting an element in an A</a:t>
            </a:r>
            <a:r>
              <a:rPr lang="en-US" altLang="en-US" sz="200" dirty="0"/>
              <a:t> </a:t>
            </a:r>
            <a:r>
              <a:rPr lang="en-US" altLang="en-US" dirty="0"/>
              <a:t>V</a:t>
            </a:r>
            <a:r>
              <a:rPr lang="en-US" altLang="en-US" sz="200" dirty="0"/>
              <a:t> </a:t>
            </a:r>
            <a:r>
              <a:rPr lang="en-US" altLang="en-US" dirty="0"/>
              <a:t>L tree is the same as in a regular binary search tree. The difference is that you may have to rebalance the tree after an insertion or deletion operation. The </a:t>
            </a:r>
            <a:r>
              <a:rPr lang="en-US" altLang="en-US" b="1" dirty="0"/>
              <a:t>balance factor </a:t>
            </a:r>
            <a:r>
              <a:rPr lang="en-US" altLang="en-US" dirty="0"/>
              <a:t>of a node is the height of its right subtree minus the height of its left subtree. A node is said to be </a:t>
            </a:r>
            <a:r>
              <a:rPr lang="en-US" altLang="en-US" b="1" dirty="0"/>
              <a:t>balanced</a:t>
            </a:r>
            <a:r>
              <a:rPr lang="en-US" altLang="en-US" dirty="0"/>
              <a:t> if its balance factor is -1, 0, or 1. A node is said to be </a:t>
            </a:r>
            <a:r>
              <a:rPr lang="en-US" altLang="en-US" i="1" dirty="0"/>
              <a:t>l</a:t>
            </a:r>
            <a:r>
              <a:rPr lang="en-US" altLang="en-US" b="1" dirty="0"/>
              <a:t>eft-heavy</a:t>
            </a:r>
            <a:r>
              <a:rPr lang="en-US" altLang="en-US" dirty="0"/>
              <a:t> if its balance factor is -1. A node is said to be </a:t>
            </a:r>
            <a:r>
              <a:rPr lang="en-US" altLang="en-US" b="1" dirty="0"/>
              <a:t>right-heavy</a:t>
            </a:r>
            <a:r>
              <a:rPr lang="en-US" altLang="en-US" dirty="0"/>
              <a:t> if its balance factor is +1</a:t>
            </a:r>
            <a:r>
              <a:rPr lang="en-US" altLang="en-US" dirty="0" smtClean="0"/>
              <a:t>.</a:t>
            </a:r>
            <a:endParaRPr lang="en-US" dirty="0"/>
          </a:p>
        </p:txBody>
      </p:sp>
    </p:spTree>
    <p:extLst>
      <p:ext uri="{BB962C8B-B14F-4D97-AF65-F5344CB8AC3E}">
        <p14:creationId xmlns:p14="http://schemas.microsoft.com/office/powerpoint/2010/main" val="1918046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Balancing Trees </a:t>
            </a:r>
            <a:endParaRPr lang="en-US" dirty="0"/>
          </a:p>
        </p:txBody>
      </p:sp>
      <p:sp>
        <p:nvSpPr>
          <p:cNvPr id="3" name="Content Placeholder 2"/>
          <p:cNvSpPr>
            <a:spLocks noGrp="1"/>
          </p:cNvSpPr>
          <p:nvPr>
            <p:ph idx="1"/>
          </p:nvPr>
        </p:nvSpPr>
        <p:spPr/>
        <p:txBody>
          <a:bodyPr/>
          <a:lstStyle/>
          <a:p>
            <a:r>
              <a:rPr lang="en-US" altLang="en-US" dirty="0"/>
              <a:t>If a node is not balanced after an insertion or deletion operation, you need to rebalance it. The process of rebalancing a node is called a </a:t>
            </a:r>
            <a:r>
              <a:rPr lang="en-US" altLang="en-US" b="1" dirty="0"/>
              <a:t>rotation</a:t>
            </a:r>
            <a:r>
              <a:rPr lang="en-US" altLang="en-US" dirty="0"/>
              <a:t>. There are four possible rotations.</a:t>
            </a:r>
            <a:r>
              <a:rPr lang="en-US" altLang="en-US" sz="2000" dirty="0"/>
              <a:t> </a:t>
            </a:r>
            <a:endParaRPr lang="en-US" dirty="0"/>
          </a:p>
        </p:txBody>
      </p:sp>
    </p:spTree>
    <p:extLst>
      <p:ext uri="{BB962C8B-B14F-4D97-AF65-F5344CB8AC3E}">
        <p14:creationId xmlns:p14="http://schemas.microsoft.com/office/powerpoint/2010/main" val="2633133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a:t>
            </a:r>
            <a:r>
              <a:rPr lang="en-US" altLang="en-US" sz="100" dirty="0"/>
              <a:t> </a:t>
            </a:r>
            <a:r>
              <a:rPr lang="en-US" altLang="en-US" dirty="0" err="1"/>
              <a:t>L</a:t>
            </a:r>
            <a:r>
              <a:rPr lang="en-US" altLang="en-US" dirty="0"/>
              <a:t> Imbalance and L</a:t>
            </a:r>
            <a:r>
              <a:rPr lang="en-US" altLang="en-US" sz="100" dirty="0"/>
              <a:t> </a:t>
            </a:r>
            <a:r>
              <a:rPr lang="en-US" altLang="en-US" dirty="0" err="1"/>
              <a:t>L</a:t>
            </a:r>
            <a:r>
              <a:rPr lang="en-US" altLang="en-US" dirty="0"/>
              <a:t> Rotation </a:t>
            </a:r>
            <a:endParaRPr lang="en-US" dirty="0"/>
          </a:p>
        </p:txBody>
      </p:sp>
      <p:sp>
        <p:nvSpPr>
          <p:cNvPr id="3" name="Content Placeholder 2"/>
          <p:cNvSpPr>
            <a:spLocks noGrp="1"/>
          </p:cNvSpPr>
          <p:nvPr>
            <p:ph idx="1"/>
          </p:nvPr>
        </p:nvSpPr>
        <p:spPr>
          <a:xfrm>
            <a:off x="457200" y="1524000"/>
            <a:ext cx="8229600" cy="1524000"/>
          </a:xfrm>
        </p:spPr>
        <p:txBody>
          <a:bodyPr/>
          <a:lstStyle/>
          <a:p>
            <a:r>
              <a:rPr lang="en-US" altLang="en-US" b="1" dirty="0"/>
              <a:t>LL Rotation</a:t>
            </a:r>
            <a:r>
              <a:rPr lang="en-US" altLang="en-US" dirty="0"/>
              <a:t>: An </a:t>
            </a:r>
            <a:r>
              <a:rPr lang="en-US" altLang="en-US" b="1" dirty="0"/>
              <a:t>LL imbalance </a:t>
            </a:r>
            <a:r>
              <a:rPr lang="en-US" altLang="en-US" dirty="0"/>
              <a:t>occurs at a node A such that A has a balance factor -2 and a left child B with a balance factor -1 or 0. This type of imbalance can be fixed by performing a single right rotation at A</a:t>
            </a:r>
            <a:r>
              <a:rPr lang="en-US" altLang="en-US" dirty="0" smtClean="0"/>
              <a:t>.</a:t>
            </a:r>
            <a:endParaRPr lang="en-US" dirty="0"/>
          </a:p>
        </p:txBody>
      </p:sp>
      <p:pic>
        <p:nvPicPr>
          <p:cNvPr id="4" name="Picture 3" descr="Two diagram illustrates an A V L tree for L L rotation. In the first diagram, a root node A has a left child B and a right sub tree T 3 of height h. The balance factor of A is negative 2 and B is negative 1 or 0. The node B has a left sub tree T 1 of height h + 1 and a right sub tree T 2 of height h. A text beside the sub tree T 2 reads, T 2’s height is h or h + 1. The first diagram is rotated to form the second diagram. In the second diagram, the root node is B with a left sub tree T 1 of height h + 1 and right child A. The balance factor of B is 0 or 1 and A is 0 or negative 1. The node A has left sub tree T 2 and right sub tree T 3. The height of the sub trees T 2 and T 3 is h."/>
          <p:cNvPicPr>
            <a:picLocks noChangeAspect="1"/>
          </p:cNvPicPr>
          <p:nvPr/>
        </p:nvPicPr>
        <p:blipFill>
          <a:blip r:embed="rId3"/>
          <a:stretch>
            <a:fillRect/>
          </a:stretch>
        </p:blipFill>
        <p:spPr>
          <a:xfrm>
            <a:off x="838200" y="3505200"/>
            <a:ext cx="7675529" cy="2530112"/>
          </a:xfrm>
          <a:prstGeom prst="rect">
            <a:avLst/>
          </a:prstGeom>
        </p:spPr>
      </p:pic>
    </p:spTree>
    <p:extLst>
      <p:ext uri="{BB962C8B-B14F-4D97-AF65-F5344CB8AC3E}">
        <p14:creationId xmlns:p14="http://schemas.microsoft.com/office/powerpoint/2010/main" val="3305996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a:t>
            </a:r>
            <a:r>
              <a:rPr lang="en-US" altLang="en-US" sz="100" dirty="0" smtClean="0"/>
              <a:t> </a:t>
            </a:r>
            <a:r>
              <a:rPr lang="en-US" altLang="en-US" dirty="0" err="1" smtClean="0"/>
              <a:t>R</a:t>
            </a:r>
            <a:r>
              <a:rPr lang="en-US" altLang="en-US" dirty="0" smtClean="0"/>
              <a:t> </a:t>
            </a:r>
            <a:r>
              <a:rPr lang="en-US" altLang="en-US" dirty="0"/>
              <a:t>I</a:t>
            </a:r>
            <a:r>
              <a:rPr lang="en-US" altLang="en-US" dirty="0" smtClean="0"/>
              <a:t>mbalance </a:t>
            </a:r>
            <a:r>
              <a:rPr lang="en-US" altLang="en-US" dirty="0"/>
              <a:t>and </a:t>
            </a:r>
            <a:r>
              <a:rPr lang="en-US" altLang="en-US" dirty="0" smtClean="0"/>
              <a:t>R</a:t>
            </a:r>
            <a:r>
              <a:rPr lang="en-US" altLang="en-US" sz="100" dirty="0" smtClean="0"/>
              <a:t> </a:t>
            </a:r>
            <a:r>
              <a:rPr lang="en-US" altLang="en-US" dirty="0" err="1" smtClean="0"/>
              <a:t>R</a:t>
            </a:r>
            <a:r>
              <a:rPr lang="en-US" altLang="en-US" dirty="0" smtClean="0"/>
              <a:t> </a:t>
            </a:r>
            <a:r>
              <a:rPr lang="en-US" altLang="en-US" dirty="0"/>
              <a:t>R</a:t>
            </a:r>
            <a:r>
              <a:rPr lang="en-US" altLang="en-US" dirty="0" smtClean="0"/>
              <a:t>otation </a:t>
            </a:r>
            <a:endParaRPr lang="en-US" dirty="0"/>
          </a:p>
        </p:txBody>
      </p:sp>
      <p:sp>
        <p:nvSpPr>
          <p:cNvPr id="3" name="Content Placeholder 2"/>
          <p:cNvSpPr>
            <a:spLocks noGrp="1"/>
          </p:cNvSpPr>
          <p:nvPr>
            <p:ph idx="1"/>
          </p:nvPr>
        </p:nvSpPr>
        <p:spPr>
          <a:xfrm>
            <a:off x="457200" y="1524000"/>
            <a:ext cx="8229600" cy="1447800"/>
          </a:xfrm>
        </p:spPr>
        <p:txBody>
          <a:bodyPr/>
          <a:lstStyle/>
          <a:p>
            <a:r>
              <a:rPr lang="en-US" altLang="en-US" b="1" dirty="0" smtClean="0"/>
              <a:t>R</a:t>
            </a:r>
            <a:r>
              <a:rPr lang="en-US" altLang="en-US" sz="100" b="1" dirty="0" smtClean="0"/>
              <a:t> </a:t>
            </a:r>
            <a:r>
              <a:rPr lang="en-US" altLang="en-US" b="1" dirty="0" err="1" smtClean="0"/>
              <a:t>R</a:t>
            </a:r>
            <a:r>
              <a:rPr lang="en-US" altLang="en-US" b="1" dirty="0" smtClean="0"/>
              <a:t> </a:t>
            </a:r>
            <a:r>
              <a:rPr lang="en-US" altLang="en-US" b="1" dirty="0"/>
              <a:t>Rotation</a:t>
            </a:r>
            <a:r>
              <a:rPr lang="en-US" altLang="en-US" dirty="0"/>
              <a:t>: An </a:t>
            </a:r>
            <a:r>
              <a:rPr lang="en-US" altLang="en-US" b="1" dirty="0" smtClean="0"/>
              <a:t>R</a:t>
            </a:r>
            <a:r>
              <a:rPr lang="en-US" altLang="en-US" sz="100" b="1" dirty="0" smtClean="0"/>
              <a:t> </a:t>
            </a:r>
            <a:r>
              <a:rPr lang="en-US" altLang="en-US" b="1" dirty="0" err="1" smtClean="0"/>
              <a:t>R</a:t>
            </a:r>
            <a:r>
              <a:rPr lang="en-US" altLang="en-US" b="1" dirty="0" smtClean="0"/>
              <a:t> </a:t>
            </a:r>
            <a:r>
              <a:rPr lang="en-US" altLang="en-US" b="1" dirty="0"/>
              <a:t>imbalance </a:t>
            </a:r>
            <a:r>
              <a:rPr lang="en-US" altLang="en-US" dirty="0"/>
              <a:t>occurs at a node A such that A has a balance factor +2 and a right child B with a balance factor +1 or 0. This type of imbalance can be fixed by performing a single left rotation at A</a:t>
            </a:r>
            <a:r>
              <a:rPr lang="en-US" altLang="en-US" dirty="0" smtClean="0"/>
              <a:t>.</a:t>
            </a:r>
            <a:endParaRPr lang="en-US" dirty="0"/>
          </a:p>
        </p:txBody>
      </p:sp>
      <p:pic>
        <p:nvPicPr>
          <p:cNvPr id="4" name="Picture 3" descr="Two diagram illustrates an A V L tree for R R rotation. In the first diagram, a root node A has a left sub tree T 3 of height h and a right child B. The balance factor of A is + 2 and B is + 1 or 0. The node B has a left sub tree T 2 of height h and a right sub tree T 1 of height h + 1. A text beside the sub tree T 2 reads, T 2’s height is h or h + 1. The first diagram is rotated to form the second diagram. In the second diagram, the root node is B with a left child A and right sub tree T 1 of height h + 1. The balance factor of B is 0 or negative 1 and A is 0 or + 1. The node A has left sub tree T 3 and right sub tree T 2. The height of the sub trees T 2 and T 3 is h."/>
          <p:cNvPicPr>
            <a:picLocks noChangeAspect="1"/>
          </p:cNvPicPr>
          <p:nvPr/>
        </p:nvPicPr>
        <p:blipFill>
          <a:blip r:embed="rId2"/>
          <a:stretch>
            <a:fillRect/>
          </a:stretch>
        </p:blipFill>
        <p:spPr>
          <a:xfrm>
            <a:off x="712897" y="2941320"/>
            <a:ext cx="7718205" cy="3218967"/>
          </a:xfrm>
          <a:prstGeom prst="rect">
            <a:avLst/>
          </a:prstGeom>
        </p:spPr>
      </p:pic>
    </p:spTree>
    <p:extLst>
      <p:ext uri="{BB962C8B-B14F-4D97-AF65-F5344CB8AC3E}">
        <p14:creationId xmlns:p14="http://schemas.microsoft.com/office/powerpoint/2010/main" val="3642300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11450</TotalTime>
  <Words>837</Words>
  <Application>Microsoft Office PowerPoint</Application>
  <PresentationFormat>On-screen Show (4:3)</PresentationFormat>
  <Paragraphs>46</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Tahoma</vt:lpstr>
      <vt:lpstr>Times New Roman</vt:lpstr>
      <vt:lpstr>Verdana</vt:lpstr>
      <vt:lpstr>Wingdings</vt:lpstr>
      <vt:lpstr>508 Lecture</vt:lpstr>
      <vt:lpstr>Introduction to Java Programming</vt:lpstr>
      <vt:lpstr>Objectives</vt:lpstr>
      <vt:lpstr>Why A V L Tree? </vt:lpstr>
      <vt:lpstr>What is an A V L Tree?   </vt:lpstr>
      <vt:lpstr>A V L Tree Animation</vt:lpstr>
      <vt:lpstr>Balance Factor/Left-Heavy/Right-Heavy </vt:lpstr>
      <vt:lpstr>Balancing Trees </vt:lpstr>
      <vt:lpstr>L L Imbalance and L L Rotation </vt:lpstr>
      <vt:lpstr>R R Imbalance and R R Rotation </vt:lpstr>
      <vt:lpstr>L R Imbalance and L R Rotation  </vt:lpstr>
      <vt:lpstr>R L Imbalance and R L Rotation </vt:lpstr>
      <vt:lpstr>Designing Classes for AVL Trees</vt:lpstr>
      <vt:lpstr>Copyright</vt:lpstr>
    </vt:vector>
  </TitlesOfParts>
  <Company>Cognizant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Harihara Subramanian, Vigneshwaran (Cognizant)</cp:lastModifiedBy>
  <cp:revision>5422</cp:revision>
  <dcterms:created xsi:type="dcterms:W3CDTF">2016-09-22T21:34:04Z</dcterms:created>
  <dcterms:modified xsi:type="dcterms:W3CDTF">2018-03-23T10:38:10Z</dcterms:modified>
</cp:coreProperties>
</file>