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466" r:id="rId2"/>
    <p:sldId id="520" r:id="rId3"/>
    <p:sldId id="521" r:id="rId4"/>
    <p:sldId id="522" r:id="rId5"/>
    <p:sldId id="523" r:id="rId6"/>
    <p:sldId id="524" r:id="rId7"/>
    <p:sldId id="525" r:id="rId8"/>
    <p:sldId id="526" r:id="rId9"/>
    <p:sldId id="527" r:id="rId10"/>
    <p:sldId id="528" r:id="rId11"/>
    <p:sldId id="529" r:id="rId12"/>
    <p:sldId id="530" r:id="rId13"/>
    <p:sldId id="531" r:id="rId14"/>
    <p:sldId id="532" r:id="rId15"/>
    <p:sldId id="51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28" userDrawn="1">
          <p15:clr>
            <a:srgbClr val="A4A3A4"/>
          </p15:clr>
        </p15:guide>
        <p15:guide id="2" pos="288" userDrawn="1">
          <p15:clr>
            <a:srgbClr val="A4A3A4"/>
          </p15:clr>
        </p15:guide>
        <p15:guide id="3" orient="horz" pos="4224" userDrawn="1">
          <p15:clr>
            <a:srgbClr val="A4A3A4"/>
          </p15:clr>
        </p15:guide>
        <p15:guide id="4" orient="horz" pos="76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heryl Keenan" initials="CK" lastIdx="1" clrIdx="1"/>
  <p:cmAuthor id="1" name="user" initials="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62" autoAdjust="0"/>
    <p:restoredTop sz="86395" autoAdjust="0"/>
  </p:normalViewPr>
  <p:slideViewPr>
    <p:cSldViewPr>
      <p:cViewPr varScale="1">
        <p:scale>
          <a:sx n="96" d="100"/>
          <a:sy n="96" d="100"/>
        </p:scale>
        <p:origin x="720" y="78"/>
      </p:cViewPr>
      <p:guideLst>
        <p:guide orient="horz" pos="4128"/>
        <p:guide pos="288"/>
        <p:guide orient="horz" pos="4224"/>
        <p:guide orient="horz" pos="768"/>
      </p:guideLst>
    </p:cSldViewPr>
  </p:slideViewPr>
  <p:outlineViewPr>
    <p:cViewPr>
      <p:scale>
        <a:sx n="33" d="100"/>
        <a:sy n="33" d="100"/>
      </p:scale>
      <p:origin x="0" y="0"/>
    </p:cViewPr>
  </p:outlineViewPr>
  <p:notesTextViewPr>
    <p:cViewPr>
      <p:scale>
        <a:sx n="1" d="1"/>
        <a:sy n="1" d="1"/>
      </p:scale>
      <p:origin x="0" y="0"/>
    </p:cViewPr>
  </p:notesTextViewPr>
  <p:sorterViewPr>
    <p:cViewPr>
      <p:scale>
        <a:sx n="148" d="100"/>
        <a:sy n="148" d="100"/>
      </p:scale>
      <p:origin x="0" y="0"/>
    </p:cViewPr>
  </p:sorterViewPr>
  <p:notesViewPr>
    <p:cSldViewPr>
      <p:cViewPr varScale="1">
        <p:scale>
          <a:sx n="85" d="100"/>
          <a:sy n="85" d="100"/>
        </p:scale>
        <p:origin x="2772"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3/23/2018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3/23/2018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this PowerPoint presentation contains mathematical equations, you may need to check that your computer has the following installed:</a:t>
            </a:r>
          </a:p>
          <a:p>
            <a:r>
              <a:rPr lang="en-US" sz="1200" kern="1200" dirty="0" smtClean="0">
                <a:solidFill>
                  <a:schemeClr val="tx1"/>
                </a:solidFill>
                <a:effectLst/>
                <a:latin typeface="+mn-lt"/>
                <a:ea typeface="+mn-ea"/>
                <a:cs typeface="+mn-cs"/>
              </a:rPr>
              <a:t>1) MathType Plugin</a:t>
            </a:r>
          </a:p>
          <a:p>
            <a:r>
              <a:rPr lang="en-US" sz="1200" kern="1200" dirty="0" smtClean="0">
                <a:solidFill>
                  <a:schemeClr val="tx1"/>
                </a:solidFill>
                <a:effectLst/>
                <a:latin typeface="+mn-lt"/>
                <a:ea typeface="+mn-ea"/>
                <a:cs typeface="+mn-cs"/>
              </a:rPr>
              <a:t>2) Math Player (free versions available)</a:t>
            </a:r>
          </a:p>
          <a:p>
            <a:r>
              <a:rPr lang="en-US" sz="1200" kern="1200" dirty="0" smtClean="0">
                <a:solidFill>
                  <a:schemeClr val="tx1"/>
                </a:solidFill>
                <a:effectLst/>
                <a:latin typeface="+mn-lt"/>
                <a:ea typeface="+mn-ea"/>
                <a:cs typeface="+mn-cs"/>
              </a:rPr>
              <a:t>3) NVDA Reader (free versions available)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4014117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15</a:t>
            </a:fld>
            <a:endParaRPr lang="en-US" dirty="0"/>
          </a:p>
        </p:txBody>
      </p:sp>
    </p:spTree>
    <p:extLst>
      <p:ext uri="{BB962C8B-B14F-4D97-AF65-F5344CB8AC3E}">
        <p14:creationId xmlns:p14="http://schemas.microsoft.com/office/powerpoint/2010/main" val="13915225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740691"/>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1071326"/>
            <a:ext cx="8229600" cy="435427"/>
          </a:xfrm>
        </p:spPr>
        <p:txBody>
          <a:bodyPr>
            <a:noAutofit/>
          </a:bodyPr>
          <a:lstStyle>
            <a:lvl1pPr marL="0" indent="0">
              <a:spcBef>
                <a:spcPts val="0"/>
              </a:spcBef>
              <a:buNone/>
              <a:defRPr sz="18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853261"/>
            <a:ext cx="3657600" cy="134713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76601"/>
            <a:ext cx="3657600" cy="1066800"/>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pic>
        <p:nvPicPr>
          <p:cNvPr id="17" name="Picture 1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1200" y="6477000"/>
            <a:ext cx="918000" cy="279915"/>
          </a:xfrm>
          <a:prstGeom prst="rect">
            <a:avLst/>
          </a:prstGeom>
        </p:spPr>
      </p:pic>
      <p:sp>
        <p:nvSpPr>
          <p:cNvPr id="13" name="TextBox 12"/>
          <p:cNvSpPr txBox="1"/>
          <p:nvPr userDrawn="1"/>
        </p:nvSpPr>
        <p:spPr>
          <a:xfrm>
            <a:off x="1905000" y="6477000"/>
            <a:ext cx="7162800" cy="276999"/>
          </a:xfrm>
          <a:prstGeom prst="rect">
            <a:avLst/>
          </a:prstGeom>
          <a:noFill/>
        </p:spPr>
        <p:txBody>
          <a:bodyPr wrap="square" rtlCol="0">
            <a:spAutoFit/>
          </a:bodyPr>
          <a:lstStyle/>
          <a:p>
            <a:pPr algn="r">
              <a:defRPr/>
            </a:pPr>
            <a:r>
              <a:rPr lang="en-US" altLang="en-US" sz="1200" dirty="0">
                <a:latin typeface="Verdana"/>
                <a:ea typeface="Verdana" panose="020B0604030504040204" pitchFamily="34" charset="0"/>
                <a:cs typeface="Verdana"/>
              </a:rPr>
              <a:t>Copyright © 2017, 2007, 2003 Pearson Education, Inc. All Rights Reserved.</a:t>
            </a:r>
          </a:p>
        </p:txBody>
      </p:sp>
      <p:sp>
        <p:nvSpPr>
          <p:cNvPr id="2" name="Rectangle 1"/>
          <p:cNvSpPr/>
          <p:nvPr userDrawn="1"/>
        </p:nvSpPr>
        <p:spPr>
          <a:xfrm>
            <a:off x="1905000" y="6477000"/>
            <a:ext cx="7239000" cy="2799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p>
        </p:txBody>
      </p:sp>
    </p:spTree>
    <p:extLst>
      <p:ext uri="{BB962C8B-B14F-4D97-AF65-F5344CB8AC3E}">
        <p14:creationId xmlns:p14="http://schemas.microsoft.com/office/powerpoint/2010/main" val="2981062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lgn="l" defTabSz="914400" rtl="0" eaLnBrk="1" latinLnBrk="0" hangingPunct="1">
              <a:lnSpc>
                <a:spcPct val="100000"/>
              </a:lnSpc>
              <a:spcBef>
                <a:spcPct val="0"/>
              </a:spcBef>
              <a:buNone/>
              <a:defRPr lang="en-US" sz="3400" b="1" kern="1200" dirty="0">
                <a:solidFill>
                  <a:srgbClr val="007FA3"/>
                </a:solidFill>
                <a:latin typeface="Times New Roman" panose="02020603050405020304" pitchFamily="18" charset="0"/>
                <a:ea typeface="Tahoma" panose="020B0604030504040204" pitchFamily="34" charset="0"/>
                <a:cs typeface="Times New Roman" panose="02020603050405020304"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524000"/>
            <a:ext cx="8229600" cy="4800600"/>
          </a:xfrm>
        </p:spPr>
        <p:txBody>
          <a:bodyPr/>
          <a:lstStyle>
            <a:lvl1pPr marL="0" indent="0">
              <a:buClr>
                <a:srgbClr val="007FA3"/>
              </a:buClr>
              <a:buSzPct val="100000"/>
              <a:buNone/>
              <a:defRPr sz="2400"/>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24800" y="5334000"/>
            <a:ext cx="762000" cy="967409"/>
          </a:xfrm>
          <a:prstGeom prst="rect">
            <a:avLst/>
          </a:prstGeom>
        </p:spPr>
      </p:pic>
    </p:spTree>
    <p:extLst>
      <p:ext uri="{BB962C8B-B14F-4D97-AF65-F5344CB8AC3E}">
        <p14:creationId xmlns:p14="http://schemas.microsoft.com/office/powerpoint/2010/main" val="1210909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mber_Title_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Content Placeholder 2"/>
          <p:cNvSpPr>
            <a:spLocks noGrp="1"/>
          </p:cNvSpPr>
          <p:nvPr>
            <p:ph sz="quarter" idx="10"/>
          </p:nvPr>
        </p:nvSpPr>
        <p:spPr>
          <a:xfrm>
            <a:off x="457200" y="1600200"/>
            <a:ext cx="8382000" cy="990600"/>
          </a:xfrm>
        </p:spPr>
        <p:txBody>
          <a:bodyPr/>
          <a:lstStyle>
            <a:lvl1pPr marL="0" indent="0">
              <a:buFont typeface="Arial" panose="020B0604020202020204" pitchFamily="34" charset="0"/>
              <a:buNone/>
              <a:defRPr/>
            </a:lvl1pPr>
          </a:lstStyle>
          <a:p>
            <a:pPr lvl="0"/>
            <a:endParaRPr lang="en-US" dirty="0" smtClean="0"/>
          </a:p>
          <a:p>
            <a:pPr lvl="0"/>
            <a:endParaRPr lang="en-US" dirty="0"/>
          </a:p>
        </p:txBody>
      </p:sp>
      <p:sp>
        <p:nvSpPr>
          <p:cNvPr id="5" name="Content Placeholder 3"/>
          <p:cNvSpPr>
            <a:spLocks noGrp="1"/>
          </p:cNvSpPr>
          <p:nvPr>
            <p:ph sz="quarter" idx="11"/>
          </p:nvPr>
        </p:nvSpPr>
        <p:spPr>
          <a:xfrm>
            <a:off x="457200" y="4114800"/>
            <a:ext cx="8153400" cy="2133600"/>
          </a:xfrm>
        </p:spPr>
        <p:txBody>
          <a:bodyPr/>
          <a:lstStyle>
            <a:lvl1pPr marL="0" indent="0">
              <a:buNone/>
              <a:defRPr/>
            </a:lvl1pPr>
          </a:lstStyle>
          <a:p>
            <a:pPr lvl="0"/>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24800" y="5334000"/>
            <a:ext cx="762000" cy="967409"/>
          </a:xfrm>
          <a:prstGeom prst="rect">
            <a:avLst/>
          </a:prstGeom>
        </p:spPr>
      </p:pic>
    </p:spTree>
    <p:extLst>
      <p:ext uri="{BB962C8B-B14F-4D97-AF65-F5344CB8AC3E}">
        <p14:creationId xmlns:p14="http://schemas.microsoft.com/office/powerpoint/2010/main" val="359916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Number_Title_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Content Placeholder 2"/>
          <p:cNvSpPr>
            <a:spLocks noGrp="1"/>
          </p:cNvSpPr>
          <p:nvPr>
            <p:ph sz="quarter" idx="10"/>
          </p:nvPr>
        </p:nvSpPr>
        <p:spPr>
          <a:xfrm>
            <a:off x="457200" y="1600200"/>
            <a:ext cx="3352800" cy="4648200"/>
          </a:xfrm>
        </p:spPr>
        <p:txBody>
          <a:bodyPr/>
          <a:lstStyle>
            <a:lvl1pPr marL="0" indent="0">
              <a:buFont typeface="Arial" panose="020B0604020202020204" pitchFamily="34" charset="0"/>
              <a:buNone/>
              <a:defRPr/>
            </a:lvl1pPr>
          </a:lstStyle>
          <a:p>
            <a:pPr lvl="0"/>
            <a:endParaRPr lang="en-US" dirty="0" smtClean="0"/>
          </a:p>
          <a:p>
            <a:pPr lvl="0"/>
            <a:endParaRPr lang="en-US" dirty="0"/>
          </a:p>
        </p:txBody>
      </p:sp>
      <p:sp>
        <p:nvSpPr>
          <p:cNvPr id="5" name="Content Placeholder 3"/>
          <p:cNvSpPr>
            <a:spLocks noGrp="1"/>
          </p:cNvSpPr>
          <p:nvPr>
            <p:ph sz="quarter" idx="11"/>
          </p:nvPr>
        </p:nvSpPr>
        <p:spPr>
          <a:xfrm>
            <a:off x="4191000" y="3429000"/>
            <a:ext cx="1143000" cy="609600"/>
          </a:xfrm>
        </p:spPr>
        <p:txBody>
          <a:bodyPr/>
          <a:lstStyle>
            <a:lvl1pPr marL="0" indent="0">
              <a:buNone/>
              <a:defRPr/>
            </a:lvl1pPr>
          </a:lstStyle>
          <a:p>
            <a:pPr lvl="0"/>
            <a:endParaRPr lang="en-US" dirty="0"/>
          </a:p>
        </p:txBody>
      </p:sp>
      <p:sp>
        <p:nvSpPr>
          <p:cNvPr id="6" name="Content Placeholder 4"/>
          <p:cNvSpPr>
            <a:spLocks noGrp="1"/>
          </p:cNvSpPr>
          <p:nvPr>
            <p:ph sz="quarter" idx="12"/>
          </p:nvPr>
        </p:nvSpPr>
        <p:spPr>
          <a:xfrm>
            <a:off x="5486400" y="1600200"/>
            <a:ext cx="3200400" cy="4648200"/>
          </a:xfrm>
        </p:spPr>
        <p:txBody>
          <a:bodyPr/>
          <a:lstStyle>
            <a:lvl1pPr marL="0" indent="0">
              <a:buNone/>
              <a:defRPr/>
            </a:lvl1pPr>
          </a:lstStyle>
          <a:p>
            <a:pPr lvl="0"/>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24800" y="5334000"/>
            <a:ext cx="762000" cy="967409"/>
          </a:xfrm>
          <a:prstGeom prst="rect">
            <a:avLst/>
          </a:prstGeom>
        </p:spPr>
      </p:pic>
    </p:spTree>
    <p:extLst>
      <p:ext uri="{BB962C8B-B14F-4D97-AF65-F5344CB8AC3E}">
        <p14:creationId xmlns:p14="http://schemas.microsoft.com/office/powerpoint/2010/main" val="25982354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p:cNvSpPr/>
          <p:nvPr userDrawn="1"/>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6"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24800" y="5334000"/>
            <a:ext cx="762000" cy="967409"/>
          </a:xfrm>
          <a:prstGeom prst="rect">
            <a:avLst/>
          </a:prstGeom>
        </p:spPr>
      </p:pic>
    </p:spTree>
    <p:extLst>
      <p:ext uri="{BB962C8B-B14F-4D97-AF65-F5344CB8AC3E}">
        <p14:creationId xmlns:p14="http://schemas.microsoft.com/office/powerpoint/2010/main" val="187624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ig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1080028"/>
          </a:xfrm>
        </p:spPr>
        <p:txBody>
          <a:bodyPr/>
          <a:lstStyle/>
          <a:p>
            <a:r>
              <a:rPr lang="en-US" dirty="0" smtClean="0"/>
              <a:t>Click to edit Master title style</a:t>
            </a:r>
            <a:endParaRPr lang="en-US" dirty="0"/>
          </a:p>
        </p:txBody>
      </p:sp>
      <p:sp>
        <p:nvSpPr>
          <p:cNvPr id="3" name="Content Placeholder 2"/>
          <p:cNvSpPr txBox="1">
            <a:spLocks/>
          </p:cNvSpPr>
          <p:nvPr userDrawn="1"/>
        </p:nvSpPr>
        <p:spPr>
          <a:xfrm>
            <a:off x="457200" y="5486400"/>
            <a:ext cx="8229600" cy="685800"/>
          </a:xfrm>
          <a:prstGeom prst="rect">
            <a:avLst/>
          </a:prstGeom>
        </p:spPr>
        <p:txBody>
          <a:bodyPr vert="horz" lIns="0" tIns="0" rIns="0" bIns="0" rtlCol="0" anchor="b" anchorCtr="0">
            <a:noAutofit/>
          </a:bodyPr>
          <a:lstStyle>
            <a:lvl1pPr algn="l" defTabSz="914400" rtl="0" eaLnBrk="1" latinLnBrk="0" hangingPunct="1">
              <a:lnSpc>
                <a:spcPct val="100000"/>
              </a:lnSpc>
              <a:spcBef>
                <a:spcPct val="0"/>
              </a:spcBef>
              <a:buNone/>
              <a:defRPr sz="1600" b="0" kern="1200">
                <a:solidFill>
                  <a:srgbClr val="000000"/>
                </a:solidFill>
                <a:latin typeface="+mn-lt"/>
                <a:ea typeface="+mj-ea"/>
                <a:cs typeface="Arial"/>
              </a:defRPr>
            </a:lvl1pPr>
          </a:lstStyle>
          <a:p>
            <a:endParaRPr lang="en-US" dirty="0"/>
          </a:p>
        </p:txBody>
      </p:sp>
      <p:sp>
        <p:nvSpPr>
          <p:cNvPr id="5" name="Text Placeholder 4"/>
          <p:cNvSpPr>
            <a:spLocks noGrp="1"/>
          </p:cNvSpPr>
          <p:nvPr>
            <p:ph type="body" sz="quarter" idx="10"/>
          </p:nvPr>
        </p:nvSpPr>
        <p:spPr>
          <a:xfrm>
            <a:off x="457200" y="5257800"/>
            <a:ext cx="8001000" cy="1066800"/>
          </a:xfrm>
        </p:spPr>
        <p:txBody>
          <a:bodyPr anchor="b"/>
          <a:lstStyle>
            <a:lvl1pPr marL="0" indent="0">
              <a:buNone/>
              <a:defRPr/>
            </a:lvl1pPr>
          </a:lstStyle>
          <a:p>
            <a:pPr lvl="0"/>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24800" y="5334000"/>
            <a:ext cx="762000" cy="967409"/>
          </a:xfrm>
          <a:prstGeom prst="rect">
            <a:avLst/>
          </a:prstGeom>
        </p:spPr>
      </p:pic>
    </p:spTree>
    <p:extLst>
      <p:ext uri="{BB962C8B-B14F-4D97-AF65-F5344CB8AC3E}">
        <p14:creationId xmlns:p14="http://schemas.microsoft.com/office/powerpoint/2010/main" val="38982077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85800"/>
          </a:xfrm>
          <a:noFill/>
          <a:ln>
            <a:noFill/>
          </a:ln>
        </p:spPr>
        <p:txBody>
          <a:bodyPr/>
          <a:lstStyle>
            <a:lvl1pPr algn="l">
              <a:defRPr sz="1100">
                <a:solidFill>
                  <a:srgbClr val="000000"/>
                </a:solidFill>
                <a:effectLst/>
              </a:defRPr>
            </a:lvl1p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24800" y="5334000"/>
            <a:ext cx="762000" cy="967409"/>
          </a:xfrm>
          <a:prstGeom prst="rect">
            <a:avLst/>
          </a:prstGeom>
        </p:spPr>
      </p:pic>
    </p:spTree>
    <p:extLst>
      <p:ext uri="{BB962C8B-B14F-4D97-AF65-F5344CB8AC3E}">
        <p14:creationId xmlns:p14="http://schemas.microsoft.com/office/powerpoint/2010/main" val="2203818372"/>
      </p:ext>
    </p:extLst>
  </p:cSld>
  <p:clrMapOvr>
    <a:masterClrMapping/>
  </p:clrMapOvr>
  <p:transition spd="slow" advTm="0"/>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066925"/>
            <a:ext cx="7772400" cy="1362075"/>
          </a:xfrm>
          <a:noFill/>
          <a:ln>
            <a:noFill/>
          </a:ln>
        </p:spPr>
        <p:txBody>
          <a:bodyPr anchorCtr="1"/>
          <a:lstStyle>
            <a:lvl1pPr algn="ctr">
              <a:defRPr sz="3600" b="0" cap="none">
                <a:solidFill>
                  <a:srgbClr val="1191D0"/>
                </a:solidFill>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722313" y="3452813"/>
            <a:ext cx="7772400" cy="1500187"/>
          </a:xfrm>
        </p:spPr>
        <p:txBody>
          <a:bodyPr anchor="b"/>
          <a:lstStyle>
            <a:lvl1pPr marL="0" indent="0" algn="ctr">
              <a:buNone/>
              <a:defRPr sz="28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24800" y="5334000"/>
            <a:ext cx="762000" cy="967409"/>
          </a:xfrm>
          <a:prstGeom prst="rect">
            <a:avLst/>
          </a:prstGeom>
        </p:spPr>
      </p:pic>
    </p:spTree>
    <p:extLst>
      <p:ext uri="{BB962C8B-B14F-4D97-AF65-F5344CB8AC3E}">
        <p14:creationId xmlns:p14="http://schemas.microsoft.com/office/powerpoint/2010/main" val="4088795215"/>
      </p:ext>
    </p:extLst>
  </p:cSld>
  <p:clrMapOvr>
    <a:masterClrMapping/>
  </p:clrMapOvr>
  <p:transition spd="slow" advTm="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smtClean="0"/>
              <a:t>Click to edit </a:t>
            </a:r>
            <a:br>
              <a:rPr lang="en-US" dirty="0" smtClean="0"/>
            </a:br>
            <a:r>
              <a:rPr lang="en-US" dirty="0" smtClean="0"/>
              <a:t>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pic>
        <p:nvPicPr>
          <p:cNvPr id="9" name="Picture 8" descr="Pearson Logo"/>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301200" y="6477000"/>
            <a:ext cx="918000" cy="279915"/>
          </a:xfrm>
          <a:prstGeom prst="rect">
            <a:avLst/>
          </a:prstGeom>
        </p:spPr>
      </p:pic>
      <p:sp>
        <p:nvSpPr>
          <p:cNvPr id="6" name="Text Placeholder 5"/>
          <p:cNvSpPr txBox="1">
            <a:spLocks/>
          </p:cNvSpPr>
          <p:nvPr userDrawn="1"/>
        </p:nvSpPr>
        <p:spPr>
          <a:xfrm>
            <a:off x="2384268" y="6477000"/>
            <a:ext cx="6324600" cy="279400"/>
          </a:xfrm>
          <a:prstGeom prst="rect">
            <a:avLst/>
          </a:prstGeom>
        </p:spPr>
        <p:txBody>
          <a:bodyPr/>
          <a:lstStyle>
            <a:lvl1pPr marL="256032" indent="-256032" algn="l" defTabSz="914400" rtl="0" eaLnBrk="1" latinLnBrk="0" hangingPunct="1">
              <a:spcBef>
                <a:spcPts val="1500"/>
              </a:spcBef>
              <a:buClr>
                <a:srgbClr val="007FA3"/>
              </a:buClr>
              <a:buFont typeface="Arial" panose="020B0604020202020204" pitchFamily="34" charset="0"/>
              <a:buChar char="•"/>
              <a:defRPr sz="20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pPr marL="0" indent="0" algn="r">
              <a:buNone/>
              <a:defRPr/>
            </a:pPr>
            <a:r>
              <a:rPr lang="en-US" altLang="en-US" sz="1200" dirty="0" smtClean="0">
                <a:latin typeface="Verdana"/>
                <a:ea typeface="Verdana" panose="020B0604030504040204" pitchFamily="34" charset="0"/>
                <a:cs typeface="Verdana"/>
              </a:rPr>
              <a:t>Copyright © 2015</a:t>
            </a:r>
            <a:r>
              <a:rPr lang="en-US" altLang="en-US" sz="1200" baseline="0" dirty="0" smtClean="0">
                <a:latin typeface="Verdana"/>
                <a:ea typeface="Verdana" panose="020B0604030504040204" pitchFamily="34" charset="0"/>
                <a:cs typeface="Verdana"/>
              </a:rPr>
              <a:t> </a:t>
            </a:r>
            <a:r>
              <a:rPr lang="en-US" altLang="en-US" sz="1200" dirty="0" smtClean="0">
                <a:latin typeface="Verdana"/>
                <a:ea typeface="Verdana" panose="020B0604030504040204" pitchFamily="34" charset="0"/>
                <a:cs typeface="Verdana"/>
              </a:rPr>
              <a:t>Pearson Education, Inc. All Rights Reserved</a:t>
            </a:r>
            <a:endParaRPr lang="en-US" altLang="en-US" sz="1200" dirty="0">
              <a:latin typeface="Verdana"/>
              <a:ea typeface="Verdana" panose="020B0604030504040204" pitchFamily="34" charset="0"/>
              <a:cs typeface="Verdana"/>
            </a:endParaRP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57" r:id="rId1"/>
    <p:sldLayoutId id="2147483650" r:id="rId2"/>
    <p:sldLayoutId id="2147483788" r:id="rId3"/>
    <p:sldLayoutId id="2147483793" r:id="rId4"/>
    <p:sldLayoutId id="2147483783" r:id="rId5"/>
    <p:sldLayoutId id="2147483678" r:id="rId6"/>
    <p:sldLayoutId id="2147483785" r:id="rId7"/>
    <p:sldLayoutId id="2147483787" r:id="rId8"/>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4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www.cs.armstrong.edu/liang/animation/web/SeparateChaining.html" TargetMode="Externa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hyperlink" Target="http://www.cs.armstrong.edu/liang/intro11e/html/MyMap.html" TargetMode="External"/><Relationship Id="rId2" Type="http://schemas.openxmlformats.org/officeDocument/2006/relationships/image" Target="../media/image15.png"/><Relationship Id="rId1" Type="http://schemas.openxmlformats.org/officeDocument/2006/relationships/slideLayout" Target="../slideLayouts/slideLayout6.xml"/><Relationship Id="rId6" Type="http://schemas.openxmlformats.org/officeDocument/2006/relationships/hyperlink" Target="http://liveexample-ppe.pearsoncmg.com/LiveRun/faces/LiveExample.xhtml?" TargetMode="External"/><Relationship Id="rId5" Type="http://schemas.openxmlformats.org/officeDocument/2006/relationships/hyperlink" Target="http://www.cs.armstrong.edu/liang/intro11e/html/TestMyHashMap.html" TargetMode="External"/><Relationship Id="rId4" Type="http://schemas.openxmlformats.org/officeDocument/2006/relationships/hyperlink" Target="http://www.cs.armstrong.edu/liang/intro11e/html/MyHashMap.html"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www.cs.armstrong.edu/liang/intro11e/html/MySet.html" TargetMode="External"/><Relationship Id="rId2" Type="http://schemas.openxmlformats.org/officeDocument/2006/relationships/image" Target="../media/image16.png"/><Relationship Id="rId1" Type="http://schemas.openxmlformats.org/officeDocument/2006/relationships/slideLayout" Target="../slideLayouts/slideLayout6.xml"/><Relationship Id="rId6" Type="http://schemas.openxmlformats.org/officeDocument/2006/relationships/hyperlink" Target="http://liveexample-ppe.pearsoncmg.com/LiveRun/faces/LiveExample.xhtml?" TargetMode="External"/><Relationship Id="rId5" Type="http://schemas.openxmlformats.org/officeDocument/2006/relationships/hyperlink" Target="http://www.cs.armstrong.edu/liang/intro11e/html/TestMyHashSet.html" TargetMode="External"/><Relationship Id="rId4" Type="http://schemas.openxmlformats.org/officeDocument/2006/relationships/hyperlink" Target="http://www.cs.armstrong.edu/liang/intro11e/html/MyHashSet.html"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www.cs.armstrong.edu/liang/animation/web/LinearProbing.html" TargetMode="External"/><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0.png"/><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hyperlink" Target="http://www.cs.armstrong.edu/liang/animation/web/QuadraticProbing.html" TargetMode="External"/><Relationship Id="rId5" Type="http://schemas.openxmlformats.org/officeDocument/2006/relationships/image" Target="../media/image8.w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969290"/>
          </a:xfrm>
        </p:spPr>
        <p:txBody>
          <a:bodyPr anchor="b"/>
          <a:lstStyle/>
          <a:p>
            <a:pPr>
              <a:lnSpc>
                <a:spcPct val="90000"/>
              </a:lnSpc>
              <a:spcBef>
                <a:spcPts val="600"/>
              </a:spcBef>
              <a:spcAft>
                <a:spcPts val="125"/>
              </a:spcAft>
            </a:pPr>
            <a:r>
              <a:rPr lang="en-US" altLang="en-US" dirty="0"/>
              <a:t>Introduction to Java Programming</a:t>
            </a:r>
            <a:endParaRPr lang="en-US" altLang="en-US" dirty="0">
              <a:solidFill>
                <a:schemeClr val="bg2"/>
              </a:solidFill>
            </a:endParaRPr>
          </a:p>
        </p:txBody>
      </p:sp>
      <p:sp>
        <p:nvSpPr>
          <p:cNvPr id="4" name="Text Placeholder  2"/>
          <p:cNvSpPr>
            <a:spLocks noGrp="1"/>
          </p:cNvSpPr>
          <p:nvPr>
            <p:ph type="body" sz="quarter" idx="13"/>
          </p:nvPr>
        </p:nvSpPr>
        <p:spPr>
          <a:xfrm>
            <a:off x="457200" y="1353625"/>
            <a:ext cx="8229600" cy="318779"/>
          </a:xfrm>
        </p:spPr>
        <p:txBody>
          <a:bodyPr anchor="b"/>
          <a:lstStyle/>
          <a:p>
            <a:r>
              <a:rPr lang="en-US" sz="2000" dirty="0" smtClean="0"/>
              <a:t>Tenth Edition</a:t>
            </a:r>
            <a:endParaRPr lang="en-US" sz="2000" dirty="0"/>
          </a:p>
        </p:txBody>
      </p:sp>
      <p:sp>
        <p:nvSpPr>
          <p:cNvPr id="5" name="Text Placeholder 3"/>
          <p:cNvSpPr>
            <a:spLocks noGrp="1"/>
          </p:cNvSpPr>
          <p:nvPr>
            <p:ph type="body" sz="quarter" idx="14"/>
          </p:nvPr>
        </p:nvSpPr>
        <p:spPr/>
        <p:txBody>
          <a:bodyPr/>
          <a:lstStyle/>
          <a:p>
            <a:pPr algn="ctr"/>
            <a:r>
              <a:rPr lang="en-US" b="1" dirty="0">
                <a:cs typeface="Arial" panose="020B0604020202020204" pitchFamily="34" charset="0"/>
              </a:rPr>
              <a:t>Chapter </a:t>
            </a:r>
            <a:r>
              <a:rPr lang="en-US" b="1" dirty="0" smtClean="0">
                <a:cs typeface="Arial" panose="020B0604020202020204" pitchFamily="34" charset="0"/>
              </a:rPr>
              <a:t>27</a:t>
            </a:r>
            <a:endParaRPr lang="en-US" b="1" dirty="0">
              <a:cs typeface="Arial" panose="020B0604020202020204" pitchFamily="34" charset="0"/>
            </a:endParaRPr>
          </a:p>
        </p:txBody>
      </p:sp>
      <p:sp>
        <p:nvSpPr>
          <p:cNvPr id="3" name="Text Placeholder 4"/>
          <p:cNvSpPr>
            <a:spLocks noGrp="1"/>
          </p:cNvSpPr>
          <p:nvPr>
            <p:ph type="body" sz="quarter" idx="15"/>
          </p:nvPr>
        </p:nvSpPr>
        <p:spPr>
          <a:xfrm>
            <a:off x="5029200" y="3428999"/>
            <a:ext cx="3657600" cy="2133601"/>
          </a:xfrm>
        </p:spPr>
        <p:txBody>
          <a:bodyPr/>
          <a:lstStyle/>
          <a:p>
            <a:pPr algn="ctr"/>
            <a:r>
              <a:rPr lang="en-US" altLang="en-US" dirty="0"/>
              <a:t>Hashing</a:t>
            </a:r>
            <a:endParaRPr lang="en-US" altLang="en-US" dirty="0">
              <a:solidFill>
                <a:srgbClr val="000000"/>
              </a:solidFill>
            </a:endParaRPr>
          </a:p>
        </p:txBody>
      </p:sp>
      <p:pic>
        <p:nvPicPr>
          <p:cNvPr id="7" name="Picture 5" descr="Front Cover: Introduction to Java Programming Comprehensive Version Tenth Edition by Lia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985" y="2143512"/>
            <a:ext cx="3597966" cy="4052788"/>
          </a:xfrm>
          <a:prstGeom prst="rect">
            <a:avLst/>
          </a:prstGeom>
          <a:ln w="9525">
            <a:noFill/>
          </a:ln>
        </p:spPr>
      </p:pic>
      <p:sp>
        <p:nvSpPr>
          <p:cNvPr id="11" name="Text Placeholder 6"/>
          <p:cNvSpPr txBox="1">
            <a:spLocks noGrp="1"/>
          </p:cNvSpPr>
          <p:nvPr>
            <p:ph type="body" sz="quarter" idx="4294967295"/>
          </p:nvPr>
        </p:nvSpPr>
        <p:spPr>
          <a:xfrm>
            <a:off x="1911631" y="6521450"/>
            <a:ext cx="6705600" cy="184150"/>
          </a:xfrm>
          <a:prstGeom prst="rect">
            <a:avLst/>
          </a:prstGeom>
          <a:noFill/>
        </p:spPr>
        <p:txBody>
          <a:bodyPr wrap="square" rtlCol="0">
            <a:spAutoFit/>
          </a:bodyPr>
          <a:lstStyle/>
          <a:p>
            <a:pPr marL="0" indent="0" algn="r">
              <a:buNone/>
              <a:defRPr/>
            </a:pPr>
            <a:r>
              <a:rPr lang="en-US" altLang="en-US" sz="1200" dirty="0">
                <a:latin typeface="Verdana"/>
                <a:ea typeface="Verdana" panose="020B0604030504040204" pitchFamily="34" charset="0"/>
                <a:cs typeface="Verdana"/>
              </a:rPr>
              <a:t>Copyright © </a:t>
            </a:r>
            <a:r>
              <a:rPr lang="en-US" altLang="en-US" sz="1200" dirty="0" smtClean="0">
                <a:latin typeface="Verdana"/>
                <a:ea typeface="Verdana" panose="020B0604030504040204" pitchFamily="34" charset="0"/>
                <a:cs typeface="Verdana"/>
              </a:rPr>
              <a:t>2015 Pearson </a:t>
            </a:r>
            <a:r>
              <a:rPr lang="en-US" altLang="en-US" sz="1200" dirty="0">
                <a:latin typeface="Verdana"/>
                <a:ea typeface="Verdana" panose="020B0604030504040204" pitchFamily="34" charset="0"/>
                <a:cs typeface="Verdana"/>
              </a:rPr>
              <a:t>Education, Inc. All Rights Reserved</a:t>
            </a:r>
          </a:p>
        </p:txBody>
      </p:sp>
    </p:spTree>
    <p:extLst>
      <p:ext uri="{BB962C8B-B14F-4D97-AF65-F5344CB8AC3E}">
        <p14:creationId xmlns:p14="http://schemas.microsoft.com/office/powerpoint/2010/main" val="29120360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Double Hashing </a:t>
            </a:r>
            <a:endParaRPr lang="en-US" dirty="0"/>
          </a:p>
        </p:txBody>
      </p:sp>
      <p:sp>
        <p:nvSpPr>
          <p:cNvPr id="3" name="Content Placeholder 2"/>
          <p:cNvSpPr>
            <a:spLocks noGrp="1"/>
          </p:cNvSpPr>
          <p:nvPr>
            <p:ph idx="1"/>
          </p:nvPr>
        </p:nvSpPr>
        <p:spPr>
          <a:xfrm>
            <a:off x="457200" y="1524000"/>
            <a:ext cx="8229600" cy="1524000"/>
          </a:xfrm>
        </p:spPr>
        <p:txBody>
          <a:bodyPr/>
          <a:lstStyle/>
          <a:p>
            <a:pPr>
              <a:spcBef>
                <a:spcPct val="0"/>
              </a:spcBef>
              <a:buClrTx/>
              <a:buSzTx/>
            </a:pPr>
            <a:r>
              <a:rPr lang="en-US" altLang="en-US" dirty="0"/>
              <a:t>Double hashing uses a secondary hash function on the keys to determine the increments to avoid the clustering problem. </a:t>
            </a:r>
          </a:p>
          <a:p>
            <a:pPr>
              <a:spcBef>
                <a:spcPct val="0"/>
              </a:spcBef>
              <a:buClrTx/>
              <a:buSzTx/>
            </a:pPr>
            <a:r>
              <a:rPr lang="en-US" altLang="en-US" dirty="0"/>
              <a:t>h’(k) = 7 – k % 7</a:t>
            </a:r>
            <a:r>
              <a:rPr lang="en-US" altLang="en-US" dirty="0" smtClean="0"/>
              <a:t>;</a:t>
            </a:r>
            <a:endParaRPr lang="en-US" dirty="0"/>
          </a:p>
        </p:txBody>
      </p:sp>
      <p:pic>
        <p:nvPicPr>
          <p:cNvPr id="4" name="Picture 3" descr="Three hash tables illustrate double hashing, in a 11 element hash table with values as follows. Index 1, key 45. index 3, key 58, index 4, key 4. index 6, key 28. index 10, key 21. In first hash table, h of 12 points to index 1 with key 45. In second hash table, h of 12 plus h prime of 12 points to index 3 with key 58. In third hash table, h of 12 plus 2 asterisk h prime of 12 points to index 5."/>
          <p:cNvPicPr>
            <a:picLocks noChangeAspect="1"/>
          </p:cNvPicPr>
          <p:nvPr/>
        </p:nvPicPr>
        <p:blipFill>
          <a:blip r:embed="rId2"/>
          <a:stretch>
            <a:fillRect/>
          </a:stretch>
        </p:blipFill>
        <p:spPr>
          <a:xfrm>
            <a:off x="838200" y="3259348"/>
            <a:ext cx="6720840" cy="2895600"/>
          </a:xfrm>
          <a:prstGeom prst="rect">
            <a:avLst/>
          </a:prstGeom>
        </p:spPr>
      </p:pic>
    </p:spTree>
    <p:extLst>
      <p:ext uri="{BB962C8B-B14F-4D97-AF65-F5344CB8AC3E}">
        <p14:creationId xmlns:p14="http://schemas.microsoft.com/office/powerpoint/2010/main" val="20437053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a:t>Handling Collisions Using Separate Chaining </a:t>
            </a:r>
            <a:endParaRPr lang="en-US" dirty="0"/>
          </a:p>
        </p:txBody>
      </p:sp>
      <p:sp>
        <p:nvSpPr>
          <p:cNvPr id="3" name="Content Placeholder 2"/>
          <p:cNvSpPr>
            <a:spLocks noGrp="1"/>
          </p:cNvSpPr>
          <p:nvPr>
            <p:ph idx="1"/>
          </p:nvPr>
        </p:nvSpPr>
        <p:spPr>
          <a:xfrm>
            <a:off x="457200" y="1524000"/>
            <a:ext cx="8229600" cy="1905000"/>
          </a:xfrm>
        </p:spPr>
        <p:txBody>
          <a:bodyPr/>
          <a:lstStyle/>
          <a:p>
            <a:r>
              <a:rPr lang="en-US" altLang="en-US" dirty="0"/>
              <a:t>The separate chaining scheme places all entries with the same hash index into the same location, rather than finding new locations. Each location in the separate chaining scheme is called a </a:t>
            </a:r>
            <a:r>
              <a:rPr lang="en-US" altLang="en-US" b="1" dirty="0"/>
              <a:t>bucket.</a:t>
            </a:r>
            <a:r>
              <a:rPr lang="en-US" altLang="en-US" dirty="0"/>
              <a:t> A bucket is a container that holds multiple entries</a:t>
            </a:r>
            <a:r>
              <a:rPr lang="en-US" altLang="en-US" dirty="0" smtClean="0"/>
              <a:t>.</a:t>
            </a:r>
            <a:endParaRPr lang="en-US" dirty="0"/>
          </a:p>
        </p:txBody>
      </p:sp>
      <p:pic>
        <p:nvPicPr>
          <p:cNvPr id="4" name="Picture 3" descr="A diagram illustrates separate chaining scheme. A 11 element hash table with indices from 0 to 11, with values as follows. A pointer points from an index to the key value, the indices with their values are as follows. Index 0 points to key 44, index 4 points to key 4, index 5 points to key 16, index points to key 46, index points to key 28, index points to key 21. A note besides the hash table reads, for simplicity only the keys are shown, and not the value, Here N is 11 and index = key %N. A new element with key 26 to be inserted, key value 4 linked to index 4, is linked to key 26."/>
          <p:cNvPicPr>
            <a:picLocks noChangeAspect="1"/>
          </p:cNvPicPr>
          <p:nvPr/>
        </p:nvPicPr>
        <p:blipFill>
          <a:blip r:embed="rId2"/>
          <a:stretch>
            <a:fillRect/>
          </a:stretch>
        </p:blipFill>
        <p:spPr>
          <a:xfrm>
            <a:off x="1072592" y="3733800"/>
            <a:ext cx="6998815" cy="2362200"/>
          </a:xfrm>
          <a:prstGeom prst="rect">
            <a:avLst/>
          </a:prstGeom>
        </p:spPr>
      </p:pic>
    </p:spTree>
    <p:extLst>
      <p:ext uri="{BB962C8B-B14F-4D97-AF65-F5344CB8AC3E}">
        <p14:creationId xmlns:p14="http://schemas.microsoft.com/office/powerpoint/2010/main" val="21293567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Separate Chaining Animation</a:t>
            </a:r>
            <a:endParaRPr lang="en-US" dirty="0"/>
          </a:p>
        </p:txBody>
      </p:sp>
      <p:pic>
        <p:nvPicPr>
          <p:cNvPr id="5" name="Picture 2" descr="www period Armstrong period e d u forward slash l i a n g forward slash animation forward slash web forward slash Separate Chaining period h t m l.">
            <a:hlinkClick r:id="rId2"/>
          </p:cNvPr>
          <p:cNvPicPr>
            <a:picLocks noChangeAspect="1"/>
          </p:cNvPicPr>
          <p:nvPr/>
        </p:nvPicPr>
        <p:blipFill>
          <a:blip r:embed="rId3"/>
          <a:stretch>
            <a:fillRect/>
          </a:stretch>
        </p:blipFill>
        <p:spPr>
          <a:xfrm>
            <a:off x="533400" y="1616836"/>
            <a:ext cx="7815749" cy="670618"/>
          </a:xfrm>
          <a:prstGeom prst="rect">
            <a:avLst/>
          </a:prstGeom>
        </p:spPr>
      </p:pic>
      <p:pic>
        <p:nvPicPr>
          <p:cNvPr id="4" name="picture 3" descr="A webpage that illustrates hashing using separate Chaining animation by Y period Daniel L i a n g. A hash table is displayed with heading, current table size = 11, number of keys = 4, current load = 0.36, load factor threshold = 0.5. At indices 1, 4, 9, and 10, a pointer points to values of 1, 48, 31, and 21, respectively. At the bottom a text entry field to enter a key, where 48 is entered, the buttons for search, insert, remove, and remove all, are presented."/>
          <p:cNvPicPr>
            <a:picLocks noGrp="1" noChangeAspect="1"/>
          </p:cNvPicPr>
          <p:nvPr>
            <p:ph idx="1"/>
          </p:nvPr>
        </p:nvPicPr>
        <p:blipFill>
          <a:blip r:embed="rId4"/>
          <a:stretch>
            <a:fillRect/>
          </a:stretch>
        </p:blipFill>
        <p:spPr>
          <a:xfrm>
            <a:off x="1540943" y="2667000"/>
            <a:ext cx="6062113" cy="3429000"/>
          </a:xfrm>
          <a:prstGeom prst="rect">
            <a:avLst/>
          </a:prstGeom>
        </p:spPr>
      </p:pic>
    </p:spTree>
    <p:extLst>
      <p:ext uri="{BB962C8B-B14F-4D97-AF65-F5344CB8AC3E}">
        <p14:creationId xmlns:p14="http://schemas.microsoft.com/office/powerpoint/2010/main" val="16203019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Implementing Map Using Hashing</a:t>
            </a:r>
            <a:endParaRPr lang="en-US" dirty="0"/>
          </a:p>
        </p:txBody>
      </p:sp>
      <p:pic>
        <p:nvPicPr>
          <p:cNvPr id="6" name="Picture 2" descr="A U M L class diagram. A class My Hash map left angle bracket K, V right angle bracket implements an interface My Map left angle bracket K, V right angle bracket which has an aggregate class My Map period Entry left angle bracket K, V right angle bracket. The class My Hash map left angle bracket K, V right angle bracket contains 3 methods. All the methods are of public access modifier denoted by plus. The methods along with their results are as follows. Method, My Hash Map left parenthesis right parenthesis. Result, creates an empty map with default capacity 4 and default load factor threshold 0.75 f. Method, my Hash Map left parenthesis capacity colon i n t right parenthesis. Result, creates a map with a specified capacity and default load factor threshold 0.75 f. Method, my Hash Map left parenthesis capacity colon i n t, load Factor Threshold colon float right parenthesis. Result, Creates a map with a specified capacity and load factor threshold. The interface My Map left angle bracket K, V right angle bracket contains 11 methods. All the methods are of public access modifier denoted by plus. The methods along with their results are as follows. Method, clear left parenthesis right parenthesis colon void. Result, Removes all entries from this map. Method, contains Key left parenthesis key colon K right parenthesis colon boolean. Result, returns true if this map contains an entry for the specified key. Method, contains Value left parenthesis value colon V right parenthesis colon boolean. Result, Returns true if this map maps one or more keys to the specified value. Method, entry Set left parenthesis right parenthesis colon Set left angle bracket Entry left angle bracket K, V right angle bracket right angle bracket. Result, Returns a set consisting of the entries in this map. Method, get left parenthesis key colon K right parenthesis colon V. Result, Returns a value for the specified key in this map. Method, is Empty left parenthesis right parenthesis colon boolean. Result, returns true if this map contains no mappings. Method, key Set left parenthesis right parenthesis colon Set left angle bracket K right angle bracket. Result, Returns a set consisting of the keys in this map. Method, put left parenthesis key colon K, value colon V right parenthesis colon V. Result, Puts a mapping in this map. Method, remove left parenthesis key colon K right parenthesis colon void. Result, Removes the entries for the specified key. Method, size left parenthesis right parenthesis colon i n t. Result, Returns the number of mappings in this map. Method, values left parenthesis right parenthesis colon Set left angle bracket V right angle bracket. Result, Returns a set consisting of the values in this map. The class My Map period Entry left angle bracket K, V right angle bracket aggregated to interface My Map left angle bracket K, V right angle bracket contains 2 attributes and 3 methods. The attributes are of private access modifier denoted by minus. The attributes are as follows. Attribute, key colon K. Attribute, value colon V. The methods are of public access modifier denoted by plus. The methods along with their results are as follows. Method, entry left parenthesis key colon K, value colon V right parenthesis. Result, constructs an entry with the specified key and value. Method, get key left parenthesis right parenthesis colon K. Result, returns the key in the entry. Method, get Value left parenthesis right parenthesis colon V. Result, returns the value in the entry."/>
          <p:cNvPicPr>
            <a:picLocks noChangeAspect="1"/>
          </p:cNvPicPr>
          <p:nvPr/>
        </p:nvPicPr>
        <p:blipFill>
          <a:blip r:embed="rId2"/>
          <a:stretch>
            <a:fillRect/>
          </a:stretch>
        </p:blipFill>
        <p:spPr>
          <a:xfrm>
            <a:off x="762000" y="1752600"/>
            <a:ext cx="4953000" cy="4328160"/>
          </a:xfrm>
          <a:prstGeom prst="rect">
            <a:avLst/>
          </a:prstGeom>
        </p:spPr>
      </p:pic>
      <p:sp>
        <p:nvSpPr>
          <p:cNvPr id="5" name="TextBox 3">
            <a:hlinkClick r:id="rId3"/>
          </p:cNvPr>
          <p:cNvSpPr>
            <a:spLocks noChangeArrowheads="1"/>
          </p:cNvSpPr>
          <p:nvPr/>
        </p:nvSpPr>
        <p:spPr bwMode="auto">
          <a:xfrm>
            <a:off x="6550221" y="4038600"/>
            <a:ext cx="195262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err="1">
                <a:latin typeface="+mn-lt"/>
              </a:rPr>
              <a:t>MyMap</a:t>
            </a:r>
            <a:endParaRPr lang="en-US" altLang="en-US" sz="2000" dirty="0">
              <a:latin typeface="+mn-lt"/>
            </a:endParaRPr>
          </a:p>
        </p:txBody>
      </p:sp>
      <p:sp>
        <p:nvSpPr>
          <p:cNvPr id="7" name="TextBox 4">
            <a:hlinkClick r:id="rId4"/>
          </p:cNvPr>
          <p:cNvSpPr>
            <a:spLocks noChangeArrowheads="1"/>
          </p:cNvSpPr>
          <p:nvPr/>
        </p:nvSpPr>
        <p:spPr bwMode="auto">
          <a:xfrm>
            <a:off x="6550220" y="4572000"/>
            <a:ext cx="195262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latin typeface="+mn-lt"/>
              </a:rPr>
              <a:t>MyHashMap</a:t>
            </a:r>
          </a:p>
        </p:txBody>
      </p:sp>
      <p:sp>
        <p:nvSpPr>
          <p:cNvPr id="8" name="TextBox 5">
            <a:hlinkClick r:id="rId5"/>
          </p:cNvPr>
          <p:cNvSpPr>
            <a:spLocks noChangeArrowheads="1"/>
          </p:cNvSpPr>
          <p:nvPr/>
        </p:nvSpPr>
        <p:spPr bwMode="auto">
          <a:xfrm>
            <a:off x="6423308" y="5105400"/>
            <a:ext cx="2206448"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latin typeface="+mn-lt"/>
              </a:rPr>
              <a:t>TestMyHashMap</a:t>
            </a:r>
          </a:p>
        </p:txBody>
      </p:sp>
      <p:sp>
        <p:nvSpPr>
          <p:cNvPr id="9" name="TextBox 6">
            <a:hlinkClick r:id="rId6"/>
          </p:cNvPr>
          <p:cNvSpPr txBox="1"/>
          <p:nvPr/>
        </p:nvSpPr>
        <p:spPr>
          <a:xfrm>
            <a:off x="7239000" y="5638800"/>
            <a:ext cx="685800" cy="400110"/>
          </a:xfrm>
          <a:prstGeom prst="rect">
            <a:avLst/>
          </a:prstGeom>
          <a:solidFill>
            <a:srgbClr val="38A1BA"/>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smtClean="0"/>
              <a:t>Run</a:t>
            </a:r>
          </a:p>
        </p:txBody>
      </p:sp>
    </p:spTree>
    <p:extLst>
      <p:ext uri="{BB962C8B-B14F-4D97-AF65-F5344CB8AC3E}">
        <p14:creationId xmlns:p14="http://schemas.microsoft.com/office/powerpoint/2010/main" val="2898948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Implementing Set Using Hashing</a:t>
            </a:r>
            <a:endParaRPr lang="en-US" dirty="0"/>
          </a:p>
        </p:txBody>
      </p:sp>
      <p:pic>
        <p:nvPicPr>
          <p:cNvPr id="4" name="Picture 2" descr="A U M L class diagram. A class My Hash set left angle bracket E right angle bracket implements an interface My set left angle bracket E right angle bracket which implements interface java period l a n g period Iterable left angle bracket E right angle bracket. The class My Hash set left angle bracket E right angle bracket contains 3 methods. All the methods are of public access modifier denoted by plus. The methods along with their results are as follows. Method, my Hash Set left parenthesis right parenthesis. Result, creates an empty set with default capacity 4 and default load factor threshold 0.75 f. Method, my Hash Map left parenthesis capacity colon i n t right parenthesis. Result, creates a set with a specified capacity and default load factor threshold 0.75 f. Method, my Hash Map left parenthesis capacity colon i n t, load Factor Threshold colon float right parenthesis. Result, creates a set with a specified capacity and load factor threshold. The implemented interface My set left angle bracket E right angle bracket has 6 methods. All the methods are of public access modifier denoted by plus. The methods along with their results are as follows. Method, clear left parenthesis right parenthesis colon void. Result, removes all elements from this set period.&#10;Method, contains left parenthesis e colon E right parenthesis colon boolean. Result, returns true if the element is in the set period. Method, add left parenthesis e colon E right parenthesis colon boolean. Result, adds the element to the set and returns true if the element is added successfully period. Method, remove left parenthesis e colon E right parenthesis colon boolean. Result, removes the element from the set and returns true if the set contained the element period. Method, is Empty left parenthesis right parenthesis colon boolean. Result, returns true if this set does not contain any elements period. Method, size left parenthesis right parenthesis colon i n t. Result, returns the number of elements in this set period. The interface My set left angle bracket E right angle bracket implements interface java period l a n g period Iterable left angle bracket E right angle bracket has one method, iterator left parenthesis right parenthesis colon java period u t i l period Iterator left angle bracket E right angle bracket.&#10;"/>
          <p:cNvPicPr>
            <a:picLocks noChangeAspect="1"/>
          </p:cNvPicPr>
          <p:nvPr/>
        </p:nvPicPr>
        <p:blipFill>
          <a:blip r:embed="rId2"/>
          <a:stretch>
            <a:fillRect/>
          </a:stretch>
        </p:blipFill>
        <p:spPr>
          <a:xfrm>
            <a:off x="685800" y="1600200"/>
            <a:ext cx="4648200" cy="4572000"/>
          </a:xfrm>
          <a:prstGeom prst="rect">
            <a:avLst/>
          </a:prstGeom>
        </p:spPr>
      </p:pic>
      <p:sp>
        <p:nvSpPr>
          <p:cNvPr id="6" name="TextBox 3">
            <a:hlinkClick r:id="rId3"/>
          </p:cNvPr>
          <p:cNvSpPr>
            <a:spLocks noChangeArrowheads="1"/>
          </p:cNvSpPr>
          <p:nvPr/>
        </p:nvSpPr>
        <p:spPr bwMode="auto">
          <a:xfrm>
            <a:off x="6483090" y="3886200"/>
            <a:ext cx="195262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latin typeface="+mn-lt"/>
              </a:rPr>
              <a:t>MySet</a:t>
            </a:r>
          </a:p>
        </p:txBody>
      </p:sp>
      <p:sp>
        <p:nvSpPr>
          <p:cNvPr id="7" name="TextBox 4">
            <a:hlinkClick r:id="rId4"/>
          </p:cNvPr>
          <p:cNvSpPr>
            <a:spLocks noChangeArrowheads="1"/>
          </p:cNvSpPr>
          <p:nvPr/>
        </p:nvSpPr>
        <p:spPr bwMode="auto">
          <a:xfrm>
            <a:off x="6483090" y="4419600"/>
            <a:ext cx="195262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latin typeface="+mn-lt"/>
              </a:rPr>
              <a:t>MyHashSet</a:t>
            </a:r>
          </a:p>
        </p:txBody>
      </p:sp>
      <p:sp>
        <p:nvSpPr>
          <p:cNvPr id="8" name="TextBox 5">
            <a:hlinkClick r:id="rId5"/>
          </p:cNvPr>
          <p:cNvSpPr>
            <a:spLocks noChangeArrowheads="1"/>
          </p:cNvSpPr>
          <p:nvPr/>
        </p:nvSpPr>
        <p:spPr bwMode="auto">
          <a:xfrm>
            <a:off x="6471977" y="4962939"/>
            <a:ext cx="1963738"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latin typeface="+mn-lt"/>
              </a:rPr>
              <a:t>TestMyHashSet</a:t>
            </a:r>
          </a:p>
        </p:txBody>
      </p:sp>
      <p:sp>
        <p:nvSpPr>
          <p:cNvPr id="9" name="TextBox 6">
            <a:hlinkClick r:id="rId6"/>
          </p:cNvPr>
          <p:cNvSpPr txBox="1"/>
          <p:nvPr/>
        </p:nvSpPr>
        <p:spPr>
          <a:xfrm>
            <a:off x="7110946" y="5476461"/>
            <a:ext cx="685800" cy="400110"/>
          </a:xfrm>
          <a:prstGeom prst="rect">
            <a:avLst/>
          </a:prstGeom>
          <a:solidFill>
            <a:srgbClr val="38A1BA"/>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smtClean="0"/>
              <a:t>Run</a:t>
            </a:r>
          </a:p>
        </p:txBody>
      </p:sp>
    </p:spTree>
    <p:extLst>
      <p:ext uri="{BB962C8B-B14F-4D97-AF65-F5344CB8AC3E}">
        <p14:creationId xmlns:p14="http://schemas.microsoft.com/office/powerpoint/2010/main" val="545498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Title 1"/>
          <p:cNvSpPr txBox="1">
            <a:spLocks noGrp="1"/>
          </p:cNvSpPr>
          <p:nvPr>
            <p:ph type="title"/>
          </p:nvPr>
        </p:nvSpPr>
        <p:spPr>
          <a:prstGeom prst="rect">
            <a:avLst/>
          </a:prstGeom>
        </p:spPr>
        <p:txBody>
          <a:bodyPr lIns="91425" tIns="91425" rIns="91425" bIns="91425" anchor="b" anchorCtr="0">
            <a:noAutofit/>
          </a:bodyPr>
          <a:lstStyle/>
          <a:p>
            <a:pPr lvl="0">
              <a:spcBef>
                <a:spcPts val="0"/>
              </a:spcBef>
              <a:buClr>
                <a:schemeClr val="lt2"/>
              </a:buClr>
              <a:buSzPct val="25000"/>
              <a:buFont typeface="Times New Roman"/>
              <a:buNone/>
            </a:pPr>
            <a:r>
              <a:rPr lang="en-US" dirty="0">
                <a:solidFill>
                  <a:schemeClr val="lt2"/>
                </a:solidFill>
              </a:rPr>
              <a:t>Copyright</a:t>
            </a:r>
          </a:p>
        </p:txBody>
      </p:sp>
      <p:pic>
        <p:nvPicPr>
          <p:cNvPr id="386" name="Picture 2"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p:cNvPicPr preferRelativeResize="0"/>
          <p:nvPr/>
        </p:nvPicPr>
        <p:blipFill>
          <a:blip r:embed="rId3" cstate="print">
            <a:alphaModFix/>
          </a:blip>
          <a:stretch>
            <a:fillRect/>
          </a:stretch>
        </p:blipFill>
        <p:spPr>
          <a:xfrm>
            <a:off x="1143000" y="2310096"/>
            <a:ext cx="6992625" cy="2466975"/>
          </a:xfrm>
          <a:prstGeom prst="rect">
            <a:avLst/>
          </a:prstGeom>
          <a:noFill/>
          <a:ln>
            <a:noFill/>
          </a:ln>
        </p:spPr>
      </p:pic>
    </p:spTree>
    <p:extLst>
      <p:ext uri="{BB962C8B-B14F-4D97-AF65-F5344CB8AC3E}">
        <p14:creationId xmlns:p14="http://schemas.microsoft.com/office/powerpoint/2010/main" val="3420136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Objectives</a:t>
            </a:r>
            <a:endParaRPr lang="en-US" dirty="0"/>
          </a:p>
        </p:txBody>
      </p:sp>
      <p:sp>
        <p:nvSpPr>
          <p:cNvPr id="3" name="Content Placeholder 2"/>
          <p:cNvSpPr>
            <a:spLocks noGrp="1"/>
          </p:cNvSpPr>
          <p:nvPr>
            <p:ph idx="1"/>
          </p:nvPr>
        </p:nvSpPr>
        <p:spPr/>
        <p:txBody>
          <a:bodyPr/>
          <a:lstStyle/>
          <a:p>
            <a:pPr marL="256032" indent="-256032">
              <a:buFont typeface="Arial" panose="020B0604020202020204" pitchFamily="34" charset="0"/>
              <a:buChar char="•"/>
            </a:pPr>
            <a:r>
              <a:rPr lang="en-US" altLang="en-US" dirty="0"/>
              <a:t>To know what hashing is for (§27.3).</a:t>
            </a:r>
          </a:p>
          <a:p>
            <a:pPr marL="256032" indent="-256032">
              <a:buFont typeface="Arial" panose="020B0604020202020204" pitchFamily="34" charset="0"/>
              <a:buChar char="•"/>
            </a:pPr>
            <a:r>
              <a:rPr lang="en-US" altLang="en-US" dirty="0"/>
              <a:t>To obtain the hash code for an object and design the hash function to map a key to an index (§27.4).</a:t>
            </a:r>
          </a:p>
          <a:p>
            <a:pPr marL="256032" indent="-256032">
              <a:buFont typeface="Arial" panose="020B0604020202020204" pitchFamily="34" charset="0"/>
              <a:buChar char="•"/>
            </a:pPr>
            <a:r>
              <a:rPr lang="en-US" altLang="en-US" dirty="0"/>
              <a:t>To handle collisions using open addressing (§27.5).</a:t>
            </a:r>
          </a:p>
          <a:p>
            <a:pPr marL="256032" indent="-256032">
              <a:buFont typeface="Arial" panose="020B0604020202020204" pitchFamily="34" charset="0"/>
              <a:buChar char="•"/>
            </a:pPr>
            <a:r>
              <a:rPr lang="en-US" altLang="en-US" dirty="0"/>
              <a:t>To know the differences among linear probing, quadratic probing, and double hashing (§27.5).</a:t>
            </a:r>
          </a:p>
          <a:p>
            <a:pPr marL="256032" indent="-256032">
              <a:buFont typeface="Arial" panose="020B0604020202020204" pitchFamily="34" charset="0"/>
              <a:buChar char="•"/>
            </a:pPr>
            <a:r>
              <a:rPr lang="en-US" altLang="en-US" dirty="0"/>
              <a:t>To handle collisions using separate chaining (§27.6).</a:t>
            </a:r>
          </a:p>
          <a:p>
            <a:pPr marL="256032" indent="-256032">
              <a:buFont typeface="Arial" panose="020B0604020202020204" pitchFamily="34" charset="0"/>
              <a:buChar char="•"/>
            </a:pPr>
            <a:r>
              <a:rPr lang="en-US" altLang="en-US" dirty="0"/>
              <a:t>To understand the load factor and the need for rehashing (§27.7).</a:t>
            </a:r>
          </a:p>
          <a:p>
            <a:pPr marL="256032" indent="-256032">
              <a:buFont typeface="Arial" panose="020B0604020202020204" pitchFamily="34" charset="0"/>
              <a:buChar char="•"/>
            </a:pPr>
            <a:r>
              <a:rPr lang="en-US" altLang="en-US" dirty="0"/>
              <a:t>To implement </a:t>
            </a:r>
            <a:r>
              <a:rPr lang="en-US" altLang="en-US" dirty="0" err="1"/>
              <a:t>MyHashMap</a:t>
            </a:r>
            <a:r>
              <a:rPr lang="en-US" altLang="en-US" dirty="0"/>
              <a:t> using hashing (§27.8</a:t>
            </a:r>
            <a:r>
              <a:rPr lang="en-US" altLang="en-US" dirty="0" smtClean="0"/>
              <a:t>).</a:t>
            </a:r>
            <a:endParaRPr lang="en-US" dirty="0"/>
          </a:p>
        </p:txBody>
      </p:sp>
    </p:spTree>
    <p:extLst>
      <p:ext uri="{BB962C8B-B14F-4D97-AF65-F5344CB8AC3E}">
        <p14:creationId xmlns:p14="http://schemas.microsoft.com/office/powerpoint/2010/main" val="8439218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Why Hashing? </a:t>
            </a:r>
            <a:endParaRPr lang="en-US" dirty="0"/>
          </a:p>
        </p:txBody>
      </p:sp>
      <p:sp>
        <p:nvSpPr>
          <p:cNvPr id="3" name="Content Placeholder 2"/>
          <p:cNvSpPr>
            <a:spLocks noGrp="1"/>
          </p:cNvSpPr>
          <p:nvPr>
            <p:ph idx="1"/>
          </p:nvPr>
        </p:nvSpPr>
        <p:spPr/>
        <p:txBody>
          <a:bodyPr/>
          <a:lstStyle/>
          <a:p>
            <a:r>
              <a:rPr lang="en-US" altLang="en-US" dirty="0"/>
              <a:t>The preceding chapters introduced search trees. An element can be found in O(</a:t>
            </a:r>
            <a:r>
              <a:rPr lang="en-US" altLang="en-US" dirty="0" err="1"/>
              <a:t>logn</a:t>
            </a:r>
            <a:r>
              <a:rPr lang="en-US" altLang="en-US" dirty="0"/>
              <a:t>) time in a well-balanced search tree. Is there a more efficient way to search for an element in a container? This chapter introduces a technique called </a:t>
            </a:r>
            <a:r>
              <a:rPr lang="en-US" altLang="en-US" b="1" dirty="0"/>
              <a:t>hashing. </a:t>
            </a:r>
            <a:r>
              <a:rPr lang="en-US" altLang="en-US" dirty="0"/>
              <a:t>You can use hashing to implement a map or a set to search, insert, and delete an element in  O(1) time</a:t>
            </a:r>
            <a:r>
              <a:rPr lang="en-US" altLang="en-US" dirty="0" smtClean="0"/>
              <a:t>.</a:t>
            </a:r>
            <a:endParaRPr lang="en-US" dirty="0"/>
          </a:p>
        </p:txBody>
      </p:sp>
    </p:spTree>
    <p:extLst>
      <p:ext uri="{BB962C8B-B14F-4D97-AF65-F5344CB8AC3E}">
        <p14:creationId xmlns:p14="http://schemas.microsoft.com/office/powerpoint/2010/main" val="33164815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Map</a:t>
            </a:r>
            <a:endParaRPr lang="en-US" dirty="0"/>
          </a:p>
        </p:txBody>
      </p:sp>
      <p:sp>
        <p:nvSpPr>
          <p:cNvPr id="3" name="Content Placeholder 2"/>
          <p:cNvSpPr>
            <a:spLocks noGrp="1"/>
          </p:cNvSpPr>
          <p:nvPr>
            <p:ph idx="1"/>
          </p:nvPr>
        </p:nvSpPr>
        <p:spPr/>
        <p:txBody>
          <a:bodyPr/>
          <a:lstStyle/>
          <a:p>
            <a:r>
              <a:rPr lang="en-US" altLang="en-US" dirty="0"/>
              <a:t>A </a:t>
            </a:r>
            <a:r>
              <a:rPr lang="en-US" altLang="en-US" b="1" dirty="0"/>
              <a:t>map</a:t>
            </a:r>
            <a:r>
              <a:rPr lang="en-US" altLang="en-US" dirty="0"/>
              <a:t> is a data structure that stores entries. Each entry contains two parts: </a:t>
            </a:r>
            <a:r>
              <a:rPr lang="en-US" altLang="en-US" b="1" dirty="0"/>
              <a:t>key</a:t>
            </a:r>
            <a:r>
              <a:rPr lang="en-US" altLang="en-US" dirty="0"/>
              <a:t> and </a:t>
            </a:r>
            <a:r>
              <a:rPr lang="en-US" altLang="en-US" b="1" dirty="0"/>
              <a:t>value</a:t>
            </a:r>
            <a:r>
              <a:rPr lang="en-US" altLang="en-US" dirty="0"/>
              <a:t>. The key is also called a </a:t>
            </a:r>
            <a:r>
              <a:rPr lang="en-US" altLang="en-US" b="1" dirty="0"/>
              <a:t>search key</a:t>
            </a:r>
            <a:r>
              <a:rPr lang="en-US" altLang="en-US" dirty="0"/>
              <a:t>, which is used to search for the corresponding value. For example, a dictionary can be stored in a map, where the words are the keys and the definitions of the words are the values.</a:t>
            </a:r>
          </a:p>
          <a:p>
            <a:r>
              <a:rPr lang="en-US" altLang="en-US" dirty="0"/>
              <a:t>A map is also called a </a:t>
            </a:r>
            <a:r>
              <a:rPr lang="en-US" altLang="en-US" b="1" dirty="0"/>
              <a:t>dictionary, a hash table</a:t>
            </a:r>
            <a:r>
              <a:rPr lang="en-US" altLang="en-US" dirty="0"/>
              <a:t>, or an associative array. The new trend is to use the term map</a:t>
            </a:r>
            <a:r>
              <a:rPr lang="en-US" altLang="en-US" dirty="0" smtClean="0"/>
              <a:t>.</a:t>
            </a:r>
            <a:endParaRPr lang="en-US" dirty="0"/>
          </a:p>
        </p:txBody>
      </p:sp>
    </p:spTree>
    <p:extLst>
      <p:ext uri="{BB962C8B-B14F-4D97-AF65-F5344CB8AC3E}">
        <p14:creationId xmlns:p14="http://schemas.microsoft.com/office/powerpoint/2010/main" val="13415219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What is Hashing? </a:t>
            </a:r>
            <a:endParaRPr lang="en-US" dirty="0"/>
          </a:p>
        </p:txBody>
      </p:sp>
      <p:sp>
        <p:nvSpPr>
          <p:cNvPr id="3" name="Content Placeholder 2"/>
          <p:cNvSpPr>
            <a:spLocks noGrp="1"/>
          </p:cNvSpPr>
          <p:nvPr>
            <p:ph idx="1"/>
          </p:nvPr>
        </p:nvSpPr>
        <p:spPr/>
        <p:txBody>
          <a:bodyPr/>
          <a:lstStyle/>
          <a:p>
            <a:r>
              <a:rPr lang="en-US" altLang="en-US" dirty="0"/>
              <a:t>If you know the index of an element in the array, you can retrieve the element using the index in O(1) time. So, can we store the values in an array and use the key as the index to find the value? The answer is yes if you can map a key to an index. </a:t>
            </a:r>
          </a:p>
          <a:p>
            <a:r>
              <a:rPr lang="en-US" altLang="en-US" dirty="0"/>
              <a:t>The array that stores the values is called a </a:t>
            </a:r>
            <a:r>
              <a:rPr lang="en-US" altLang="en-US" b="1" dirty="0"/>
              <a:t>hash table. </a:t>
            </a:r>
            <a:r>
              <a:rPr lang="en-US" altLang="en-US" dirty="0"/>
              <a:t>The function that maps a key to an index in the hash table is called a </a:t>
            </a:r>
            <a:r>
              <a:rPr lang="en-US" altLang="en-US" b="1" dirty="0"/>
              <a:t>hash function. </a:t>
            </a:r>
          </a:p>
          <a:p>
            <a:r>
              <a:rPr lang="en-US" altLang="en-US" b="1" dirty="0"/>
              <a:t>Hashing</a:t>
            </a:r>
            <a:r>
              <a:rPr lang="en-US" altLang="en-US" dirty="0"/>
              <a:t> is a technique that retrieves the value using the index obtained from key without performing a search. </a:t>
            </a:r>
            <a:endParaRPr lang="en-US" dirty="0"/>
          </a:p>
        </p:txBody>
      </p:sp>
    </p:spTree>
    <p:extLst>
      <p:ext uri="{BB962C8B-B14F-4D97-AF65-F5344CB8AC3E}">
        <p14:creationId xmlns:p14="http://schemas.microsoft.com/office/powerpoint/2010/main" val="26987335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Hash Function and Hash Codes </a:t>
            </a:r>
            <a:endParaRPr lang="en-US" dirty="0"/>
          </a:p>
        </p:txBody>
      </p:sp>
      <p:sp>
        <p:nvSpPr>
          <p:cNvPr id="3" name="Content Placeholder 2"/>
          <p:cNvSpPr>
            <a:spLocks noGrp="1"/>
          </p:cNvSpPr>
          <p:nvPr>
            <p:ph idx="1"/>
          </p:nvPr>
        </p:nvSpPr>
        <p:spPr>
          <a:xfrm>
            <a:off x="457200" y="1524000"/>
            <a:ext cx="8229600" cy="1143000"/>
          </a:xfrm>
        </p:spPr>
        <p:txBody>
          <a:bodyPr/>
          <a:lstStyle/>
          <a:p>
            <a:r>
              <a:rPr lang="en-US" altLang="en-US" dirty="0"/>
              <a:t>A typical hash function first converts a search key to an integer value called a </a:t>
            </a:r>
            <a:r>
              <a:rPr lang="en-US" altLang="en-US" b="1" dirty="0"/>
              <a:t>hash code</a:t>
            </a:r>
            <a:r>
              <a:rPr lang="en-US" altLang="en-US" dirty="0"/>
              <a:t>, and then compresses the hash code into an index to the hash table. </a:t>
            </a:r>
            <a:endParaRPr lang="en-US" dirty="0"/>
          </a:p>
        </p:txBody>
      </p:sp>
      <p:pic>
        <p:nvPicPr>
          <p:cNvPr id="4" name="Picture 3" descr="A diagram illustrates a hash table with indices from index 0 to index n minus 1. Each index has an entry in the hash table which consist of two parts, key and value. The index i is the hash key."/>
          <p:cNvPicPr>
            <a:picLocks noChangeAspect="1"/>
          </p:cNvPicPr>
          <p:nvPr/>
        </p:nvPicPr>
        <p:blipFill>
          <a:blip r:embed="rId2"/>
          <a:stretch>
            <a:fillRect/>
          </a:stretch>
        </p:blipFill>
        <p:spPr>
          <a:xfrm>
            <a:off x="1219200" y="2667000"/>
            <a:ext cx="5967220" cy="3581400"/>
          </a:xfrm>
          <a:prstGeom prst="rect">
            <a:avLst/>
          </a:prstGeom>
        </p:spPr>
      </p:pic>
    </p:spTree>
    <p:extLst>
      <p:ext uri="{BB962C8B-B14F-4D97-AF65-F5344CB8AC3E}">
        <p14:creationId xmlns:p14="http://schemas.microsoft.com/office/powerpoint/2010/main" val="2427506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Linear Probing </a:t>
            </a:r>
            <a:r>
              <a:rPr lang="en-US" altLang="en-US" dirty="0" smtClean="0"/>
              <a:t>Animation </a:t>
            </a:r>
            <a:r>
              <a:rPr lang="en-US" altLang="en-US" sz="2000" b="0" dirty="0" smtClean="0"/>
              <a:t>(1 of 2)</a:t>
            </a:r>
            <a:endParaRPr lang="en-US" sz="2000" b="0" dirty="0"/>
          </a:p>
        </p:txBody>
      </p:sp>
      <p:pic>
        <p:nvPicPr>
          <p:cNvPr id="6" name="Picture 5" descr="A diagram illustrates linear probe for a hash table. The hash table has 11 elements with indices from 0 to 10, Indices with key values are as follows. Index 0, key 44. Index 4, key 4. Index 5, key 16. Index 6, key 28. A note besides the hash table reads, for simplicity only the keys are shown and the values are not shown, here n is 11 and index = key percent sign N. The index 4 is labeled, new element with key 26 to inserted, probe 3 times before finding an empty cell. The key value 26 is inserted at index 7."/>
          <p:cNvPicPr>
            <a:picLocks noChangeAspect="1"/>
          </p:cNvPicPr>
          <p:nvPr/>
        </p:nvPicPr>
        <p:blipFill>
          <a:blip r:embed="rId2"/>
          <a:stretch>
            <a:fillRect/>
          </a:stretch>
        </p:blipFill>
        <p:spPr>
          <a:xfrm>
            <a:off x="1524000" y="1981200"/>
            <a:ext cx="5855907" cy="4176122"/>
          </a:xfrm>
          <a:prstGeom prst="rect">
            <a:avLst/>
          </a:prstGeom>
        </p:spPr>
      </p:pic>
    </p:spTree>
    <p:extLst>
      <p:ext uri="{BB962C8B-B14F-4D97-AF65-F5344CB8AC3E}">
        <p14:creationId xmlns:p14="http://schemas.microsoft.com/office/powerpoint/2010/main" val="2053684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Linear Probing Animation </a:t>
            </a:r>
            <a:r>
              <a:rPr lang="en-US" altLang="en-US" sz="2000" b="0" dirty="0" smtClean="0"/>
              <a:t>(2 </a:t>
            </a:r>
            <a:r>
              <a:rPr lang="en-US" altLang="en-US" sz="2000" b="0" dirty="0"/>
              <a:t>of 2)</a:t>
            </a:r>
            <a:endParaRPr lang="en-US" dirty="0"/>
          </a:p>
        </p:txBody>
      </p:sp>
      <p:pic>
        <p:nvPicPr>
          <p:cNvPr id="5" name="Picture 2" descr="A webpage that illustrates hashing using Linear probing animation by Y period Daniel L i a n g. A hash table is displayed with heading, current table size = 11, number of keys = 6, current load = 0.55, load factor threshold = 0.75. At the bottom a text entry field to enter a key, where 48 is entered, the buttons for search, insert, remove, and remove all, are presented."/>
          <p:cNvPicPr>
            <a:picLocks noChangeAspect="1"/>
          </p:cNvPicPr>
          <p:nvPr/>
        </p:nvPicPr>
        <p:blipFill>
          <a:blip r:embed="rId2"/>
          <a:stretch>
            <a:fillRect/>
          </a:stretch>
        </p:blipFill>
        <p:spPr>
          <a:xfrm>
            <a:off x="1828800" y="2438400"/>
            <a:ext cx="5394016" cy="3838137"/>
          </a:xfrm>
          <a:prstGeom prst="rect">
            <a:avLst/>
          </a:prstGeom>
        </p:spPr>
      </p:pic>
      <p:pic>
        <p:nvPicPr>
          <p:cNvPr id="7" name="Picture 3" descr="www period Armstrong period e d u forward slash l i a n g forward slash animation forward slash web forward slash Linear Probing period h t m l.">
            <a:hlinkClick r:id="rId3"/>
          </p:cNvPr>
          <p:cNvPicPr>
            <a:picLocks noChangeAspect="1"/>
          </p:cNvPicPr>
          <p:nvPr/>
        </p:nvPicPr>
        <p:blipFill>
          <a:blip r:embed="rId4"/>
          <a:stretch>
            <a:fillRect/>
          </a:stretch>
        </p:blipFill>
        <p:spPr>
          <a:xfrm>
            <a:off x="533400" y="1524000"/>
            <a:ext cx="7907205" cy="457200"/>
          </a:xfrm>
          <a:prstGeom prst="rect">
            <a:avLst/>
          </a:prstGeom>
        </p:spPr>
      </p:pic>
    </p:spTree>
    <p:extLst>
      <p:ext uri="{BB962C8B-B14F-4D97-AF65-F5344CB8AC3E}">
        <p14:creationId xmlns:p14="http://schemas.microsoft.com/office/powerpoint/2010/main" val="37754709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Quadratic Probing </a:t>
            </a:r>
            <a:endParaRPr lang="en-US" dirty="0"/>
          </a:p>
        </p:txBody>
      </p:sp>
      <p:pic>
        <p:nvPicPr>
          <p:cNvPr id="9" name="Picture 2" descr="A diagram illustrates quadratic probe for a hash table. The hash table has 11 elements with indices from 0 to 10, Indices with key values are as follows. Index 0, key 44. Index 4, key 4. Index 5, key 16. Index 6, key 28. Index 10, key 21. A note besides the hash table reads, for simplicity only the keys are shown and not the values, here n is 11 and index = key percent sign N. The index 4 is labeled, new element with key 26 to inserted. A pointer points to the next index, index 5, and then to index 8 which indicates quadratic probe passes 2 times before finding an empty cell. The key value 26 is inserted at index 8."/>
          <p:cNvPicPr>
            <a:picLocks noChangeAspect="1"/>
          </p:cNvPicPr>
          <p:nvPr/>
        </p:nvPicPr>
        <p:blipFill>
          <a:blip r:embed="rId3"/>
          <a:stretch>
            <a:fillRect/>
          </a:stretch>
        </p:blipFill>
        <p:spPr>
          <a:xfrm>
            <a:off x="2362200" y="4442061"/>
            <a:ext cx="5678732" cy="1895937"/>
          </a:xfrm>
          <a:prstGeom prst="rect">
            <a:avLst/>
          </a:prstGeom>
        </p:spPr>
      </p:pic>
      <p:sp>
        <p:nvSpPr>
          <p:cNvPr id="5" name="Content Placeholder 3"/>
          <p:cNvSpPr>
            <a:spLocks noGrp="1"/>
          </p:cNvSpPr>
          <p:nvPr>
            <p:ph sz="quarter" idx="10"/>
          </p:nvPr>
        </p:nvSpPr>
        <p:spPr>
          <a:xfrm>
            <a:off x="533400" y="2092421"/>
            <a:ext cx="8153400" cy="990600"/>
          </a:xfrm>
        </p:spPr>
        <p:txBody>
          <a:bodyPr/>
          <a:lstStyle/>
          <a:p>
            <a:r>
              <a:rPr lang="en-US" altLang="en-US" sz="2200" dirty="0"/>
              <a:t>Quadratic probing can avoid the clustering problem in linear probing. Linear probing looks at the consecutive cells beginning at index k. Quadratic probing increases the index </a:t>
            </a:r>
            <a:r>
              <a:rPr lang="en-US" altLang="en-US" sz="2200" dirty="0" smtClean="0"/>
              <a:t>by</a:t>
            </a:r>
            <a:endParaRPr lang="en-US" sz="2200" dirty="0"/>
          </a:p>
        </p:txBody>
      </p:sp>
      <p:graphicFrame>
        <p:nvGraphicFramePr>
          <p:cNvPr id="7" name="Object 4" descr="j caret 2 f o r j equals 1, 2, 3, ellipsis."/>
          <p:cNvGraphicFramePr>
            <a:graphicFrameLocks noChangeAspect="1"/>
          </p:cNvGraphicFramePr>
          <p:nvPr>
            <p:extLst>
              <p:ext uri="{D42A27DB-BD31-4B8C-83A1-F6EECF244321}">
                <p14:modId xmlns:p14="http://schemas.microsoft.com/office/powerpoint/2010/main" val="932079474"/>
              </p:ext>
            </p:extLst>
          </p:nvPr>
        </p:nvGraphicFramePr>
        <p:xfrm>
          <a:off x="533400" y="3270442"/>
          <a:ext cx="2438400" cy="310958"/>
        </p:xfrm>
        <a:graphic>
          <a:graphicData uri="http://schemas.openxmlformats.org/presentationml/2006/ole">
            <mc:AlternateContent xmlns:mc="http://schemas.openxmlformats.org/markup-compatibility/2006">
              <mc:Choice xmlns:v="urn:schemas-microsoft-com:vml" Requires="v">
                <p:oleObj spid="_x0000_s1049" name="Equation" r:id="rId4" imgW="1066680" imgH="228600" progId="Equation.DSMT4">
                  <p:embed/>
                </p:oleObj>
              </mc:Choice>
              <mc:Fallback>
                <p:oleObj name="Equation" r:id="rId4" imgW="1066680" imgH="228600" progId="Equation.DSMT4">
                  <p:embed/>
                  <p:pic>
                    <p:nvPicPr>
                      <p:cNvPr id="0" name=""/>
                      <p:cNvPicPr/>
                      <p:nvPr/>
                    </p:nvPicPr>
                    <p:blipFill>
                      <a:blip r:embed="rId5"/>
                      <a:stretch>
                        <a:fillRect/>
                      </a:stretch>
                    </p:blipFill>
                    <p:spPr>
                      <a:xfrm>
                        <a:off x="533400" y="3270442"/>
                        <a:ext cx="2438400" cy="310958"/>
                      </a:xfrm>
                      <a:prstGeom prst="rect">
                        <a:avLst/>
                      </a:prstGeom>
                    </p:spPr>
                  </p:pic>
                </p:oleObj>
              </mc:Fallback>
            </mc:AlternateContent>
          </a:graphicData>
        </a:graphic>
      </p:graphicFrame>
      <p:sp>
        <p:nvSpPr>
          <p:cNvPr id="6" name="Content Placeholder 5"/>
          <p:cNvSpPr>
            <a:spLocks noGrp="1"/>
          </p:cNvSpPr>
          <p:nvPr>
            <p:ph sz="quarter" idx="11"/>
          </p:nvPr>
        </p:nvSpPr>
        <p:spPr>
          <a:xfrm>
            <a:off x="3124200" y="3241356"/>
            <a:ext cx="5562600" cy="492444"/>
          </a:xfrm>
        </p:spPr>
        <p:txBody>
          <a:bodyPr/>
          <a:lstStyle/>
          <a:p>
            <a:r>
              <a:rPr lang="en-US" altLang="en-US" sz="2000" dirty="0"/>
              <a:t>The actual index searched are k, k + 1, k + 4, </a:t>
            </a:r>
            <a:r>
              <a:rPr lang="en-US" altLang="en-US" sz="2000" dirty="0" smtClean="0"/>
              <a:t>…</a:t>
            </a:r>
            <a:endParaRPr lang="en-US" altLang="en-US" sz="2000" dirty="0"/>
          </a:p>
        </p:txBody>
      </p:sp>
      <p:pic>
        <p:nvPicPr>
          <p:cNvPr id="10" name="Picture 6" descr="www period Armstrong period e d u forward slash l i a n g forward slash animation forward slash web forward slash Quadratic Probing period h t m l.">
            <a:hlinkClick r:id="rId6"/>
          </p:cNvPr>
          <p:cNvPicPr>
            <a:picLocks noChangeAspect="1"/>
          </p:cNvPicPr>
          <p:nvPr/>
        </p:nvPicPr>
        <p:blipFill>
          <a:blip r:embed="rId7"/>
          <a:stretch>
            <a:fillRect/>
          </a:stretch>
        </p:blipFill>
        <p:spPr>
          <a:xfrm>
            <a:off x="648884" y="1487513"/>
            <a:ext cx="7846232" cy="417487"/>
          </a:xfrm>
          <a:prstGeom prst="rect">
            <a:avLst/>
          </a:prstGeom>
        </p:spPr>
      </p:pic>
    </p:spTree>
    <p:extLst>
      <p:ext uri="{BB962C8B-B14F-4D97-AF65-F5344CB8AC3E}">
        <p14:creationId xmlns:p14="http://schemas.microsoft.com/office/powerpoint/2010/main" val="17978429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11404</TotalTime>
  <Words>640</Words>
  <Application>Microsoft Office PowerPoint</Application>
  <PresentationFormat>On-screen Show (4:3)</PresentationFormat>
  <Paragraphs>52</Paragraphs>
  <Slides>15</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2" baseType="lpstr">
      <vt:lpstr>Arial</vt:lpstr>
      <vt:lpstr>Tahoma</vt:lpstr>
      <vt:lpstr>Times New Roman</vt:lpstr>
      <vt:lpstr>Verdana</vt:lpstr>
      <vt:lpstr>Wingdings</vt:lpstr>
      <vt:lpstr>508 Lecture</vt:lpstr>
      <vt:lpstr>Equation</vt:lpstr>
      <vt:lpstr>Introduction to Java Programming</vt:lpstr>
      <vt:lpstr>Objectives</vt:lpstr>
      <vt:lpstr>Why Hashing? </vt:lpstr>
      <vt:lpstr>Map</vt:lpstr>
      <vt:lpstr>What is Hashing? </vt:lpstr>
      <vt:lpstr>Hash Function and Hash Codes </vt:lpstr>
      <vt:lpstr>Linear Probing Animation (1 of 2)</vt:lpstr>
      <vt:lpstr>Linear Probing Animation (2 of 2)</vt:lpstr>
      <vt:lpstr>Quadratic Probing </vt:lpstr>
      <vt:lpstr>Double Hashing </vt:lpstr>
      <vt:lpstr>Handling Collisions Using Separate Chaining </vt:lpstr>
      <vt:lpstr>Separate Chaining Animation</vt:lpstr>
      <vt:lpstr>Implementing Map Using Hashing</vt:lpstr>
      <vt:lpstr>Implementing Set Using Hashing</vt:lpstr>
      <vt:lpstr>Copyright</vt:lpstr>
    </vt:vector>
  </TitlesOfParts>
  <Company>Cognizant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 Programming, 10e</dc:title>
  <dc:subject>Engineering Computer Science</dc:subject>
  <dc:creator>Liang</dc:creator>
  <cp:keywords>Engineering Computer Science</cp:keywords>
  <cp:lastModifiedBy>Harihara Subramanian, Vigneshwaran (Cognizant)</cp:lastModifiedBy>
  <cp:revision>5427</cp:revision>
  <dcterms:created xsi:type="dcterms:W3CDTF">2016-09-22T21:34:04Z</dcterms:created>
  <dcterms:modified xsi:type="dcterms:W3CDTF">2018-03-23T10:52:55Z</dcterms:modified>
</cp:coreProperties>
</file>