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466" r:id="rId2"/>
    <p:sldId id="520" r:id="rId3"/>
    <p:sldId id="521" r:id="rId4"/>
    <p:sldId id="523" r:id="rId5"/>
    <p:sldId id="524" r:id="rId6"/>
    <p:sldId id="525" r:id="rId7"/>
    <p:sldId id="526" r:id="rId8"/>
    <p:sldId id="527" r:id="rId9"/>
    <p:sldId id="528" r:id="rId10"/>
    <p:sldId id="529" r:id="rId11"/>
    <p:sldId id="530" r:id="rId12"/>
    <p:sldId id="531" r:id="rId13"/>
    <p:sldId id="532" r:id="rId14"/>
    <p:sldId id="533" r:id="rId15"/>
    <p:sldId id="560" r:id="rId16"/>
    <p:sldId id="561" r:id="rId17"/>
    <p:sldId id="562" r:id="rId18"/>
    <p:sldId id="563" r:id="rId19"/>
    <p:sldId id="538" r:id="rId20"/>
    <p:sldId id="539" r:id="rId21"/>
    <p:sldId id="540" r:id="rId22"/>
    <p:sldId id="541" r:id="rId23"/>
    <p:sldId id="542" r:id="rId24"/>
    <p:sldId id="543" r:id="rId25"/>
    <p:sldId id="544" r:id="rId26"/>
    <p:sldId id="545" r:id="rId27"/>
    <p:sldId id="546" r:id="rId28"/>
    <p:sldId id="547" r:id="rId29"/>
    <p:sldId id="548" r:id="rId30"/>
    <p:sldId id="549" r:id="rId31"/>
    <p:sldId id="550" r:id="rId32"/>
    <p:sldId id="551" r:id="rId33"/>
    <p:sldId id="552" r:id="rId34"/>
    <p:sldId id="553" r:id="rId35"/>
    <p:sldId id="554" r:id="rId36"/>
    <p:sldId id="555" r:id="rId37"/>
    <p:sldId id="556" r:id="rId38"/>
    <p:sldId id="557" r:id="rId39"/>
    <p:sldId id="558" r:id="rId40"/>
    <p:sldId id="559" r:id="rId41"/>
    <p:sldId id="519"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28" userDrawn="1">
          <p15:clr>
            <a:srgbClr val="A4A3A4"/>
          </p15:clr>
        </p15:guide>
        <p15:guide id="2" pos="288" userDrawn="1">
          <p15:clr>
            <a:srgbClr val="A4A3A4"/>
          </p15:clr>
        </p15:guide>
        <p15:guide id="3" orient="horz" pos="4224" userDrawn="1">
          <p15:clr>
            <a:srgbClr val="A4A3A4"/>
          </p15:clr>
        </p15:guide>
        <p15:guide id="4" orient="horz" pos="76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eryl Keenan" initials="CK" lastIdx="1" clrIdx="1"/>
  <p:cmAuthor id="1"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8A1BA"/>
    <a:srgbClr val="000000"/>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46" autoAdjust="0"/>
    <p:restoredTop sz="94343" autoAdjust="0"/>
  </p:normalViewPr>
  <p:slideViewPr>
    <p:cSldViewPr>
      <p:cViewPr varScale="1">
        <p:scale>
          <a:sx n="105" d="100"/>
          <a:sy n="105" d="100"/>
        </p:scale>
        <p:origin x="594" y="102"/>
      </p:cViewPr>
      <p:guideLst>
        <p:guide orient="horz" pos="4128"/>
        <p:guide pos="288"/>
        <p:guide orient="horz" pos="4224"/>
        <p:guide orient="horz" pos="768"/>
      </p:guideLst>
    </p:cSldViewPr>
  </p:slideViewPr>
  <p:outlineViewPr>
    <p:cViewPr>
      <p:scale>
        <a:sx n="33" d="100"/>
        <a:sy n="33" d="100"/>
      </p:scale>
      <p:origin x="0" y="-3168"/>
    </p:cViewPr>
  </p:outlineViewPr>
  <p:notesTextViewPr>
    <p:cViewPr>
      <p:scale>
        <a:sx n="1" d="1"/>
        <a:sy n="1" d="1"/>
      </p:scale>
      <p:origin x="0" y="0"/>
    </p:cViewPr>
  </p:notesTextViewPr>
  <p:sorterViewPr>
    <p:cViewPr>
      <p:scale>
        <a:sx n="148" d="100"/>
        <a:sy n="148" d="100"/>
      </p:scale>
      <p:origin x="0" y="0"/>
    </p:cViewPr>
  </p:sorterViewPr>
  <p:notesViewPr>
    <p:cSldViewPr>
      <p:cViewPr varScale="1">
        <p:scale>
          <a:sx n="85" d="100"/>
          <a:sy n="85" d="100"/>
        </p:scale>
        <p:origin x="277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3/23/2018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3/23/2018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this PowerPoint presentation contains mathematical equations, you may need to check that your computer has the following installed:</a:t>
            </a:r>
          </a:p>
          <a:p>
            <a:r>
              <a:rPr lang="en-US" sz="1200" kern="1200" dirty="0" smtClean="0">
                <a:solidFill>
                  <a:schemeClr val="tx1"/>
                </a:solidFill>
                <a:effectLst/>
                <a:latin typeface="+mn-lt"/>
                <a:ea typeface="+mn-ea"/>
                <a:cs typeface="+mn-cs"/>
              </a:rPr>
              <a:t>1) MathType Plugin</a:t>
            </a:r>
          </a:p>
          <a:p>
            <a:r>
              <a:rPr lang="en-US" sz="1200" kern="1200" dirty="0" smtClean="0">
                <a:solidFill>
                  <a:schemeClr val="tx1"/>
                </a:solidFill>
                <a:effectLst/>
                <a:latin typeface="+mn-lt"/>
                <a:ea typeface="+mn-ea"/>
                <a:cs typeface="+mn-cs"/>
              </a:rPr>
              <a:t>2) Math Player (free versions available)</a:t>
            </a:r>
          </a:p>
          <a:p>
            <a:r>
              <a:rPr lang="en-US" sz="1200" kern="1200" dirty="0" smtClean="0">
                <a:solidFill>
                  <a:schemeClr val="tx1"/>
                </a:solidFill>
                <a:effectLst/>
                <a:latin typeface="+mn-lt"/>
                <a:ea typeface="+mn-ea"/>
                <a:cs typeface="+mn-cs"/>
              </a:rPr>
              <a:t>3) NVDA Reader (free versions available)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4014117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3541149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41</a:t>
            </a:fld>
            <a:endParaRPr lang="en-US" dirty="0"/>
          </a:p>
        </p:txBody>
      </p:sp>
    </p:spTree>
    <p:extLst>
      <p:ext uri="{BB962C8B-B14F-4D97-AF65-F5344CB8AC3E}">
        <p14:creationId xmlns:p14="http://schemas.microsoft.com/office/powerpoint/2010/main" val="13915225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740691"/>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1071326"/>
            <a:ext cx="8229600" cy="435427"/>
          </a:xfrm>
        </p:spPr>
        <p:txBody>
          <a:bodyPr>
            <a:noAutofit/>
          </a:bodyPr>
          <a:lstStyle>
            <a:lvl1pPr marL="0" indent="0">
              <a:spcBef>
                <a:spcPts val="0"/>
              </a:spcBef>
              <a:buNone/>
              <a:defRPr sz="18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853261"/>
            <a:ext cx="3657600" cy="134713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76601"/>
            <a:ext cx="3657600" cy="1066800"/>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pic>
        <p:nvPicPr>
          <p:cNvPr id="17" name="Picture 1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1200" y="6477000"/>
            <a:ext cx="918000" cy="279915"/>
          </a:xfrm>
          <a:prstGeom prst="rect">
            <a:avLst/>
          </a:prstGeom>
        </p:spPr>
      </p:pic>
      <p:sp>
        <p:nvSpPr>
          <p:cNvPr id="13" name="TextBox 12"/>
          <p:cNvSpPr txBox="1"/>
          <p:nvPr userDrawn="1"/>
        </p:nvSpPr>
        <p:spPr>
          <a:xfrm>
            <a:off x="1905000" y="6477000"/>
            <a:ext cx="7162800" cy="276999"/>
          </a:xfrm>
          <a:prstGeom prst="rect">
            <a:avLst/>
          </a:prstGeom>
          <a:noFill/>
        </p:spPr>
        <p:txBody>
          <a:bodyPr wrap="square" rtlCol="0">
            <a:spAutoFit/>
          </a:bodyPr>
          <a:lstStyle/>
          <a:p>
            <a:pPr algn="r">
              <a:defRPr/>
            </a:pPr>
            <a:r>
              <a:rPr lang="en-US" altLang="en-US" sz="1200" dirty="0">
                <a:latin typeface="Verdana"/>
                <a:ea typeface="Verdana" panose="020B0604030504040204" pitchFamily="34" charset="0"/>
                <a:cs typeface="Verdana"/>
              </a:rPr>
              <a:t>Copyright © 2017, 2007, 2003 Pearson Education, Inc. All Rights Reserved.</a:t>
            </a:r>
          </a:p>
        </p:txBody>
      </p:sp>
      <p:sp>
        <p:nvSpPr>
          <p:cNvPr id="2" name="Rectangle 1"/>
          <p:cNvSpPr/>
          <p:nvPr userDrawn="1"/>
        </p:nvSpPr>
        <p:spPr>
          <a:xfrm>
            <a:off x="1905000" y="6477000"/>
            <a:ext cx="7239000" cy="279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p>
        </p:txBody>
      </p:sp>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lgn="l" defTabSz="914400" rtl="0" eaLnBrk="1" latinLnBrk="0" hangingPunct="1">
              <a:lnSpc>
                <a:spcPct val="100000"/>
              </a:lnSpc>
              <a:spcBef>
                <a:spcPct val="0"/>
              </a:spcBef>
              <a:buNone/>
              <a:defRPr lang="en-US" sz="3400" b="1" kern="1200" dirty="0">
                <a:solidFill>
                  <a:srgbClr val="007FA3"/>
                </a:solidFill>
                <a:latin typeface="Times New Roman" panose="02020603050405020304" pitchFamily="18" charset="0"/>
                <a:ea typeface="Tahoma" panose="020B0604030504040204" pitchFamily="34"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24000"/>
            <a:ext cx="8229600" cy="4800600"/>
          </a:xfrm>
        </p:spPr>
        <p:txBody>
          <a:bodyPr/>
          <a:lstStyle>
            <a:lvl1pPr marL="0" indent="0">
              <a:buClr>
                <a:srgbClr val="007FA3"/>
              </a:buClr>
              <a:buSzPct val="100000"/>
              <a:buNone/>
              <a:defRPr sz="2400"/>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800" y="5334000"/>
            <a:ext cx="762000" cy="967409"/>
          </a:xfrm>
          <a:prstGeom prst="rect">
            <a:avLst/>
          </a:prstGeom>
        </p:spPr>
      </p:pic>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_Title_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sz="quarter" idx="10"/>
          </p:nvPr>
        </p:nvSpPr>
        <p:spPr>
          <a:xfrm>
            <a:off x="457200" y="1600200"/>
            <a:ext cx="3657600" cy="4648200"/>
          </a:xfrm>
        </p:spPr>
        <p:txBody>
          <a:bodyPr/>
          <a:lstStyle>
            <a:lvl1pPr marL="0" indent="0">
              <a:buFont typeface="Arial" panose="020B0604020202020204" pitchFamily="34" charset="0"/>
              <a:buNone/>
              <a:defRPr/>
            </a:lvl1pPr>
          </a:lstStyle>
          <a:p>
            <a:pPr lvl="0"/>
            <a:endParaRPr lang="en-US" dirty="0" smtClean="0"/>
          </a:p>
          <a:p>
            <a:pPr lvl="0"/>
            <a:endParaRPr lang="en-US" dirty="0"/>
          </a:p>
        </p:txBody>
      </p:sp>
      <p:sp>
        <p:nvSpPr>
          <p:cNvPr id="5" name="Content Placeholder 3"/>
          <p:cNvSpPr>
            <a:spLocks noGrp="1"/>
          </p:cNvSpPr>
          <p:nvPr>
            <p:ph sz="quarter" idx="11"/>
          </p:nvPr>
        </p:nvSpPr>
        <p:spPr>
          <a:xfrm>
            <a:off x="5029200" y="1600200"/>
            <a:ext cx="3581400" cy="4648200"/>
          </a:xfrm>
        </p:spPr>
        <p:txBody>
          <a:bodyPr/>
          <a:lstStyle>
            <a:lvl1pPr marL="0" indent="0">
              <a:buNone/>
              <a:defRPr/>
            </a:lvl1pPr>
          </a:lstStyle>
          <a:p>
            <a:pPr lvl="0"/>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800" y="5334000"/>
            <a:ext cx="762000" cy="967409"/>
          </a:xfrm>
          <a:prstGeom prst="rect">
            <a:avLst/>
          </a:prstGeom>
        </p:spPr>
      </p:pic>
    </p:spTree>
    <p:extLst>
      <p:ext uri="{BB962C8B-B14F-4D97-AF65-F5344CB8AC3E}">
        <p14:creationId xmlns:p14="http://schemas.microsoft.com/office/powerpoint/2010/main" val="359916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Number_Title_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sz="quarter" idx="10"/>
          </p:nvPr>
        </p:nvSpPr>
        <p:spPr>
          <a:xfrm>
            <a:off x="457200" y="1600200"/>
            <a:ext cx="3352800" cy="4648200"/>
          </a:xfrm>
        </p:spPr>
        <p:txBody>
          <a:bodyPr/>
          <a:lstStyle>
            <a:lvl1pPr marL="0" indent="0">
              <a:buFont typeface="Arial" panose="020B0604020202020204" pitchFamily="34" charset="0"/>
              <a:buNone/>
              <a:defRPr/>
            </a:lvl1pPr>
          </a:lstStyle>
          <a:p>
            <a:pPr lvl="0"/>
            <a:endParaRPr lang="en-US" dirty="0" smtClean="0"/>
          </a:p>
          <a:p>
            <a:pPr lvl="0"/>
            <a:endParaRPr lang="en-US" dirty="0"/>
          </a:p>
        </p:txBody>
      </p:sp>
      <p:sp>
        <p:nvSpPr>
          <p:cNvPr id="5" name="Content Placeholder 3"/>
          <p:cNvSpPr>
            <a:spLocks noGrp="1"/>
          </p:cNvSpPr>
          <p:nvPr>
            <p:ph sz="quarter" idx="11"/>
          </p:nvPr>
        </p:nvSpPr>
        <p:spPr>
          <a:xfrm>
            <a:off x="4191000" y="3429000"/>
            <a:ext cx="1143000" cy="609600"/>
          </a:xfrm>
        </p:spPr>
        <p:txBody>
          <a:bodyPr/>
          <a:lstStyle>
            <a:lvl1pPr marL="0" indent="0">
              <a:buNone/>
              <a:defRPr/>
            </a:lvl1pPr>
          </a:lstStyle>
          <a:p>
            <a:pPr lvl="0"/>
            <a:endParaRPr lang="en-US" dirty="0"/>
          </a:p>
        </p:txBody>
      </p:sp>
      <p:sp>
        <p:nvSpPr>
          <p:cNvPr id="6" name="Content Placeholder 4"/>
          <p:cNvSpPr>
            <a:spLocks noGrp="1"/>
          </p:cNvSpPr>
          <p:nvPr>
            <p:ph sz="quarter" idx="12"/>
          </p:nvPr>
        </p:nvSpPr>
        <p:spPr>
          <a:xfrm>
            <a:off x="5486400" y="1600200"/>
            <a:ext cx="3200400" cy="4648200"/>
          </a:xfrm>
        </p:spPr>
        <p:txBody>
          <a:bodyPr/>
          <a:lstStyle>
            <a:lvl1pPr marL="0" indent="0">
              <a:buNone/>
              <a:defRPr/>
            </a:lvl1pPr>
          </a:lstStyle>
          <a:p>
            <a:pPr lvl="0"/>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800" y="5334000"/>
            <a:ext cx="762000" cy="967409"/>
          </a:xfrm>
          <a:prstGeom prst="rect">
            <a:avLst/>
          </a:prstGeom>
        </p:spPr>
      </p:pic>
    </p:spTree>
    <p:extLst>
      <p:ext uri="{BB962C8B-B14F-4D97-AF65-F5344CB8AC3E}">
        <p14:creationId xmlns:p14="http://schemas.microsoft.com/office/powerpoint/2010/main" val="2598235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userDrawn="1"/>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6"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800" y="5334000"/>
            <a:ext cx="762000" cy="967409"/>
          </a:xfrm>
          <a:prstGeom prst="rect">
            <a:avLst/>
          </a:prstGeom>
        </p:spPr>
      </p:pic>
    </p:spTree>
    <p:extLst>
      <p:ext uri="{BB962C8B-B14F-4D97-AF65-F5344CB8AC3E}">
        <p14:creationId xmlns:p14="http://schemas.microsoft.com/office/powerpoint/2010/main" val="187624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ig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1080028"/>
          </a:xfrm>
        </p:spPr>
        <p:txBody>
          <a:bodyPr/>
          <a:lstStyle/>
          <a:p>
            <a:r>
              <a:rPr lang="en-US" dirty="0" smtClean="0"/>
              <a:t>Click to edit Master title style</a:t>
            </a:r>
            <a:endParaRPr lang="en-US" dirty="0"/>
          </a:p>
        </p:txBody>
      </p:sp>
      <p:sp>
        <p:nvSpPr>
          <p:cNvPr id="3" name="Content Placeholder 2"/>
          <p:cNvSpPr txBox="1">
            <a:spLocks/>
          </p:cNvSpPr>
          <p:nvPr userDrawn="1"/>
        </p:nvSpPr>
        <p:spPr>
          <a:xfrm>
            <a:off x="457200" y="5486400"/>
            <a:ext cx="8229600" cy="68580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1600" b="0" kern="1200">
                <a:solidFill>
                  <a:srgbClr val="000000"/>
                </a:solidFill>
                <a:latin typeface="+mn-lt"/>
                <a:ea typeface="+mj-ea"/>
                <a:cs typeface="Arial"/>
              </a:defRPr>
            </a:lvl1pPr>
          </a:lstStyle>
          <a:p>
            <a:endParaRPr lang="en-US" dirty="0"/>
          </a:p>
        </p:txBody>
      </p:sp>
      <p:sp>
        <p:nvSpPr>
          <p:cNvPr id="5" name="Text Placeholder 4"/>
          <p:cNvSpPr>
            <a:spLocks noGrp="1"/>
          </p:cNvSpPr>
          <p:nvPr>
            <p:ph type="body" sz="quarter" idx="10"/>
          </p:nvPr>
        </p:nvSpPr>
        <p:spPr>
          <a:xfrm>
            <a:off x="457200" y="5257800"/>
            <a:ext cx="8001000" cy="1066800"/>
          </a:xfrm>
        </p:spPr>
        <p:txBody>
          <a:bodyPr anchor="b"/>
          <a:lstStyle>
            <a:lvl1pPr marL="0" indent="0">
              <a:buNone/>
              <a:defRPr/>
            </a:lvl1pPr>
          </a:lstStyle>
          <a:p>
            <a:pPr lvl="0"/>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800" y="5334000"/>
            <a:ext cx="762000" cy="967409"/>
          </a:xfrm>
          <a:prstGeom prst="rect">
            <a:avLst/>
          </a:prstGeom>
        </p:spPr>
      </p:pic>
    </p:spTree>
    <p:extLst>
      <p:ext uri="{BB962C8B-B14F-4D97-AF65-F5344CB8AC3E}">
        <p14:creationId xmlns:p14="http://schemas.microsoft.com/office/powerpoint/2010/main" val="3898207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a:noFill/>
          <a:ln>
            <a:noFill/>
          </a:ln>
        </p:spPr>
        <p:txBody>
          <a:bodyPr/>
          <a:lstStyle>
            <a:lvl1pPr algn="l">
              <a:defRPr sz="1100">
                <a:solidFill>
                  <a:srgbClr val="000000"/>
                </a:solidFill>
                <a:effectLst/>
              </a:defRPr>
            </a:lvl1p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800" y="5334000"/>
            <a:ext cx="762000" cy="967409"/>
          </a:xfrm>
          <a:prstGeom prst="rect">
            <a:avLst/>
          </a:prstGeom>
        </p:spPr>
      </p:pic>
    </p:spTree>
    <p:extLst>
      <p:ext uri="{BB962C8B-B14F-4D97-AF65-F5344CB8AC3E}">
        <p14:creationId xmlns:p14="http://schemas.microsoft.com/office/powerpoint/2010/main" val="2203818372"/>
      </p:ext>
    </p:extLst>
  </p:cSld>
  <p:clrMapOvr>
    <a:masterClrMapping/>
  </p:clrMapOvr>
  <p:transition spd="slow" advTm="0"/>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066925"/>
            <a:ext cx="7772400" cy="1362075"/>
          </a:xfrm>
          <a:noFill/>
          <a:ln>
            <a:noFill/>
          </a:ln>
        </p:spPr>
        <p:txBody>
          <a:bodyPr anchorCtr="1"/>
          <a:lstStyle>
            <a:lvl1pPr algn="ctr">
              <a:defRPr sz="3600" b="0" cap="none">
                <a:solidFill>
                  <a:srgbClr val="1191D0"/>
                </a:solidFill>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722313" y="3452813"/>
            <a:ext cx="7772400" cy="1500187"/>
          </a:xfrm>
        </p:spPr>
        <p:txBody>
          <a:bodyPr anchor="b"/>
          <a:lstStyle>
            <a:lvl1pPr marL="0" indent="0" algn="ctr">
              <a:buNone/>
              <a:defRPr sz="28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88795215"/>
      </p:ext>
    </p:extLst>
  </p:cSld>
  <p:clrMapOvr>
    <a:masterClrMapping/>
  </p:clrMapOvr>
  <p:transition spd="slow" advTm="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pic>
        <p:nvPicPr>
          <p:cNvPr id="9" name="Picture 8" descr="Pearson Logo"/>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01200" y="6477000"/>
            <a:ext cx="918000" cy="279915"/>
          </a:xfrm>
          <a:prstGeom prst="rect">
            <a:avLst/>
          </a:prstGeom>
        </p:spPr>
      </p:pic>
      <p:sp>
        <p:nvSpPr>
          <p:cNvPr id="6" name="Text Placeholder 5"/>
          <p:cNvSpPr txBox="1">
            <a:spLocks/>
          </p:cNvSpPr>
          <p:nvPr userDrawn="1"/>
        </p:nvSpPr>
        <p:spPr>
          <a:xfrm>
            <a:off x="2384268" y="6477000"/>
            <a:ext cx="6324600" cy="279400"/>
          </a:xfrm>
          <a:prstGeom prst="rect">
            <a:avLst/>
          </a:prstGeom>
        </p:spPr>
        <p:txBody>
          <a:bodyPr/>
          <a:lstStyle>
            <a:lvl1pPr marL="256032" indent="-256032" algn="l" defTabSz="914400" rtl="0" eaLnBrk="1" latinLnBrk="0" hangingPunct="1">
              <a:spcBef>
                <a:spcPts val="1500"/>
              </a:spcBef>
              <a:buClr>
                <a:srgbClr val="007FA3"/>
              </a:buClr>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None/>
              <a:defRPr/>
            </a:pPr>
            <a:r>
              <a:rPr lang="en-US" altLang="en-US" sz="1200" dirty="0" smtClean="0">
                <a:latin typeface="Verdana"/>
                <a:ea typeface="Verdana" panose="020B0604030504040204" pitchFamily="34" charset="0"/>
                <a:cs typeface="Verdana"/>
              </a:rPr>
              <a:t>Copyright © 2015</a:t>
            </a:r>
            <a:r>
              <a:rPr lang="en-US" altLang="en-US" sz="1200" baseline="0" dirty="0" smtClean="0">
                <a:latin typeface="Verdana"/>
                <a:ea typeface="Verdana" panose="020B0604030504040204" pitchFamily="34" charset="0"/>
                <a:cs typeface="Verdana"/>
              </a:rPr>
              <a:t> </a:t>
            </a:r>
            <a:r>
              <a:rPr lang="en-US" altLang="en-US" sz="1200" dirty="0" smtClean="0">
                <a:latin typeface="Verdana"/>
                <a:ea typeface="Verdana" panose="020B0604030504040204" pitchFamily="34" charset="0"/>
                <a:cs typeface="Verdana"/>
              </a:rPr>
              <a:t>Pearson Education, Inc. All Rights Reserved</a:t>
            </a:r>
            <a:endParaRPr lang="en-US" altLang="en-US" sz="1200" dirty="0">
              <a:latin typeface="Verdana"/>
              <a:ea typeface="Verdana" panose="020B0604030504040204" pitchFamily="34" charset="0"/>
              <a:cs typeface="Verdana"/>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57" r:id="rId1"/>
    <p:sldLayoutId id="2147483650" r:id="rId2"/>
    <p:sldLayoutId id="2147483788" r:id="rId3"/>
    <p:sldLayoutId id="2147483793" r:id="rId4"/>
    <p:sldLayoutId id="2147483783" r:id="rId5"/>
    <p:sldLayoutId id="2147483678" r:id="rId6"/>
    <p:sldLayoutId id="2147483785" r:id="rId7"/>
    <p:sldLayoutId id="2147483787" r:id="rId8"/>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www.cs.armstrong.edu/liang/intro11e/html/Graph.html" TargetMode="External"/><Relationship Id="rId2" Type="http://schemas.openxmlformats.org/officeDocument/2006/relationships/image" Target="../media/image18.emf"/><Relationship Id="rId1" Type="http://schemas.openxmlformats.org/officeDocument/2006/relationships/slideLayout" Target="../slideLayouts/slideLayout6.xml"/><Relationship Id="rId6" Type="http://schemas.openxmlformats.org/officeDocument/2006/relationships/hyperlink" Target="http://liveexample-ppe.pearsoncmg.com/LiveRun/faces/LiveExample.xhtml?" TargetMode="External"/><Relationship Id="rId5" Type="http://schemas.openxmlformats.org/officeDocument/2006/relationships/hyperlink" Target="http://www.cs.armstrong.edu/liang/intro11e/html/TestGraph.html" TargetMode="External"/><Relationship Id="rId4" Type="http://schemas.openxmlformats.org/officeDocument/2006/relationships/hyperlink" Target="http://www.cs.armstrong.edu/liang/intro11e/html/UnweightedGraph.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cs.armstrong.edu/liang/intro11e/html/GraphView.html" TargetMode="External"/><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hyperlink" Target="http://liveexample-ppe.pearsoncmg.com/LiveRun/faces/LiveExample.xhtml?" TargetMode="External"/><Relationship Id="rId5" Type="http://schemas.openxmlformats.org/officeDocument/2006/relationships/hyperlink" Target="http://www.cs.armstrong.edu/liang/intro11e/html/DisplayUSMap.html" TargetMode="External"/><Relationship Id="rId4" Type="http://schemas.openxmlformats.org/officeDocument/2006/relationships/hyperlink" Target="http://www.cs.armstrong.edu/liang/intro11e/html/Displayable.html"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www.cs.armstrong.edu/liang/intro11e/html/TestDFS.html" TargetMode="External"/><Relationship Id="rId2" Type="http://schemas.openxmlformats.org/officeDocument/2006/relationships/image" Target="../media/image23.emf"/><Relationship Id="rId1" Type="http://schemas.openxmlformats.org/officeDocument/2006/relationships/slideLayout" Target="../slideLayouts/slideLayout6.xml"/><Relationship Id="rId4" Type="http://schemas.openxmlformats.org/officeDocument/2006/relationships/hyperlink" Target="http://liveexample-ppe.pearsoncmg.com/LiveRun/faces/LiveExample.x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cs.armstrong.edu/liang/intro11e/html/TestDFS.html" TargetMode="External"/><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hyperlink" Target="http://liveexample-ppe.pearsoncmg.com/LiveRun/faces/LiveExample.x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http://www.cs.armstrong.edu/liang/intro11e/html/TestBFS.html" TargetMode="External"/><Relationship Id="rId2" Type="http://schemas.openxmlformats.org/officeDocument/2006/relationships/image" Target="../media/image29.emf"/><Relationship Id="rId1" Type="http://schemas.openxmlformats.org/officeDocument/2006/relationships/slideLayout" Target="../slideLayouts/slideLayout6.xml"/><Relationship Id="rId4" Type="http://schemas.openxmlformats.org/officeDocument/2006/relationships/hyperlink" Target="http://liveexample-ppe.pearsoncmg.com/LiveRun/faces/LiveExample.xhtm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hyperlink" Target="http://www.cs.armstrong.edu/liang/intro11e/html/NineTail.html" TargetMode="External"/><Relationship Id="rId2" Type="http://schemas.openxmlformats.org/officeDocument/2006/relationships/image" Target="../media/image34.emf"/><Relationship Id="rId1" Type="http://schemas.openxmlformats.org/officeDocument/2006/relationships/slideLayout" Target="../slideLayouts/slideLayout2.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1e/html/NineTailModel.html"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cs.armstrong.edu/liang/animation/web/GraphLearningTool.html" TargetMode="Externa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969290"/>
          </a:xfrm>
        </p:spPr>
        <p:txBody>
          <a:bodyPr anchor="b"/>
          <a:lstStyle/>
          <a:p>
            <a:pPr>
              <a:lnSpc>
                <a:spcPct val="90000"/>
              </a:lnSpc>
              <a:spcBef>
                <a:spcPts val="600"/>
              </a:spcBef>
              <a:spcAft>
                <a:spcPts val="125"/>
              </a:spcAft>
            </a:pPr>
            <a:r>
              <a:rPr lang="en-US" altLang="en-US" dirty="0"/>
              <a:t>Introduction to Java Programming</a:t>
            </a:r>
            <a:endParaRPr lang="en-US" altLang="en-US" dirty="0">
              <a:solidFill>
                <a:schemeClr val="bg2"/>
              </a:solidFill>
            </a:endParaRPr>
          </a:p>
        </p:txBody>
      </p:sp>
      <p:sp>
        <p:nvSpPr>
          <p:cNvPr id="4" name="Text Placeholder  2"/>
          <p:cNvSpPr>
            <a:spLocks noGrp="1"/>
          </p:cNvSpPr>
          <p:nvPr>
            <p:ph type="body" sz="quarter" idx="13"/>
          </p:nvPr>
        </p:nvSpPr>
        <p:spPr>
          <a:xfrm>
            <a:off x="457200" y="1353625"/>
            <a:ext cx="8229600" cy="318779"/>
          </a:xfrm>
        </p:spPr>
        <p:txBody>
          <a:bodyPr anchor="b"/>
          <a:lstStyle/>
          <a:p>
            <a:r>
              <a:rPr lang="en-US" sz="2000" dirty="0" smtClean="0"/>
              <a:t>Tenth Edition</a:t>
            </a:r>
            <a:endParaRPr lang="en-US" sz="2000" dirty="0"/>
          </a:p>
        </p:txBody>
      </p:sp>
      <p:sp>
        <p:nvSpPr>
          <p:cNvPr id="5" name="Text Placeholder 3"/>
          <p:cNvSpPr>
            <a:spLocks noGrp="1"/>
          </p:cNvSpPr>
          <p:nvPr>
            <p:ph type="body" sz="quarter" idx="14"/>
          </p:nvPr>
        </p:nvSpPr>
        <p:spPr/>
        <p:txBody>
          <a:bodyPr/>
          <a:lstStyle/>
          <a:p>
            <a:pPr algn="ctr"/>
            <a:r>
              <a:rPr lang="en-US" b="1" dirty="0">
                <a:cs typeface="Arial" panose="020B0604020202020204" pitchFamily="34" charset="0"/>
              </a:rPr>
              <a:t>Chapter </a:t>
            </a:r>
            <a:r>
              <a:rPr lang="en-US" b="1" dirty="0" smtClean="0">
                <a:cs typeface="Arial" panose="020B0604020202020204" pitchFamily="34" charset="0"/>
              </a:rPr>
              <a:t>28</a:t>
            </a:r>
            <a:endParaRPr lang="en-US" b="1" dirty="0">
              <a:cs typeface="Arial" panose="020B0604020202020204" pitchFamily="34" charset="0"/>
            </a:endParaRPr>
          </a:p>
        </p:txBody>
      </p:sp>
      <p:sp>
        <p:nvSpPr>
          <p:cNvPr id="3" name="Text Placeholder 4"/>
          <p:cNvSpPr>
            <a:spLocks noGrp="1"/>
          </p:cNvSpPr>
          <p:nvPr>
            <p:ph type="body" sz="quarter" idx="15"/>
          </p:nvPr>
        </p:nvSpPr>
        <p:spPr>
          <a:xfrm>
            <a:off x="5029200" y="3428999"/>
            <a:ext cx="3657600" cy="2133601"/>
          </a:xfrm>
        </p:spPr>
        <p:txBody>
          <a:bodyPr/>
          <a:lstStyle/>
          <a:p>
            <a:pPr algn="ctr"/>
            <a:r>
              <a:rPr lang="en-US" altLang="en-US" dirty="0"/>
              <a:t>Graphs and Applications</a:t>
            </a:r>
            <a:endParaRPr lang="en-US" altLang="en-US" dirty="0">
              <a:solidFill>
                <a:srgbClr val="000000"/>
              </a:solidFill>
            </a:endParaRPr>
          </a:p>
        </p:txBody>
      </p:sp>
      <p:pic>
        <p:nvPicPr>
          <p:cNvPr id="7" name="Picture 5" descr="Front Cover: Introduction to Java Programming Comprehensive Version Tenth Edition by Lia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985" y="2143512"/>
            <a:ext cx="3597966" cy="4052788"/>
          </a:xfrm>
          <a:prstGeom prst="rect">
            <a:avLst/>
          </a:prstGeom>
          <a:ln w="9525">
            <a:noFill/>
          </a:ln>
        </p:spPr>
      </p:pic>
      <p:sp>
        <p:nvSpPr>
          <p:cNvPr id="11" name="Text Placeholder 6"/>
          <p:cNvSpPr txBox="1">
            <a:spLocks noGrp="1"/>
          </p:cNvSpPr>
          <p:nvPr>
            <p:ph type="body" sz="quarter" idx="4294967295"/>
          </p:nvPr>
        </p:nvSpPr>
        <p:spPr>
          <a:xfrm>
            <a:off x="1911631" y="6521450"/>
            <a:ext cx="6705600" cy="184150"/>
          </a:xfrm>
          <a:prstGeom prst="rect">
            <a:avLst/>
          </a:prstGeom>
          <a:noFill/>
        </p:spPr>
        <p:txBody>
          <a:bodyPr wrap="square" rtlCol="0">
            <a:spAutoFit/>
          </a:bodyPr>
          <a:lstStyle/>
          <a:p>
            <a:pPr marL="0" indent="0" algn="r">
              <a:buNone/>
              <a:defRPr/>
            </a:pPr>
            <a:r>
              <a:rPr lang="en-US" altLang="en-US" sz="1200" dirty="0">
                <a:latin typeface="Verdana"/>
                <a:ea typeface="Verdana" panose="020B0604030504040204" pitchFamily="34" charset="0"/>
                <a:cs typeface="Verdana"/>
              </a:rPr>
              <a:t>Copyright © </a:t>
            </a:r>
            <a:r>
              <a:rPr lang="en-US" altLang="en-US" sz="1200" dirty="0" smtClean="0">
                <a:latin typeface="Verdana"/>
                <a:ea typeface="Verdana" panose="020B0604030504040204" pitchFamily="34" charset="0"/>
                <a:cs typeface="Verdana"/>
              </a:rPr>
              <a:t>2015 Pearson </a:t>
            </a:r>
            <a:r>
              <a:rPr lang="en-US" altLang="en-US" sz="1200" dirty="0">
                <a:latin typeface="Verdana"/>
                <a:ea typeface="Verdana" panose="020B0604030504040204" pitchFamily="34" charset="0"/>
                <a:cs typeface="Verdana"/>
              </a:rPr>
              <a:t>Education, Inc. All Rights Reserved</a:t>
            </a:r>
          </a:p>
        </p:txBody>
      </p:sp>
    </p:spTree>
    <p:extLst>
      <p:ext uri="{BB962C8B-B14F-4D97-AF65-F5344CB8AC3E}">
        <p14:creationId xmlns:p14="http://schemas.microsoft.com/office/powerpoint/2010/main" val="2912036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Representing Graphs </a:t>
            </a:r>
            <a:endParaRPr lang="en-US" dirty="0"/>
          </a:p>
        </p:txBody>
      </p:sp>
      <p:sp>
        <p:nvSpPr>
          <p:cNvPr id="4" name="Content Placeholder 2"/>
          <p:cNvSpPr>
            <a:spLocks noGrp="1"/>
          </p:cNvSpPr>
          <p:nvPr>
            <p:ph idx="1"/>
          </p:nvPr>
        </p:nvSpPr>
        <p:spPr/>
        <p:txBody>
          <a:bodyPr/>
          <a:lstStyle/>
          <a:p>
            <a:pPr>
              <a:spcBef>
                <a:spcPct val="0"/>
              </a:spcBef>
              <a:spcAft>
                <a:spcPts val="1200"/>
              </a:spcAft>
              <a:buClrTx/>
              <a:buSzTx/>
            </a:pPr>
            <a:r>
              <a:rPr lang="en-US" altLang="en-US" dirty="0"/>
              <a:t>Representing Vertices </a:t>
            </a:r>
          </a:p>
          <a:p>
            <a:pPr>
              <a:spcBef>
                <a:spcPct val="0"/>
              </a:spcBef>
              <a:spcAft>
                <a:spcPts val="1200"/>
              </a:spcAft>
              <a:buClrTx/>
              <a:buSzTx/>
            </a:pPr>
            <a:r>
              <a:rPr lang="en-US" altLang="en-US" dirty="0"/>
              <a:t>Representing Edges: Edge Array </a:t>
            </a:r>
          </a:p>
          <a:p>
            <a:pPr>
              <a:spcBef>
                <a:spcPct val="0"/>
              </a:spcBef>
              <a:spcAft>
                <a:spcPts val="1200"/>
              </a:spcAft>
              <a:buClrTx/>
              <a:buSzTx/>
            </a:pPr>
            <a:r>
              <a:rPr lang="en-US" altLang="en-US" dirty="0"/>
              <a:t>Representing Edges: Edge Objects </a:t>
            </a:r>
          </a:p>
          <a:p>
            <a:pPr>
              <a:spcBef>
                <a:spcPct val="0"/>
              </a:spcBef>
              <a:spcAft>
                <a:spcPts val="1200"/>
              </a:spcAft>
              <a:buClrTx/>
              <a:buSzTx/>
            </a:pPr>
            <a:r>
              <a:rPr lang="en-US" altLang="en-US" dirty="0"/>
              <a:t>Representing Edges: Adjacency Matrices </a:t>
            </a:r>
          </a:p>
          <a:p>
            <a:pPr>
              <a:spcBef>
                <a:spcPct val="0"/>
              </a:spcBef>
              <a:spcAft>
                <a:spcPts val="1200"/>
              </a:spcAft>
              <a:buClrTx/>
              <a:buSzTx/>
            </a:pPr>
            <a:r>
              <a:rPr lang="en-US" altLang="en-US" dirty="0"/>
              <a:t>Representing Edges: Adjacency Lists </a:t>
            </a:r>
          </a:p>
          <a:p>
            <a:endParaRPr lang="en-US" dirty="0"/>
          </a:p>
        </p:txBody>
      </p:sp>
    </p:spTree>
    <p:extLst>
      <p:ext uri="{BB962C8B-B14F-4D97-AF65-F5344CB8AC3E}">
        <p14:creationId xmlns:p14="http://schemas.microsoft.com/office/powerpoint/2010/main" val="247297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Representing Vertices </a:t>
            </a:r>
            <a:endParaRPr lang="en-US" dirty="0"/>
          </a:p>
        </p:txBody>
      </p:sp>
      <p:pic>
        <p:nvPicPr>
          <p:cNvPr id="4" name="Picture 2" descr="Computer code has 5 lines. The lines read as follows. Line 1. String left bracket right bracket vertices equals left brace double quote Seattle double quote, double quote San Francisco double quote, double quote Los Angeles double quote, double quote Denver double quote, double quote Kansas City double quote, double quote Chicago double quote, incomplete line of code right brace semicolon. Line 2. City left bracket right bracket vertices equals left brace city 0, city 1, incomplete line of code right brace semicolon. Line 3. public class City left brace. Line 4. right brace. Line 5. List left angle bracket String right angle bracket vertices semicolon."/>
          <p:cNvPicPr>
            <a:picLocks noChangeAspect="1"/>
          </p:cNvPicPr>
          <p:nvPr/>
        </p:nvPicPr>
        <p:blipFill>
          <a:blip r:embed="rId2"/>
          <a:stretch>
            <a:fillRect/>
          </a:stretch>
        </p:blipFill>
        <p:spPr>
          <a:xfrm>
            <a:off x="1295400" y="1905000"/>
            <a:ext cx="6178062" cy="2590800"/>
          </a:xfrm>
          <a:prstGeom prst="rect">
            <a:avLst/>
          </a:prstGeom>
        </p:spPr>
      </p:pic>
    </p:spTree>
    <p:extLst>
      <p:ext uri="{BB962C8B-B14F-4D97-AF65-F5344CB8AC3E}">
        <p14:creationId xmlns:p14="http://schemas.microsoft.com/office/powerpoint/2010/main" val="256115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Representing Edges: Edge Array </a:t>
            </a:r>
            <a:endParaRPr lang="en-US" dirty="0"/>
          </a:p>
        </p:txBody>
      </p:sp>
      <p:pic>
        <p:nvPicPr>
          <p:cNvPr id="5" name="Picture 2" descr="Computer code reads, i n t left bracket right bracket left bracket right bracket edges equals left brace left brace 0, 1 right brace, left brace 0, 3 right brace, left brace 0, 5 right brace, left brace 1, 0 right brace, left brace 1, 2 right brace, incomplete line of code right brace semicolon."/>
          <p:cNvPicPr>
            <a:picLocks noChangeAspect="1"/>
          </p:cNvPicPr>
          <p:nvPr/>
        </p:nvPicPr>
        <p:blipFill>
          <a:blip r:embed="rId2"/>
          <a:stretch>
            <a:fillRect/>
          </a:stretch>
        </p:blipFill>
        <p:spPr>
          <a:xfrm>
            <a:off x="818072" y="2956532"/>
            <a:ext cx="7279255" cy="640135"/>
          </a:xfrm>
          <a:prstGeom prst="rect">
            <a:avLst/>
          </a:prstGeom>
        </p:spPr>
      </p:pic>
    </p:spTree>
    <p:extLst>
      <p:ext uri="{BB962C8B-B14F-4D97-AF65-F5344CB8AC3E}">
        <p14:creationId xmlns:p14="http://schemas.microsoft.com/office/powerpoint/2010/main" val="1670327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Representing Edges: Edge Object </a:t>
            </a:r>
            <a:endParaRPr lang="en-US" dirty="0"/>
          </a:p>
        </p:txBody>
      </p:sp>
      <p:pic>
        <p:nvPicPr>
          <p:cNvPr id="4" name="Picture 2" descr="Computer code has 8 lines. The lines read as follows. Line 1. public class Edge left brace. Line 2. i n t, u, v semicolon. Line 3. public Edge left parenthesis i n t, u, i n t, v right parenthesis left brace. Line 4. this period u equals u semicolon. Line 5. this period v equals v semicolon. Line 6. right brace. Line 7. List left angle bracket Edge right angle bracket list equals new Array List left angle bracket right angle bracket left parenthesis right parenthesis semicolon. Line 8. list period add left parenthesis new Edge left parenthesis 0, 1 right parenthesis right parenthesis semicolon list period add left parenthesis new Edge left parenthesis 0, 3 right parenthesis right parenthesis semicolon incomplete line of code."/>
          <p:cNvPicPr>
            <a:picLocks noChangeAspect="1"/>
          </p:cNvPicPr>
          <p:nvPr/>
        </p:nvPicPr>
        <p:blipFill>
          <a:blip r:embed="rId2"/>
          <a:stretch>
            <a:fillRect/>
          </a:stretch>
        </p:blipFill>
        <p:spPr>
          <a:xfrm>
            <a:off x="609600" y="1752600"/>
            <a:ext cx="7486537" cy="4267570"/>
          </a:xfrm>
          <a:prstGeom prst="rect">
            <a:avLst/>
          </a:prstGeom>
        </p:spPr>
      </p:pic>
    </p:spTree>
    <p:extLst>
      <p:ext uri="{BB962C8B-B14F-4D97-AF65-F5344CB8AC3E}">
        <p14:creationId xmlns:p14="http://schemas.microsoft.com/office/powerpoint/2010/main" val="2609487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Representing Edges: Adjacency Matrix </a:t>
            </a:r>
            <a:endParaRPr lang="en-US" dirty="0"/>
          </a:p>
        </p:txBody>
      </p:sp>
      <p:pic>
        <p:nvPicPr>
          <p:cNvPr id="4" name="Picture 2" descr="Computer code has 14 lines. The lines read as follows. Line 1. i n t left bracket right bracket left bracket right bracket adjacency Matrix equals left brace. Line 2, indented once. left brace 0, 1, 0, 1, 0, 1, 0, 0, 0, 0, 0, 0 right brace, forward slash forward slash Seattle. Line 3, indented once. left brace 1, 0, 1, 1, 0, 0, 0, 0, 0, 0, 0, 0 right brace, forward slash forward slash San Francisco. Line 4, indented once. left brace 0, 1, 0, 1, 1, 1, 0, 0, 0, 0, 0, 0 right brace, forward slash forward slash Los Angeles. Line 5, indented once. left brace 1, 1, 1, 0, 1, 1, 0, 0, 0, 0, 0, 0 right brace, forward slash forward slash Denver. Line 6, indented once. left brace 0, 0, 1, 1, 0, 1, 0, 1, 1, 0, 1, 0 right brace, forward slash forward slash Kansas City. Line 7, indented once. left brace 1, 0, 0, 1, 1, 0, 1, 1, 0, 0, 0, 0 right brace, forward slash forward slash Chicago. Line 8, indented once. left brace 0, 0, 0, 0, 0, 1, 0, 1, 0, 0, 0, 0 right brace, forward slash forward slash Boston. Line 9, indented once. left brace 0, 0, 0, 0, 1, 1, 1, 0, 1, 0, 0, 0 right brace, forward slash forward slash New York. Line 10, indented once. left brace 0, 0, 0, 1, 1, 0, 0, 1, 0, 1, 1, 1 right brace, forward slash forward slash Atlanta. Line 11, indented once. left brace 0, 0, 0, 0, 0, 0, 0, 0, 1, 0, 0, 1 right brace, forward slash forward slash Miami. Line 12, indented once. left brace 0, 0, 1, 0, 1, 0, 0, 0, 1, 0, 0, 1 right brace, forward slash forward slash Dallas. Line 13, indented once. left brace 0, 0, 0, 0, 0, 0, 0, 0, 1, 1, 1, 0 right brace forward slash forward slash Houston. Line 14. right brace semicolon."/>
          <p:cNvPicPr>
            <a:picLocks noChangeAspect="1"/>
          </p:cNvPicPr>
          <p:nvPr/>
        </p:nvPicPr>
        <p:blipFill>
          <a:blip r:embed="rId3"/>
          <a:stretch>
            <a:fillRect/>
          </a:stretch>
        </p:blipFill>
        <p:spPr>
          <a:xfrm>
            <a:off x="1066496" y="1676400"/>
            <a:ext cx="7011008" cy="4450314"/>
          </a:xfrm>
          <a:prstGeom prst="rect">
            <a:avLst/>
          </a:prstGeom>
        </p:spPr>
      </p:pic>
    </p:spTree>
    <p:extLst>
      <p:ext uri="{BB962C8B-B14F-4D97-AF65-F5344CB8AC3E}">
        <p14:creationId xmlns:p14="http://schemas.microsoft.com/office/powerpoint/2010/main" val="2324852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Representing Edges: Adjacency Vertex List </a:t>
            </a:r>
            <a:endParaRPr lang="en-US" dirty="0"/>
          </a:p>
        </p:txBody>
      </p:sp>
      <p:pic>
        <p:nvPicPr>
          <p:cNvPr id="4" name="Picture 2" descr="An illustration of an adjacency vertex list using an array. List left angle bracket Integer right angle bracket left bracket right bracket equals new List left bracket 12 right bracket semicolon. An array of 12 elements with its corresponding indexes are as follows. neighbors 0, Seattle. neighbors 1, San Francisco. neighbors 2, Los Angeles. neighbors 3, Denver. neighbors 4, Kansas City. neighbors 5, Chicago. neighbors 6, Boston. neighbors 7, New York. neighbors 8, Atlanta. neighbors 9, Miami. neighbors 10, Dallas. neighbors 11, Houston. The adjacency vertex list for the array indexes are as follows. Seattle, 1, 3, 5. San Francisco, 0, 2, 3. Los Angeles, 1, 3, 4, 10. Denver, 0, 1, 2, 4, 5. Kansas City, 2, 3, 5, 7, 8, 10. Chicago, 0, 3, 4, 6, 7. Boston, 5, 7. New York, 4, 5, 6, 8. Atlanta, 4, 7, 9, 10, 11. Miami, 8, 11. Dallas, 2, 4, 8, 11. Houston, 8, 9, 10. The text below reads, List left angle bracket List left angle bracket Integer right angle bracket right angle bracket neighbors equals new Array List left angle bracket right angle bracket left parenthesis right parenthesis semicolon."/>
          <p:cNvPicPr>
            <a:picLocks noChangeAspect="1"/>
          </p:cNvPicPr>
          <p:nvPr/>
        </p:nvPicPr>
        <p:blipFill>
          <a:blip r:embed="rId2"/>
          <a:stretch>
            <a:fillRect/>
          </a:stretch>
        </p:blipFill>
        <p:spPr>
          <a:xfrm>
            <a:off x="838200" y="1905000"/>
            <a:ext cx="6745591" cy="4139397"/>
          </a:xfrm>
          <a:prstGeom prst="rect">
            <a:avLst/>
          </a:prstGeom>
        </p:spPr>
      </p:pic>
    </p:spTree>
    <p:extLst>
      <p:ext uri="{BB962C8B-B14F-4D97-AF65-F5344CB8AC3E}">
        <p14:creationId xmlns:p14="http://schemas.microsoft.com/office/powerpoint/2010/main" val="620478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Representing Edges: Adjacency Edge List </a:t>
            </a:r>
            <a:endParaRPr lang="en-US" dirty="0"/>
          </a:p>
        </p:txBody>
      </p:sp>
      <p:pic>
        <p:nvPicPr>
          <p:cNvPr id="6" name="Picture 2" descr="An illustration of an adjacency edge list using an array. List left angle bracket Integer right angle bracket left bracket right bracket equals new List left bracket 12 right bracket semicolon. An array of 12 elements with its corresponding indexes are as follows. neighbors 0, Seattle. neighbors 1, San Francisco. neighbors 2, Los Angeles. neighbors 3, Denver. neighbors 4, Kansas City. neighbors 5, Chicago. neighbors 6, Boston. neighbors 7, New York. neighbors 8, Atlanta. neighbors 9, Miami. neighbors 10, Dallas. neighbors 11, Houston. The adjacency edge list for the indexes are as follows. Seattle, Edge left parenthesis 0, 1 right parenthesis, Edge left parenthesis 0, 3 right parenthesis, Edge left parenthesis 0, 5 right parenthesis. San Francisco, Edge left parenthesis 1,0 right parenthesis, Edge left parenthesis 1, 2 right parenthesis, Edge left parenthesis 1, 3 right parenthesis. Los Angeles, Edge left parenthesis 2, 1 right parenthesis, Edge left parenthesis 2, 3 right parenthesis, Edge left parenthesis 2, 4 right parenthesis, Edge left parenthesis 2, 10 right parenthesis. Denver, Edge left parenthesis 3, 0 right parenthesis, Edge left parenthesis 3, 1 right parenthesis, Edge left parenthesis 3, 2 right parenthesis, Edge left parenthesis 3, 4 right parenthesis, Edge left parenthesis 3, 5 right parenthesis. Kansas City, Edge left parenthesis 4, 2 right parenthesis, Edge left parenthesis 4, 3 right parenthesis, Edge left parenthesis 4, 5 right parenthesis, Edge left parenthesis 4, 7 right parenthesis, Edge left parenthesis 4, 8 right parenthesis, Edge left parenthesis 4, 10 right parenthesis. Chicago, Edge left parenthesis 5, 0 right parenthesis, Edge left parenthesis 5, 3 right parenthesis, Edge left parenthesis 5, 4 right parenthesis, Edge left parenthesis 5, 6 right parenthesis, Edge left parenthesis 5, 7 right parenthesis. Boston, Edge left parenthesis 6, 5 right parenthesis, Edge left parenthesis 6, 7 right parenthesis. New York, Edge left parenthesis 7, 4 right parenthesis, Edge left parenthesis 7, 5 right parenthesis, Edge left parenthesis 7, 6 right parenthesis, Edge left parenthesis 7, 8 right parenthesis. Atlanta, Edge left parenthesis 8, 4 right parenthesis, Edge left parenthesis 8, 7 right parenthesis, Edge left parenthesis 8, 9 right parenthesis, Edge left parenthesis 8, 10 right parenthesis, Edge left parenthesis 8, 11 right parenthesis. Miami, Edge left parenthesis 9, 8 right parenthesis, Edge left parenthesis 9, 11 right parenthesis. Dallas, Edge left parenthesis10, 2 right parenthesis, Edge left parenthesis 10, 4 right parenthesis, Edge left parenthesis 10, 8 right parenthesis, Edge left parenthesis 10, 11 right parenthesis. Houston, Edge left parenthesis 11, 8 right parenthesis, Edge left parenthesis 11, 9 right parenthesis, Edge left parenthesis 11, 10 right parenthesis. "/>
          <p:cNvPicPr>
            <a:picLocks noChangeAspect="1"/>
          </p:cNvPicPr>
          <p:nvPr/>
        </p:nvPicPr>
        <p:blipFill>
          <a:blip r:embed="rId2"/>
          <a:stretch>
            <a:fillRect/>
          </a:stretch>
        </p:blipFill>
        <p:spPr>
          <a:xfrm>
            <a:off x="838200" y="1752600"/>
            <a:ext cx="6858000" cy="4246080"/>
          </a:xfrm>
          <a:prstGeom prst="rect">
            <a:avLst/>
          </a:prstGeom>
        </p:spPr>
      </p:pic>
    </p:spTree>
    <p:extLst>
      <p:ext uri="{BB962C8B-B14F-4D97-AF65-F5344CB8AC3E}">
        <p14:creationId xmlns:p14="http://schemas.microsoft.com/office/powerpoint/2010/main" val="1088826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Representing Adjacency Edge List Using ArrayList </a:t>
            </a:r>
            <a:endParaRPr lang="en-US" dirty="0"/>
          </a:p>
        </p:txBody>
      </p:sp>
      <p:pic>
        <p:nvPicPr>
          <p:cNvPr id="6" name="Picture 2" descr="Computer code has 14 lines. The lines read as follows. Line 1. List left angle bracket Array List left angle bracket Edge right angle bracket right angle bracket neighbors equals new Array List left angle bracket right angle bracket left parenthesis right parenthesis semicolon. Line 2. neighbors period add left parenthesis new Array List left angle bracket Edge right angle bracket left parenthesis right parenthesis right parenthesis semicolon. Line 3. neighbors period get left parenthesis 0 right parenthesis period add left parenthesis new Edge left parenthesis 0, 1 right parenthesis right parenthesis semicolon. Line 4. neighbors period get left parenthesis 0 right parenthesis period add left parenthesis new Edge left parenthesis 0, 3 right parenthesis right parenthesis semicolon. Line 5. neighbors period get left parenthesis 0 right parenthesis period add left parenthesis new Edge left parenthesis 0, 5 right parenthesis right parenthesis semicolon. Line 6. neighbors period add left parenthesis new Array List left angle bracket Edge right angle bracket left parenthesis right parenthesis right parenthesis semicolon. Line 7. neighbors period get left parenthesis 1 right parenthesis period add left parenthesis new Edge left parenthesis 1, 0 right parenthesis right parenthesis semicolon. Line 8. neighbors period get left parenthesis 1 right parenthesis period add left parenthesis new Edge left parenthesis 1, 2 right parenthesis right parenthesis semicolon. Line 9. neighbors period get left parenthesis 1 right parenthesis period add left parenthesis new Edge left parenthesis 1, 3 right parenthesis right parenthesis semicolon. Line 10. incomplete. Line 11. incomplete. Line 12. neighbors period get left parenthesis 11 right parenthesis period add left parenthesis new Edge left parenthesis 11, 8 right parenthesis right parenthesis semicolon. Line 13. neighbors period get left parenthesis 11 right parenthesis period add left parenthesis new Edge left parenthesis 11, 9 right parenthesis right parenthesis semicolon. Line 14. neighbors period get left parenthesis 11 right parenthesis period add left parenthesis new Edge left parenthesis 11, 10 right parenthesis right parenthesis semicolon."/>
          <p:cNvPicPr>
            <a:picLocks noChangeAspect="1"/>
          </p:cNvPicPr>
          <p:nvPr/>
        </p:nvPicPr>
        <p:blipFill>
          <a:blip r:embed="rId2"/>
          <a:stretch>
            <a:fillRect/>
          </a:stretch>
        </p:blipFill>
        <p:spPr>
          <a:xfrm>
            <a:off x="691559" y="1600200"/>
            <a:ext cx="7760881" cy="4526514"/>
          </a:xfrm>
          <a:prstGeom prst="rect">
            <a:avLst/>
          </a:prstGeom>
        </p:spPr>
      </p:pic>
    </p:spTree>
    <p:extLst>
      <p:ext uri="{BB962C8B-B14F-4D97-AF65-F5344CB8AC3E}">
        <p14:creationId xmlns:p14="http://schemas.microsoft.com/office/powerpoint/2010/main" val="288000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Modeling Graphs </a:t>
            </a:r>
            <a:r>
              <a:rPr lang="en-US" altLang="en-US" sz="2000" b="0" dirty="0" smtClean="0"/>
              <a:t>(1 of 2)</a:t>
            </a:r>
            <a:endParaRPr lang="en-US" sz="2000" b="0" dirty="0"/>
          </a:p>
        </p:txBody>
      </p:sp>
      <p:pic>
        <p:nvPicPr>
          <p:cNvPr id="4" name="Picture 2" descr="A U M L diagram displays Weighted Graph extends Unweighted Graph, and unweighted Graph implements Graph."/>
          <p:cNvPicPr>
            <a:picLocks noChangeAspect="1"/>
          </p:cNvPicPr>
          <p:nvPr/>
        </p:nvPicPr>
        <p:blipFill>
          <a:blip r:embed="rId2"/>
          <a:stretch>
            <a:fillRect/>
          </a:stretch>
        </p:blipFill>
        <p:spPr>
          <a:xfrm>
            <a:off x="838200" y="2971800"/>
            <a:ext cx="7239357" cy="890093"/>
          </a:xfrm>
          <a:prstGeom prst="rect">
            <a:avLst/>
          </a:prstGeom>
        </p:spPr>
      </p:pic>
    </p:spTree>
    <p:extLst>
      <p:ext uri="{BB962C8B-B14F-4D97-AF65-F5344CB8AC3E}">
        <p14:creationId xmlns:p14="http://schemas.microsoft.com/office/powerpoint/2010/main" val="2752749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Modeling Graphs </a:t>
            </a:r>
            <a:r>
              <a:rPr lang="en-US" altLang="en-US" sz="2000" b="0" dirty="0" smtClean="0"/>
              <a:t>(2 </a:t>
            </a:r>
            <a:r>
              <a:rPr lang="en-US" altLang="en-US" sz="2000" b="0" dirty="0"/>
              <a:t>of 2)</a:t>
            </a:r>
            <a:endParaRPr lang="en-US" dirty="0"/>
          </a:p>
        </p:txBody>
      </p:sp>
      <p:pic>
        <p:nvPicPr>
          <p:cNvPr id="8" name="Picture 2" descr="An illustration displays a U M L diagram of Interface Graph left angle bracket V right angle bracket that has a connection with object, Unweighted Graph left angle bracket V right angle bracket. There are 12 methods in class and 6 methods in object. The methods and their services of class are as follows: get Size left parenthesis right parenthesis colon i n t, Returns the number of vertices in the graph. get Vertices left parenthesis right parenthesis colon List left angle bracket right angle bracket, Returns the vertices in the graph. get Vertex left parenthesis index colon i n t right parenthesis colon V, Returns the vertex object for the specified vertex index. get Index left parenthesis v colon V right parenthesis colon i n t, Returns the index for the specified vertex. get Neighbors left parenthesis index colon i n t right parenthesis colon List left angle bracket Integer right angle bracket, Returns the neighbors of vertex with the specified index. get Degree left parenthesis index colon i n t right parenthesis colon i n t, Returns the degree for a specified vertex index. print Edges left parenthesis right parenthesis colon void, Prints the edges. clear left parenthesis right parenthesis colon void, Clears the graph. add Vertex left parenthesis v, V right parenthesis colon Boolean, returns true if v is added to the graph. Returns false if v is already in the graph. add Edge left parenthesis u colon i n t, v colon i n t right parenthesis colon Boolean, adds an edge from u to v to the graph throws Illegal Argument Exception if u or v is invalid. Returns true if the edge is added and false if (u, v) is already in the graph. d f s left parenthesis v colon i n t colon Abstract Graph left angle bracket V right angle bracket period Tree, Obtains a depth first search tree starting from v. b f s left parenthesis v colon i n t right parenthesis colon Abstract Graph left angle bracket V right angle bracket period Tree, Obtains a breadth-first search tree starting from v. The note pointing interface reads, the generic type V is the type for vertices. The methods and services of object are as follows: Un weighted Graph left parenthesis right parenthesis, Constructs an empty unweighted graph. Un weighted Graph left parenthesis vertices colon V left brace right brace, edges colon i n t left brace right brace left brace right brace right parenthesis, Constructs a graph with the specified edges and vertices in arrays. Un weighted Graph left parenthesis vertices colon List left angle bracket V right angle bracket, edges colon List left angle bracket Edge right angle bracket right parenthesis, constructs a graph with the specified edges and vertices stored in lists. Un weighted Graph left parenthesis edges colon List left angle bracket Edge right angle bracket, number of vertices colon i n t right parenthesis, Constructs a graph with the specified edges in an array and the integer vertices 1, 2, and so on. Un weighted Graph left parenthesis edges colon i n t left brace right brace, number of vertices colon i n t right parenthesis, Constructs a graph with the specified edges in a list and the integer vertices 1, 2, and so on."/>
          <p:cNvPicPr>
            <a:picLocks noChangeAspect="1"/>
          </p:cNvPicPr>
          <p:nvPr/>
        </p:nvPicPr>
        <p:blipFill>
          <a:blip r:embed="rId2"/>
          <a:stretch>
            <a:fillRect/>
          </a:stretch>
        </p:blipFill>
        <p:spPr>
          <a:xfrm>
            <a:off x="609600" y="1828800"/>
            <a:ext cx="4909442" cy="4495800"/>
          </a:xfrm>
          <a:prstGeom prst="rect">
            <a:avLst/>
          </a:prstGeom>
        </p:spPr>
      </p:pic>
      <p:sp>
        <p:nvSpPr>
          <p:cNvPr id="16" name="TextBox 3">
            <a:hlinkClick r:id="rId3"/>
          </p:cNvPr>
          <p:cNvSpPr>
            <a:spLocks noChangeArrowheads="1"/>
          </p:cNvSpPr>
          <p:nvPr/>
        </p:nvSpPr>
        <p:spPr bwMode="auto">
          <a:xfrm>
            <a:off x="6172200" y="1989391"/>
            <a:ext cx="198913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Graph</a:t>
            </a:r>
          </a:p>
        </p:txBody>
      </p:sp>
      <p:sp>
        <p:nvSpPr>
          <p:cNvPr id="15" name="TextBox 4">
            <a:hlinkClick r:id="rId4"/>
          </p:cNvPr>
          <p:cNvSpPr>
            <a:spLocks noChangeArrowheads="1"/>
          </p:cNvSpPr>
          <p:nvPr/>
        </p:nvSpPr>
        <p:spPr bwMode="auto">
          <a:xfrm>
            <a:off x="5715000" y="3962400"/>
            <a:ext cx="244633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latin typeface="+mn-lt"/>
              </a:rPr>
              <a:t>UnweightedGraph</a:t>
            </a:r>
            <a:endParaRPr lang="en-US" altLang="en-US" sz="2000" dirty="0">
              <a:latin typeface="+mn-lt"/>
            </a:endParaRPr>
          </a:p>
        </p:txBody>
      </p:sp>
      <p:sp>
        <p:nvSpPr>
          <p:cNvPr id="12" name="TextBox 5">
            <a:hlinkClick r:id="rId5"/>
          </p:cNvPr>
          <p:cNvSpPr>
            <a:spLocks noChangeArrowheads="1"/>
          </p:cNvSpPr>
          <p:nvPr/>
        </p:nvSpPr>
        <p:spPr bwMode="auto">
          <a:xfrm>
            <a:off x="6197600" y="4724400"/>
            <a:ext cx="196373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latin typeface="+mn-lt"/>
              </a:rPr>
              <a:t>TestGraph</a:t>
            </a:r>
            <a:endParaRPr lang="en-US" altLang="en-US" sz="2000" dirty="0">
              <a:latin typeface="+mn-lt"/>
            </a:endParaRPr>
          </a:p>
        </p:txBody>
      </p:sp>
      <p:sp>
        <p:nvSpPr>
          <p:cNvPr id="4" name="TextBox 6">
            <a:hlinkClick r:id="rId6"/>
          </p:cNvPr>
          <p:cNvSpPr txBox="1"/>
          <p:nvPr/>
        </p:nvSpPr>
        <p:spPr>
          <a:xfrm>
            <a:off x="6705600" y="5535299"/>
            <a:ext cx="685800" cy="400110"/>
          </a:xfrm>
          <a:prstGeom prst="rect">
            <a:avLst/>
          </a:prstGeom>
          <a:solidFill>
            <a:srgbClr val="38A1BA"/>
          </a:solidFill>
        </p:spPr>
        <p:txBody>
          <a:bodyPr wrap="square" rtlCol="0">
            <a:spAutoFit/>
          </a:bodyPr>
          <a:lstStyle/>
          <a:p>
            <a:r>
              <a:rPr lang="en-US" sz="2000" dirty="0" smtClean="0"/>
              <a:t>Run</a:t>
            </a:r>
          </a:p>
        </p:txBody>
      </p:sp>
    </p:spTree>
    <p:extLst>
      <p:ext uri="{BB962C8B-B14F-4D97-AF65-F5344CB8AC3E}">
        <p14:creationId xmlns:p14="http://schemas.microsoft.com/office/powerpoint/2010/main" val="2752486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Objectives </a:t>
            </a:r>
            <a:r>
              <a:rPr lang="en-US" altLang="en-US" sz="2000" b="0" dirty="0" smtClean="0"/>
              <a:t>(1 of 2)</a:t>
            </a:r>
            <a:endParaRPr lang="en-US" sz="2000" b="0" dirty="0"/>
          </a:p>
        </p:txBody>
      </p:sp>
      <p:sp>
        <p:nvSpPr>
          <p:cNvPr id="3" name="Content Placeholder 2"/>
          <p:cNvSpPr>
            <a:spLocks noGrp="1"/>
          </p:cNvSpPr>
          <p:nvPr>
            <p:ph idx="1"/>
          </p:nvPr>
        </p:nvSpPr>
        <p:spPr>
          <a:xfrm>
            <a:off x="457200" y="1524000"/>
            <a:ext cx="8229600" cy="4800600"/>
          </a:xfrm>
        </p:spPr>
        <p:txBody>
          <a:bodyPr/>
          <a:lstStyle/>
          <a:p>
            <a:pPr marL="256032" indent="-256032">
              <a:buFont typeface="Arial" panose="020B0604020202020204" pitchFamily="34" charset="0"/>
              <a:buChar char="•"/>
            </a:pPr>
            <a:r>
              <a:rPr lang="en-US" altLang="en-US" dirty="0" smtClean="0"/>
              <a:t>To </a:t>
            </a:r>
            <a:r>
              <a:rPr lang="en-US" altLang="en-US" dirty="0"/>
              <a:t>describe the graph terminologies: vertices, edges, simple graphs, weighted/unweighted graphs, and directed/undirected graphs (§28.2).</a:t>
            </a:r>
          </a:p>
          <a:p>
            <a:pPr marL="256032" indent="-256032">
              <a:buFont typeface="Arial" panose="020B0604020202020204" pitchFamily="34" charset="0"/>
              <a:buChar char="•"/>
            </a:pPr>
            <a:r>
              <a:rPr lang="en-US" altLang="en-US" dirty="0"/>
              <a:t>To represent vertices and edges using lists, edge arrays, edge objects, adjacency matrices, and adjacency lists (§28.3</a:t>
            </a:r>
            <a:r>
              <a:rPr lang="en-US" altLang="en-US" dirty="0" smtClean="0"/>
              <a:t>).</a:t>
            </a:r>
          </a:p>
          <a:p>
            <a:pPr marL="256032" indent="-256032">
              <a:buFont typeface="Arial" panose="020B0604020202020204" pitchFamily="34" charset="0"/>
              <a:buChar char="•"/>
            </a:pPr>
            <a:r>
              <a:rPr lang="en-US" altLang="en-US" dirty="0"/>
              <a:t>To model real-world problems using graphs and explain the Seven Bridges of </a:t>
            </a:r>
            <a:r>
              <a:rPr lang="en-US" altLang="en-US" dirty="0" err="1"/>
              <a:t>Königsberg</a:t>
            </a:r>
            <a:r>
              <a:rPr lang="en-US" altLang="en-US" dirty="0"/>
              <a:t> problem (§28.1).</a:t>
            </a:r>
          </a:p>
          <a:p>
            <a:pPr marL="256032" indent="-256032">
              <a:buFont typeface="Arial" panose="020B0604020202020204" pitchFamily="34" charset="0"/>
              <a:buChar char="•"/>
            </a:pPr>
            <a:r>
              <a:rPr lang="en-US" altLang="en-US" dirty="0"/>
              <a:t>To model graphs using the </a:t>
            </a:r>
            <a:r>
              <a:rPr lang="en-US" altLang="en-US" b="1" dirty="0"/>
              <a:t>Graph</a:t>
            </a:r>
            <a:r>
              <a:rPr lang="en-US" altLang="en-US" dirty="0"/>
              <a:t> interface, the </a:t>
            </a:r>
            <a:r>
              <a:rPr lang="en-US" altLang="en-US" b="1" dirty="0" err="1"/>
              <a:t>AbstractGraph</a:t>
            </a:r>
            <a:r>
              <a:rPr lang="en-US" altLang="en-US" dirty="0"/>
              <a:t> class, and the </a:t>
            </a:r>
            <a:r>
              <a:rPr lang="en-US" altLang="en-US" b="1" dirty="0" err="1"/>
              <a:t>UnweightedGraph</a:t>
            </a:r>
            <a:r>
              <a:rPr lang="en-US" altLang="en-US" dirty="0"/>
              <a:t> class (§28.4</a:t>
            </a:r>
            <a:r>
              <a:rPr lang="en-US" altLang="en-US" dirty="0" smtClean="0"/>
              <a:t>).</a:t>
            </a:r>
            <a:endParaRPr lang="en-US" altLang="en-US" dirty="0"/>
          </a:p>
        </p:txBody>
      </p:sp>
    </p:spTree>
    <p:extLst>
      <p:ext uri="{BB962C8B-B14F-4D97-AF65-F5344CB8AC3E}">
        <p14:creationId xmlns:p14="http://schemas.microsoft.com/office/powerpoint/2010/main" val="843921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t>Graph Visualization</a:t>
            </a:r>
            <a:endParaRPr lang="en-US" dirty="0"/>
          </a:p>
        </p:txBody>
      </p:sp>
      <p:pic>
        <p:nvPicPr>
          <p:cNvPr id="4" name="Picture 2" descr="An illustration of a window titled Display U S Map. An undirected graph representing cities connected to each other. Seattle is connected with San Francisco, Denver and Chicago. San Francisco is connected with Seattle, Los Angeles and Denver. Los Angeles is connected with San Francisco, Denver, Kansas City and Dallas. Denver is connected with Seattle, San Francisco, Los Angeles, Kansas City and Chicago. Kansas City is connected with Los Angeles, Denver, Chicago, New York, Atlanta and Dallas. Chicago is connected with Seattle, Denver, Kansas City, Boston and New York. Boston is connected with Chicago and New York. New York is connected with Kansas City, Chicago, Boston and Atlanta. Atlanta is connected with Kansas City, New York, Miami, Dallas and Houston. Miami is connected with Atlanta and Houston. Dallas is connected with Los Angeles, Kansas City, Atlanta and Houston. Houston is connected with Atlanta, Miami and Dallas."/>
          <p:cNvPicPr>
            <a:picLocks noChangeAspect="1"/>
          </p:cNvPicPr>
          <p:nvPr/>
        </p:nvPicPr>
        <p:blipFill>
          <a:blip r:embed="rId2"/>
          <a:stretch>
            <a:fillRect/>
          </a:stretch>
        </p:blipFill>
        <p:spPr>
          <a:xfrm>
            <a:off x="1066800" y="1600200"/>
            <a:ext cx="6739435" cy="3505385"/>
          </a:xfrm>
          <a:prstGeom prst="rect">
            <a:avLst/>
          </a:prstGeom>
        </p:spPr>
      </p:pic>
      <p:sp>
        <p:nvSpPr>
          <p:cNvPr id="7" name="TextBox 3">
            <a:hlinkClick r:id="rId3"/>
          </p:cNvPr>
          <p:cNvSpPr>
            <a:spLocks noChangeArrowheads="1"/>
          </p:cNvSpPr>
          <p:nvPr/>
        </p:nvSpPr>
        <p:spPr bwMode="auto">
          <a:xfrm>
            <a:off x="779463" y="5776913"/>
            <a:ext cx="196373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latin typeface="+mn-lt"/>
              </a:rPr>
              <a:t>GraphView</a:t>
            </a:r>
            <a:endParaRPr lang="en-US" altLang="en-US" sz="2000" dirty="0">
              <a:latin typeface="+mn-lt"/>
            </a:endParaRPr>
          </a:p>
        </p:txBody>
      </p:sp>
      <p:sp>
        <p:nvSpPr>
          <p:cNvPr id="8" name="TextBox 4">
            <a:hlinkClick r:id="rId4"/>
          </p:cNvPr>
          <p:cNvSpPr>
            <a:spLocks noChangeArrowheads="1"/>
          </p:cNvSpPr>
          <p:nvPr/>
        </p:nvSpPr>
        <p:spPr bwMode="auto">
          <a:xfrm>
            <a:off x="2819400" y="5776913"/>
            <a:ext cx="196373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Displayable</a:t>
            </a:r>
          </a:p>
        </p:txBody>
      </p:sp>
      <p:sp>
        <p:nvSpPr>
          <p:cNvPr id="5" name="TextBox 5">
            <a:hlinkClick r:id="rId5"/>
          </p:cNvPr>
          <p:cNvSpPr>
            <a:spLocks noChangeArrowheads="1"/>
          </p:cNvSpPr>
          <p:nvPr/>
        </p:nvSpPr>
        <p:spPr bwMode="auto">
          <a:xfrm>
            <a:off x="4860925" y="5776913"/>
            <a:ext cx="196373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DisplayUSMap</a:t>
            </a:r>
          </a:p>
        </p:txBody>
      </p:sp>
      <p:sp>
        <p:nvSpPr>
          <p:cNvPr id="9" name="TextBox 6">
            <a:hlinkClick r:id="rId6"/>
          </p:cNvPr>
          <p:cNvSpPr txBox="1"/>
          <p:nvPr/>
        </p:nvSpPr>
        <p:spPr>
          <a:xfrm>
            <a:off x="7010400" y="5776913"/>
            <a:ext cx="685800" cy="400110"/>
          </a:xfrm>
          <a:prstGeom prst="rect">
            <a:avLst/>
          </a:prstGeom>
          <a:solidFill>
            <a:srgbClr val="38A1BA"/>
          </a:solidFill>
        </p:spPr>
        <p:txBody>
          <a:bodyPr wrap="square" rtlCol="0">
            <a:spAutoFit/>
          </a:bodyPr>
          <a:lstStyle/>
          <a:p>
            <a:r>
              <a:rPr lang="en-US" sz="2000" dirty="0" smtClean="0"/>
              <a:t>Run</a:t>
            </a:r>
          </a:p>
        </p:txBody>
      </p:sp>
    </p:spTree>
    <p:extLst>
      <p:ext uri="{BB962C8B-B14F-4D97-AF65-F5344CB8AC3E}">
        <p14:creationId xmlns:p14="http://schemas.microsoft.com/office/powerpoint/2010/main" val="679362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Graph Traversals </a:t>
            </a:r>
            <a:endParaRPr lang="en-US" dirty="0"/>
          </a:p>
        </p:txBody>
      </p:sp>
      <p:sp>
        <p:nvSpPr>
          <p:cNvPr id="5" name="Content Placeholder 2"/>
          <p:cNvSpPr>
            <a:spLocks noGrp="1"/>
          </p:cNvSpPr>
          <p:nvPr>
            <p:ph idx="1"/>
          </p:nvPr>
        </p:nvSpPr>
        <p:spPr>
          <a:xfrm>
            <a:off x="457200" y="1524000"/>
            <a:ext cx="8229600" cy="1143000"/>
          </a:xfrm>
        </p:spPr>
        <p:txBody>
          <a:bodyPr/>
          <a:lstStyle/>
          <a:p>
            <a:pPr>
              <a:lnSpc>
                <a:spcPct val="80000"/>
              </a:lnSpc>
            </a:pPr>
            <a:r>
              <a:rPr lang="en-US" altLang="en-US" dirty="0">
                <a:cs typeface="Times New Roman" panose="02020603050405020304" pitchFamily="18" charset="0"/>
              </a:rPr>
              <a:t>Depth-first search and breadth-first search</a:t>
            </a:r>
          </a:p>
          <a:p>
            <a:pPr>
              <a:lnSpc>
                <a:spcPct val="80000"/>
              </a:lnSpc>
            </a:pPr>
            <a:r>
              <a:rPr lang="en-US" altLang="en-US" dirty="0" smtClean="0"/>
              <a:t>Both </a:t>
            </a:r>
            <a:r>
              <a:rPr lang="en-US" altLang="en-US" dirty="0"/>
              <a:t>traversals result in a spanning tree, which can be modeled using a class.</a:t>
            </a:r>
          </a:p>
          <a:p>
            <a:endParaRPr lang="en-US" dirty="0"/>
          </a:p>
        </p:txBody>
      </p:sp>
      <p:pic>
        <p:nvPicPr>
          <p:cNvPr id="6" name="Picture 3" descr="An illustration displays a U M L diagram of class Abstract Graph left angle bracket V right angle bracket period Tree. The class has 3 attributes and 8 methods. The attributes and their services are as follows: root colon i n t, The root of the tree. parent colon i n t left brace right brace, The parents of the vertices. search Order colon List left angle bracket Integer right angle bracket, The orders for traversing the vertices. The methods and their services are as follows: Tree left parenthesis root colon i n t, parent colon i n t left bracket right bracket, search Order colon List left angle bracket Integer right angle bracket right parenthesis, Constructs a tree with the specified root, parent, and search Order. get Root left parenthesis right parenthesis colon i n t, returns the root of the tree. get Search Order left parenthesis right parenthesis colon List left angle bracket Integer right angle bracket, Returns the order of vertices searched. get Parent left parenthesis index colon i n t right parenthesis colon i n t, Returns the parent for the specified vertex index. get Number Of Vertices Found left parenthesis right parenthesis colon i n t, Returns the number of vertices searched. get Path left parenthesis index colon i n t right parenthesis colon List left angle bracket V right angle bracket, Returns a list of vertices from the specified vertex index to the root. print Path left parenthesis index colon i n t right parenthesis colon void, Displays a path from the root to the specified vertex. print Tree left parenthesis right parenthesis colon void, Displays tree with the root and all edges. "/>
          <p:cNvPicPr>
            <a:picLocks noChangeAspect="1"/>
          </p:cNvPicPr>
          <p:nvPr/>
        </p:nvPicPr>
        <p:blipFill>
          <a:blip r:embed="rId2"/>
          <a:stretch>
            <a:fillRect/>
          </a:stretch>
        </p:blipFill>
        <p:spPr>
          <a:xfrm>
            <a:off x="914400" y="2971800"/>
            <a:ext cx="7315201" cy="3276600"/>
          </a:xfrm>
          <a:prstGeom prst="rect">
            <a:avLst/>
          </a:prstGeom>
        </p:spPr>
      </p:pic>
    </p:spTree>
    <p:extLst>
      <p:ext uri="{BB962C8B-B14F-4D97-AF65-F5344CB8AC3E}">
        <p14:creationId xmlns:p14="http://schemas.microsoft.com/office/powerpoint/2010/main" val="2016288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Depth-First Search </a:t>
            </a:r>
            <a:r>
              <a:rPr lang="en-US" altLang="en-US" sz="2000" b="0" dirty="0" smtClean="0"/>
              <a:t>(1 of 2)</a:t>
            </a:r>
            <a:endParaRPr lang="en-US" sz="2000" b="0" dirty="0"/>
          </a:p>
        </p:txBody>
      </p:sp>
      <p:sp>
        <p:nvSpPr>
          <p:cNvPr id="3" name="Content Placeholder 2"/>
          <p:cNvSpPr>
            <a:spLocks noGrp="1"/>
          </p:cNvSpPr>
          <p:nvPr>
            <p:ph idx="1"/>
          </p:nvPr>
        </p:nvSpPr>
        <p:spPr/>
        <p:txBody>
          <a:bodyPr/>
          <a:lstStyle/>
          <a:p>
            <a:r>
              <a:rPr lang="en-US" altLang="en-US" dirty="0"/>
              <a:t>The depth-first search of a graph is like the depth-first search of a tree discussed in §25.2.3, “Tree Traversal.” In the case of a tree, the search starts from the root. In a graph, the search can start from any vertex. </a:t>
            </a:r>
          </a:p>
        </p:txBody>
      </p:sp>
    </p:spTree>
    <p:extLst>
      <p:ext uri="{BB962C8B-B14F-4D97-AF65-F5344CB8AC3E}">
        <p14:creationId xmlns:p14="http://schemas.microsoft.com/office/powerpoint/2010/main" val="419402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Depth-First Search </a:t>
            </a:r>
            <a:r>
              <a:rPr lang="en-US" altLang="en-US" sz="2000" b="0" dirty="0" smtClean="0"/>
              <a:t>(2 </a:t>
            </a:r>
            <a:r>
              <a:rPr lang="en-US" altLang="en-US" sz="2000" b="0" dirty="0"/>
              <a:t>of 2)</a:t>
            </a:r>
            <a:endParaRPr lang="en-US" dirty="0"/>
          </a:p>
        </p:txBody>
      </p:sp>
      <p:pic>
        <p:nvPicPr>
          <p:cNvPr id="5" name="Picture 2" descr="Computer code has 10 lines. The lines read as follows. Line 1. Input colon G equals left parenthesis V, E right parenthesis and a starting vertex v. Line 2. Output colon a DFS tree rooted at v. Line 3. Tree d f s left parenthesis vertex v right parenthesis left brace. Line 4. visit v semicolon. Line 5. for each neighbor w of v. Line 6, indented once. if left parenthesis w has not been visited right parenthesis left brace. Line 7, indented twice. set v as the parent for w in the tree semicolon. Line 8, indented once. d f s left parenthesis w right parenthesis semicolon. Line 9, indented once. right brace. Line 10. right brace."/>
          <p:cNvPicPr>
            <a:picLocks noChangeAspect="1"/>
          </p:cNvPicPr>
          <p:nvPr/>
        </p:nvPicPr>
        <p:blipFill>
          <a:blip r:embed="rId2"/>
          <a:stretch>
            <a:fillRect/>
          </a:stretch>
        </p:blipFill>
        <p:spPr>
          <a:xfrm>
            <a:off x="1219200" y="1600200"/>
            <a:ext cx="5627096" cy="4480796"/>
          </a:xfrm>
          <a:prstGeom prst="rect">
            <a:avLst/>
          </a:prstGeom>
        </p:spPr>
      </p:pic>
    </p:spTree>
    <p:extLst>
      <p:ext uri="{BB962C8B-B14F-4D97-AF65-F5344CB8AC3E}">
        <p14:creationId xmlns:p14="http://schemas.microsoft.com/office/powerpoint/2010/main" val="1176416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t>Depth-First Search </a:t>
            </a:r>
            <a:r>
              <a:rPr lang="en-US" altLang="en-US" sz="3600" dirty="0" smtClean="0"/>
              <a:t>Example </a:t>
            </a:r>
            <a:r>
              <a:rPr lang="en-US" altLang="en-US" sz="2000" b="0" dirty="0" smtClean="0"/>
              <a:t>(1 of 2)</a:t>
            </a:r>
            <a:endParaRPr lang="en-US" sz="2000" b="0" dirty="0"/>
          </a:p>
        </p:txBody>
      </p:sp>
      <p:pic>
        <p:nvPicPr>
          <p:cNvPr id="6" name="Picture 2" descr="An illustration of depth first search with 5 diagrams. The first diagram has 5 vertices 0, 1, 2, 3, 4. Vertex 0 is connected with vertices 1, 2 and 3. Vertex 1 is connected with vertices 0, 2 and 4. Vertex 2 is connected with vertices 0, 1 and 3. Vertex 3 is connected with vertices 0 and 2. Vertex 4 is connected with vertex 1. The second diagram has a directed edge from 0 to 1. The third diagram has 2 directed edges from 0 to 1 and 1 to 2. The fourth diagram has 3 directed edges from 0 to 1, 1 to 2 and 2 to 3. The fifth diagram has 4 directed edges from 0 to 1, 1 to 2, 2 to 3 and 1 to 4."/>
          <p:cNvPicPr>
            <a:picLocks noChangeAspect="1"/>
          </p:cNvPicPr>
          <p:nvPr/>
        </p:nvPicPr>
        <p:blipFill>
          <a:blip r:embed="rId2"/>
          <a:stretch>
            <a:fillRect/>
          </a:stretch>
        </p:blipFill>
        <p:spPr>
          <a:xfrm>
            <a:off x="1474963" y="1752600"/>
            <a:ext cx="6194073" cy="4349893"/>
          </a:xfrm>
          <a:prstGeom prst="rect">
            <a:avLst/>
          </a:prstGeom>
        </p:spPr>
      </p:pic>
    </p:spTree>
    <p:extLst>
      <p:ext uri="{BB962C8B-B14F-4D97-AF65-F5344CB8AC3E}">
        <p14:creationId xmlns:p14="http://schemas.microsoft.com/office/powerpoint/2010/main" val="3269588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t>Depth-First Search Example </a:t>
            </a:r>
            <a:r>
              <a:rPr lang="en-US" altLang="en-US" sz="2000" b="0" dirty="0" smtClean="0"/>
              <a:t>(2 </a:t>
            </a:r>
            <a:r>
              <a:rPr lang="en-US" altLang="en-US" sz="2000" b="0" dirty="0"/>
              <a:t>of 2)</a:t>
            </a:r>
            <a:endParaRPr lang="en-US" dirty="0"/>
          </a:p>
        </p:txBody>
      </p:sp>
      <p:pic>
        <p:nvPicPr>
          <p:cNvPr id="5" name="Picture 2" descr="An illustration of a depth first search example representing cities connected to each other. The directed edges with their corresponding values in the graph are as follows, Seattle to San Francisco, 807, San Francisco to Los Angeles, 381, Los Angeles to Denver, 1015, Denver to Kansas City, 599, Kansas City to New York., 1260, New York to Atlanta, 888, Atlanta to Miami, 661, Miami to Houston, 1187, Houston to Dallas, 239, New York to Boston, 214, Chicago to Seattle, 2097. The undirected edges in the graph with their corresponding values are as follows. Seattle is connected with Denver with a value 1331, Denver is connected with San Francisco with a value 1267, Denver is connected with Chicago with a value 1003, Chicago is connected with Boston with a value 983, Chicago is connected with New York with a value 787, Chicago is connected with Kansas City with a value 533, Kansas City is connected with Atlanta with a value 864, Kansas City is connected with Dallas with a value 496, Kansas City is connected with Los Angeles with a value 1663, Los Angeles is connected with Dallas with a value 1435, Dallas is connected with Atlanta with a value 781, Atlanta is connected with Houston with a value 810."/>
          <p:cNvPicPr>
            <a:picLocks noChangeAspect="1"/>
          </p:cNvPicPr>
          <p:nvPr/>
        </p:nvPicPr>
        <p:blipFill>
          <a:blip r:embed="rId2"/>
          <a:stretch>
            <a:fillRect/>
          </a:stretch>
        </p:blipFill>
        <p:spPr>
          <a:xfrm>
            <a:off x="1066800" y="1828800"/>
            <a:ext cx="5791200" cy="3227281"/>
          </a:xfrm>
          <a:prstGeom prst="rect">
            <a:avLst/>
          </a:prstGeom>
        </p:spPr>
      </p:pic>
      <p:sp>
        <p:nvSpPr>
          <p:cNvPr id="4" name="TextBox 3">
            <a:hlinkClick r:id="rId3"/>
          </p:cNvPr>
          <p:cNvSpPr>
            <a:spLocks noChangeArrowheads="1"/>
          </p:cNvSpPr>
          <p:nvPr/>
        </p:nvSpPr>
        <p:spPr bwMode="auto">
          <a:xfrm>
            <a:off x="4724400" y="5776913"/>
            <a:ext cx="1963738" cy="390555"/>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TestDFS</a:t>
            </a:r>
          </a:p>
        </p:txBody>
      </p:sp>
      <p:sp>
        <p:nvSpPr>
          <p:cNvPr id="7" name="TextBox 4">
            <a:hlinkClick r:id="rId4"/>
          </p:cNvPr>
          <p:cNvSpPr txBox="1"/>
          <p:nvPr/>
        </p:nvSpPr>
        <p:spPr>
          <a:xfrm>
            <a:off x="7010400" y="5776913"/>
            <a:ext cx="685800" cy="400110"/>
          </a:xfrm>
          <a:prstGeom prst="rect">
            <a:avLst/>
          </a:prstGeom>
          <a:solidFill>
            <a:srgbClr val="38A1BA"/>
          </a:solidFill>
        </p:spPr>
        <p:txBody>
          <a:bodyPr wrap="square" rtlCol="0">
            <a:spAutoFit/>
          </a:bodyPr>
          <a:lstStyle/>
          <a:p>
            <a:r>
              <a:rPr lang="en-US" sz="2000" dirty="0" smtClean="0"/>
              <a:t>Run</a:t>
            </a:r>
          </a:p>
        </p:txBody>
      </p:sp>
    </p:spTree>
    <p:extLst>
      <p:ext uri="{BB962C8B-B14F-4D97-AF65-F5344CB8AC3E}">
        <p14:creationId xmlns:p14="http://schemas.microsoft.com/office/powerpoint/2010/main" val="3548890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the DFS </a:t>
            </a:r>
          </a:p>
        </p:txBody>
      </p:sp>
      <p:sp>
        <p:nvSpPr>
          <p:cNvPr id="4" name="Content Placeholder 2"/>
          <p:cNvSpPr>
            <a:spLocks noGrp="1"/>
          </p:cNvSpPr>
          <p:nvPr>
            <p:ph idx="1"/>
          </p:nvPr>
        </p:nvSpPr>
        <p:spPr/>
        <p:txBody>
          <a:bodyPr/>
          <a:lstStyle/>
          <a:p>
            <a:pPr marL="256032" indent="-256032">
              <a:buClr>
                <a:schemeClr val="bg2"/>
              </a:buClr>
              <a:buSzTx/>
              <a:buFont typeface="Arial" panose="020B0604020202020204" pitchFamily="34" charset="0"/>
              <a:buChar char="•"/>
            </a:pPr>
            <a:r>
              <a:rPr lang="en-US" altLang="en-US" dirty="0"/>
              <a:t>Detecting whether a graph is connected. Search the graph starting from any vertex. If the number of vertices searched is the same as the number of vertices in the graph, the graph is connected. Otherwise, the graph is not connected.</a:t>
            </a:r>
          </a:p>
          <a:p>
            <a:pPr marL="256032" indent="-256032">
              <a:buClr>
                <a:schemeClr val="bg2"/>
              </a:buClr>
              <a:buSzTx/>
              <a:buFont typeface="Arial" panose="020B0604020202020204" pitchFamily="34" charset="0"/>
              <a:buChar char="•"/>
            </a:pPr>
            <a:r>
              <a:rPr lang="en-US" altLang="en-US" dirty="0" smtClean="0"/>
              <a:t>Detecting </a:t>
            </a:r>
            <a:r>
              <a:rPr lang="en-US" altLang="en-US" dirty="0"/>
              <a:t>whether there is a path between two vertices. </a:t>
            </a:r>
          </a:p>
          <a:p>
            <a:pPr marL="256032" indent="-256032">
              <a:buClr>
                <a:schemeClr val="bg2"/>
              </a:buClr>
              <a:buSzTx/>
              <a:buFont typeface="Arial" panose="020B0604020202020204" pitchFamily="34" charset="0"/>
              <a:buChar char="•"/>
            </a:pPr>
            <a:r>
              <a:rPr lang="en-US" altLang="en-US" dirty="0" smtClean="0"/>
              <a:t>Finding </a:t>
            </a:r>
            <a:r>
              <a:rPr lang="en-US" altLang="en-US" dirty="0"/>
              <a:t>a path between two vertices. </a:t>
            </a:r>
          </a:p>
          <a:p>
            <a:pPr marL="256032" indent="-256032">
              <a:buClr>
                <a:schemeClr val="bg2"/>
              </a:buClr>
              <a:buSzTx/>
              <a:buFont typeface="Arial" panose="020B0604020202020204" pitchFamily="34" charset="0"/>
              <a:buChar char="•"/>
            </a:pPr>
            <a:r>
              <a:rPr lang="en-US" altLang="en-US" dirty="0" smtClean="0"/>
              <a:t>Finding </a:t>
            </a:r>
            <a:r>
              <a:rPr lang="en-US" altLang="en-US" dirty="0"/>
              <a:t>all connected components. A connected component is a maximal connected subgraph in which every pair of vertices are connected by a path</a:t>
            </a:r>
            <a:r>
              <a:rPr lang="en-US" altLang="en-US" dirty="0" smtClean="0"/>
              <a:t>.</a:t>
            </a:r>
            <a:endParaRPr lang="en-US" altLang="en-US" dirty="0"/>
          </a:p>
        </p:txBody>
      </p:sp>
    </p:spTree>
    <p:extLst>
      <p:ext uri="{BB962C8B-B14F-4D97-AF65-F5344CB8AC3E}">
        <p14:creationId xmlns:p14="http://schemas.microsoft.com/office/powerpoint/2010/main" val="2859197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the </a:t>
            </a:r>
            <a:r>
              <a:rPr lang="en-US" dirty="0" smtClean="0"/>
              <a:t>D</a:t>
            </a:r>
            <a:r>
              <a:rPr lang="en-US" sz="100" dirty="0" smtClean="0"/>
              <a:t> </a:t>
            </a:r>
            <a:r>
              <a:rPr lang="en-US" dirty="0" smtClean="0"/>
              <a:t>F</a:t>
            </a:r>
            <a:r>
              <a:rPr lang="en-US" sz="100" dirty="0" smtClean="0"/>
              <a:t> </a:t>
            </a:r>
            <a:r>
              <a:rPr lang="en-US" dirty="0" smtClean="0"/>
              <a:t>S </a:t>
            </a:r>
            <a:endParaRPr lang="en-US" dirty="0"/>
          </a:p>
        </p:txBody>
      </p:sp>
      <p:sp>
        <p:nvSpPr>
          <p:cNvPr id="3" name="Content Placeholder 2"/>
          <p:cNvSpPr>
            <a:spLocks noGrp="1"/>
          </p:cNvSpPr>
          <p:nvPr>
            <p:ph idx="1"/>
          </p:nvPr>
        </p:nvSpPr>
        <p:spPr/>
        <p:txBody>
          <a:bodyPr/>
          <a:lstStyle/>
          <a:p>
            <a:pPr marL="256032" indent="-256032">
              <a:buClr>
                <a:schemeClr val="bg2"/>
              </a:buClr>
              <a:buSzTx/>
              <a:buFont typeface="Arial" panose="020B0604020202020204" pitchFamily="34" charset="0"/>
              <a:buChar char="•"/>
            </a:pPr>
            <a:r>
              <a:rPr lang="en-US" altLang="en-US" dirty="0"/>
              <a:t>Detecting whether there is a cycle in the graph.</a:t>
            </a:r>
          </a:p>
          <a:p>
            <a:pPr marL="256032" indent="-256032">
              <a:buClr>
                <a:schemeClr val="bg2"/>
              </a:buClr>
              <a:buSzTx/>
              <a:buFont typeface="Arial" panose="020B0604020202020204" pitchFamily="34" charset="0"/>
              <a:buChar char="•"/>
            </a:pPr>
            <a:r>
              <a:rPr lang="en-US" altLang="en-US" dirty="0" smtClean="0"/>
              <a:t>Finding </a:t>
            </a:r>
            <a:r>
              <a:rPr lang="en-US" altLang="en-US" dirty="0"/>
              <a:t>a cycle in the graph. </a:t>
            </a:r>
          </a:p>
        </p:txBody>
      </p:sp>
    </p:spTree>
    <p:extLst>
      <p:ext uri="{BB962C8B-B14F-4D97-AF65-F5344CB8AC3E}">
        <p14:creationId xmlns:p14="http://schemas.microsoft.com/office/powerpoint/2010/main" val="3748929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t>The Connected Circles Problem</a:t>
            </a:r>
            <a:endParaRPr lang="en-US" dirty="0"/>
          </a:p>
        </p:txBody>
      </p:sp>
      <p:pic>
        <p:nvPicPr>
          <p:cNvPr id="5" name="Picture 2" descr="2 Connected Circles windows displays, several circles connected and shaded with dark color in first window and several circles connected and shaded with bright color and a single circle in the left corner of the window."/>
          <p:cNvPicPr>
            <a:picLocks noChangeAspect="1"/>
          </p:cNvPicPr>
          <p:nvPr/>
        </p:nvPicPr>
        <p:blipFill>
          <a:blip r:embed="rId2"/>
          <a:stretch>
            <a:fillRect/>
          </a:stretch>
        </p:blipFill>
        <p:spPr>
          <a:xfrm>
            <a:off x="659562" y="1752600"/>
            <a:ext cx="7608467" cy="3066554"/>
          </a:xfrm>
          <a:prstGeom prst="rect">
            <a:avLst/>
          </a:prstGeom>
        </p:spPr>
      </p:pic>
      <p:sp>
        <p:nvSpPr>
          <p:cNvPr id="7" name="TextBox 3">
            <a:hlinkClick r:id="rId3"/>
          </p:cNvPr>
          <p:cNvSpPr>
            <a:spLocks noChangeArrowheads="1"/>
          </p:cNvSpPr>
          <p:nvPr/>
        </p:nvSpPr>
        <p:spPr bwMode="auto">
          <a:xfrm>
            <a:off x="4648200" y="5786467"/>
            <a:ext cx="1963738" cy="390555"/>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TestDFS</a:t>
            </a:r>
          </a:p>
        </p:txBody>
      </p:sp>
      <p:sp>
        <p:nvSpPr>
          <p:cNvPr id="6" name="TextBox 4">
            <a:hlinkClick r:id="rId4"/>
          </p:cNvPr>
          <p:cNvSpPr txBox="1"/>
          <p:nvPr/>
        </p:nvSpPr>
        <p:spPr>
          <a:xfrm>
            <a:off x="7010400" y="5776913"/>
            <a:ext cx="685800" cy="400110"/>
          </a:xfrm>
          <a:prstGeom prst="rect">
            <a:avLst/>
          </a:prstGeom>
          <a:solidFill>
            <a:srgbClr val="38A1BA"/>
          </a:solidFill>
        </p:spPr>
        <p:txBody>
          <a:bodyPr wrap="square" rtlCol="0">
            <a:spAutoFit/>
          </a:bodyPr>
          <a:lstStyle/>
          <a:p>
            <a:r>
              <a:rPr lang="en-US" sz="2000" dirty="0" smtClean="0"/>
              <a:t>Run</a:t>
            </a:r>
          </a:p>
        </p:txBody>
      </p:sp>
    </p:spTree>
    <p:extLst>
      <p:ext uri="{BB962C8B-B14F-4D97-AF65-F5344CB8AC3E}">
        <p14:creationId xmlns:p14="http://schemas.microsoft.com/office/powerpoint/2010/main" val="893424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Breadth-First Search </a:t>
            </a:r>
            <a:endParaRPr lang="en-US" dirty="0"/>
          </a:p>
        </p:txBody>
      </p:sp>
      <p:sp>
        <p:nvSpPr>
          <p:cNvPr id="4" name="Content Placeholder 2"/>
          <p:cNvSpPr>
            <a:spLocks noGrp="1"/>
          </p:cNvSpPr>
          <p:nvPr>
            <p:ph idx="1"/>
          </p:nvPr>
        </p:nvSpPr>
        <p:spPr/>
        <p:txBody>
          <a:bodyPr/>
          <a:lstStyle/>
          <a:p>
            <a:r>
              <a:rPr lang="en-US" altLang="en-US" dirty="0"/>
              <a:t>The breadth-first traversal of a graph is like the breadth-first traversal of a tree discussed in §25.2.3, “Tree Traversal.” With breadth-first traversal of a tree, the nodes are visited level by level. First the root is visited, then all the children of the root, then the grandchildren of the root from left to right, and so on</a:t>
            </a:r>
            <a:r>
              <a:rPr lang="en-US" altLang="en-US" dirty="0" smtClean="0"/>
              <a:t>.</a:t>
            </a:r>
            <a:endParaRPr lang="en-US" dirty="0"/>
          </a:p>
        </p:txBody>
      </p:sp>
    </p:spTree>
    <p:extLst>
      <p:ext uri="{BB962C8B-B14F-4D97-AF65-F5344CB8AC3E}">
        <p14:creationId xmlns:p14="http://schemas.microsoft.com/office/powerpoint/2010/main" val="2373749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Objectives </a:t>
            </a:r>
            <a:r>
              <a:rPr lang="en-US" altLang="en-US" sz="2000" b="0" dirty="0" smtClean="0"/>
              <a:t>(2 </a:t>
            </a:r>
            <a:r>
              <a:rPr lang="en-US" altLang="en-US" sz="2000" b="0" dirty="0"/>
              <a:t>of 2)</a:t>
            </a:r>
            <a:endParaRPr lang="en-US" dirty="0"/>
          </a:p>
        </p:txBody>
      </p:sp>
      <p:sp>
        <p:nvSpPr>
          <p:cNvPr id="3" name="Content Placeholder 2"/>
          <p:cNvSpPr>
            <a:spLocks noGrp="1"/>
          </p:cNvSpPr>
          <p:nvPr>
            <p:ph idx="1"/>
          </p:nvPr>
        </p:nvSpPr>
        <p:spPr/>
        <p:txBody>
          <a:bodyPr/>
          <a:lstStyle/>
          <a:p>
            <a:pPr marL="256032" indent="-256032">
              <a:buFont typeface="Arial" panose="020B0604020202020204" pitchFamily="34" charset="0"/>
              <a:buChar char="•"/>
            </a:pPr>
            <a:r>
              <a:rPr lang="en-US" altLang="en-US" dirty="0" smtClean="0"/>
              <a:t>To </a:t>
            </a:r>
            <a:r>
              <a:rPr lang="en-US" altLang="en-US" dirty="0"/>
              <a:t>display graphs visually (§28.5).</a:t>
            </a:r>
          </a:p>
          <a:p>
            <a:pPr marL="256032" indent="-256032">
              <a:buFont typeface="Arial" panose="020B0604020202020204" pitchFamily="34" charset="0"/>
              <a:buChar char="•"/>
            </a:pPr>
            <a:r>
              <a:rPr lang="en-US" altLang="en-US" dirty="0"/>
              <a:t>To represent the traversal of a graph using the </a:t>
            </a:r>
            <a:r>
              <a:rPr lang="en-US" altLang="en-US" b="1" dirty="0" err="1"/>
              <a:t>AbstractGraph.Tree</a:t>
            </a:r>
            <a:r>
              <a:rPr lang="en-US" altLang="en-US" dirty="0"/>
              <a:t> class (§28.6).</a:t>
            </a:r>
          </a:p>
          <a:p>
            <a:pPr marL="256032" indent="-256032">
              <a:buFont typeface="Arial" panose="020B0604020202020204" pitchFamily="34" charset="0"/>
              <a:buChar char="•"/>
            </a:pPr>
            <a:r>
              <a:rPr lang="en-US" altLang="en-US" dirty="0"/>
              <a:t>To design and implement depth-first search (§28.7).</a:t>
            </a:r>
          </a:p>
          <a:p>
            <a:pPr marL="256032" indent="-256032">
              <a:buFont typeface="Arial" panose="020B0604020202020204" pitchFamily="34" charset="0"/>
              <a:buChar char="•"/>
            </a:pPr>
            <a:r>
              <a:rPr lang="en-US" altLang="en-US" dirty="0"/>
              <a:t>To solve the connected-circle problem using depth-first search (§28.8</a:t>
            </a:r>
            <a:r>
              <a:rPr lang="en-US" altLang="en-US" dirty="0" smtClean="0"/>
              <a:t>).</a:t>
            </a:r>
          </a:p>
          <a:p>
            <a:pPr marL="256032" indent="-256032">
              <a:buFont typeface="Arial" panose="020B0604020202020204" pitchFamily="34" charset="0"/>
              <a:buChar char="•"/>
            </a:pPr>
            <a:r>
              <a:rPr lang="en-US" altLang="en-US" dirty="0"/>
              <a:t>To design and implement breadth-first search (§28.9).</a:t>
            </a:r>
          </a:p>
          <a:p>
            <a:pPr marL="256032" indent="-256032">
              <a:buFont typeface="Arial" panose="020B0604020202020204" pitchFamily="34" charset="0"/>
              <a:buChar char="•"/>
            </a:pPr>
            <a:r>
              <a:rPr lang="en-US" altLang="en-US" dirty="0"/>
              <a:t>To solve the nine-tail problem using breadth-first search (§28.10</a:t>
            </a:r>
            <a:r>
              <a:rPr lang="en-US" altLang="en-US" dirty="0" smtClean="0"/>
              <a:t>).</a:t>
            </a:r>
            <a:endParaRPr lang="en-US" altLang="en-US" dirty="0"/>
          </a:p>
        </p:txBody>
      </p:sp>
    </p:spTree>
    <p:extLst>
      <p:ext uri="{BB962C8B-B14F-4D97-AF65-F5344CB8AC3E}">
        <p14:creationId xmlns:p14="http://schemas.microsoft.com/office/powerpoint/2010/main" val="2919828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Breadth-First Search </a:t>
            </a:r>
            <a:r>
              <a:rPr lang="en-US" altLang="en-US" dirty="0" smtClean="0"/>
              <a:t>Algorithm </a:t>
            </a:r>
            <a:r>
              <a:rPr lang="en-US" altLang="en-US" sz="2000" b="0" dirty="0" smtClean="0"/>
              <a:t>(1 of 2)</a:t>
            </a:r>
            <a:endParaRPr lang="en-US" sz="2000" b="0" dirty="0"/>
          </a:p>
        </p:txBody>
      </p:sp>
      <p:pic>
        <p:nvPicPr>
          <p:cNvPr id="5" name="Picture 2" descr="Computer code has 17 lines. The lines read as follows. Line 1. Input colon G equals left parenthesis V, E right parenthesis and a starting vertex v. Line 2. Output colon a B F S tree rooted at v. Line 3. b f s left parenthesis vertex v right parenthesis left brace. Line 4, indented once. create an empty queue for storing vertices to be visited semicolon. Line 5, indented once. add v into the queue semicolon. Line 6, indented once. mark v visited semicolon. Line 7. while left parenthesis the queue is not empty right parenthesis left brace. Line 8, indented once. de queue a vertex, say u, from the queue semicolon. Line 9, indented once. process u semicolon. "/>
          <p:cNvPicPr>
            <a:picLocks noChangeAspect="1"/>
          </p:cNvPicPr>
          <p:nvPr/>
        </p:nvPicPr>
        <p:blipFill>
          <a:blip r:embed="rId2"/>
          <a:stretch>
            <a:fillRect/>
          </a:stretch>
        </p:blipFill>
        <p:spPr>
          <a:xfrm>
            <a:off x="762000" y="1828800"/>
            <a:ext cx="7449661" cy="4200356"/>
          </a:xfrm>
          <a:prstGeom prst="rect">
            <a:avLst/>
          </a:prstGeom>
        </p:spPr>
      </p:pic>
    </p:spTree>
    <p:extLst>
      <p:ext uri="{BB962C8B-B14F-4D97-AF65-F5344CB8AC3E}">
        <p14:creationId xmlns:p14="http://schemas.microsoft.com/office/powerpoint/2010/main" val="1590238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Breadth-First Search Algorithm </a:t>
            </a:r>
            <a:r>
              <a:rPr lang="en-US" altLang="en-US" sz="2000" b="0" dirty="0" smtClean="0"/>
              <a:t>(2 </a:t>
            </a:r>
            <a:r>
              <a:rPr lang="en-US" altLang="en-US" sz="2000" b="0" dirty="0"/>
              <a:t>of 2</a:t>
            </a:r>
            <a:r>
              <a:rPr lang="en-US" altLang="en-US" sz="2000" b="0" dirty="0" smtClean="0"/>
              <a:t>)</a:t>
            </a:r>
            <a:endParaRPr lang="en-US" dirty="0"/>
          </a:p>
        </p:txBody>
      </p:sp>
      <p:pic>
        <p:nvPicPr>
          <p:cNvPr id="5" name="Picture 2" descr="Line 10. for each neighbor w of v. Line 11, indented once. if left parenthesis w has not been visited right parenthesis left brace. Line 12, indented once. add w into the queue semicolon. Line 13, indented once. set u as the parent for w semicolon. Line 14, indented once. mark w visited semicolon. Line 15, indented once. right brace. Line 16, indented once. right brace. Line 17. right brace."/>
          <p:cNvPicPr>
            <a:picLocks noChangeAspect="1"/>
          </p:cNvPicPr>
          <p:nvPr/>
        </p:nvPicPr>
        <p:blipFill>
          <a:blip r:embed="rId2"/>
          <a:stretch>
            <a:fillRect/>
          </a:stretch>
        </p:blipFill>
        <p:spPr>
          <a:xfrm>
            <a:off x="1219200" y="1676400"/>
            <a:ext cx="4474852" cy="4529721"/>
          </a:xfrm>
          <a:prstGeom prst="rect">
            <a:avLst/>
          </a:prstGeom>
        </p:spPr>
      </p:pic>
    </p:spTree>
    <p:extLst>
      <p:ext uri="{BB962C8B-B14F-4D97-AF65-F5344CB8AC3E}">
        <p14:creationId xmlns:p14="http://schemas.microsoft.com/office/powerpoint/2010/main" val="1745798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t>Breadth-First Search Algorithm </a:t>
            </a:r>
            <a:r>
              <a:rPr lang="en-US" altLang="en-US" sz="3600" dirty="0" smtClean="0"/>
              <a:t>Example </a:t>
            </a:r>
            <a:r>
              <a:rPr lang="en-US" altLang="en-US" sz="2000" b="0" dirty="0" smtClean="0"/>
              <a:t>(</a:t>
            </a:r>
            <a:r>
              <a:rPr lang="en-US" altLang="en-US" sz="2000" b="0" dirty="0"/>
              <a:t>1</a:t>
            </a:r>
            <a:r>
              <a:rPr lang="en-US" altLang="en-US" sz="2000" b="0" dirty="0" smtClean="0"/>
              <a:t> of </a:t>
            </a:r>
            <a:r>
              <a:rPr lang="en-US" altLang="en-US" sz="2000" b="0" dirty="0"/>
              <a:t>2</a:t>
            </a:r>
            <a:r>
              <a:rPr lang="en-US" altLang="en-US" sz="2000" b="0" dirty="0" smtClean="0"/>
              <a:t>)</a:t>
            </a:r>
            <a:endParaRPr lang="en-US" sz="2000" dirty="0"/>
          </a:p>
        </p:txBody>
      </p:sp>
      <p:pic>
        <p:nvPicPr>
          <p:cNvPr id="5" name="Picture 2" descr="An illustration of breadth first search with 3 diagrams. The first diagram has 5 vertices 0, 1, 2, 3, 4. Vertex 0 is connected with vertices 1, 2 and 3. Vertex 1 is connected with vertices 0, 2 and 4. Vertex 2 is connected with vertices 0, 1 and 3. Vertex 3 is connected with vertices 0, 2 and 4. Vertex 4 is connected with vertices 1 and 3. The second diagram has 3 directed edges from 0 to 1, 0 to 2 and 0 to 3. The third diagram has 4 directed edges from 0 to 1, 0 to 2, 0 to 3 and 1 to 4."/>
          <p:cNvPicPr>
            <a:picLocks noChangeAspect="1"/>
          </p:cNvPicPr>
          <p:nvPr/>
        </p:nvPicPr>
        <p:blipFill>
          <a:blip r:embed="rId2"/>
          <a:stretch>
            <a:fillRect/>
          </a:stretch>
        </p:blipFill>
        <p:spPr>
          <a:xfrm>
            <a:off x="762000" y="1532626"/>
            <a:ext cx="7239000" cy="1676400"/>
          </a:xfrm>
          <a:prstGeom prst="rect">
            <a:avLst/>
          </a:prstGeom>
        </p:spPr>
      </p:pic>
      <p:pic>
        <p:nvPicPr>
          <p:cNvPr id="4" name="Picture 3" descr="Computer code has 3 lines. The lines read as follows. Line 1. Queue colon 0, is Visited left bracket 0 right bracket equals true. Line 2. Queue colon 1 2 3, is Visited left bracket 1 right bracket equals 1 right bracket equals true, is Visited left bracket 2 right bracket equals true, is Visited left bracket 4 right bracket equals true. Line 3. Queue colon 2 3 4, is Visited left bracket 2 right bracket equals true."/>
          <p:cNvPicPr>
            <a:picLocks noChangeAspect="1"/>
          </p:cNvPicPr>
          <p:nvPr/>
        </p:nvPicPr>
        <p:blipFill>
          <a:blip r:embed="rId3"/>
          <a:stretch>
            <a:fillRect/>
          </a:stretch>
        </p:blipFill>
        <p:spPr>
          <a:xfrm>
            <a:off x="493776" y="3886200"/>
            <a:ext cx="8037576" cy="2118091"/>
          </a:xfrm>
          <a:prstGeom prst="rect">
            <a:avLst/>
          </a:prstGeom>
        </p:spPr>
      </p:pic>
    </p:spTree>
    <p:extLst>
      <p:ext uri="{BB962C8B-B14F-4D97-AF65-F5344CB8AC3E}">
        <p14:creationId xmlns:p14="http://schemas.microsoft.com/office/powerpoint/2010/main" val="2633554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t>Breadth-First Search Algorithm Example </a:t>
            </a:r>
            <a:r>
              <a:rPr lang="en-US" altLang="en-US" sz="2000" b="0" dirty="0" smtClean="0"/>
              <a:t>(2 </a:t>
            </a:r>
            <a:r>
              <a:rPr lang="en-US" altLang="en-US" sz="2000" b="0" dirty="0"/>
              <a:t>of 2)</a:t>
            </a:r>
            <a:endParaRPr lang="en-US" sz="2000" dirty="0"/>
          </a:p>
        </p:txBody>
      </p:sp>
      <p:pic>
        <p:nvPicPr>
          <p:cNvPr id="5" name="Picture 2" descr="An illustration of a breadth first search example representing cities connected to each other. The directed edges with their corresponding values in the graph are as follows. Seattle to San Francisco, 807, Chicago to Seattle, 2097, Chicago to Kansas City, 533, Kansas City to Dallas, 496, Chicago to New York, 787, Chicago to Boston, 983, Chicago to Denver, 1003, Denver to Los Angeles, 1015, Kansas City to Atlanta, 864, Atlanta to Houston, 810, Atlanta to Miami, 661. The undirected edges in the graph with their corresponding values are as follows. Seattle is connected with Denver with a value 1331, Denver is connected with San Francisco with a value 1267, Denver is connected to Kansas City with a value 599, Kansas City is connected with Los Angeles with a value 1663, Los Angeles is connected with Dallas with a value 1435, Dallas is connected with Atlanta with a value 781, Dallas is connected with Houston with a value 239, Houston is connected with Miami with a value 1187, Kansas City is connected with New York with a value 1260, New York is connected with Boston with a value 214, New York is connected with Atlanta with a value 888."/>
          <p:cNvPicPr>
            <a:picLocks noChangeAspect="1"/>
          </p:cNvPicPr>
          <p:nvPr/>
        </p:nvPicPr>
        <p:blipFill>
          <a:blip r:embed="rId2"/>
          <a:stretch>
            <a:fillRect/>
          </a:stretch>
        </p:blipFill>
        <p:spPr>
          <a:xfrm>
            <a:off x="1295400" y="1524000"/>
            <a:ext cx="6248400" cy="3810001"/>
          </a:xfrm>
          <a:prstGeom prst="rect">
            <a:avLst/>
          </a:prstGeom>
        </p:spPr>
      </p:pic>
      <p:sp>
        <p:nvSpPr>
          <p:cNvPr id="7" name="TextBox 3">
            <a:hlinkClick r:id="rId3"/>
          </p:cNvPr>
          <p:cNvSpPr>
            <a:spLocks noChangeArrowheads="1"/>
          </p:cNvSpPr>
          <p:nvPr/>
        </p:nvSpPr>
        <p:spPr bwMode="auto">
          <a:xfrm>
            <a:off x="4572000" y="5796023"/>
            <a:ext cx="196373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latin typeface="+mn-lt"/>
              </a:rPr>
              <a:t>TestBFS</a:t>
            </a:r>
            <a:endParaRPr lang="en-US" altLang="en-US" sz="2000" dirty="0">
              <a:latin typeface="+mn-lt"/>
            </a:endParaRPr>
          </a:p>
        </p:txBody>
      </p:sp>
      <p:sp>
        <p:nvSpPr>
          <p:cNvPr id="6" name="TextBox 4">
            <a:hlinkClick r:id="rId4"/>
          </p:cNvPr>
          <p:cNvSpPr txBox="1"/>
          <p:nvPr/>
        </p:nvSpPr>
        <p:spPr>
          <a:xfrm>
            <a:off x="7010400" y="5776913"/>
            <a:ext cx="685800" cy="400110"/>
          </a:xfrm>
          <a:prstGeom prst="rect">
            <a:avLst/>
          </a:prstGeom>
          <a:solidFill>
            <a:srgbClr val="38A1BA"/>
          </a:solidFill>
        </p:spPr>
        <p:txBody>
          <a:bodyPr wrap="square" rtlCol="0">
            <a:spAutoFit/>
          </a:bodyPr>
          <a:lstStyle/>
          <a:p>
            <a:r>
              <a:rPr lang="en-US" sz="2000" dirty="0" smtClean="0"/>
              <a:t>Run</a:t>
            </a:r>
          </a:p>
        </p:txBody>
      </p:sp>
    </p:spTree>
    <p:extLst>
      <p:ext uri="{BB962C8B-B14F-4D97-AF65-F5344CB8AC3E}">
        <p14:creationId xmlns:p14="http://schemas.microsoft.com/office/powerpoint/2010/main" val="954355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Applications of the </a:t>
            </a:r>
            <a:r>
              <a:rPr lang="en-US" altLang="en-US" dirty="0" smtClean="0"/>
              <a:t>B</a:t>
            </a:r>
            <a:r>
              <a:rPr lang="en-US" altLang="en-US" sz="100" dirty="0" smtClean="0"/>
              <a:t> </a:t>
            </a:r>
            <a:r>
              <a:rPr lang="en-US" altLang="en-US" dirty="0" smtClean="0"/>
              <a:t>F</a:t>
            </a:r>
            <a:r>
              <a:rPr lang="en-US" altLang="en-US" sz="100" dirty="0" smtClean="0"/>
              <a:t> </a:t>
            </a:r>
            <a:r>
              <a:rPr lang="en-US" altLang="en-US" dirty="0" smtClean="0"/>
              <a:t>S  </a:t>
            </a:r>
            <a:r>
              <a:rPr lang="en-US" altLang="en-US" sz="2000" b="0" dirty="0" smtClean="0"/>
              <a:t>(1 of 2)</a:t>
            </a:r>
            <a:endParaRPr lang="en-US" sz="2000" b="0" dirty="0"/>
          </a:p>
        </p:txBody>
      </p:sp>
      <p:sp>
        <p:nvSpPr>
          <p:cNvPr id="4" name="Content Placeholder 2"/>
          <p:cNvSpPr>
            <a:spLocks noGrp="1"/>
          </p:cNvSpPr>
          <p:nvPr>
            <p:ph idx="1"/>
          </p:nvPr>
        </p:nvSpPr>
        <p:spPr/>
        <p:txBody>
          <a:bodyPr/>
          <a:lstStyle/>
          <a:p>
            <a:pPr marL="256032" indent="-256032">
              <a:buClr>
                <a:schemeClr val="bg2"/>
              </a:buClr>
              <a:buSzTx/>
              <a:buFont typeface="Arial" panose="020B0604020202020204" pitchFamily="34" charset="0"/>
              <a:buChar char="•"/>
            </a:pPr>
            <a:r>
              <a:rPr lang="en-US" altLang="en-US" dirty="0"/>
              <a:t>Detecting whether a graph is connected. A graph is connected if there is a path between any two vertices in the graph. </a:t>
            </a:r>
          </a:p>
          <a:p>
            <a:pPr marL="256032" indent="-256032">
              <a:buClr>
                <a:schemeClr val="bg2"/>
              </a:buClr>
              <a:buSzTx/>
              <a:buFont typeface="Arial" panose="020B0604020202020204" pitchFamily="34" charset="0"/>
              <a:buChar char="•"/>
            </a:pPr>
            <a:r>
              <a:rPr lang="en-US" altLang="en-US" dirty="0" smtClean="0"/>
              <a:t>Detecting </a:t>
            </a:r>
            <a:r>
              <a:rPr lang="en-US" altLang="en-US" dirty="0"/>
              <a:t>whether there is a path between two vertices. </a:t>
            </a:r>
          </a:p>
          <a:p>
            <a:pPr marL="256032" indent="-256032">
              <a:buClr>
                <a:schemeClr val="bg2"/>
              </a:buClr>
              <a:buSzTx/>
              <a:buFont typeface="Arial" panose="020B0604020202020204" pitchFamily="34" charset="0"/>
              <a:buChar char="•"/>
            </a:pPr>
            <a:r>
              <a:rPr lang="en-US" altLang="en-US" dirty="0" smtClean="0"/>
              <a:t>Finding </a:t>
            </a:r>
            <a:r>
              <a:rPr lang="en-US" altLang="en-US" dirty="0"/>
              <a:t>a shortest path between two vertices. You can prove that the path between the root and any node in the </a:t>
            </a:r>
            <a:r>
              <a:rPr lang="en-US" altLang="en-US" dirty="0" smtClean="0"/>
              <a:t>B</a:t>
            </a:r>
            <a:r>
              <a:rPr lang="en-US" altLang="en-US" sz="100" dirty="0" smtClean="0"/>
              <a:t> </a:t>
            </a:r>
            <a:r>
              <a:rPr lang="en-US" altLang="en-US" dirty="0" smtClean="0"/>
              <a:t>F</a:t>
            </a:r>
            <a:r>
              <a:rPr lang="en-US" altLang="en-US" sz="100" dirty="0" smtClean="0"/>
              <a:t> </a:t>
            </a:r>
            <a:r>
              <a:rPr lang="en-US" altLang="en-US" dirty="0" smtClean="0"/>
              <a:t>S </a:t>
            </a:r>
            <a:r>
              <a:rPr lang="en-US" altLang="en-US" dirty="0"/>
              <a:t>tree is the shortest path between the root and the node.</a:t>
            </a:r>
          </a:p>
          <a:p>
            <a:pPr marL="256032" indent="-256032">
              <a:buClr>
                <a:schemeClr val="bg2"/>
              </a:buClr>
              <a:buSzTx/>
              <a:buFont typeface="Arial" panose="020B0604020202020204" pitchFamily="34" charset="0"/>
              <a:buChar char="•"/>
            </a:pPr>
            <a:r>
              <a:rPr lang="en-US" altLang="en-US" dirty="0" smtClean="0"/>
              <a:t>Finding </a:t>
            </a:r>
            <a:r>
              <a:rPr lang="en-US" altLang="en-US" dirty="0"/>
              <a:t>all connected components. A connected component is a maximal connected subgraph in which every pair of vertices are connected by a path</a:t>
            </a:r>
            <a:r>
              <a:rPr lang="en-US" altLang="en-US" dirty="0" smtClean="0"/>
              <a:t>.</a:t>
            </a:r>
            <a:endParaRPr lang="en-US" altLang="en-US" dirty="0"/>
          </a:p>
        </p:txBody>
      </p:sp>
    </p:spTree>
    <p:extLst>
      <p:ext uri="{BB962C8B-B14F-4D97-AF65-F5344CB8AC3E}">
        <p14:creationId xmlns:p14="http://schemas.microsoft.com/office/powerpoint/2010/main" val="445242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Applications of the B</a:t>
            </a:r>
            <a:r>
              <a:rPr lang="en-US" altLang="en-US" sz="100" dirty="0"/>
              <a:t> </a:t>
            </a:r>
            <a:r>
              <a:rPr lang="en-US" altLang="en-US" dirty="0"/>
              <a:t>F</a:t>
            </a:r>
            <a:r>
              <a:rPr lang="en-US" altLang="en-US" sz="100" dirty="0"/>
              <a:t> </a:t>
            </a:r>
            <a:r>
              <a:rPr lang="en-US" altLang="en-US" dirty="0"/>
              <a:t>S </a:t>
            </a:r>
            <a:r>
              <a:rPr lang="en-US" altLang="en-US" sz="2000" b="0" dirty="0" smtClean="0"/>
              <a:t>(2 </a:t>
            </a:r>
            <a:r>
              <a:rPr lang="en-US" altLang="en-US" sz="2000" b="0" dirty="0"/>
              <a:t>of 2)</a:t>
            </a:r>
            <a:endParaRPr lang="en-US" dirty="0"/>
          </a:p>
        </p:txBody>
      </p:sp>
      <p:sp>
        <p:nvSpPr>
          <p:cNvPr id="3" name="Content Placeholder 2"/>
          <p:cNvSpPr>
            <a:spLocks noGrp="1"/>
          </p:cNvSpPr>
          <p:nvPr>
            <p:ph idx="1"/>
          </p:nvPr>
        </p:nvSpPr>
        <p:spPr/>
        <p:txBody>
          <a:bodyPr/>
          <a:lstStyle/>
          <a:p>
            <a:pPr marL="256032" indent="-256032">
              <a:buClr>
                <a:schemeClr val="bg2"/>
              </a:buClr>
              <a:buSzTx/>
              <a:buFont typeface="Arial" panose="020B0604020202020204" pitchFamily="34" charset="0"/>
              <a:buChar char="•"/>
            </a:pPr>
            <a:r>
              <a:rPr lang="en-US" altLang="en-US" dirty="0"/>
              <a:t>Detecting whether there is a cycle in the graph. </a:t>
            </a:r>
          </a:p>
          <a:p>
            <a:pPr marL="256032" indent="-256032">
              <a:buClr>
                <a:schemeClr val="bg2"/>
              </a:buClr>
              <a:buSzTx/>
              <a:buFont typeface="Arial" panose="020B0604020202020204" pitchFamily="34" charset="0"/>
              <a:buChar char="•"/>
            </a:pPr>
            <a:r>
              <a:rPr lang="en-US" altLang="en-US" dirty="0"/>
              <a:t>Finding a cycle in the graph. </a:t>
            </a:r>
          </a:p>
          <a:p>
            <a:pPr marL="256032" indent="-256032">
              <a:buClr>
                <a:schemeClr val="bg2"/>
              </a:buClr>
              <a:buSzTx/>
              <a:buFont typeface="Arial" panose="020B0604020202020204" pitchFamily="34" charset="0"/>
              <a:buChar char="•"/>
            </a:pPr>
            <a:r>
              <a:rPr lang="en-US" altLang="en-US" dirty="0" smtClean="0"/>
              <a:t>Testing </a:t>
            </a:r>
            <a:r>
              <a:rPr lang="en-US" altLang="en-US" dirty="0"/>
              <a:t>whether a graph is bipartite. A graph is bipartite if the vertices of the graph can be divided into two disjoint sets such that no edges exist between vertices in the same set. </a:t>
            </a:r>
            <a:endParaRPr lang="en-US" dirty="0"/>
          </a:p>
        </p:txBody>
      </p:sp>
    </p:spTree>
    <p:extLst>
      <p:ext uri="{BB962C8B-B14F-4D97-AF65-F5344CB8AC3E}">
        <p14:creationId xmlns:p14="http://schemas.microsoft.com/office/powerpoint/2010/main" val="2796585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Nine Tail Problem </a:t>
            </a:r>
            <a:endParaRPr lang="en-US" dirty="0"/>
          </a:p>
        </p:txBody>
      </p:sp>
      <p:sp>
        <p:nvSpPr>
          <p:cNvPr id="3" name="Content Placeholder 2"/>
          <p:cNvSpPr>
            <a:spLocks noGrp="1"/>
          </p:cNvSpPr>
          <p:nvPr>
            <p:ph idx="1"/>
          </p:nvPr>
        </p:nvSpPr>
        <p:spPr>
          <a:xfrm>
            <a:off x="457200" y="1524000"/>
            <a:ext cx="8229600" cy="2590800"/>
          </a:xfrm>
        </p:spPr>
        <p:txBody>
          <a:bodyPr/>
          <a:lstStyle/>
          <a:p>
            <a:r>
              <a:rPr lang="en-US" altLang="en-US" dirty="0"/>
              <a:t>The problem is stated as follows. Nine coins are placed in a three by three matrix with some face up and some face down. A legal move is to take any coin that is face up and reverse it, together with the coins adjacent to it (this does not include coins that are diagonally adjacent). Your task is to find the minimum number of the moves that lead to all coins face down. </a:t>
            </a:r>
          </a:p>
          <a:p>
            <a:endParaRPr lang="en-US" dirty="0"/>
          </a:p>
        </p:txBody>
      </p:sp>
      <p:pic>
        <p:nvPicPr>
          <p:cNvPr id="4" name="Picture 3" descr="An illustration displays Nine tile problem using three 3 by 3 matrices. The entries of rows and columns in the first matrix are as follows: Row 1. H, H, and H. Row 2. T, T, and T. Row 3. H, H, and H. The h in the third row first column is highlighted. The entries of rows and columns in the second matrix are as follows: Row 1. H, H, and H. Row 2. T, H, and T. Row 3. T, T, and T. The H in first row second column is highlighted. The third matrix is filled with T. "/>
          <p:cNvPicPr>
            <a:picLocks noChangeAspect="1"/>
          </p:cNvPicPr>
          <p:nvPr/>
        </p:nvPicPr>
        <p:blipFill>
          <a:blip r:embed="rId2"/>
          <a:stretch>
            <a:fillRect/>
          </a:stretch>
        </p:blipFill>
        <p:spPr>
          <a:xfrm>
            <a:off x="1529832" y="4326148"/>
            <a:ext cx="6084335" cy="1792379"/>
          </a:xfrm>
          <a:prstGeom prst="rect">
            <a:avLst/>
          </a:prstGeom>
        </p:spPr>
      </p:pic>
    </p:spTree>
    <p:extLst>
      <p:ext uri="{BB962C8B-B14F-4D97-AF65-F5344CB8AC3E}">
        <p14:creationId xmlns:p14="http://schemas.microsoft.com/office/powerpoint/2010/main" val="3930104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Nine Tail GUI Demo</a:t>
            </a:r>
            <a:endParaRPr lang="en-US" dirty="0"/>
          </a:p>
        </p:txBody>
      </p:sp>
      <p:pic>
        <p:nvPicPr>
          <p:cNvPr id="6" name="Picture 2" descr="An illustration displays 2 Exercise 28 underscore 11: Nine Tail Problem windows. First window displays a 3 by 3 matrix with the row entries: Row 1 with all H, row 2 with all T, and row 3 with all H. Two buttons: solve and Start. Start over button is active. Second window displays three 3 by 3 matrices. The entries of rows and columns in the first matrix are as follows: Row 1. H, H, and H. Row 2. T, T, and T. Row 3. H, H, and H. The entries of rows and columns in the second matrix are as follows: Row 1. H, H, and H. Row 2. T, H, and T. H is highlighted in this row. Row 3. T, T, and T. The whole elements in this row are highlighted. The third matrix is filled with T. Entire first row and element in second row second column is highlighted.  "/>
          <p:cNvPicPr>
            <a:picLocks noChangeAspect="1"/>
          </p:cNvPicPr>
          <p:nvPr/>
        </p:nvPicPr>
        <p:blipFill>
          <a:blip r:embed="rId2"/>
          <a:stretch>
            <a:fillRect/>
          </a:stretch>
        </p:blipFill>
        <p:spPr>
          <a:xfrm>
            <a:off x="838200" y="1600200"/>
            <a:ext cx="7272676" cy="3874416"/>
          </a:xfrm>
          <a:prstGeom prst="rect">
            <a:avLst/>
          </a:prstGeom>
        </p:spPr>
      </p:pic>
      <p:sp>
        <p:nvSpPr>
          <p:cNvPr id="3" name="TextBox 3"/>
          <p:cNvSpPr txBox="1"/>
          <p:nvPr/>
        </p:nvSpPr>
        <p:spPr>
          <a:xfrm>
            <a:off x="1371600" y="5638800"/>
            <a:ext cx="1752600" cy="400110"/>
          </a:xfrm>
          <a:prstGeom prst="rect">
            <a:avLst/>
          </a:prstGeom>
          <a:solidFill>
            <a:srgbClr val="38A1BA"/>
          </a:solidFill>
        </p:spPr>
        <p:txBody>
          <a:bodyPr wrap="square" rtlCol="0">
            <a:spAutoFit/>
          </a:bodyPr>
          <a:lstStyle/>
          <a:p>
            <a:r>
              <a:rPr lang="en-US" sz="2000" dirty="0">
                <a:solidFill>
                  <a:schemeClr val="bg1"/>
                </a:solidFill>
              </a:rPr>
              <a:t>Nine Tail GUI</a:t>
            </a:r>
          </a:p>
        </p:txBody>
      </p:sp>
    </p:spTree>
    <p:extLst>
      <p:ext uri="{BB962C8B-B14F-4D97-AF65-F5344CB8AC3E}">
        <p14:creationId xmlns:p14="http://schemas.microsoft.com/office/powerpoint/2010/main" val="576066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Representing Nine Coins</a:t>
            </a:r>
            <a:endParaRPr lang="en-US" dirty="0"/>
          </a:p>
        </p:txBody>
      </p:sp>
      <p:pic>
        <p:nvPicPr>
          <p:cNvPr id="5" name="Picture 2" descr="2 nodes with a 3 by 3 grid. The first node reads, Row 1. 0, 0, 0. Row 2. 1, 1, 1. Row 3. 0, 0, 0. The second node reads, Row 1. H, H, H. Row 2. T, T, T. Row 3. H, H, H. An array of 9 elements from left to right reads, H, H, H, labeled, position is 2 here in a node, T, T, T, H, H, H. The array is labeled, a node is an array of nine characters."/>
          <p:cNvPicPr>
            <a:picLocks noChangeAspect="1"/>
          </p:cNvPicPr>
          <p:nvPr/>
        </p:nvPicPr>
        <p:blipFill>
          <a:blip r:embed="rId2"/>
          <a:stretch>
            <a:fillRect/>
          </a:stretch>
        </p:blipFill>
        <p:spPr>
          <a:xfrm>
            <a:off x="1066800" y="2667000"/>
            <a:ext cx="6645024" cy="1749704"/>
          </a:xfrm>
          <a:prstGeom prst="rect">
            <a:avLst/>
          </a:prstGeom>
        </p:spPr>
      </p:pic>
    </p:spTree>
    <p:extLst>
      <p:ext uri="{BB962C8B-B14F-4D97-AF65-F5344CB8AC3E}">
        <p14:creationId xmlns:p14="http://schemas.microsoft.com/office/powerpoint/2010/main" val="4091963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Model the Nine Tail Problem </a:t>
            </a:r>
            <a:endParaRPr lang="en-US" dirty="0"/>
          </a:p>
        </p:txBody>
      </p:sp>
      <p:pic>
        <p:nvPicPr>
          <p:cNvPr id="5" name="Picture2" descr="An illustration of the Nine Tail Problem. Four nodes have a 3 by 3 grid as follows. Node 0 has all values as 0. Node 1 reads, Row 1. 0, 0, 0. Row 2, 0, 0, 0. Row 3. 0, 0, 1. Node 2 reads, Row 1. 0, 0, 0. Row 2. 0, 0, 0. Row 3. 0, 1, 0. Node 3 reads, Row 1. 0, 0, 0. Row 2. 0, 0, 0. Row 3. 0, 1, 1. 6 nodes with a 3 by 3 grid reads as follows. Node 408 reads, Row 1. 1, 1, 0. Row 2. 0, 1, 1. Row 3. 0, 0, 0. Node 488 reads, Row 1. 1, 1, 1. Row 2. 1, 0, 1. Row 3. 0, 0, 0. Node 240 reads, Row 1. 0, 1, 1. Row 2. 1, 1, 0. Row 3. 0, 0, 0. Node 30 reads, Row 1. 0, 0, 0. Row 2. 0, 1, 1. Row 3. 1, 1, 0. Node 47 reads, Row 1. 0, 0, 0. Row 2. 1, 0, 1. Row 3. 1, 1, 1. Node 51 reads, Row 1. 0, 0, 0. Row 2. 1, 1, 0. Row 3. 0, 1, 1. Node 511 has a 3 by 3 grid with all the values as 1. It points to the nodes 488 and 47. All the 6 nodes 408, 488, 240, 30, 47, 51 points to a node 56. Node 56 reads, Row 1. 0, 0, 0. Row 2. 1, 1, 1. Row 3. 0, 0, 0."/>
          <p:cNvPicPr>
            <a:picLocks noChangeAspect="1"/>
          </p:cNvPicPr>
          <p:nvPr/>
        </p:nvPicPr>
        <p:blipFill>
          <a:blip r:embed="rId2"/>
          <a:stretch>
            <a:fillRect/>
          </a:stretch>
        </p:blipFill>
        <p:spPr>
          <a:xfrm>
            <a:off x="874455" y="1981200"/>
            <a:ext cx="7395089" cy="3901652"/>
          </a:xfrm>
          <a:prstGeom prst="rect">
            <a:avLst/>
          </a:prstGeom>
        </p:spPr>
      </p:pic>
    </p:spTree>
    <p:extLst>
      <p:ext uri="{BB962C8B-B14F-4D97-AF65-F5344CB8AC3E}">
        <p14:creationId xmlns:p14="http://schemas.microsoft.com/office/powerpoint/2010/main" val="749861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Modeling Using Graphs</a:t>
            </a:r>
            <a:endParaRPr lang="en-US" dirty="0"/>
          </a:p>
        </p:txBody>
      </p:sp>
      <p:pic>
        <p:nvPicPr>
          <p:cNvPr id="5" name="Picture 2" descr="An undirected graph representing the cities and their number of flights connecting them to other cities. The cities and their number of flights are as follows. Seattle, 0. San Francisco, 1. Los Angeles, 2. Denver, 3. Kansas City, 4. Chicago, 5. Boston, 6. New York, 7. Atlanta, 8. Miami, 9. Dallas, 10. Houston, 11. Seattle is connected with San Francisco, Denver and Chicago. San Francisco is connected with Seattle, Los Angeles and Denver. Los Angeles is connected with San Francisco, Denver, Kansas City and Dallas. Denver is connected with Seattle, San Francisco, Los Angeles, Kansas City and Chicago. Kansas City is connected with Los Angeles, Denver, Chicago, New York, Atlanta and Dallas. Chicago is connected with Seattle, Denver, Kansas City, Boston and New York. Boston is connected with Chicago and New York. New York is connected with Kansas City, Chicago, Boston and Atlanta. Atlanta is connected with Kansas City, New York, Miami, Dallas and Houston. Miami is connected with Atlanta and Houston. Dallas is connected with Los Angeles, Kansas City, Atlanta and Houston. Houston is connected with Atlanta, Miami and Dallas. "/>
          <p:cNvPicPr>
            <a:picLocks noChangeAspect="1"/>
          </p:cNvPicPr>
          <p:nvPr/>
        </p:nvPicPr>
        <p:blipFill>
          <a:blip r:embed="rId2"/>
          <a:stretch>
            <a:fillRect/>
          </a:stretch>
        </p:blipFill>
        <p:spPr>
          <a:xfrm>
            <a:off x="652942" y="2133600"/>
            <a:ext cx="7838116" cy="3639508"/>
          </a:xfrm>
          <a:prstGeom prst="rect">
            <a:avLst/>
          </a:prstGeom>
        </p:spPr>
      </p:pic>
    </p:spTree>
    <p:extLst>
      <p:ext uri="{BB962C8B-B14F-4D97-AF65-F5344CB8AC3E}">
        <p14:creationId xmlns:p14="http://schemas.microsoft.com/office/powerpoint/2010/main" val="1318926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NineTailModel</a:t>
            </a:r>
            <a:r>
              <a:rPr lang="en-US" altLang="en-US" dirty="0"/>
              <a:t> </a:t>
            </a:r>
            <a:endParaRPr lang="en-US" dirty="0"/>
          </a:p>
        </p:txBody>
      </p:sp>
      <p:pic>
        <p:nvPicPr>
          <p:cNvPr id="5" name="Picture 2" descr="An illustration displays a U M L diagram for class Nine Tail Model. There is 1 attribute and 8 methods in the class. The attribute and its service is as follows: tree colon Abstract Graph left angle bracket Integer right angle bracket period Tree, a tree rooted at node 511. The methods and their services are as follows: Nine Tail Model left parenthesis right parenthesis, constructs a model for the nine tails problem and obtains the tree. get Shortest Path left parenthesis node Index colon i n t right parenthesis colon List left angle bracket Integer right angle bracket, Returns a path from the specified node to the root. The path returned consists of the node labels in a list. private access modifier, get Edges left parenthesis right parenthesis colon List left angle bracket Abstract Graph period Edge right angle bracket, Returns a list of Edge objects for the graph. get Node left parenthesis index colon i n t right parenthesis colon c h a r left bracket right bracket, returns a node consisting of nine characters of H s and T s. get Index left parenthesis node colon c h a r left bracket right bracket right parenthesis colon i n t, Returns the index of the specified node. get Flipped Node left parenthesis node colon c h a r left bracket right bracket, position colon i n t right parenthesis colon i n t, Flips the node at the specified position and its adjacent positions and returns the index of &#10;the flipped node. flip A Cell left parenthesis node colon c h a r left bracket right bracket, row colon i n t, column colon i n t right parenthesis colon void, Flips the node at the specified row and column. print Node left parenthesis node colon char left bracket right bracket right parenthesis colon void, Displays the node on the console."/>
          <p:cNvPicPr>
            <a:picLocks noChangeAspect="1"/>
          </p:cNvPicPr>
          <p:nvPr/>
        </p:nvPicPr>
        <p:blipFill>
          <a:blip r:embed="rId2"/>
          <a:stretch>
            <a:fillRect/>
          </a:stretch>
        </p:blipFill>
        <p:spPr>
          <a:xfrm>
            <a:off x="838200" y="1676400"/>
            <a:ext cx="7162800" cy="3733801"/>
          </a:xfrm>
          <a:prstGeom prst="rect">
            <a:avLst/>
          </a:prstGeom>
        </p:spPr>
      </p:pic>
      <p:sp>
        <p:nvSpPr>
          <p:cNvPr id="7" name="TextBox 3">
            <a:hlinkClick r:id="rId3"/>
          </p:cNvPr>
          <p:cNvSpPr>
            <a:spLocks noChangeArrowheads="1"/>
          </p:cNvSpPr>
          <p:nvPr/>
        </p:nvSpPr>
        <p:spPr bwMode="auto">
          <a:xfrm>
            <a:off x="5287169" y="5803900"/>
            <a:ext cx="13716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latin typeface="+mn-lt"/>
              </a:rPr>
              <a:t>NineTail</a:t>
            </a:r>
          </a:p>
        </p:txBody>
      </p:sp>
      <p:sp>
        <p:nvSpPr>
          <p:cNvPr id="8" name="TextBox 4">
            <a:hlinkClick r:id="rId4"/>
          </p:cNvPr>
          <p:cNvSpPr>
            <a:spLocks noChangeArrowheads="1"/>
          </p:cNvSpPr>
          <p:nvPr/>
        </p:nvSpPr>
        <p:spPr bwMode="auto">
          <a:xfrm>
            <a:off x="2971800" y="5803900"/>
            <a:ext cx="196373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latin typeface="+mn-lt"/>
              </a:rPr>
              <a:t>NineTailModel</a:t>
            </a:r>
            <a:endParaRPr lang="en-US" altLang="en-US" sz="2000" dirty="0">
              <a:latin typeface="+mn-lt"/>
            </a:endParaRPr>
          </a:p>
        </p:txBody>
      </p:sp>
      <p:sp>
        <p:nvSpPr>
          <p:cNvPr id="6" name="TextBox 5">
            <a:hlinkClick r:id="rId5"/>
          </p:cNvPr>
          <p:cNvSpPr txBox="1"/>
          <p:nvPr/>
        </p:nvSpPr>
        <p:spPr>
          <a:xfrm>
            <a:off x="7010400" y="5776913"/>
            <a:ext cx="685800" cy="400110"/>
          </a:xfrm>
          <a:prstGeom prst="rect">
            <a:avLst/>
          </a:prstGeom>
          <a:solidFill>
            <a:srgbClr val="38A1BA"/>
          </a:solidFill>
        </p:spPr>
        <p:txBody>
          <a:bodyPr wrap="square" rtlCol="0">
            <a:spAutoFit/>
          </a:bodyPr>
          <a:lstStyle/>
          <a:p>
            <a:r>
              <a:rPr lang="en-US" sz="2000" dirty="0" smtClean="0"/>
              <a:t>Run</a:t>
            </a:r>
          </a:p>
        </p:txBody>
      </p:sp>
    </p:spTree>
    <p:extLst>
      <p:ext uri="{BB962C8B-B14F-4D97-AF65-F5344CB8AC3E}">
        <p14:creationId xmlns:p14="http://schemas.microsoft.com/office/powerpoint/2010/main" val="2110668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cstate="print">
            <a:alphaModFix/>
          </a:blip>
          <a:stretch>
            <a:fillRect/>
          </a:stretch>
        </p:blipFill>
        <p:spPr>
          <a:xfrm>
            <a:off x="1143000" y="2310096"/>
            <a:ext cx="6992625" cy="2466975"/>
          </a:xfrm>
          <a:prstGeom prst="rect">
            <a:avLst/>
          </a:prstGeom>
          <a:noFill/>
          <a:ln>
            <a:noFill/>
          </a:ln>
        </p:spPr>
      </p:pic>
    </p:spTree>
    <p:extLst>
      <p:ext uri="{BB962C8B-B14F-4D97-AF65-F5344CB8AC3E}">
        <p14:creationId xmlns:p14="http://schemas.microsoft.com/office/powerpoint/2010/main" val="3420136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Graph Animation</a:t>
            </a:r>
            <a:endParaRPr lang="en-US" dirty="0"/>
          </a:p>
        </p:txBody>
      </p:sp>
      <p:pic>
        <p:nvPicPr>
          <p:cNvPr id="3" name="Picture 2" descr="w w w period c s period Armstrong period e d u forward slash Liang forward slash animation forward slash Graph Learning Tool period h t m l.">
            <a:hlinkClick r:id="rId2"/>
          </p:cNvPr>
          <p:cNvPicPr>
            <a:picLocks noChangeAspect="1"/>
          </p:cNvPicPr>
          <p:nvPr/>
        </p:nvPicPr>
        <p:blipFill>
          <a:blip r:embed="rId3"/>
          <a:stretch>
            <a:fillRect/>
          </a:stretch>
        </p:blipFill>
        <p:spPr>
          <a:xfrm>
            <a:off x="914400" y="1676400"/>
            <a:ext cx="7248535" cy="762046"/>
          </a:xfrm>
          <a:prstGeom prst="rect">
            <a:avLst/>
          </a:prstGeom>
        </p:spPr>
      </p:pic>
      <p:pic>
        <p:nvPicPr>
          <p:cNvPr id="10" name="Picture 3" descr="An illustration of a Mozilla Firefox window of graph learning tool by Y Daniel Liang. The top left corner has instructions that reads, Add, Left Click. Move, C t r l drag. Connect, drag. Remove, right click. Below the graph are two menus. The first menu, Display D F S slash B F S, has a text field named starting index and 2 buttons D F S Tree and B F S Tree. The second menu, Find a shortest path, has 2 text fields Starting index and Ending index, with a Shortest Path button. The Shortest Path button is selected."/>
          <p:cNvPicPr>
            <a:picLocks noChangeAspect="1"/>
          </p:cNvPicPr>
          <p:nvPr/>
        </p:nvPicPr>
        <p:blipFill>
          <a:blip r:embed="rId4"/>
          <a:stretch>
            <a:fillRect/>
          </a:stretch>
        </p:blipFill>
        <p:spPr>
          <a:xfrm>
            <a:off x="723517" y="2743200"/>
            <a:ext cx="7696966" cy="3581400"/>
          </a:xfrm>
          <a:prstGeom prst="rect">
            <a:avLst/>
          </a:prstGeom>
        </p:spPr>
      </p:pic>
    </p:spTree>
    <p:extLst>
      <p:ext uri="{BB962C8B-B14F-4D97-AF65-F5344CB8AC3E}">
        <p14:creationId xmlns:p14="http://schemas.microsoft.com/office/powerpoint/2010/main" val="3515835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Seven Bridges of </a:t>
            </a:r>
            <a:r>
              <a:rPr lang="en-US" altLang="en-US" dirty="0" err="1"/>
              <a:t>Königsberg</a:t>
            </a:r>
            <a:r>
              <a:rPr lang="en-US" altLang="en-US" dirty="0"/>
              <a:t> </a:t>
            </a:r>
            <a:endParaRPr lang="en-US" dirty="0"/>
          </a:p>
        </p:txBody>
      </p:sp>
      <p:pic>
        <p:nvPicPr>
          <p:cNvPr id="4" name="Picture 2" descr="An illustration displays 2 diagrams of Seven Bridges of Konigsberg. First diagram displays 2 islands: Island 1, c and island 2, D in the river of sides A, and B. C is connected to D with a bridge, C has 1 connection to side, A and a return connection from A. In the same way it is connected with side, B. Island, D has one connection on either sides. second diagram displays 4 points A, B, C, and D. A, B, C are connected with D and A C B are interconnected with each other. "/>
          <p:cNvPicPr>
            <a:picLocks noChangeAspect="1"/>
          </p:cNvPicPr>
          <p:nvPr/>
        </p:nvPicPr>
        <p:blipFill>
          <a:blip r:embed="rId2"/>
          <a:stretch>
            <a:fillRect/>
          </a:stretch>
        </p:blipFill>
        <p:spPr>
          <a:xfrm>
            <a:off x="1104900" y="1828800"/>
            <a:ext cx="6934200" cy="4148760"/>
          </a:xfrm>
          <a:prstGeom prst="rect">
            <a:avLst/>
          </a:prstGeom>
        </p:spPr>
      </p:pic>
    </p:spTree>
    <p:extLst>
      <p:ext uri="{BB962C8B-B14F-4D97-AF65-F5344CB8AC3E}">
        <p14:creationId xmlns:p14="http://schemas.microsoft.com/office/powerpoint/2010/main" val="456765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Basic Graph Terminologies </a:t>
            </a:r>
            <a:r>
              <a:rPr lang="en-US" altLang="en-US" sz="2000" b="0" dirty="0" smtClean="0"/>
              <a:t>(1 of 2)</a:t>
            </a:r>
            <a:endParaRPr lang="en-US" sz="2000" b="0" dirty="0"/>
          </a:p>
        </p:txBody>
      </p:sp>
      <p:sp>
        <p:nvSpPr>
          <p:cNvPr id="5" name="Content Placeholder 2"/>
          <p:cNvSpPr>
            <a:spLocks noGrp="1"/>
          </p:cNvSpPr>
          <p:nvPr>
            <p:ph idx="1"/>
          </p:nvPr>
        </p:nvSpPr>
        <p:spPr/>
        <p:txBody>
          <a:bodyPr/>
          <a:lstStyle/>
          <a:p>
            <a:pPr>
              <a:spcBef>
                <a:spcPct val="0"/>
              </a:spcBef>
              <a:spcAft>
                <a:spcPts val="1200"/>
              </a:spcAft>
              <a:buClrTx/>
              <a:buSzTx/>
            </a:pPr>
            <a:r>
              <a:rPr lang="en-US" altLang="en-US" dirty="0">
                <a:cs typeface="Times New Roman" panose="02020603050405020304" pitchFamily="18" charset="0"/>
              </a:rPr>
              <a:t>What is a graph?  G=(V, E)</a:t>
            </a:r>
          </a:p>
          <a:p>
            <a:pPr>
              <a:spcBef>
                <a:spcPct val="0"/>
              </a:spcBef>
              <a:spcAft>
                <a:spcPts val="1200"/>
              </a:spcAft>
              <a:buClrTx/>
              <a:buSzTx/>
            </a:pPr>
            <a:r>
              <a:rPr lang="en-US" altLang="en-US" dirty="0">
                <a:cs typeface="Times New Roman" panose="02020603050405020304" pitchFamily="18" charset="0"/>
              </a:rPr>
              <a:t>Define a graph</a:t>
            </a:r>
          </a:p>
          <a:p>
            <a:pPr>
              <a:spcBef>
                <a:spcPct val="0"/>
              </a:spcBef>
              <a:spcAft>
                <a:spcPts val="1200"/>
              </a:spcAft>
              <a:buClrTx/>
              <a:buSzTx/>
            </a:pPr>
            <a:r>
              <a:rPr lang="en-US" altLang="en-US" dirty="0">
                <a:cs typeface="Times New Roman" panose="02020603050405020304" pitchFamily="18" charset="0"/>
              </a:rPr>
              <a:t>Directed </a:t>
            </a:r>
            <a:r>
              <a:rPr lang="en-US" altLang="en-US" dirty="0" smtClean="0">
                <a:cs typeface="Times New Roman" panose="02020603050405020304" pitchFamily="18" charset="0"/>
              </a:rPr>
              <a:t>versus</a:t>
            </a:r>
            <a:r>
              <a:rPr lang="en-US" altLang="en-US" dirty="0">
                <a:cs typeface="Times New Roman" panose="02020603050405020304" pitchFamily="18" charset="0"/>
              </a:rPr>
              <a:t>. undirected graphs</a:t>
            </a:r>
          </a:p>
          <a:p>
            <a:pPr>
              <a:spcBef>
                <a:spcPct val="0"/>
              </a:spcBef>
              <a:spcAft>
                <a:spcPts val="1200"/>
              </a:spcAft>
              <a:buClrTx/>
              <a:buSzTx/>
            </a:pPr>
            <a:r>
              <a:rPr lang="en-US" altLang="en-US" dirty="0">
                <a:cs typeface="Times New Roman" panose="02020603050405020304" pitchFamily="18" charset="0"/>
              </a:rPr>
              <a:t>Weighted </a:t>
            </a:r>
            <a:r>
              <a:rPr lang="en-US" altLang="en-US" dirty="0" smtClean="0">
                <a:cs typeface="Times New Roman" panose="02020603050405020304" pitchFamily="18" charset="0"/>
              </a:rPr>
              <a:t>versus</a:t>
            </a:r>
            <a:r>
              <a:rPr lang="en-US" altLang="en-US" dirty="0">
                <a:cs typeface="Times New Roman" panose="02020603050405020304" pitchFamily="18" charset="0"/>
              </a:rPr>
              <a:t>. unweighted graphs</a:t>
            </a:r>
          </a:p>
          <a:p>
            <a:pPr>
              <a:spcBef>
                <a:spcPct val="0"/>
              </a:spcBef>
              <a:spcAft>
                <a:spcPts val="1200"/>
              </a:spcAft>
              <a:buClrTx/>
              <a:buSzTx/>
            </a:pPr>
            <a:r>
              <a:rPr lang="en-US" altLang="en-US" dirty="0">
                <a:cs typeface="Times New Roman" panose="02020603050405020304" pitchFamily="18" charset="0"/>
              </a:rPr>
              <a:t>Adjacent vertices</a:t>
            </a:r>
          </a:p>
          <a:p>
            <a:pPr>
              <a:spcBef>
                <a:spcPct val="0"/>
              </a:spcBef>
              <a:spcAft>
                <a:spcPts val="1200"/>
              </a:spcAft>
              <a:buClrTx/>
              <a:buSzTx/>
            </a:pPr>
            <a:r>
              <a:rPr lang="en-US" altLang="en-US" dirty="0">
                <a:cs typeface="Times New Roman" panose="02020603050405020304" pitchFamily="18" charset="0"/>
              </a:rPr>
              <a:t>Incident </a:t>
            </a:r>
          </a:p>
          <a:p>
            <a:pPr>
              <a:spcBef>
                <a:spcPct val="0"/>
              </a:spcBef>
              <a:spcAft>
                <a:spcPts val="1200"/>
              </a:spcAft>
              <a:buClrTx/>
              <a:buSzTx/>
            </a:pPr>
            <a:r>
              <a:rPr lang="en-US" altLang="en-US" dirty="0">
                <a:cs typeface="Times New Roman" panose="02020603050405020304" pitchFamily="18" charset="0"/>
              </a:rPr>
              <a:t>Degree</a:t>
            </a:r>
          </a:p>
          <a:p>
            <a:pPr>
              <a:spcBef>
                <a:spcPct val="0"/>
              </a:spcBef>
              <a:spcAft>
                <a:spcPts val="1200"/>
              </a:spcAft>
              <a:buClrTx/>
              <a:buSzTx/>
            </a:pPr>
            <a:r>
              <a:rPr lang="en-US" altLang="en-US" dirty="0">
                <a:cs typeface="Times New Roman" panose="02020603050405020304" pitchFamily="18" charset="0"/>
              </a:rPr>
              <a:t>Neighbor</a:t>
            </a:r>
          </a:p>
          <a:p>
            <a:pPr>
              <a:spcBef>
                <a:spcPct val="0"/>
              </a:spcBef>
              <a:spcAft>
                <a:spcPts val="1200"/>
              </a:spcAft>
              <a:buClrTx/>
              <a:buSzTx/>
            </a:pPr>
            <a:r>
              <a:rPr lang="en-US" altLang="en-US" dirty="0" smtClean="0">
                <a:cs typeface="Times New Roman" panose="02020603050405020304" pitchFamily="18" charset="0"/>
              </a:rPr>
              <a:t>loop</a:t>
            </a:r>
            <a:endParaRPr lang="en-US" dirty="0"/>
          </a:p>
        </p:txBody>
      </p:sp>
    </p:spTree>
    <p:extLst>
      <p:ext uri="{BB962C8B-B14F-4D97-AF65-F5344CB8AC3E}">
        <p14:creationId xmlns:p14="http://schemas.microsoft.com/office/powerpoint/2010/main" val="3016624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Directed </a:t>
            </a:r>
            <a:r>
              <a:rPr lang="en-US" altLang="en-US" dirty="0" smtClean="0"/>
              <a:t>V</a:t>
            </a:r>
            <a:r>
              <a:rPr lang="en-US" altLang="en-US" sz="100" dirty="0" smtClean="0">
                <a:solidFill>
                  <a:schemeClr val="bg1"/>
                </a:solidFill>
              </a:rPr>
              <a:t>ersu</a:t>
            </a:r>
            <a:r>
              <a:rPr lang="en-US" altLang="en-US" dirty="0" smtClean="0"/>
              <a:t>s </a:t>
            </a:r>
            <a:r>
              <a:rPr lang="en-US" altLang="en-US" dirty="0"/>
              <a:t>Undirected Graph </a:t>
            </a:r>
            <a:endParaRPr lang="en-US" dirty="0"/>
          </a:p>
        </p:txBody>
      </p:sp>
      <p:pic>
        <p:nvPicPr>
          <p:cNvPr id="5" name="Picture 2" descr="An illustration displays a graph of points. In the graph the points Peter and Jane refers to Mark, mark and Cindy refers to Wendy. "/>
          <p:cNvPicPr>
            <a:picLocks noChangeAspect="1"/>
          </p:cNvPicPr>
          <p:nvPr/>
        </p:nvPicPr>
        <p:blipFill>
          <a:blip r:embed="rId2"/>
          <a:stretch>
            <a:fillRect/>
          </a:stretch>
        </p:blipFill>
        <p:spPr>
          <a:xfrm>
            <a:off x="1524000" y="1761369"/>
            <a:ext cx="4369758" cy="3048750"/>
          </a:xfrm>
          <a:prstGeom prst="rect">
            <a:avLst/>
          </a:prstGeom>
        </p:spPr>
      </p:pic>
    </p:spTree>
    <p:extLst>
      <p:ext uri="{BB962C8B-B14F-4D97-AF65-F5344CB8AC3E}">
        <p14:creationId xmlns:p14="http://schemas.microsoft.com/office/powerpoint/2010/main" val="1814805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Basic Graph Terminologies </a:t>
            </a:r>
            <a:r>
              <a:rPr lang="en-US" altLang="en-US" sz="2000" b="0" dirty="0" smtClean="0"/>
              <a:t>(2 </a:t>
            </a:r>
            <a:r>
              <a:rPr lang="en-US" altLang="en-US" sz="2000" b="0" dirty="0"/>
              <a:t>of 2)</a:t>
            </a:r>
            <a:endParaRPr lang="en-US" dirty="0"/>
          </a:p>
        </p:txBody>
      </p:sp>
      <p:sp>
        <p:nvSpPr>
          <p:cNvPr id="5" name="Content Placeholder 2"/>
          <p:cNvSpPr>
            <a:spLocks noGrp="1"/>
          </p:cNvSpPr>
          <p:nvPr>
            <p:ph idx="1"/>
          </p:nvPr>
        </p:nvSpPr>
        <p:spPr>
          <a:xfrm>
            <a:off x="457200" y="1524000"/>
            <a:ext cx="8229600" cy="2057400"/>
          </a:xfrm>
        </p:spPr>
        <p:txBody>
          <a:bodyPr/>
          <a:lstStyle/>
          <a:p>
            <a:pPr>
              <a:spcBef>
                <a:spcPct val="0"/>
              </a:spcBef>
              <a:spcAft>
                <a:spcPts val="1200"/>
              </a:spcAft>
              <a:buClrTx/>
            </a:pPr>
            <a:r>
              <a:rPr lang="en-US" altLang="en-US" dirty="0">
                <a:cs typeface="Times New Roman" panose="02020603050405020304" pitchFamily="18" charset="0"/>
              </a:rPr>
              <a:t>Parallel edge</a:t>
            </a:r>
          </a:p>
          <a:p>
            <a:pPr>
              <a:spcBef>
                <a:spcPct val="0"/>
              </a:spcBef>
              <a:spcAft>
                <a:spcPts val="1200"/>
              </a:spcAft>
              <a:buClrTx/>
            </a:pPr>
            <a:r>
              <a:rPr lang="en-US" altLang="en-US" dirty="0">
                <a:cs typeface="Times New Roman" panose="02020603050405020304" pitchFamily="18" charset="0"/>
              </a:rPr>
              <a:t>Simple graph</a:t>
            </a:r>
          </a:p>
          <a:p>
            <a:pPr>
              <a:spcBef>
                <a:spcPct val="0"/>
              </a:spcBef>
              <a:spcAft>
                <a:spcPts val="1200"/>
              </a:spcAft>
              <a:buClrTx/>
            </a:pPr>
            <a:r>
              <a:rPr lang="en-US" altLang="en-US" dirty="0">
                <a:cs typeface="Times New Roman" panose="02020603050405020304" pitchFamily="18" charset="0"/>
              </a:rPr>
              <a:t>Complete graph</a:t>
            </a:r>
          </a:p>
          <a:p>
            <a:pPr>
              <a:spcBef>
                <a:spcPct val="0"/>
              </a:spcBef>
              <a:spcAft>
                <a:spcPts val="1200"/>
              </a:spcAft>
              <a:buClrTx/>
            </a:pPr>
            <a:r>
              <a:rPr lang="en-US" altLang="en-US" dirty="0">
                <a:cs typeface="Times New Roman" panose="02020603050405020304" pitchFamily="18" charset="0"/>
              </a:rPr>
              <a:t>Spanning </a:t>
            </a:r>
            <a:r>
              <a:rPr lang="en-US" altLang="en-US" dirty="0" smtClean="0">
                <a:cs typeface="Times New Roman" panose="02020603050405020304" pitchFamily="18" charset="0"/>
              </a:rPr>
              <a:t>tree</a:t>
            </a:r>
            <a:endParaRPr lang="en-US" altLang="en-US" dirty="0"/>
          </a:p>
        </p:txBody>
      </p:sp>
      <p:pic>
        <p:nvPicPr>
          <p:cNvPr id="4" name="Picture 3" descr="An illustration displays 2 diagrams a and b. Diagram a displays 5 points A, B, C, D and E connecting each other point. Diagram b displays Point A connected with B, C, D, and E."/>
          <p:cNvPicPr>
            <a:picLocks noChangeAspect="1"/>
          </p:cNvPicPr>
          <p:nvPr/>
        </p:nvPicPr>
        <p:blipFill>
          <a:blip r:embed="rId2"/>
          <a:stretch>
            <a:fillRect/>
          </a:stretch>
        </p:blipFill>
        <p:spPr>
          <a:xfrm>
            <a:off x="762000" y="4114800"/>
            <a:ext cx="7468247" cy="1969229"/>
          </a:xfrm>
          <a:prstGeom prst="rect">
            <a:avLst/>
          </a:prstGeom>
        </p:spPr>
      </p:pic>
    </p:spTree>
    <p:extLst>
      <p:ext uri="{BB962C8B-B14F-4D97-AF65-F5344CB8AC3E}">
        <p14:creationId xmlns:p14="http://schemas.microsoft.com/office/powerpoint/2010/main" val="1690390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11492</TotalTime>
  <Words>976</Words>
  <Application>Microsoft Office PowerPoint</Application>
  <PresentationFormat>On-screen Show (4:3)</PresentationFormat>
  <Paragraphs>116</Paragraphs>
  <Slides>41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Tahoma</vt:lpstr>
      <vt:lpstr>Times New Roman</vt:lpstr>
      <vt:lpstr>Verdana</vt:lpstr>
      <vt:lpstr>Wingdings</vt:lpstr>
      <vt:lpstr>508 Lecture</vt:lpstr>
      <vt:lpstr>Introduction to Java Programming</vt:lpstr>
      <vt:lpstr>Objectives (1 of 2)</vt:lpstr>
      <vt:lpstr>Objectives (2 of 2)</vt:lpstr>
      <vt:lpstr>Modeling Using Graphs</vt:lpstr>
      <vt:lpstr>Graph Animation</vt:lpstr>
      <vt:lpstr>Seven Bridges of Königsberg </vt:lpstr>
      <vt:lpstr>Basic Graph Terminologies (1 of 2)</vt:lpstr>
      <vt:lpstr>Directed Versus Undirected Graph </vt:lpstr>
      <vt:lpstr>Basic Graph Terminologies (2 of 2)</vt:lpstr>
      <vt:lpstr>Representing Graphs </vt:lpstr>
      <vt:lpstr>Representing Vertices </vt:lpstr>
      <vt:lpstr>Representing Edges: Edge Array </vt:lpstr>
      <vt:lpstr>Representing Edges: Edge Object </vt:lpstr>
      <vt:lpstr>Representing Edges: Adjacency Matrix </vt:lpstr>
      <vt:lpstr>Representing Edges: Adjacency Vertex List </vt:lpstr>
      <vt:lpstr>Representing Edges: Adjacency Edge List </vt:lpstr>
      <vt:lpstr>Representing Adjacency Edge List Using ArrayList </vt:lpstr>
      <vt:lpstr>Modeling Graphs (1 of 2)</vt:lpstr>
      <vt:lpstr>Modeling Graphs (2 of 2)</vt:lpstr>
      <vt:lpstr>Graph Visualization</vt:lpstr>
      <vt:lpstr>Graph Traversals </vt:lpstr>
      <vt:lpstr>Depth-First Search (1 of 2)</vt:lpstr>
      <vt:lpstr>Depth-First Search (2 of 2)</vt:lpstr>
      <vt:lpstr>Depth-First Search Example (1 of 2)</vt:lpstr>
      <vt:lpstr>Depth-First Search Example (2 of 2)</vt:lpstr>
      <vt:lpstr>Applications of the DFS </vt:lpstr>
      <vt:lpstr>Applications of the D F S </vt:lpstr>
      <vt:lpstr>The Connected Circles Problem</vt:lpstr>
      <vt:lpstr>Breadth-First Search </vt:lpstr>
      <vt:lpstr>Breadth-First Search Algorithm (1 of 2)</vt:lpstr>
      <vt:lpstr>Breadth-First Search Algorithm (2 of 2)</vt:lpstr>
      <vt:lpstr>Breadth-First Search Algorithm Example (1 of 2)</vt:lpstr>
      <vt:lpstr>Breadth-First Search Algorithm Example (2 of 2)</vt:lpstr>
      <vt:lpstr>Applications of the B F S  (1 of 2)</vt:lpstr>
      <vt:lpstr>Applications of the B F S (2 of 2)</vt:lpstr>
      <vt:lpstr>The Nine Tail Problem </vt:lpstr>
      <vt:lpstr>Nine Tail GUI Demo</vt:lpstr>
      <vt:lpstr>Representing Nine Coins</vt:lpstr>
      <vt:lpstr>Model the Nine Tail Problem </vt:lpstr>
      <vt:lpstr>NineTailModel </vt:lpstr>
      <vt:lpstr>Copyright</vt:lpstr>
    </vt:vector>
  </TitlesOfParts>
  <Company>Cognizant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10e</dc:title>
  <dc:subject>Engineering Computer Science</dc:subject>
  <dc:creator>Liang</dc:creator>
  <cp:keywords>Engineering Computer Science</cp:keywords>
  <cp:lastModifiedBy>Dutta, Prerana (Cognizant)</cp:lastModifiedBy>
  <cp:revision>5476</cp:revision>
  <dcterms:created xsi:type="dcterms:W3CDTF">2016-09-22T21:34:04Z</dcterms:created>
  <dcterms:modified xsi:type="dcterms:W3CDTF">2018-03-23T09:52:00Z</dcterms:modified>
</cp:coreProperties>
</file>