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45"/>
  </p:notesMasterIdLst>
  <p:handoutMasterIdLst>
    <p:handoutMasterId r:id="rId46"/>
  </p:handoutMasterIdLst>
  <p:sldIdLst>
    <p:sldId id="308" r:id="rId2"/>
    <p:sldId id="257" r:id="rId3"/>
    <p:sldId id="309" r:id="rId4"/>
    <p:sldId id="310" r:id="rId5"/>
    <p:sldId id="311" r:id="rId6"/>
    <p:sldId id="312" r:id="rId7"/>
    <p:sldId id="314" r:id="rId8"/>
    <p:sldId id="313" r:id="rId9"/>
    <p:sldId id="315" r:id="rId10"/>
    <p:sldId id="316" r:id="rId11"/>
    <p:sldId id="317" r:id="rId12"/>
    <p:sldId id="349"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293"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8A1BA"/>
    <a:srgbClr val="007FA3"/>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98" d="100"/>
          <a:sy n="98" d="100"/>
        </p:scale>
        <p:origin x="102" y="3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5E3B90A4-447B-4070-8457-6480BAFF5AD3}" type="datetimeFigureOut">
              <a:rPr lang="en-US" altLang="en-US"/>
              <a:pPr>
                <a:defRPr/>
              </a:pPr>
              <a:t>4/23/2018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pPr>
              <a:defRPr/>
            </a:pPr>
            <a:fld id="{348E3DB5-F410-4F32-983A-B2F6E6B4D4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D5B53999-A312-4231-AE8D-3DF15CEFC542}" type="datetimeFigureOut">
              <a:rPr lang="en-US" altLang="en-US"/>
              <a:pPr>
                <a:defRPr/>
              </a:pPr>
              <a:t>4/23/2018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8894C10E-4D5B-4890-93CB-C149B05390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125519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26225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88411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510595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30025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74048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909104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08361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244387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49285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151921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623562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4909FB-17EC-45F1-9900-EC64EAD0C450}" type="slidenum">
              <a:rPr lang="en-US" altLang="en-US" smtClean="0">
                <a:latin typeface="Calibri" panose="020F0502020204030204" pitchFamily="34" charset="0"/>
              </a:rPr>
              <a:pPr/>
              <a:t>43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132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08863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88993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29542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62094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8266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AA3D42-4F2F-43BA-9628-ABFE17CA909A}"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10254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23098F3-5236-456C-848D-8AF94E165FFC}" type="datetime1">
              <a:rPr lang="en-US" altLang="en-US"/>
              <a:pPr>
                <a:defRPr/>
              </a:pPr>
              <a:t>4/23/2018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952CCFFD-6D9D-4C92-91CF-71DC01F4B894}" type="slidenum">
              <a:rPr lang="en-US" altLang="en-US"/>
              <a:pPr>
                <a:defRPr/>
              </a:pPr>
              <a:t>‹#›</a:t>
            </a:fld>
            <a:endParaRPr lang="en-US" altLang="en-US"/>
          </a:p>
        </p:txBody>
      </p:sp>
    </p:spTree>
    <p:extLst>
      <p:ext uri="{BB962C8B-B14F-4D97-AF65-F5344CB8AC3E}">
        <p14:creationId xmlns:p14="http://schemas.microsoft.com/office/powerpoint/2010/main" val="26473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3"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smtClean="0">
                <a:latin typeface="Verdana" panose="020B0604030504040204" pitchFamily="34" charset="0"/>
              </a:rPr>
              <a:t>Copyright © 2017 Pearson Education, Inc. All Rights Reserved</a:t>
            </a:r>
          </a:p>
        </p:txBody>
      </p:sp>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 name="Shape 7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21C9494-3DBF-4AC4-BAB4-6E4CFB09CAC8}" type="datetime1">
              <a:rPr lang="en-US" altLang="en-US"/>
              <a:pPr>
                <a:defRPr/>
              </a:pPr>
              <a:t>4/23/2018</a:t>
            </a:fld>
            <a:endParaRPr lang="en-US" altLang="en-US"/>
          </a:p>
        </p:txBody>
      </p:sp>
      <p:sp>
        <p:nvSpPr>
          <p:cNvPr id="5" name="Shape 7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398B07CB-2822-437A-8012-198B7AFCB8F6}" type="slidenum">
              <a:rPr lang="en-US" altLang="en-US"/>
              <a:pPr>
                <a:defRPr/>
              </a:pPr>
              <a:t>‹#›</a:t>
            </a:fld>
            <a:endParaRPr lang="en-US" altLang="en-US"/>
          </a:p>
        </p:txBody>
      </p:sp>
    </p:spTree>
    <p:extLst>
      <p:ext uri="{BB962C8B-B14F-4D97-AF65-F5344CB8AC3E}">
        <p14:creationId xmlns:p14="http://schemas.microsoft.com/office/powerpoint/2010/main" val="37413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3" name="Shape 81"/>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FF3C906-3A66-4F59-A83A-139BA440B9CE}" type="datetime1">
              <a:rPr lang="en-US" altLang="en-US"/>
              <a:pPr>
                <a:defRPr/>
              </a:pPr>
              <a:t>4/23/2018</a:t>
            </a:fld>
            <a:endParaRPr lang="en-US" altLang="en-US"/>
          </a:p>
        </p:txBody>
      </p:sp>
      <p:sp>
        <p:nvSpPr>
          <p:cNvPr id="4" name="Shape 82"/>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17F03788-F79B-40EA-A109-A28D532C76FE}" type="slidenum">
              <a:rPr lang="en-US" altLang="en-US"/>
              <a:pPr>
                <a:defRPr/>
              </a:pPr>
              <a:t>‹#›</a:t>
            </a:fld>
            <a:endParaRPr lang="en-US" altLang="en-US"/>
          </a:p>
        </p:txBody>
      </p:sp>
    </p:spTree>
    <p:extLst>
      <p:ext uri="{BB962C8B-B14F-4D97-AF65-F5344CB8AC3E}">
        <p14:creationId xmlns:p14="http://schemas.microsoft.com/office/powerpoint/2010/main" val="13384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84559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60833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35"/>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9284F8F-05CA-4722-BD4D-7E898E911E51}" type="datetime1">
              <a:rPr lang="en-US" altLang="en-US"/>
              <a:pPr>
                <a:defRPr/>
              </a:pPr>
              <a:t>4/23/2018</a:t>
            </a:fld>
            <a:endParaRPr lang="en-US" altLang="en-US"/>
          </a:p>
        </p:txBody>
      </p:sp>
      <p:sp>
        <p:nvSpPr>
          <p:cNvPr id="7" name="Shape 36"/>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F9FB0C07-FBDB-4272-986D-A0D0866658EE}" type="slidenum">
              <a:rPr lang="en-US" altLang="en-US"/>
              <a:pPr>
                <a:defRPr/>
              </a:pPr>
              <a:t>‹#›</a:t>
            </a:fld>
            <a:endParaRPr lang="en-US" altLang="en-US"/>
          </a:p>
        </p:txBody>
      </p:sp>
    </p:spTree>
    <p:extLst>
      <p:ext uri="{BB962C8B-B14F-4D97-AF65-F5344CB8AC3E}">
        <p14:creationId xmlns:p14="http://schemas.microsoft.com/office/powerpoint/2010/main" val="13346082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B990F8C-48C3-423D-BB3F-75B4C5696DA3}" type="datetime1">
              <a:rPr lang="en-US" altLang="en-US"/>
              <a:pPr>
                <a:defRPr/>
              </a:pPr>
              <a:t>4/23/2018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FD87A671-00CE-436A-9762-716107D404D6}" type="slidenum">
              <a:rPr lang="en-US" altLang="en-US"/>
              <a:pPr>
                <a:defRPr/>
              </a:pPr>
              <a:t>‹#›</a:t>
            </a:fld>
            <a:endParaRPr lang="en-US" altLang="en-US"/>
          </a:p>
        </p:txBody>
      </p:sp>
    </p:spTree>
    <p:extLst>
      <p:ext uri="{BB962C8B-B14F-4D97-AF65-F5344CB8AC3E}">
        <p14:creationId xmlns:p14="http://schemas.microsoft.com/office/powerpoint/2010/main" val="320421072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5" name="Shape 51"/>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DB0E181-C769-4E40-B896-7B85EA9637A9}" type="datetime1">
              <a:rPr lang="en-US" altLang="en-US"/>
              <a:pPr>
                <a:defRPr/>
              </a:pPr>
              <a:t>4/23/2018</a:t>
            </a:fld>
            <a:endParaRPr lang="en-US" altLang="en-US"/>
          </a:p>
        </p:txBody>
      </p:sp>
      <p:sp>
        <p:nvSpPr>
          <p:cNvPr id="6" name="Shape 52"/>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0E281A6E-897B-4D18-908B-7FA74B5D07E7}" type="slidenum">
              <a:rPr lang="en-US" altLang="en-US"/>
              <a:pPr>
                <a:defRPr/>
              </a:pPr>
              <a:t>‹#›</a:t>
            </a:fld>
            <a:endParaRPr lang="en-US" altLang="en-US"/>
          </a:p>
        </p:txBody>
      </p:sp>
    </p:spTree>
    <p:extLst>
      <p:ext uri="{BB962C8B-B14F-4D97-AF65-F5344CB8AC3E}">
        <p14:creationId xmlns:p14="http://schemas.microsoft.com/office/powerpoint/2010/main" val="52731898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5"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C26401D-5229-409D-9EBE-C86CADF6BF8E}" type="datetime1">
              <a:rPr lang="en-US" altLang="en-US"/>
              <a:pPr>
                <a:defRPr/>
              </a:pPr>
              <a:t>4/23/2018</a:t>
            </a:fld>
            <a:endParaRPr lang="en-US" altLang="en-US"/>
          </a:p>
        </p:txBody>
      </p:sp>
      <p:sp>
        <p:nvSpPr>
          <p:cNvPr id="6"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43BB482E-4789-4706-94DC-63521CBAADCF}" type="slidenum">
              <a:rPr lang="en-US" altLang="en-US"/>
              <a:pPr>
                <a:defRPr/>
              </a:pPr>
              <a:t>‹#›</a:t>
            </a:fld>
            <a:endParaRPr lang="en-US" altLang="en-US"/>
          </a:p>
        </p:txBody>
      </p:sp>
    </p:spTree>
    <p:extLst>
      <p:ext uri="{BB962C8B-B14F-4D97-AF65-F5344CB8AC3E}">
        <p14:creationId xmlns:p14="http://schemas.microsoft.com/office/powerpoint/2010/main" val="32200246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ADED1D96-FBEF-430D-9292-4A9577FEC7D6}" type="datetime1">
              <a:rPr lang="en-US" altLang="en-US"/>
              <a:pPr>
                <a:defRPr/>
              </a:pPr>
              <a:t>4/23/2018</a:t>
            </a:fld>
            <a:endParaRPr lang="en-US" altLang="en-US"/>
          </a:p>
        </p:txBody>
      </p:sp>
      <p:sp>
        <p:nvSpPr>
          <p:cNvPr id="7"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6E201DF4-BD43-4454-B178-029C5DF00C5A}" type="slidenum">
              <a:rPr lang="en-US" altLang="en-US"/>
              <a:pPr>
                <a:defRPr/>
              </a:pPr>
              <a:t>‹#›</a:t>
            </a:fld>
            <a:endParaRPr lang="en-US" altLang="en-US"/>
          </a:p>
        </p:txBody>
      </p:sp>
    </p:spTree>
    <p:extLst>
      <p:ext uri="{BB962C8B-B14F-4D97-AF65-F5344CB8AC3E}">
        <p14:creationId xmlns:p14="http://schemas.microsoft.com/office/powerpoint/2010/main" val="298852307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5"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6635877-ADB6-4C09-A056-0A814624EE66}" type="datetime1">
              <a:rPr lang="en-US" altLang="en-US"/>
              <a:pPr>
                <a:defRPr/>
              </a:pPr>
              <a:t>4/23/2018</a:t>
            </a:fld>
            <a:endParaRPr lang="en-US" altLang="en-US"/>
          </a:p>
        </p:txBody>
      </p:sp>
      <p:sp>
        <p:nvSpPr>
          <p:cNvPr id="6"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lvl1pPr>
          </a:lstStyle>
          <a:p>
            <a:pPr>
              <a:defRPr/>
            </a:pPr>
            <a:fld id="{89DACCC1-DA33-41A7-9AE7-72E0E3DD4C91}" type="slidenum">
              <a:rPr lang="en-US" altLang="en-US"/>
              <a:pPr>
                <a:defRPr/>
              </a:pPr>
              <a:t>‹#›</a:t>
            </a:fld>
            <a:endParaRPr lang="en-US" altLang="en-US"/>
          </a:p>
        </p:txBody>
      </p:sp>
    </p:spTree>
    <p:extLst>
      <p:ext uri="{BB962C8B-B14F-4D97-AF65-F5344CB8AC3E}">
        <p14:creationId xmlns:p14="http://schemas.microsoft.com/office/powerpoint/2010/main" val="419401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4976" r:id="rId1"/>
    <p:sldLayoutId id="2147484977" r:id="rId2"/>
    <p:sldLayoutId id="2147484978" r:id="rId3"/>
    <p:sldLayoutId id="2147484979" r:id="rId4"/>
    <p:sldLayoutId id="2147484980" r:id="rId5"/>
    <p:sldLayoutId id="2147484981" r:id="rId6"/>
    <p:sldLayoutId id="2147484982" r:id="rId7"/>
    <p:sldLayoutId id="2147484983" r:id="rId8"/>
    <p:sldLayoutId id="2147484984" r:id="rId9"/>
    <p:sldLayoutId id="2147484985" r:id="rId10"/>
    <p:sldLayoutId id="2147484986" r:id="rId11"/>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notesSlide" Target="../notesSlides/notesSlide9.xml"/><Relationship Id="rId7" Type="http://schemas.openxmlformats.org/officeDocument/2006/relationships/hyperlink" Target="http://www.cs.armstrong.edu/liang/intro11e/html/TestWeightedGraph.html" TargetMode="Externa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hyperlink" Target="http://www.cs.armstrong.edu/liang/intro11e/html/WeightedGraph.html" TargetMode="Externa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s.armstrong.edu/liang/intro11e/html/TestMinimumSpanningTree.html" TargetMode="External"/><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hyperlink" Target="http://liveexample-ppe.pearsoncmg.com/LiveRun/faces/LiveExample.x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stShortestPath.html" TargetMode="External"/><Relationship Id="rId4" Type="http://schemas.openxmlformats.org/officeDocument/2006/relationships/image" Target="../media/image3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s.armstrong.edu/liang/animation/ShortestPathAnimation.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oleObject" Target="../embeddings/oleObject14.bin"/><Relationship Id="rId7" Type="http://schemas.openxmlformats.org/officeDocument/2006/relationships/hyperlink" Target="http://www.cs.armstrong.edu/liang/intro11e/html/WeightedNineTail.html" TargetMode="Externa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hyperlink" Target="http://www.cs.armstrong.edu/liang/intro11e/html/WeightedNineTailModel.html" TargetMode="External"/><Relationship Id="rId5" Type="http://schemas.openxmlformats.org/officeDocument/2006/relationships/hyperlink" Target="http://www.cs.armstrong.edu/liang/intro11e/html/NineTailModel.html" TargetMode="External"/><Relationship Id="rId4" Type="http://schemas.openxmlformats.org/officeDocument/2006/relationships/image" Target="../media/image44.wmf"/></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hyperlink" Target="http://www.cs.armstrong.edu/liang/intro11e/html/WeightedEdge.html" TargetMode="External"/><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533400" y="193601"/>
            <a:ext cx="8229600" cy="622828"/>
          </a:xfrm>
        </p:spPr>
        <p:txBody>
          <a:bodyPr/>
          <a:lstStyle/>
          <a:p>
            <a:r>
              <a:rPr lang="en-US" altLang="en-US" dirty="0" smtClean="0"/>
              <a:t>Introduction to Java Programming</a:t>
            </a:r>
            <a:endParaRPr lang="en-US" altLang="en-US" dirty="0" smtClean="0">
              <a:sym typeface="Times New Roman" panose="02020603050405020304" pitchFamily="18" charset="0"/>
            </a:endParaRPr>
          </a:p>
        </p:txBody>
      </p:sp>
      <p:sp>
        <p:nvSpPr>
          <p:cNvPr id="17" name="Text Placeholder 2"/>
          <p:cNvSpPr>
            <a:spLocks noGrp="1"/>
          </p:cNvSpPr>
          <p:nvPr>
            <p:ph type="body" idx="1"/>
          </p:nvPr>
        </p:nvSpPr>
        <p:spPr/>
        <p:txBody>
          <a:bodyPr/>
          <a:lstStyle/>
          <a:p>
            <a:r>
              <a:rPr lang="en-US" altLang="en-US" dirty="0" smtClean="0">
                <a:latin typeface="+mn-lt"/>
              </a:rPr>
              <a:t>Tenth Edition</a:t>
            </a:r>
            <a:endParaRPr lang="en-US" dirty="0">
              <a:latin typeface="+mn-lt"/>
            </a:endParaRPr>
          </a:p>
        </p:txBody>
      </p:sp>
      <p:sp>
        <p:nvSpPr>
          <p:cNvPr id="18" name="Text Placeholder 3"/>
          <p:cNvSpPr>
            <a:spLocks noGrp="1"/>
          </p:cNvSpPr>
          <p:nvPr>
            <p:ph type="body" idx="2"/>
          </p:nvPr>
        </p:nvSpPr>
        <p:spPr/>
        <p:txBody>
          <a:bodyPr/>
          <a:lstStyle/>
          <a:p>
            <a:pPr algn="ctr"/>
            <a:r>
              <a:rPr lang="en-US" b="1" dirty="0" smtClean="0">
                <a:latin typeface="+mn-lt"/>
              </a:rPr>
              <a:t>Chapter 29</a:t>
            </a:r>
            <a:endParaRPr lang="en-US" b="1" dirty="0">
              <a:latin typeface="+mn-lt"/>
            </a:endParaRPr>
          </a:p>
        </p:txBody>
      </p:sp>
      <p:sp>
        <p:nvSpPr>
          <p:cNvPr id="19" name="Text Placeholder 4"/>
          <p:cNvSpPr>
            <a:spLocks noGrp="1"/>
          </p:cNvSpPr>
          <p:nvPr>
            <p:ph type="body" idx="3"/>
          </p:nvPr>
        </p:nvSpPr>
        <p:spPr/>
        <p:txBody>
          <a:bodyPr/>
          <a:lstStyle/>
          <a:p>
            <a:pPr algn="ctr"/>
            <a:r>
              <a:rPr lang="en-US" altLang="en-US" dirty="0" smtClean="0">
                <a:latin typeface="+mn-lt"/>
              </a:rPr>
              <a:t>Weighted Graphs and Applications</a:t>
            </a:r>
            <a:endParaRPr lang="en-US" altLang="en-US" dirty="0">
              <a:latin typeface="+mn-lt"/>
            </a:endParaRPr>
          </a:p>
        </p:txBody>
      </p:sp>
      <p:pic>
        <p:nvPicPr>
          <p:cNvPr id="8"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Placeholder 6"/>
          <p:cNvSpPr txBox="1">
            <a:spLocks noGrp="1"/>
          </p:cNvSpPr>
          <p:nvPr>
            <p:ph type="body" sz="quarter" idx="13"/>
          </p:nvPr>
        </p:nvSpPr>
        <p:spPr/>
        <p:txBody>
          <a:bodyPr/>
          <a:lstStyle/>
          <a:p>
            <a:r>
              <a:rPr lang="en-US" altLang="en-US" dirty="0" smtClean="0"/>
              <a:t>Copyright © 2015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nchor="b"/>
          <a:lstStyle/>
          <a:p>
            <a:r>
              <a:rPr lang="en-US" altLang="en-US" dirty="0" smtClean="0"/>
              <a:t>Edge Adjacency Lists </a:t>
            </a:r>
            <a:r>
              <a:rPr lang="en-US" altLang="en-US" sz="2000" b="0" dirty="0" smtClean="0"/>
              <a:t>(3 of 3)</a:t>
            </a:r>
            <a:endParaRPr lang="en-US" altLang="en-US" sz="2000" b="0" dirty="0" smtClean="0">
              <a:sym typeface="Times New Roman" panose="02020603050405020304" pitchFamily="18" charset="0"/>
            </a:endParaRPr>
          </a:p>
        </p:txBody>
      </p:sp>
      <p:graphicFrame>
        <p:nvGraphicFramePr>
          <p:cNvPr id="7" name="Object 2" descr="An illustration of a U M L class diagram Weighted Graph left angle bracket V right angle bracket that implements from another class Unweighted Graph left angle bracket V right angle bracket. The class Weighted Graph left angle bracket V right angle bracket contains 11 methods which is of public access modifier denoted by +. The methods along with their results are as follows. Method, Weighted Graph left parenthesis right parenthesis. Result, Constructs an empty graph. Method, Weighted Graph left parenthesis vertices colon V left bracket right bracket comma edges colon i n t left bracket right bracket left bracket right bracket right parenthesis. Result, Constructs a weighted graph with the specified edges and the number of vertices in arrays. Method, Weighted Graph left parenthesis vertices colon List left angle bracket V right angle bracket comma edges colon List left angle bracket Weighted Edge right angle bracket right parenthesis. Result, Constructs a weighted graph with the specified edges and the number of vertices. Method, Weighted Graph left parenthesis edges colon i n t left bracket right bracket left bracket right bracket comma number Of Vertices colon i n t right parenthesis. Result, Constructs a weighted graph with the specified edges in an array and the number of vertices. Method, Weighted Graph left parenthesis edges colon List left angle bracket Weighted Edge right angle bracket comma number Of Vertices colon i n t right parenthesis. Result, Constructs a weighted graph with the specified edges in a list and the number of vertices. Method, print Weighted Edges left parenthesis right parenthesis colon void. Result, Displays all edges and weights. Method, get Weight left parenthesis i n t u comma i n t v right parenthesis colon double. Result, Returns the weight on the edge from u to v. Throw an exception if the edge does not exist. Method, add Edges left parenthesis u colon i n t comma v colon i n t comma weight colon double right parenthesis colon void. Result, Adds a weighted edge to the graph and throws an Illegal Argument Exception if u, v, or w is invalid. If u, v is already in the graph, the new weight is set. Method, get Minimum Spanning Tree left parenthesis right parenthesis colon M S T. Result, Returns a minimum spanning tree starting from vertex 0. Method, get Minimum Spanning Tree left parenthesis index colon i n t right parenthesis colon M S T. Result, Returns a minimum spanning tree starting from vertex v. Method, get Shortest Path left parenthesis index colon i n t right parenthesis colon Shortest Path Tree. Result, Returns all single-source shortest paths."/>
          <p:cNvGraphicFramePr>
            <a:graphicFrameLocks noChangeAspect="1"/>
          </p:cNvGraphicFramePr>
          <p:nvPr>
            <p:extLst>
              <p:ext uri="{D42A27DB-BD31-4B8C-83A1-F6EECF244321}">
                <p14:modId xmlns:p14="http://schemas.microsoft.com/office/powerpoint/2010/main" val="3204805838"/>
              </p:ext>
            </p:extLst>
          </p:nvPr>
        </p:nvGraphicFramePr>
        <p:xfrm>
          <a:off x="1752600" y="1447800"/>
          <a:ext cx="5965017" cy="3886200"/>
        </p:xfrm>
        <a:graphic>
          <a:graphicData uri="http://schemas.openxmlformats.org/presentationml/2006/ole">
            <mc:AlternateContent xmlns:mc="http://schemas.openxmlformats.org/markup-compatibility/2006">
              <mc:Choice xmlns:v="urn:schemas-microsoft-com:vml" Requires="v">
                <p:oleObj spid="_x0000_s3096" name="Picture" r:id="rId4" imgW="4651380" imgH="3031717" progId="Word.Picture.8">
                  <p:embed/>
                </p:oleObj>
              </mc:Choice>
              <mc:Fallback>
                <p:oleObj name="Picture" r:id="rId4" imgW="4651380" imgH="3031717" progId="Word.Picture.8">
                  <p:embed/>
                  <p:pic>
                    <p:nvPicPr>
                      <p:cNvPr id="1127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447800"/>
                        <a:ext cx="5965017" cy="3886200"/>
                      </a:xfrm>
                      <a:prstGeom prst="rect">
                        <a:avLst/>
                      </a:prstGeom>
                      <a:noFill/>
                      <a:ln>
                        <a:noFill/>
                      </a:ln>
                    </p:spPr>
                  </p:pic>
                </p:oleObj>
              </mc:Fallback>
            </mc:AlternateContent>
          </a:graphicData>
        </a:graphic>
      </p:graphicFrame>
      <p:sp>
        <p:nvSpPr>
          <p:cNvPr id="5" name="TextBox 3">
            <a:hlinkClick r:id="rId6"/>
          </p:cNvPr>
          <p:cNvSpPr txBox="1"/>
          <p:nvPr/>
        </p:nvSpPr>
        <p:spPr>
          <a:xfrm>
            <a:off x="3322010" y="5721927"/>
            <a:ext cx="1828800" cy="369332"/>
          </a:xfrm>
          <a:prstGeom prst="rect">
            <a:avLst/>
          </a:prstGeom>
          <a:solidFill>
            <a:srgbClr val="92D050"/>
          </a:solidFill>
        </p:spPr>
        <p:txBody>
          <a:bodyPr wrap="square" rtlCol="0">
            <a:spAutoFit/>
          </a:bodyPr>
          <a:lstStyle/>
          <a:p>
            <a:r>
              <a:rPr lang="en-US" dirty="0" smtClean="0"/>
              <a:t>WeightedGraph</a:t>
            </a:r>
            <a:endParaRPr lang="en-US" dirty="0"/>
          </a:p>
        </p:txBody>
      </p:sp>
      <p:sp>
        <p:nvSpPr>
          <p:cNvPr id="6" name="TextBox 4">
            <a:hlinkClick r:id="rId7"/>
          </p:cNvPr>
          <p:cNvSpPr txBox="1"/>
          <p:nvPr/>
        </p:nvSpPr>
        <p:spPr>
          <a:xfrm>
            <a:off x="5208319" y="5721927"/>
            <a:ext cx="2224777" cy="381000"/>
          </a:xfrm>
          <a:prstGeom prst="rect">
            <a:avLst/>
          </a:prstGeom>
          <a:solidFill>
            <a:srgbClr val="92D050"/>
          </a:solidFill>
        </p:spPr>
        <p:txBody>
          <a:bodyPr wrap="square" rtlCol="0">
            <a:spAutoFit/>
          </a:bodyPr>
          <a:lstStyle/>
          <a:p>
            <a:r>
              <a:rPr lang="en-US" dirty="0" smtClean="0"/>
              <a:t>TestWeightedGraph</a:t>
            </a:r>
            <a:endParaRPr lang="en-US" dirty="0"/>
          </a:p>
        </p:txBody>
      </p:sp>
      <p:sp>
        <p:nvSpPr>
          <p:cNvPr id="8" name="TextBox 5">
            <a:hlinkClick r:id="rId8"/>
          </p:cNvPr>
          <p:cNvSpPr txBox="1"/>
          <p:nvPr/>
        </p:nvSpPr>
        <p:spPr>
          <a:xfrm>
            <a:off x="7467601" y="5733595"/>
            <a:ext cx="609600" cy="369332"/>
          </a:xfrm>
          <a:prstGeom prst="rect">
            <a:avLst/>
          </a:prstGeom>
          <a:solidFill>
            <a:srgbClr val="38A1BA"/>
          </a:solidFill>
        </p:spPr>
        <p:txBody>
          <a:bodyPr wrap="square" rtlCol="0">
            <a:spAutoFit/>
          </a:bodyPr>
          <a:lstStyle/>
          <a:p>
            <a:r>
              <a:rPr lang="en-US" dirty="0" smtClean="0"/>
              <a:t>Run</a:t>
            </a:r>
            <a:endParaRPr lang="en-US" dirty="0"/>
          </a:p>
        </p:txBody>
      </p:sp>
    </p:spTree>
    <p:extLst>
      <p:ext uri="{BB962C8B-B14F-4D97-AF65-F5344CB8AC3E}">
        <p14:creationId xmlns:p14="http://schemas.microsoft.com/office/powerpoint/2010/main" val="556923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Minimum Spanning </a:t>
            </a:r>
            <a:r>
              <a:rPr lang="en-US" altLang="en-US" dirty="0" smtClean="0"/>
              <a:t>Trees </a:t>
            </a:r>
            <a:r>
              <a:rPr lang="en-US" altLang="en-US" sz="2000" b="0" dirty="0" smtClean="0"/>
              <a:t>(1 of 2) </a:t>
            </a:r>
            <a:endParaRPr lang="en-US" sz="2000" b="0" dirty="0"/>
          </a:p>
        </p:txBody>
      </p:sp>
      <p:sp>
        <p:nvSpPr>
          <p:cNvPr id="3" name="Text Placeholder 2"/>
          <p:cNvSpPr>
            <a:spLocks noGrp="1"/>
          </p:cNvSpPr>
          <p:nvPr>
            <p:ph type="body" idx="1"/>
          </p:nvPr>
        </p:nvSpPr>
        <p:spPr>
          <a:xfrm>
            <a:off x="457200" y="1600201"/>
            <a:ext cx="8229600" cy="2406534"/>
          </a:xfrm>
        </p:spPr>
        <p:txBody>
          <a:bodyPr/>
          <a:lstStyle/>
          <a:p>
            <a:r>
              <a:rPr lang="en-US" altLang="en-US" dirty="0"/>
              <a:t>A graph may have many spanning trees. Suppose that the edges are weighted. A minimum spanning tree is a spanning tree with the minimum total weights. For example, the trees in Figures (b), (c), (d) are spanning trees for the graph in Figure (a). The trees in Figures (c) and (d) are minimum spanning trees</a:t>
            </a:r>
            <a:r>
              <a:rPr lang="en-US" altLang="en-US" dirty="0" smtClean="0"/>
              <a:t>.</a:t>
            </a:r>
            <a:endParaRPr lang="en-US" altLang="en-US" dirty="0"/>
          </a:p>
        </p:txBody>
      </p:sp>
      <p:pic>
        <p:nvPicPr>
          <p:cNvPr id="4" name="Picture 3" descr="An illustration of an undirected weighted graph. The graph is in the form of a square with 2 intersecting diagonals and 2 triangles on the left and right side of the square. The graph has 7 vertices. The weights of the edges connecting the vertices are as follows. The weights of the edges connecting the square from the top left corner, in the clockwise direction are, 10, 10, 12 and 8. The intersecting point of the diagonals forms a vertex that divides the diagonals into 4 edges. The weight of the top left and right diagonal edges are, 7 and 5. The weight of the bottom left and right diagonal edges are, 7 and 7. The triangle on the left side of the square has its base on the square. The lower edge has a weight of 5 and the upper edge has a weight of 6. The triangle on the right side of the square has its base on the square. Both the lower edge and the upper edge of the triangle has a weight of 8."/>
          <p:cNvPicPr>
            <a:picLocks noChangeAspect="1"/>
          </p:cNvPicPr>
          <p:nvPr/>
        </p:nvPicPr>
        <p:blipFill>
          <a:blip r:embed="rId3"/>
          <a:stretch>
            <a:fillRect/>
          </a:stretch>
        </p:blipFill>
        <p:spPr>
          <a:xfrm>
            <a:off x="990600" y="4023360"/>
            <a:ext cx="2562225" cy="2152650"/>
          </a:xfrm>
          <a:prstGeom prst="rect">
            <a:avLst/>
          </a:prstGeom>
        </p:spPr>
      </p:pic>
      <p:pic>
        <p:nvPicPr>
          <p:cNvPr id="5" name="Picture 4" descr="An illustration of a spanning tree with weighted edges. The tree is in a W shape, with the midpoint of the W connecting to another vertex forming an upward left sloping edge which in turn is connected to another vertex on its left forming a horizontal edge. The weights of the edges of the W from left to right are as follows. 5, 7, 7, 8. The weight of the upward left sloping edge is 5 and the weight of the horizontal edge is 10."/>
          <p:cNvPicPr>
            <a:picLocks noChangeAspect="1"/>
          </p:cNvPicPr>
          <p:nvPr/>
        </p:nvPicPr>
        <p:blipFill>
          <a:blip r:embed="rId4"/>
          <a:stretch>
            <a:fillRect/>
          </a:stretch>
        </p:blipFill>
        <p:spPr>
          <a:xfrm>
            <a:off x="4114800" y="4023360"/>
            <a:ext cx="3886200" cy="1934502"/>
          </a:xfrm>
          <a:prstGeom prst="rect">
            <a:avLst/>
          </a:prstGeom>
        </p:spPr>
      </p:pic>
    </p:spTree>
    <p:extLst>
      <p:ext uri="{BB962C8B-B14F-4D97-AF65-F5344CB8AC3E}">
        <p14:creationId xmlns:p14="http://schemas.microsoft.com/office/powerpoint/2010/main" val="1391147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Minimum Spanning </a:t>
            </a:r>
            <a:r>
              <a:rPr lang="en-US" altLang="en-US" dirty="0" smtClean="0"/>
              <a:t>Trees </a:t>
            </a:r>
            <a:r>
              <a:rPr lang="en-US" altLang="en-US" sz="2000" b="0" dirty="0" smtClean="0"/>
              <a:t>(2 </a:t>
            </a:r>
            <a:r>
              <a:rPr lang="en-US" altLang="en-US" sz="2000" b="0" dirty="0"/>
              <a:t>of 2)</a:t>
            </a:r>
            <a:r>
              <a:rPr lang="en-US" altLang="en-US" sz="2000" dirty="0" smtClean="0"/>
              <a:t> </a:t>
            </a:r>
            <a:endParaRPr lang="en-US" sz="2000" dirty="0"/>
          </a:p>
        </p:txBody>
      </p:sp>
      <p:pic>
        <p:nvPicPr>
          <p:cNvPr id="7" name="Picture 2" descr="An illustration of a spanning tree with weighted edges. The tree resembles 2 incomplete diamonds joined at their sides. The bottom right side of the first diamond and the top right side of the second diamond are not connected. The weighted edges of the first diamond from the bottom left, in clockwise direction, are 5, 6 and 7. The weighted edges of the second diamond from the bottom right, in clockwise direction, are 8, 7 and 5."/>
          <p:cNvPicPr>
            <a:picLocks noChangeAspect="1"/>
          </p:cNvPicPr>
          <p:nvPr/>
        </p:nvPicPr>
        <p:blipFill>
          <a:blip r:embed="rId3"/>
          <a:stretch>
            <a:fillRect/>
          </a:stretch>
        </p:blipFill>
        <p:spPr>
          <a:xfrm>
            <a:off x="484909" y="2438400"/>
            <a:ext cx="4162425" cy="2047875"/>
          </a:xfrm>
          <a:prstGeom prst="rect">
            <a:avLst/>
          </a:prstGeom>
        </p:spPr>
      </p:pic>
      <p:pic>
        <p:nvPicPr>
          <p:cNvPr id="8" name="Picture 3" descr="An illustration of a spanning tree with weighted edges. The tree is in a W shape, with the left most point and the midpoint of the W connecting to 2 vertices forming 2 upward left sloping edges. The weights of the edges of the W from left to right are as follows. 5, 7, 7, 8. The weight of the upward left sloping edge from the left most vertex is 6 and the weight of the upward left sloping edge from the midpoint is 5."/>
          <p:cNvPicPr>
            <a:picLocks noChangeAspect="1"/>
          </p:cNvPicPr>
          <p:nvPr/>
        </p:nvPicPr>
        <p:blipFill>
          <a:blip r:embed="rId4"/>
          <a:stretch>
            <a:fillRect/>
          </a:stretch>
        </p:blipFill>
        <p:spPr>
          <a:xfrm>
            <a:off x="4657032" y="2266950"/>
            <a:ext cx="3505200" cy="2219325"/>
          </a:xfrm>
          <a:prstGeom prst="rect">
            <a:avLst/>
          </a:prstGeom>
        </p:spPr>
      </p:pic>
    </p:spTree>
    <p:extLst>
      <p:ext uri="{BB962C8B-B14F-4D97-AF65-F5344CB8AC3E}">
        <p14:creationId xmlns:p14="http://schemas.microsoft.com/office/powerpoint/2010/main" val="3329975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Prim’s Minimum Spanning Tree Algorithm </a:t>
            </a:r>
            <a:endParaRPr lang="en-US" dirty="0"/>
          </a:p>
        </p:txBody>
      </p:sp>
      <p:pic>
        <p:nvPicPr>
          <p:cNvPr id="4" name="Picture 2" descr="The algorithm for Prims minimum spanning tree has 12 lines. The lines read as follows. Line 1. Input colon A connected undirected weighted G equals left parenthesis V comma E right parenthesis with non negative weights. Line 2. Output colon MST left parenthesis a minimum spanning tree right parenthesis. Line 3. MST minimum Spanning Tree left parenthesis right parenthesis left brace. Line 4, indented once. Let V denote the set of vertices in the graph semicolon. Line 5, indented once. Let T be a set for the vertices in the spanning tree semicolon. Line 6, indented once. Initially comma add the starting vertex to T semicolon. Line 7, indented once. while left parenthesis size of T less than sign n right parenthesis left brace. Line 8, indented twice. Find u in T and v in V minus T with the smallest weight. Line 9, indented 3 times. on the edge left parenthesis u comma v right parenthesis comma as shown in Figure 29 period 6 semicolon. Line 10, indented twice. Add v to T and set parent left bracket v right bracket equals u semicolon. Line 11, indented once. right brace. Line 12. right brace."/>
          <p:cNvPicPr>
            <a:picLocks noChangeAspect="1"/>
          </p:cNvPicPr>
          <p:nvPr/>
        </p:nvPicPr>
        <p:blipFill>
          <a:blip r:embed="rId4"/>
          <a:stretch>
            <a:fillRect/>
          </a:stretch>
        </p:blipFill>
        <p:spPr>
          <a:xfrm>
            <a:off x="609600" y="1447078"/>
            <a:ext cx="4267200" cy="3154017"/>
          </a:xfrm>
          <a:prstGeom prst="rect">
            <a:avLst/>
          </a:prstGeom>
        </p:spPr>
      </p:pic>
      <p:sp>
        <p:nvSpPr>
          <p:cNvPr id="3" name="Text Placeholder 3"/>
          <p:cNvSpPr>
            <a:spLocks noGrp="1"/>
          </p:cNvSpPr>
          <p:nvPr>
            <p:ph type="body" idx="1"/>
          </p:nvPr>
        </p:nvSpPr>
        <p:spPr>
          <a:xfrm>
            <a:off x="471055" y="4735523"/>
            <a:ext cx="8229600" cy="838200"/>
          </a:xfrm>
        </p:spPr>
        <p:txBody>
          <a:bodyPr/>
          <a:lstStyle/>
          <a:p>
            <a:r>
              <a:rPr lang="en-US" altLang="en-US" dirty="0"/>
              <a:t>Find a vertex in V-T that has the smallest weighted edge connecting to a vertex in T</a:t>
            </a:r>
            <a:r>
              <a:rPr lang="en-US" altLang="en-US" dirty="0" smtClean="0"/>
              <a:t>.</a:t>
            </a:r>
            <a:endParaRPr lang="en-US" altLang="en-US" dirty="0"/>
          </a:p>
        </p:txBody>
      </p:sp>
      <p:graphicFrame>
        <p:nvGraphicFramePr>
          <p:cNvPr id="6" name="Object 4" descr="An illustration for spanning tree algorithm. 10 vertices are separated into 2 groups. The first group is vertices already in the spanning tree and has 4 vertices in it. 2 vertices are named T and v. The second group is vertices not currently in the spanning tree and has 6 vertices in it. 2 vertices are named V minus T and u. The connections between the vertices from group 1 to group 2 are as follows. The vertex T from group 1 is connected to the vertex u and a vertex between V minus T and u, in the second group. The vertex v from group 1 is connected to the vertices V minus T and u, in the second group. A vertex behind the vertex v in the first group is connected with a vertex below the vertex u in the second group."/>
          <p:cNvGraphicFramePr>
            <a:graphicFrameLocks noChangeAspect="1"/>
          </p:cNvGraphicFramePr>
          <p:nvPr>
            <p:extLst>
              <p:ext uri="{D42A27DB-BD31-4B8C-83A1-F6EECF244321}">
                <p14:modId xmlns:p14="http://schemas.microsoft.com/office/powerpoint/2010/main" val="1038182295"/>
              </p:ext>
            </p:extLst>
          </p:nvPr>
        </p:nvGraphicFramePr>
        <p:xfrm>
          <a:off x="4876800" y="2438400"/>
          <a:ext cx="3657600" cy="1676960"/>
        </p:xfrm>
        <a:graphic>
          <a:graphicData uri="http://schemas.openxmlformats.org/presentationml/2006/ole">
            <mc:AlternateContent xmlns:mc="http://schemas.openxmlformats.org/markup-compatibility/2006">
              <mc:Choice xmlns:v="urn:schemas-microsoft-com:vml" Requires="v">
                <p:oleObj spid="_x0000_s13331" name="Picture" r:id="rId5" imgW="4434611" imgH="2033357" progId="Word.Picture.8">
                  <p:embed/>
                </p:oleObj>
              </mc:Choice>
              <mc:Fallback>
                <p:oleObj name="Picture" r:id="rId5" imgW="4434611" imgH="2033357" progId="Word.Picture.8">
                  <p:embed/>
                  <p:pic>
                    <p:nvPicPr>
                      <p:cNvPr id="143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438400"/>
                        <a:ext cx="3657600" cy="167696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72081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a:t>
            </a:r>
            <a:endParaRPr lang="en-US" dirty="0"/>
          </a:p>
        </p:txBody>
      </p:sp>
      <p:graphicFrame>
        <p:nvGraphicFramePr>
          <p:cNvPr id="7" name="Object 2" descr="An illustration for spanning tree algorithm. 10 vertices separated into 2 groups. The first group is named vertices already in the spanning tree and has 4 vertices in it. 2 vertices are named T and v. The second group is named vertices not currently in the spanning tree and has 6 vertices in it. 2 vertices are named V minus T and u. The connections between the vertices from group 1 to group 2 are as follows. The vertex T from group 1 is connected to the vertex u and a vertex between V minus T and u, in the second group. The vertex v from group 1 is connected to the vertices V minus T and u, in the second group. A vertex behind the vertex v in the first group is connected with a vertex below the vertex u in the second group."/>
          <p:cNvGraphicFramePr>
            <a:graphicFrameLocks noChangeAspect="1"/>
          </p:cNvGraphicFramePr>
          <p:nvPr>
            <p:extLst>
              <p:ext uri="{D42A27DB-BD31-4B8C-83A1-F6EECF244321}">
                <p14:modId xmlns:p14="http://schemas.microsoft.com/office/powerpoint/2010/main" val="2531940381"/>
              </p:ext>
            </p:extLst>
          </p:nvPr>
        </p:nvGraphicFramePr>
        <p:xfrm>
          <a:off x="1219200" y="2057400"/>
          <a:ext cx="7145338" cy="3276600"/>
        </p:xfrm>
        <a:graphic>
          <a:graphicData uri="http://schemas.openxmlformats.org/presentationml/2006/ole">
            <mc:AlternateContent xmlns:mc="http://schemas.openxmlformats.org/markup-compatibility/2006">
              <mc:Choice xmlns:v="urn:schemas-microsoft-com:vml" Requires="v">
                <p:oleObj spid="_x0000_s4120" name="Picture" r:id="rId4" imgW="4434611" imgH="2033357" progId="Word.Picture.8">
                  <p:embed/>
                </p:oleObj>
              </mc:Choice>
              <mc:Fallback>
                <p:oleObj name="Picture" r:id="rId4" imgW="4434611" imgH="2033357" progId="Word.Picture.8">
                  <p:embed/>
                  <p:pic>
                    <p:nvPicPr>
                      <p:cNvPr id="143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57400"/>
                        <a:ext cx="71453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744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(1 of 6)</a:t>
            </a:r>
            <a:endParaRPr lang="en-US" sz="2000" b="0" dirty="0"/>
          </a:p>
        </p:txBody>
      </p:sp>
      <p:pic>
        <p:nvPicPr>
          <p:cNvPr id="5" name="Picture 2" descr="An illustration of an example of a spanning tree algorithm. The graph has 7 vertices 0, 1, 2, 3, 4, 5 and 6. A directed edge with weight 5 connects 0 with 5. The directed portion of the graph is highlighted and named T. The undirected edges of the graph connecting the vertices, with their weights are as follows. 0 to 1, 6. 1 to 5, 8. 1 to 6, 7. 1 to 2, 10. 2 to 6, 5. 2 to 3, 8. 2 to 4, 10. 3 to 4, 8. 4 to 6, 7.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6405563"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11459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(2 of 6)</a:t>
            </a:r>
            <a:endParaRPr lang="en-US" sz="2000" b="0" dirty="0"/>
          </a:p>
        </p:txBody>
      </p:sp>
      <p:pic>
        <p:nvPicPr>
          <p:cNvPr id="6" name="Picture 2" descr="An illustration of an example of a spanning tree algorithm. The graph has 7 vertices 0, 1, 2, 3, 4, 5 and 6. The directed edges connecting the vertices with their weights are as follows. 0 to 5, 5. 0 to 1, 6. The directed portion of the graph is highlighted and named T. The undirected edges of the graph connecting the vertices, with their weights are as follows. 1 to 5, 8. 1 to 6, 7. 1 to 2, 10. 2 to 6, 5. 2 to 3, 8. 2 to 4, 10. 3 to 4, 8. 4 to 6, 7.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1828800"/>
            <a:ext cx="6000750" cy="435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8940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(3 of 6)</a:t>
            </a:r>
            <a:endParaRPr lang="en-US" sz="2000" b="0" dirty="0"/>
          </a:p>
        </p:txBody>
      </p:sp>
      <p:pic>
        <p:nvPicPr>
          <p:cNvPr id="5" name="Picture 2" descr="An illustration of an example of a spanning tree algorithm. The graph has 7 vertices 0, 1, 2, 3, 4, 5 and 6. The directed edges connecting the vertices with their weights are as follows. 0 to 5, 5. 0 to 1, 6. 1 to 6, 7. The directed portion of the graph is highlighted and named T. The undirected edges of the graph connecting the vertices, with their weights are as follows. 1 to 5, 8. 1 to 2, 10. 2 to 6, 5. 2 to 3, 8. 2 to 4, 10. 3 to 4, 8. 4 to 6, 7.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318" y="1676400"/>
            <a:ext cx="6329363"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50181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(4 of 6)</a:t>
            </a:r>
            <a:endParaRPr lang="en-US" sz="2000" b="0" dirty="0"/>
          </a:p>
        </p:txBody>
      </p:sp>
      <p:pic>
        <p:nvPicPr>
          <p:cNvPr id="6" name="Picture 2" descr="An illustration of an example of a spanning tree algorithm. The graph has 7 vertices 0, 1, 2, 3, 4, 5 and 6. The directed edges connecting the vertices with their weights are as follows. 0 to 5, 5. 0 to 1, 6. 1 to 6, 7. 6 to 2, 5. The directed portion of the graph is highlighted and named T. The undirected edges of the graph connecting the vertices, with their weights are as follows. 1 to 5, 8. 1 to 2, 10. 2 to 3, 8. 2 to 4, 10. 3 to 4, 8. 4 to 6, 7.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93" y="1600200"/>
            <a:ext cx="6043613" cy="432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4881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(5 of 6)</a:t>
            </a:r>
            <a:endParaRPr lang="en-US" sz="2000" b="0" dirty="0"/>
          </a:p>
        </p:txBody>
      </p:sp>
      <p:pic>
        <p:nvPicPr>
          <p:cNvPr id="5" name="Picture 2" descr="An illustration of an example of a spanning tree algorithm. The graph has 7 vertices 0, 1, 2, 3, 4, 5 and 6. The directed edges connecting the vertices with their weights are as follows. 0 to 5, 5. 0 to 1, 6. 1 to 6, 7. 6 to 2, 5. 6 to 4, 7. The directed portion of the graph is highlighted and named T. The undirected edges of the graph connecting the vertices, with their weights are as follows. 1 to 5, 8. 1 to 2, 10. 2 to 3, 8. 2 to 4, 10. 3 to 4, 8.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531" y="1524000"/>
            <a:ext cx="5976938" cy="470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88685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sym typeface="Times New Roman" panose="02020603050405020304" pitchFamily="18" charset="0"/>
              </a:rPr>
              <a:t>Objectives </a:t>
            </a:r>
            <a:r>
              <a:rPr lang="en-US" altLang="en-US" sz="2000" b="0" dirty="0" smtClean="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None/>
            </a:pPr>
            <a:r>
              <a:rPr lang="en-US" altLang="en-US" sz="2400" b="1" dirty="0" smtClean="0">
                <a:solidFill>
                  <a:srgbClr val="007FA3"/>
                </a:solidFill>
                <a:latin typeface="+mn-lt"/>
              </a:rPr>
              <a:t>29.1</a:t>
            </a:r>
            <a:r>
              <a:rPr lang="en-US" altLang="en-US" sz="2400" dirty="0" smtClean="0">
                <a:latin typeface="+mn-lt"/>
              </a:rPr>
              <a:t> To represent weighted edges using adjacency matrices and adjacency lists (§29.2).</a:t>
            </a:r>
          </a:p>
          <a:p>
            <a:pPr marL="0" indent="0">
              <a:buNone/>
            </a:pPr>
            <a:r>
              <a:rPr lang="en-US" altLang="en-US" sz="2400" b="1" dirty="0" smtClean="0">
                <a:solidFill>
                  <a:srgbClr val="007FA3"/>
                </a:solidFill>
                <a:latin typeface="+mn-lt"/>
              </a:rPr>
              <a:t>29.2</a:t>
            </a:r>
            <a:r>
              <a:rPr lang="en-US" altLang="en-US" sz="2400" dirty="0" smtClean="0">
                <a:latin typeface="+mn-lt"/>
              </a:rPr>
              <a:t> To model weighted graphs using the WeightedGraph class that extends the </a:t>
            </a:r>
            <a:r>
              <a:rPr lang="en-US" altLang="en-US" sz="2400" dirty="0" err="1" smtClean="0">
                <a:latin typeface="+mn-lt"/>
              </a:rPr>
              <a:t>AbstractGraph</a:t>
            </a:r>
            <a:r>
              <a:rPr lang="en-US" altLang="en-US" sz="2400" dirty="0" smtClean="0">
                <a:latin typeface="+mn-lt"/>
              </a:rPr>
              <a:t> class (</a:t>
            </a:r>
            <a:r>
              <a:rPr lang="en-US" altLang="en-US" sz="2400" dirty="0"/>
              <a:t>§</a:t>
            </a:r>
            <a:r>
              <a:rPr lang="en-US" altLang="en-US" sz="2400" dirty="0" smtClean="0">
                <a:latin typeface="+mn-lt"/>
              </a:rPr>
              <a:t>29.3).</a:t>
            </a:r>
          </a:p>
          <a:p>
            <a:pPr marL="0" indent="0">
              <a:buNone/>
            </a:pPr>
            <a:r>
              <a:rPr lang="en-US" altLang="en-US" sz="2400" b="1" dirty="0" smtClean="0">
                <a:solidFill>
                  <a:srgbClr val="007FA3"/>
                </a:solidFill>
                <a:latin typeface="+mn-lt"/>
              </a:rPr>
              <a:t>29.3</a:t>
            </a:r>
            <a:r>
              <a:rPr lang="en-US" altLang="en-US" sz="2400" dirty="0" smtClean="0">
                <a:latin typeface="+mn-lt"/>
              </a:rPr>
              <a:t> To design and implement the algorithm for finding a minimum spanning tree (</a:t>
            </a:r>
            <a:r>
              <a:rPr lang="en-US" altLang="en-US" sz="2400" dirty="0"/>
              <a:t>§</a:t>
            </a:r>
            <a:r>
              <a:rPr lang="en-US" altLang="en-US" sz="2400" dirty="0" smtClean="0">
                <a:latin typeface="+mn-lt"/>
              </a:rPr>
              <a:t>29.4).</a:t>
            </a:r>
          </a:p>
          <a:p>
            <a:pPr marL="0" indent="0">
              <a:buNone/>
            </a:pPr>
            <a:r>
              <a:rPr lang="en-US" altLang="en-US" sz="2400" b="1" dirty="0" smtClean="0">
                <a:solidFill>
                  <a:srgbClr val="007FA3"/>
                </a:solidFill>
                <a:latin typeface="+mn-lt"/>
              </a:rPr>
              <a:t>29.4</a:t>
            </a:r>
            <a:r>
              <a:rPr lang="en-US" altLang="en-US" sz="2400" dirty="0" smtClean="0">
                <a:latin typeface="+mn-lt"/>
              </a:rPr>
              <a:t> To define the 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T class that extends the Tree class (</a:t>
            </a:r>
            <a:r>
              <a:rPr lang="en-US" altLang="en-US" sz="2400" dirty="0"/>
              <a:t>§</a:t>
            </a:r>
            <a:r>
              <a:rPr lang="en-US" altLang="en-US" sz="2400" dirty="0" smtClean="0">
                <a:latin typeface="+mn-lt"/>
              </a:rPr>
              <a:t>29.4).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dirty="0"/>
              <a:t>Minimum Spanning Tree Algorithm Example </a:t>
            </a:r>
            <a:r>
              <a:rPr lang="en-US" altLang="en-US" sz="2000" b="0" dirty="0" smtClean="0"/>
              <a:t>(6 of 6)</a:t>
            </a:r>
            <a:endParaRPr lang="en-US" sz="2000" b="0" dirty="0"/>
          </a:p>
        </p:txBody>
      </p:sp>
      <p:pic>
        <p:nvPicPr>
          <p:cNvPr id="6" name="Picture 2" descr="An illustration of an example of a spanning tree algorithm. The graph has 7 vertices 0, 1, 2, 3, 4, 5 and 6. The directed edges connecting the vertices with their weights are as follows. 0 to 5, 5. 0 to 1, 6. 1 to 6, 7. 6 to 2, 5. 6 to 4, 7. 2 to 3, 8. The directed portion of the graph is highlighted and named T. The undirected edges of the graph connecting the vertices, with their weights are as follows. 1 to 5, 8. 1 to 2, 10. 2 to 4, 10. 3 to 4, 8. 4 to 5, 12. 5 to 6,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53415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136354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altLang="en-US" sz="3200" dirty="0"/>
              <a:t>Refined Version of Prim’s Minimum Spanning Tree Algorithm</a:t>
            </a:r>
            <a:r>
              <a:rPr lang="en-US" altLang="en-US" dirty="0"/>
              <a:t> </a:t>
            </a:r>
            <a:endParaRPr lang="en-US" sz="2000" b="0" dirty="0"/>
          </a:p>
        </p:txBody>
      </p:sp>
      <p:pic>
        <p:nvPicPr>
          <p:cNvPr id="5" name="Picture 2" descr="Input colon A connected undirected weighted G equals left parenthesis V comma E right parenthesis with non negative weights. Line 2. Output colon a minimum spanning tree with the starting vertex s as the. Line 3. root. Computer code has 13 lines. The lines read as follows. Line 1. M S T get Minimum Spanning Tree left parenthesis s right parenthesis left brace. Line 2, indented once. Let T be a set that contains the vertices in the spanning tree semicolon. Line 3, indented once. Initially T is empty semicolon. Line 4, indented once. Set cost left bracket s right bracket equals 0 semicolon and cost left bracket v right bracket equals infinity for all other vertices in V semicolon. Line 5. Blank. Line 6, indented once. while left parenthesis size of T left angle bracket n right parenthesis left brace. Line 7, indented once. Find u not in T with the smallest cost left bracket u right bracket semicolon. Line 8, indented once. Add u to T semicolon. Line 9, indented once. for left parenthesis each v not in T and left parenthesis u comma v right parenthesis in E right parenthesis. Line 10, indented twice. if left parenthesis cost left bracket v right bracket right angle bracket w left parenthesis u comma v right parenthesis right parenthesis left brace forward slash forward slash Adjust cost left bracket v right bracket. Line 11, indented twice. cost left bracket v right bracket equals w left parenthesis u comma v right parenthesis semicolon parent left bracket v right bracket equals u semicolon. Line 12, indented once. right brace. Line 13. right brace."/>
          <p:cNvPicPr>
            <a:picLocks noChangeAspect="1"/>
          </p:cNvPicPr>
          <p:nvPr/>
        </p:nvPicPr>
        <p:blipFill>
          <a:blip r:embed="rId3"/>
          <a:stretch>
            <a:fillRect/>
          </a:stretch>
        </p:blipFill>
        <p:spPr>
          <a:xfrm>
            <a:off x="457200" y="1524000"/>
            <a:ext cx="7031242" cy="3738563"/>
          </a:xfrm>
          <a:prstGeom prst="rect">
            <a:avLst/>
          </a:prstGeom>
        </p:spPr>
      </p:pic>
    </p:spTree>
    <p:extLst>
      <p:ext uri="{BB962C8B-B14F-4D97-AF65-F5344CB8AC3E}">
        <p14:creationId xmlns:p14="http://schemas.microsoft.com/office/powerpoint/2010/main" val="2707970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noChangeArrowheads="1"/>
          </p:cNvSpPr>
          <p:nvPr>
            <p:ph type="title"/>
          </p:nvPr>
        </p:nvSpPr>
        <p:spPr/>
        <p:txBody>
          <a:bodyPr anchor="b"/>
          <a:lstStyle/>
          <a:p>
            <a:r>
              <a:rPr lang="en-US" altLang="en-US" dirty="0" smtClean="0"/>
              <a:t>Implementing M</a:t>
            </a:r>
            <a:r>
              <a:rPr lang="en-US" altLang="en-US" sz="100" dirty="0" smtClean="0"/>
              <a:t> </a:t>
            </a:r>
            <a:r>
              <a:rPr lang="en-US" altLang="en-US" dirty="0" smtClean="0"/>
              <a:t>S</a:t>
            </a:r>
            <a:r>
              <a:rPr lang="en-US" altLang="en-US" sz="100" dirty="0" smtClean="0"/>
              <a:t> </a:t>
            </a:r>
            <a:r>
              <a:rPr lang="en-US" altLang="en-US" dirty="0" smtClean="0"/>
              <a:t>T Algorithm</a:t>
            </a:r>
          </a:p>
        </p:txBody>
      </p:sp>
      <p:graphicFrame>
        <p:nvGraphicFramePr>
          <p:cNvPr id="23569" name="Object 2" descr="An illustration of a U M L class diagram Weighted Graph left angle bracket V right angle bracket period M S T that implements from another tree Unweighted Graph left angle bracket V right angle bracket period Search Tree. The class Weighted Graph left angle bracket V right angle bracket period M S T contains 1 attribute of the type private access modifier denoted by minus and 2 methods of the type public access modifier denoted by +. The attribute and its description is as follows. Attribute, total Weight colon double. Description, Total weight of the tree. The methods and its results are as follows. Method, M S T left parenthesis root colon i n t comma parent colon i n t left bracket right bracket comma search Order colon List left angle bracket Integer right angle bracket total Weight colon double right parenthesis. Result, Constructs an M S T with the specified root, parent array, search Order, and total weight for the tree. Method, get Total Weight left parenthesis right parenthesis colon double. Result, Returns the total Weight of the tree. "/>
          <p:cNvGraphicFramePr>
            <a:graphicFrameLocks noChangeAspect="1"/>
          </p:cNvGraphicFramePr>
          <p:nvPr>
            <p:extLst>
              <p:ext uri="{D42A27DB-BD31-4B8C-83A1-F6EECF244321}">
                <p14:modId xmlns:p14="http://schemas.microsoft.com/office/powerpoint/2010/main" val="2235544394"/>
              </p:ext>
            </p:extLst>
          </p:nvPr>
        </p:nvGraphicFramePr>
        <p:xfrm>
          <a:off x="914400" y="2133600"/>
          <a:ext cx="7772400" cy="2467605"/>
        </p:xfrm>
        <a:graphic>
          <a:graphicData uri="http://schemas.openxmlformats.org/presentationml/2006/ole">
            <mc:AlternateContent xmlns:mc="http://schemas.openxmlformats.org/markup-compatibility/2006">
              <mc:Choice xmlns:v="urn:schemas-microsoft-com:vml" Requires="v">
                <p:oleObj spid="_x0000_s5142" name="Picture" r:id="rId3" imgW="4804035" imgH="1525018" progId="Word.Picture.8">
                  <p:embed/>
                </p:oleObj>
              </mc:Choice>
              <mc:Fallback>
                <p:oleObj name="Picture" r:id="rId3" imgW="4804035" imgH="1525018" progId="Word.Picture.8">
                  <p:embed/>
                  <p:pic>
                    <p:nvPicPr>
                      <p:cNvPr id="235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772400" cy="24676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29283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noChangeArrowheads="1"/>
          </p:cNvSpPr>
          <p:nvPr>
            <p:ph type="title"/>
          </p:nvPr>
        </p:nvSpPr>
        <p:spPr/>
        <p:txBody>
          <a:bodyPr/>
          <a:lstStyle/>
          <a:p>
            <a:r>
              <a:rPr lang="en-US" altLang="en-US" dirty="0" smtClean="0"/>
              <a:t>Time </a:t>
            </a:r>
            <a:r>
              <a:rPr lang="en-US" altLang="en-US" dirty="0" smtClean="0"/>
              <a:t>Complexity 1</a:t>
            </a:r>
            <a:endParaRPr lang="en-US" altLang="en-US" dirty="0" smtClean="0"/>
          </a:p>
        </p:txBody>
      </p:sp>
      <p:sp>
        <p:nvSpPr>
          <p:cNvPr id="3" name="Text Placeholder 2"/>
          <p:cNvSpPr>
            <a:spLocks noGrp="1"/>
          </p:cNvSpPr>
          <p:nvPr>
            <p:ph type="body" idx="1"/>
          </p:nvPr>
        </p:nvSpPr>
        <p:spPr/>
        <p:txBody>
          <a:bodyPr/>
          <a:lstStyle/>
          <a:p>
            <a:r>
              <a:rPr lang="en-AU" altLang="en-US" dirty="0"/>
              <a:t>Note that testing whether a vertex </a:t>
            </a:r>
            <a:r>
              <a:rPr lang="en-AU" altLang="en-US" b="1" dirty="0" err="1"/>
              <a:t>i</a:t>
            </a:r>
            <a:r>
              <a:rPr lang="en-AU" altLang="en-US" dirty="0"/>
              <a:t> is in </a:t>
            </a:r>
            <a:r>
              <a:rPr lang="en-AU" altLang="en-US" b="1" dirty="0"/>
              <a:t>T</a:t>
            </a:r>
            <a:r>
              <a:rPr lang="en-AU" altLang="en-US" dirty="0"/>
              <a:t> by invoking </a:t>
            </a:r>
            <a:r>
              <a:rPr lang="en-AU" altLang="en-US" b="1" dirty="0" err="1"/>
              <a:t>T.conatins</a:t>
            </a:r>
            <a:r>
              <a:rPr lang="en-AU" altLang="en-US" b="1" dirty="0"/>
              <a:t>(</a:t>
            </a:r>
            <a:r>
              <a:rPr lang="en-AU" altLang="en-US" b="1" dirty="0" err="1"/>
              <a:t>i</a:t>
            </a:r>
            <a:r>
              <a:rPr lang="en-AU" altLang="en-US" b="1" dirty="0"/>
              <a:t>)</a:t>
            </a:r>
            <a:r>
              <a:rPr lang="en-AU" altLang="en-US" dirty="0"/>
              <a:t> takes </a:t>
            </a:r>
            <a:r>
              <a:rPr lang="en-AU" altLang="en-US" b="1" dirty="0"/>
              <a:t>O(n)</a:t>
            </a:r>
            <a:r>
              <a:rPr lang="en-AU" altLang="en-US" dirty="0"/>
              <a:t> time, since </a:t>
            </a:r>
            <a:r>
              <a:rPr lang="en-AU" altLang="en-US" b="1" dirty="0"/>
              <a:t>T</a:t>
            </a:r>
            <a:r>
              <a:rPr lang="en-AU" altLang="en-US" dirty="0"/>
              <a:t> is a list. Therefore, the overall time complexity for this </a:t>
            </a:r>
            <a:r>
              <a:rPr lang="en-AU" altLang="en-US" dirty="0" err="1"/>
              <a:t>implemention</a:t>
            </a:r>
            <a:r>
              <a:rPr lang="en-AU" altLang="en-US" dirty="0"/>
              <a:t> is O(n</a:t>
            </a:r>
            <a:r>
              <a:rPr lang="en-AU" altLang="en-US" baseline="30000" dirty="0"/>
              <a:t>3</a:t>
            </a:r>
            <a:r>
              <a:rPr lang="en-AU" altLang="en-US" dirty="0"/>
              <a:t>). Interested readers may see Programming Exercise 29.20 for improving the implementation and reduce the complexity to O(n</a:t>
            </a:r>
            <a:r>
              <a:rPr lang="en-AU" altLang="en-US" baseline="30000" dirty="0"/>
              <a:t>2</a:t>
            </a:r>
            <a:r>
              <a:rPr lang="en-AU" altLang="en-US" dirty="0" smtClean="0"/>
              <a:t>).</a:t>
            </a:r>
            <a:endParaRPr lang="en-US" altLang="en-US" dirty="0"/>
          </a:p>
        </p:txBody>
      </p:sp>
    </p:spTree>
    <p:extLst>
      <p:ext uri="{BB962C8B-B14F-4D97-AF65-F5344CB8AC3E}">
        <p14:creationId xmlns:p14="http://schemas.microsoft.com/office/powerpoint/2010/main" val="31557631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Title 1"/>
          <p:cNvSpPr>
            <a:spLocks noGrp="1" noChangeArrowheads="1"/>
          </p:cNvSpPr>
          <p:nvPr>
            <p:ph type="title"/>
          </p:nvPr>
        </p:nvSpPr>
        <p:spPr/>
        <p:txBody>
          <a:bodyPr anchor="b"/>
          <a:lstStyle/>
          <a:p>
            <a:r>
              <a:rPr lang="en-US" altLang="en-US" dirty="0" smtClean="0"/>
              <a:t>Test M</a:t>
            </a:r>
            <a:r>
              <a:rPr lang="en-US" altLang="en-US" sz="100" dirty="0" smtClean="0"/>
              <a:t> </a:t>
            </a:r>
            <a:r>
              <a:rPr lang="en-US" altLang="en-US" dirty="0" smtClean="0"/>
              <a:t>S</a:t>
            </a:r>
            <a:r>
              <a:rPr lang="en-US" altLang="en-US" sz="100" dirty="0" smtClean="0"/>
              <a:t> </a:t>
            </a:r>
            <a:r>
              <a:rPr lang="en-US" altLang="en-US" dirty="0" smtClean="0"/>
              <a:t>T</a:t>
            </a:r>
          </a:p>
        </p:txBody>
      </p:sp>
      <p:pic>
        <p:nvPicPr>
          <p:cNvPr id="25610" name="Picture 2" descr="An illustration of a weighted graph representing cities connected to each other. The directed edges with their corresponding values in the graph are as follows, Seattle to San Francisco, 807 which is numbered 1, San Francisco to Los Angeles, 381 which is numbered 2, Los Angeles to Denver, 1015 which is numbered 3, Denver to Kansas City, 599 which is numbered 4, Kansas City to Dallas, 496 which is numbered 5, Dallas to Houston, 239 which is numbered 6, Dallas to Atlanta, 781 which is numbered 10, Atlanta to Miami, 661 which is numbered 11, New York to Boston, 214 which is numbered 9, Kansas City to Chicago, 533 which is numbered 7, Chicago to New York, 787 which is numbered 8. The undirected edges in the graph with their corresponding values are as follows. Seattle is connected with Denver with a value 1331, Denver is connected with San Francisco with a value 1267, Denver is connected with Chicago with a value 1003, Chicago is connected to Seattle with a value 2097, Chicago is connected with Boston with a value 983, Kansas City is connected to New York with a value 1260, Kansas City is connected with Atlanta with a value 864, Kansas City is connected with Los Angeles with a value 1663, Los Angeles is connected with Dallas with a value 1435, Atlanta is connected with Houston with a value 810, New York is connected to Atlanta with a value 888, Miami is connected to Houston with a value 11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77" y="1602621"/>
            <a:ext cx="6401234" cy="379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5612" name="TextBox 3">
            <a:hlinkClick r:id="rId3"/>
          </p:cNvPr>
          <p:cNvSpPr>
            <a:spLocks noChangeArrowheads="1"/>
          </p:cNvSpPr>
          <p:nvPr/>
        </p:nvSpPr>
        <p:spPr bwMode="auto">
          <a:xfrm>
            <a:off x="4114800" y="5733595"/>
            <a:ext cx="31765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TestMinimumSpanningTree</a:t>
            </a:r>
          </a:p>
        </p:txBody>
      </p:sp>
      <p:sp>
        <p:nvSpPr>
          <p:cNvPr id="6" name="TextBox 4">
            <a:hlinkClick r:id="rId4"/>
          </p:cNvPr>
          <p:cNvSpPr txBox="1"/>
          <p:nvPr/>
        </p:nvSpPr>
        <p:spPr>
          <a:xfrm>
            <a:off x="7467601" y="5733595"/>
            <a:ext cx="609600" cy="369332"/>
          </a:xfrm>
          <a:prstGeom prst="rect">
            <a:avLst/>
          </a:prstGeom>
          <a:solidFill>
            <a:srgbClr val="38A1BA"/>
          </a:solidFill>
        </p:spPr>
        <p:txBody>
          <a:bodyPr wrap="square" rtlCol="0">
            <a:spAutoFit/>
          </a:bodyPr>
          <a:lstStyle/>
          <a:p>
            <a:r>
              <a:rPr lang="en-US" dirty="0" smtClean="0"/>
              <a:t>Run</a:t>
            </a:r>
            <a:endParaRPr lang="en-US" dirty="0"/>
          </a:p>
        </p:txBody>
      </p:sp>
    </p:spTree>
    <p:extLst>
      <p:ext uri="{BB962C8B-B14F-4D97-AF65-F5344CB8AC3E}">
        <p14:creationId xmlns:p14="http://schemas.microsoft.com/office/powerpoint/2010/main" val="2809662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noChangeArrowheads="1"/>
          </p:cNvSpPr>
          <p:nvPr>
            <p:ph type="title"/>
          </p:nvPr>
        </p:nvSpPr>
        <p:spPr/>
        <p:txBody>
          <a:bodyPr/>
          <a:lstStyle/>
          <a:p>
            <a:r>
              <a:rPr lang="en-US" altLang="en-US" smtClean="0"/>
              <a:t>Shortest Path </a:t>
            </a:r>
          </a:p>
        </p:txBody>
      </p:sp>
      <p:sp>
        <p:nvSpPr>
          <p:cNvPr id="26628" name="Ciontent Placeholder 2"/>
          <p:cNvSpPr>
            <a:spLocks noGrp="1" noChangeArrowheads="1"/>
          </p:cNvSpPr>
          <p:nvPr>
            <p:ph type="body" idx="1"/>
          </p:nvPr>
        </p:nvSpPr>
        <p:spPr/>
        <p:txBody>
          <a:bodyPr/>
          <a:lstStyle/>
          <a:p>
            <a:r>
              <a:rPr lang="en-US" altLang="en-US" dirty="0" smtClean="0"/>
              <a:t>§29.1 introduced the problem of finding the shortest distance between two cities for the graph in Figure 29.1. The answer to this problem is to find a shortest path between two vertices in the graph. </a:t>
            </a:r>
          </a:p>
        </p:txBody>
      </p:sp>
    </p:spTree>
    <p:extLst>
      <p:ext uri="{BB962C8B-B14F-4D97-AF65-F5344CB8AC3E}">
        <p14:creationId xmlns:p14="http://schemas.microsoft.com/office/powerpoint/2010/main" val="26335620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noChangeArrowheads="1"/>
          </p:cNvSpPr>
          <p:nvPr>
            <p:ph type="title"/>
          </p:nvPr>
        </p:nvSpPr>
        <p:spPr/>
        <p:txBody>
          <a:bodyPr anchor="b"/>
          <a:lstStyle/>
          <a:p>
            <a:r>
              <a:rPr lang="en-US" altLang="en-US" dirty="0" smtClean="0"/>
              <a:t>Single Source Shortest Path </a:t>
            </a:r>
            <a:r>
              <a:rPr lang="en-US" altLang="en-US" dirty="0" smtClean="0"/>
              <a:t>Algorithm </a:t>
            </a:r>
            <a:r>
              <a:rPr lang="en-US" altLang="en-US" sz="2000" b="0" dirty="0" smtClean="0"/>
              <a:t>(1 of 3) </a:t>
            </a:r>
            <a:endParaRPr lang="en-US" altLang="en-US" sz="2000" b="0" dirty="0" smtClean="0"/>
          </a:p>
        </p:txBody>
      </p:sp>
      <p:pic>
        <p:nvPicPr>
          <p:cNvPr id="9" name="Picture 2" descr="Computer code has 2 lines. The lines read as follows. Line 1. Input colon a graph G equals left parenthesis V comma E right parenthesis with non negative weights. Line 2. Output colon a shortest path tree with the source vertex s as the root.&#10;Computer code has 14 lines. The lines read as follows. Line 1. Shortest Path Tree get Shortest Path left parenthesis s right parenthesis left brace. Line 2, indented once. Let T be a set that contains the vertices whose. Line 3, indented twice. paths to s are known semicolon Initially T is empty semicolon. Line 4, indented once. Set cost left bracket s right bracket equals 0 semicolon and cost left bracket v right bracket equals infinity for all other vertices in V semicolon. Line 5. Blank. Line 6, indented once. while left parenthesis size of T left angle bracket n right parenthesis left brace. Line 7, indented twice. Find u not in T with the smallest cost left bracket u right bracket semicolon. Line 8, indented twice. Add u to T semicolon. Line 9, indented twice. for left parenthesis each v not in T and left parenthesis u comma v right parenthesis in E right parenthesis. Line 10, indented 3 times. if left parenthesis cost left bracket v right bracket right angle bracket cost left bracket u right bracket plus w left parenthesis u comma v right parenthesis right parenthesis left brace. Line 11, indented 4 times. cost left bracket v right bracket equals cost left bracket u right bracket plus w left parenthesis u comma v right parenthesis semicolon parent left bracket v right bracket equals u semicolon. Line 12, indented 3 times. right brace. Line 13, indented once. right brace. Line 14. right brace.&#10;"/>
          <p:cNvPicPr>
            <a:picLocks noChangeAspect="1"/>
          </p:cNvPicPr>
          <p:nvPr/>
        </p:nvPicPr>
        <p:blipFill>
          <a:blip r:embed="rId2"/>
          <a:stretch>
            <a:fillRect/>
          </a:stretch>
        </p:blipFill>
        <p:spPr>
          <a:xfrm>
            <a:off x="2133600" y="1524000"/>
            <a:ext cx="5138738" cy="4318802"/>
          </a:xfrm>
          <a:prstGeom prst="rect">
            <a:avLst/>
          </a:prstGeom>
        </p:spPr>
      </p:pic>
    </p:spTree>
    <p:extLst>
      <p:ext uri="{BB962C8B-B14F-4D97-AF65-F5344CB8AC3E}">
        <p14:creationId xmlns:p14="http://schemas.microsoft.com/office/powerpoint/2010/main" val="38219721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noChangeArrowheads="1"/>
          </p:cNvSpPr>
          <p:nvPr>
            <p:ph type="title"/>
          </p:nvPr>
        </p:nvSpPr>
        <p:spPr/>
        <p:txBody>
          <a:bodyPr/>
          <a:lstStyle/>
          <a:p>
            <a:r>
              <a:rPr lang="en-US" altLang="en-US" dirty="0"/>
              <a:t>Single Source Shortest Path Algorithm </a:t>
            </a:r>
            <a:r>
              <a:rPr lang="en-US" altLang="en-US" sz="2000" b="0" dirty="0" smtClean="0"/>
              <a:t>(2 </a:t>
            </a:r>
            <a:r>
              <a:rPr lang="en-US" altLang="en-US" sz="2000" b="0" dirty="0"/>
              <a:t>of 3) </a:t>
            </a:r>
            <a:endParaRPr lang="en-US" altLang="en-US" dirty="0" smtClean="0"/>
          </a:p>
        </p:txBody>
      </p:sp>
      <p:sp>
        <p:nvSpPr>
          <p:cNvPr id="4" name="Text Placeholder 2"/>
          <p:cNvSpPr>
            <a:spLocks noGrp="1"/>
          </p:cNvSpPr>
          <p:nvPr>
            <p:ph type="body" idx="1"/>
          </p:nvPr>
        </p:nvSpPr>
        <p:spPr/>
        <p:txBody>
          <a:bodyPr/>
          <a:lstStyle/>
          <a:p>
            <a:r>
              <a:rPr lang="en-US" altLang="en-US" smtClean="0"/>
              <a:t>Before moving u to T</a:t>
            </a:r>
            <a:endParaRPr lang="en-US" altLang="en-US" dirty="0"/>
          </a:p>
        </p:txBody>
      </p:sp>
      <p:graphicFrame>
        <p:nvGraphicFramePr>
          <p:cNvPr id="28679" name="Object 3" descr="An illustration of 10 vertices separated into 2 groups. The first group has 3 vertices and is named T. It contains vertices whose shortest path to s are known. A vertex in group T is named s. The second group has 7 vertices and is named V minus T. It contains vertices whose shortest path to s are not known yet. 4 vertices in group 2 are named u, v 1, v 2 and v 3. Vertex u is connected to v 2 and v 3. The connection between the vertices from group T to group V minus T are as follows. A vertex at the top of group T is connected with 2 vertices v 2 and a vertex at the top of V minus T. A vertex at the bottom of T is connected with v 1 and v 3 in V minus T."/>
          <p:cNvGraphicFramePr>
            <a:graphicFrameLocks noChangeAspect="1"/>
          </p:cNvGraphicFramePr>
          <p:nvPr>
            <p:extLst>
              <p:ext uri="{D42A27DB-BD31-4B8C-83A1-F6EECF244321}">
                <p14:modId xmlns:p14="http://schemas.microsoft.com/office/powerpoint/2010/main" val="3178307177"/>
              </p:ext>
            </p:extLst>
          </p:nvPr>
        </p:nvGraphicFramePr>
        <p:xfrm>
          <a:off x="1826668" y="2286000"/>
          <a:ext cx="5490663" cy="3505200"/>
        </p:xfrm>
        <a:graphic>
          <a:graphicData uri="http://schemas.openxmlformats.org/presentationml/2006/ole">
            <mc:AlternateContent xmlns:mc="http://schemas.openxmlformats.org/markup-compatibility/2006">
              <mc:Choice xmlns:v="urn:schemas-microsoft-com:vml" Requires="v">
                <p:oleObj spid="_x0000_s6166" name="Picture" r:id="rId3" imgW="3784600" imgH="2413000" progId="Word.Picture.8">
                  <p:embed/>
                </p:oleObj>
              </mc:Choice>
              <mc:Fallback>
                <p:oleObj name="Picture" r:id="rId3" imgW="3784600" imgH="2413000" progId="Word.Picture.8">
                  <p:embed/>
                  <p:pic>
                    <p:nvPicPr>
                      <p:cNvPr id="286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668" y="2286000"/>
                        <a:ext cx="5490663" cy="3505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97945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noChangeArrowheads="1"/>
          </p:cNvSpPr>
          <p:nvPr>
            <p:ph type="title"/>
          </p:nvPr>
        </p:nvSpPr>
        <p:spPr/>
        <p:txBody>
          <a:bodyPr/>
          <a:lstStyle/>
          <a:p>
            <a:r>
              <a:rPr lang="en-US" altLang="en-US" dirty="0"/>
              <a:t>Single Source Shortest Path Algorithm </a:t>
            </a:r>
            <a:r>
              <a:rPr lang="en-US" altLang="en-US" sz="2000" b="0" dirty="0" smtClean="0"/>
              <a:t>(3 </a:t>
            </a:r>
            <a:r>
              <a:rPr lang="en-US" altLang="en-US" sz="2000" b="0" dirty="0"/>
              <a:t>of 3) </a:t>
            </a:r>
            <a:endParaRPr lang="en-US" altLang="en-US" dirty="0" smtClean="0"/>
          </a:p>
        </p:txBody>
      </p:sp>
      <p:sp>
        <p:nvSpPr>
          <p:cNvPr id="4" name="Text Placeholder 2"/>
          <p:cNvSpPr>
            <a:spLocks noGrp="1"/>
          </p:cNvSpPr>
          <p:nvPr>
            <p:ph type="body" idx="1"/>
          </p:nvPr>
        </p:nvSpPr>
        <p:spPr>
          <a:xfrm>
            <a:off x="457200" y="1600201"/>
            <a:ext cx="8229600" cy="472282"/>
          </a:xfrm>
        </p:spPr>
        <p:txBody>
          <a:bodyPr/>
          <a:lstStyle/>
          <a:p>
            <a:r>
              <a:rPr lang="en-US" altLang="en-US" dirty="0" smtClean="0"/>
              <a:t>After moving u to T</a:t>
            </a:r>
            <a:endParaRPr lang="en-US" altLang="en-US" dirty="0"/>
          </a:p>
        </p:txBody>
      </p:sp>
      <p:graphicFrame>
        <p:nvGraphicFramePr>
          <p:cNvPr id="29704" name="Object 3" descr="An illustration of 10 vertices separated into 2 groups. The first group has 3 vertices and is named T. It contains vertices whose shortest path to s are known. A vertex in group T is named s. The second group has 7 vertices and is named V minus T. It contains vertices whose shortest path to s are not known yet. 4 vertices in group 2 are named u, v 1, v 2 and v 3. The connection between the vertices from group T to group V minus T are as follows. A vertex at the top of group T is connected with 2 vertices v 2 and a vertex at the top of V minus T. A vertex at the bottom of T is connected with u inside T and with v 1 and v 3 in V minus T. Vertex u in T is connected to v 1, v 2 and v 3 in group V minus T."/>
          <p:cNvGraphicFramePr>
            <a:graphicFrameLocks noChangeAspect="1"/>
          </p:cNvGraphicFramePr>
          <p:nvPr>
            <p:extLst>
              <p:ext uri="{D42A27DB-BD31-4B8C-83A1-F6EECF244321}">
                <p14:modId xmlns:p14="http://schemas.microsoft.com/office/powerpoint/2010/main" val="1000456528"/>
              </p:ext>
            </p:extLst>
          </p:nvPr>
        </p:nvGraphicFramePr>
        <p:xfrm>
          <a:off x="1504950" y="2209800"/>
          <a:ext cx="6134100" cy="3916589"/>
        </p:xfrm>
        <a:graphic>
          <a:graphicData uri="http://schemas.openxmlformats.org/presentationml/2006/ole">
            <mc:AlternateContent xmlns:mc="http://schemas.openxmlformats.org/markup-compatibility/2006">
              <mc:Choice xmlns:v="urn:schemas-microsoft-com:vml" Requires="v">
                <p:oleObj spid="_x0000_s7190" name="Picture" r:id="rId3" imgW="3784600" imgH="2413000" progId="Word.Picture.8">
                  <p:embed/>
                </p:oleObj>
              </mc:Choice>
              <mc:Fallback>
                <p:oleObj name="Picture" r:id="rId3" imgW="3784600" imgH="2413000" progId="Word.Picture.8">
                  <p:embed/>
                  <p:pic>
                    <p:nvPicPr>
                      <p:cNvPr id="2970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2209800"/>
                        <a:ext cx="6134100" cy="391658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6413015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noChangeArrowheads="1"/>
          </p:cNvSpPr>
          <p:nvPr>
            <p:ph type="title"/>
          </p:nvPr>
        </p:nvSpPr>
        <p:spPr/>
        <p:txBody>
          <a:bodyPr anchor="b"/>
          <a:lstStyle/>
          <a:p>
            <a:r>
              <a:rPr lang="en-US" altLang="en-US" dirty="0" smtClean="0"/>
              <a:t>SP Algorithm Example (Step 0)</a:t>
            </a:r>
          </a:p>
        </p:txBody>
      </p:sp>
      <p:pic>
        <p:nvPicPr>
          <p:cNvPr id="30727" name="Picture 2" descr="A diagram has an undirected weighted graph and 2 arrays named cost and parent. The graph has 7 vertices. The edges connecting the vertices with their corresponding weights are as follows. 0 to 1, 8. 0 to 2, 1. 0 to 5, 4. 0 to 6, 2. 1 to 2, 5. 1 to 3, 10. 1 to 6, 9. 3 to 5, 8. 3 to 6, 5. 3 to 4, 8. 4 to 5, 5. 5 to 6, 7. The array cost has 7 elements. The indexes and its corresponding value from left to right are as follows. 0, infinity. 1, 0. 2, infinity. 3, infinity. 4, infinity. 5, infinity. 6, infinity. The array parent has 7 elements with value negative 1 in index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47" y="1848673"/>
            <a:ext cx="8077200" cy="351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1048785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sym typeface="Times New Roman" panose="02020603050405020304" pitchFamily="18" charset="0"/>
              </a:rPr>
              <a:t>Objectives </a:t>
            </a:r>
            <a:r>
              <a:rPr lang="en-US" altLang="en-US" sz="2000" b="0" dirty="0" smtClean="0">
                <a:sym typeface="Times New Roman" panose="02020603050405020304" pitchFamily="18" charset="0"/>
              </a:rPr>
              <a:t>(2 </a:t>
            </a:r>
            <a:r>
              <a:rPr lang="en-US" altLang="en-US" sz="2000" b="0" dirty="0">
                <a:sym typeface="Times New Roman" panose="02020603050405020304" pitchFamily="18" charset="0"/>
              </a:rPr>
              <a:t>of 2)</a:t>
            </a:r>
            <a:endParaRPr lang="en-US" altLang="en-US" sz="2000" dirty="0" smtClean="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None/>
            </a:pPr>
            <a:r>
              <a:rPr lang="en-US" altLang="en-US" sz="2400" b="1" dirty="0" smtClean="0">
                <a:solidFill>
                  <a:srgbClr val="007FA3"/>
                </a:solidFill>
              </a:rPr>
              <a:t>29.5</a:t>
            </a:r>
            <a:r>
              <a:rPr lang="en-US" altLang="en-US" sz="2400" dirty="0" smtClean="0"/>
              <a:t> To </a:t>
            </a:r>
            <a:r>
              <a:rPr lang="en-US" altLang="en-US" sz="2400" dirty="0"/>
              <a:t>design and implement the algorithm for finding single-source shortest paths </a:t>
            </a:r>
            <a:r>
              <a:rPr lang="en-US" altLang="en-US" sz="2400" dirty="0" smtClean="0"/>
              <a:t>(</a:t>
            </a:r>
            <a:r>
              <a:rPr lang="en-US" altLang="en-US" sz="2400" dirty="0"/>
              <a:t>§</a:t>
            </a:r>
            <a:r>
              <a:rPr lang="en-US" altLang="en-US" sz="2400" dirty="0" smtClean="0"/>
              <a:t>29.5</a:t>
            </a:r>
            <a:r>
              <a:rPr lang="en-US" altLang="en-US" sz="2400" dirty="0"/>
              <a:t>).</a:t>
            </a:r>
          </a:p>
          <a:p>
            <a:pPr marL="0" indent="0">
              <a:buNone/>
            </a:pPr>
            <a:r>
              <a:rPr lang="en-US" altLang="en-US" sz="2400" b="1" dirty="0" smtClean="0">
                <a:solidFill>
                  <a:srgbClr val="007FA3"/>
                </a:solidFill>
              </a:rPr>
              <a:t>29.6</a:t>
            </a:r>
            <a:r>
              <a:rPr lang="en-US" altLang="en-US" sz="2400" dirty="0" smtClean="0"/>
              <a:t> To </a:t>
            </a:r>
            <a:r>
              <a:rPr lang="en-US" altLang="en-US" sz="2400" dirty="0"/>
              <a:t>define the </a:t>
            </a:r>
            <a:r>
              <a:rPr lang="en-US" altLang="en-US" sz="2400" dirty="0" err="1"/>
              <a:t>ShortestPathTree</a:t>
            </a:r>
            <a:r>
              <a:rPr lang="en-US" altLang="en-US" sz="2400" dirty="0"/>
              <a:t> class that extends the Tree class </a:t>
            </a:r>
            <a:r>
              <a:rPr lang="en-US" altLang="en-US" sz="2400" dirty="0" smtClean="0"/>
              <a:t>(</a:t>
            </a:r>
            <a:r>
              <a:rPr lang="en-US" altLang="en-US" sz="2400" dirty="0"/>
              <a:t>§</a:t>
            </a:r>
            <a:r>
              <a:rPr lang="en-US" altLang="en-US" sz="2400" dirty="0" smtClean="0"/>
              <a:t>29.5</a:t>
            </a:r>
            <a:r>
              <a:rPr lang="en-US" altLang="en-US" sz="2400" dirty="0"/>
              <a:t>).</a:t>
            </a:r>
          </a:p>
          <a:p>
            <a:pPr marL="0" indent="0">
              <a:buNone/>
            </a:pPr>
            <a:r>
              <a:rPr lang="en-US" altLang="en-US" sz="2400" b="1" dirty="0" smtClean="0">
                <a:solidFill>
                  <a:srgbClr val="007FA3"/>
                </a:solidFill>
              </a:rPr>
              <a:t>29.7</a:t>
            </a:r>
            <a:r>
              <a:rPr lang="en-US" altLang="en-US" sz="2400" dirty="0" smtClean="0"/>
              <a:t> To </a:t>
            </a:r>
            <a:r>
              <a:rPr lang="en-US" altLang="en-US" sz="2400" dirty="0"/>
              <a:t>solve the weighted nine tail problem using the shortest-path algorithm </a:t>
            </a:r>
            <a:r>
              <a:rPr lang="en-US" altLang="en-US" sz="2400" dirty="0" smtClean="0"/>
              <a:t>(</a:t>
            </a:r>
            <a:r>
              <a:rPr lang="en-US" altLang="en-US" sz="2400" dirty="0"/>
              <a:t>§</a:t>
            </a:r>
            <a:r>
              <a:rPr lang="en-US" altLang="en-US" sz="2400" dirty="0" smtClean="0"/>
              <a:t>29.6</a:t>
            </a:r>
            <a:r>
              <a:rPr lang="en-US" altLang="en-US" sz="2400" dirty="0"/>
              <a:t>).</a:t>
            </a:r>
          </a:p>
        </p:txBody>
      </p:sp>
    </p:spTree>
    <p:extLst>
      <p:ext uri="{BB962C8B-B14F-4D97-AF65-F5344CB8AC3E}">
        <p14:creationId xmlns:p14="http://schemas.microsoft.com/office/powerpoint/2010/main" val="3186931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noChangeArrowheads="1"/>
          </p:cNvSpPr>
          <p:nvPr>
            <p:ph type="title"/>
          </p:nvPr>
        </p:nvSpPr>
        <p:spPr/>
        <p:txBody>
          <a:bodyPr anchor="b"/>
          <a:lstStyle/>
          <a:p>
            <a:r>
              <a:rPr lang="en-US" altLang="en-US" dirty="0" smtClean="0"/>
              <a:t>SP Algorithm Example (Step 1)</a:t>
            </a:r>
          </a:p>
        </p:txBody>
      </p:sp>
      <p:pic>
        <p:nvPicPr>
          <p:cNvPr id="31751" name="Picture 2" descr="A diagram has an undirected weighted graph and 2 arrays named cost and parent. The graph has 7 vertices. The edges connecting the vertices with their corresponding weights are as follows. 0 to 1, 8. 0 to 2, 1. 0 to 5, 4. 0 to 6, 2. 1 to 2, 5. 1 to 3, 10. 1 to 6, 9. 3 to 5, 8. 3 to 6, 5. 3 to 4, 8. 4 to 5, 5. 5 to 6, 7. The vertex 1 is highlighted and named T. The array cost has 7 elements. The indexes and its corresponding value from left to right are as follows. 0, 8. 1, 0. 2, 5. 3, 10. 4, infinity. 5, infinity. 6, 9. The array parent has 7 elements. The indexes and its corresponding value from left to right are as follows. 0, 1. 1, negative 1. 2, 1. 3, 1. 6,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66875"/>
            <a:ext cx="77724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075843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noChangeArrowheads="1"/>
          </p:cNvSpPr>
          <p:nvPr>
            <p:ph type="title"/>
          </p:nvPr>
        </p:nvSpPr>
        <p:spPr/>
        <p:txBody>
          <a:bodyPr anchor="b"/>
          <a:lstStyle/>
          <a:p>
            <a:r>
              <a:rPr lang="en-US" altLang="en-US" dirty="0" smtClean="0"/>
              <a:t>SP Algorithm Example (Step 2)</a:t>
            </a:r>
          </a:p>
        </p:txBody>
      </p:sp>
      <p:pic>
        <p:nvPicPr>
          <p:cNvPr id="32775" name="Picture 2" descr="A diagram has a weighted graph and 2 arrays named cost and parent. The graph has 7 vertices. A directed edge from 1 to 2 with weight 5 is highlighted and named T. The undirected edges connecting the vertices with their corresponding weights are as follows. 0 to 1, 8. 0 to 2, 1. 0 to 5, 4. 0 to 6, 2. 1 to 3, 10. 1 to 6, 9. 3 to 5, 8. 3 to 6, 5. 3 to 4, 8. 4 to 5, 5. 5 to 6, 7. The array cost has 7 elements. The indexes and its corresponding value from left to right are as follows. 0, 6. 1, 0. 2, 5. 3, 10. 4, infinity. 5, infinity. 6, 9. The array parent has 7 elements. The indexes and its corresponding value from left to right are as follows. 0, 2. 1, negative 1. 2, 1. 3, 1. 6,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704975"/>
            <a:ext cx="78200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54466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noChangeArrowheads="1"/>
          </p:cNvSpPr>
          <p:nvPr>
            <p:ph type="title"/>
          </p:nvPr>
        </p:nvSpPr>
        <p:spPr/>
        <p:txBody>
          <a:bodyPr anchor="b"/>
          <a:lstStyle/>
          <a:p>
            <a:r>
              <a:rPr lang="en-US" altLang="en-US" dirty="0" smtClean="0"/>
              <a:t>SP Algorithm Example (Step 3)</a:t>
            </a:r>
          </a:p>
        </p:txBody>
      </p:sp>
      <p:pic>
        <p:nvPicPr>
          <p:cNvPr id="33799" name="Picture 2" descr="A diagram has a weighted graph and 2 arrays named cost and parent. The graph has 7 vertices. An edge of the graph is highlighted and has weights as follows. 1 to 2, 5. 2 to 0, 1. The directed part of the graph is highlighted and named T. The undirected edges connecting the vertices with their corresponding weights are as follows. 0 to 1, 8. 0 to 5, 4. 0 to 6, 2. 1 to 3, 10. 1 to 6, 9. 3 to 5, 8. 3 to 6, 5. 3 to 4, 8. 4 to 5, 5. 5 to 6, 7. The array cost has 7 elements. The indexes and its corresponding value from left to right are as follows. 0, 6. 1, 0. 2, 5. 3, 10. 4, infinity. 5, 10. 6, 8. The array parent has 7 elements. The indexes and its corresponding value from left to right are as follows. 0, 2. 1, negative 1. 2, 1. 3, 1. 5, 0. 6,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709738"/>
            <a:ext cx="787717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4776838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noChangeArrowheads="1"/>
          </p:cNvSpPr>
          <p:nvPr>
            <p:ph type="title"/>
          </p:nvPr>
        </p:nvSpPr>
        <p:spPr/>
        <p:txBody>
          <a:bodyPr anchor="b"/>
          <a:lstStyle/>
          <a:p>
            <a:r>
              <a:rPr lang="en-US" altLang="en-US" dirty="0" smtClean="0"/>
              <a:t>SP Algorithm Example (Step 4)</a:t>
            </a:r>
          </a:p>
        </p:txBody>
      </p:sp>
      <p:pic>
        <p:nvPicPr>
          <p:cNvPr id="34823" name="Picture 2" descr="A diagram has a weighted graph and 2 arrays named cost and parent. The graph has 7 vertices. An edge of the graph is highlighted and has weights as follows. 1 to 2, 5. 2 to 0, 1. 0 to 6, 2. The directed part of the graph is highlighted and named T. The undirected edges connecting the vertices with their corresponding weights are as follows. 0 to 1, 8. 0 to 5, 4. 1 to 3, 10. 1 to 6, 9. 3 to 5, 8. 3 to 6, 5. 3 to 4, 8. 4 to 5, 5. 5 to 6, 7. The array cost has 7 elements. The indexes and its corresponding value from left to right are as follows. 0, 6. 1, 0. 2, 5. 3, 10. 4, infinity. 5, 10. 6, 8. The array parent has 7 elements. The indexes and its corresponding value from left to right are as follows. 0, 2. 1, negative 1. 2, 1. 3, 1. 5, 0. 6,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614488"/>
            <a:ext cx="80581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8285872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noChangeArrowheads="1"/>
          </p:cNvSpPr>
          <p:nvPr>
            <p:ph type="title"/>
          </p:nvPr>
        </p:nvSpPr>
        <p:spPr/>
        <p:txBody>
          <a:bodyPr anchor="b"/>
          <a:lstStyle/>
          <a:p>
            <a:r>
              <a:rPr lang="en-US" altLang="en-US" dirty="0" smtClean="0"/>
              <a:t>SP Algorithm Example (Step 5)</a:t>
            </a:r>
          </a:p>
        </p:txBody>
      </p:sp>
      <p:pic>
        <p:nvPicPr>
          <p:cNvPr id="35847" name="Picture 2" descr="A diagram has a weighted graph and 2 arrays named cost and parent. The graph has 7 vertices. An edge of the graph is highlighted and has weights as follows. 1 to 2, 5. 2 to 0, 1. 0 to 6, 2. 1 to 3, 10. The directed part of the graph is highlighted and named T. The undirected edges connecting the vertices with their corresponding weights are as follows. 0 to 1, 8. 0 to 5, 4. 1 to 6, 9. 3 to 5, 8. 3 to 6, 5. 3 to 4, 8. 4 to 5, 5. 5 to 6, 7. The array cost has 7 elements. The indexes and its corresponding value from left to right are as follows. 0, 6. 1, 0. 2, 5. 3, 10. 4, 18. 5, 10. 6, 8. The array parent has 7 elements. The indexes and its corresponding value from left to right are as follows. 0, 2. 1, negative 1. 2, 1. 3, 1. 4, 3. 5, 0. 6,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628775"/>
            <a:ext cx="79724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3459884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noChangeArrowheads="1"/>
          </p:cNvSpPr>
          <p:nvPr>
            <p:ph type="title"/>
          </p:nvPr>
        </p:nvSpPr>
        <p:spPr/>
        <p:txBody>
          <a:bodyPr anchor="b"/>
          <a:lstStyle/>
          <a:p>
            <a:r>
              <a:rPr lang="en-US" altLang="en-US" dirty="0" smtClean="0"/>
              <a:t>SP Algorithm Example (Step 6)</a:t>
            </a:r>
          </a:p>
        </p:txBody>
      </p:sp>
      <p:pic>
        <p:nvPicPr>
          <p:cNvPr id="36871" name="Picture 2" descr="A diagram has a weighted graph and 2 arrays named cost and parent. The graph has 7 vertices. An edge of the graph is highlighted and has weights as follows. 1 to 2, 5. 2 to 0, 1. 0 to 6, 2. 0 to 5, 4. 1 to 3, 10. The directed part of the graph is highlighted and named T. The undirected edges connecting the vertices with their corresponding weights are as follows. 0 to 1, 8. 1 to 6, 9. 3 to 5, 8. 3 to 6, 5. 3 to 4, 8. 4 to 5, 5. 5 to 6, 7. The array cost has 7 elements. The indexes and its corresponding value from left to right are as follows. 0, 6. 1, 0. 2, 5. 3, 10. 4, 15. 5, 10. 6, 8. The array parent has 7 elements. The indexes and its corresponding value from left to right are as follows. 0, 2. 1, negative 1. 2, 1. 3, 1. 4, 5. 5, 0. 6,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785938"/>
            <a:ext cx="76581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5385762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noChangeArrowheads="1"/>
          </p:cNvSpPr>
          <p:nvPr>
            <p:ph type="title"/>
          </p:nvPr>
        </p:nvSpPr>
        <p:spPr/>
        <p:txBody>
          <a:bodyPr anchor="b"/>
          <a:lstStyle/>
          <a:p>
            <a:r>
              <a:rPr lang="en-US" altLang="en-US" dirty="0" smtClean="0"/>
              <a:t>SP Algorithm Example (Step 7)</a:t>
            </a:r>
          </a:p>
        </p:txBody>
      </p:sp>
      <p:pic>
        <p:nvPicPr>
          <p:cNvPr id="37895" name="Picture 2" descr="A diagram has a weighted graph and 2 arrays named cost and parent. The graph has 7 vertices. An edge of the graph is highlighted and has weights as follows. 1 to 2, 5. 2 to 0, 1. 0 to 6, 2. 0 to 5, 4. 5 to 4, 5. 1 to 3, 10. The directed part of the graph is highlighted and named T. The undirected edges connecting the vertices with their corresponding weights are as follows. 0 to 1, 8. 1 to 6, 9. 3 to 5, 8. 3 to 6, 5. 3 to 4, 8. 5 to 6, 7. The array cost has 7 elements. The indexes and its corresponding value from left to right are as follows. 0, 6. 1, 0. 2, 5. 3, 10. 4, 15. 5, 10. 6, 8. The array parent has 7 elements. The indexes and its corresponding value from left to right are as follows. 0, 2. 1, negative 1. 2, 1. 3, 1. 4, 5. 5, 0. 6,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62125"/>
            <a:ext cx="76200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212453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p:cNvSpPr>
            <a:spLocks noGrp="1" noChangeArrowheads="1"/>
          </p:cNvSpPr>
          <p:nvPr>
            <p:ph type="title"/>
          </p:nvPr>
        </p:nvSpPr>
        <p:spPr/>
        <p:txBody>
          <a:bodyPr anchor="b"/>
          <a:lstStyle/>
          <a:p>
            <a:r>
              <a:rPr lang="en-US" altLang="en-US" dirty="0" smtClean="0"/>
              <a:t>SP Algorithm Implementation</a:t>
            </a:r>
          </a:p>
        </p:txBody>
      </p:sp>
      <p:graphicFrame>
        <p:nvGraphicFramePr>
          <p:cNvPr id="38927" name="Object 2" descr="An illustration displays a U M L diagram of class named Weight Graph left angle bracket V right angle bracket period Shortest Path Tree, derived from Un weighted Graph left angle bracket V right angle bracket period Search Tree. There is 1 attribute and 3 methods in the class. The attribute and the service is as follows: cost colon double left bracket right bracket, cost [v] stores the cost for the source to v. The methods and their services are as follows: Shortest Path Tree left parenthesis source colon i n t, parent colon i n t left bracket right bracket, search Order colon List left angle bracket Integer right angle bracket, cost colon double left bracket right bracket right parenthesis, Constructs a shortest path tree with the specified source, parent array, search Order, and cost array. get Cost left parenthesis v colon i n t right parenthesis colon double, Return the cost for the path from the source to vertex v. print All Paths left parenthesis right parenthesis colon void, Displays all paths from the source."/>
          <p:cNvGraphicFramePr>
            <a:graphicFrameLocks noChangeAspect="1"/>
          </p:cNvGraphicFramePr>
          <p:nvPr>
            <p:extLst>
              <p:ext uri="{D42A27DB-BD31-4B8C-83A1-F6EECF244321}">
                <p14:modId xmlns:p14="http://schemas.microsoft.com/office/powerpoint/2010/main" val="2655638687"/>
              </p:ext>
            </p:extLst>
          </p:nvPr>
        </p:nvGraphicFramePr>
        <p:xfrm>
          <a:off x="768350" y="1981200"/>
          <a:ext cx="7607300" cy="2564997"/>
        </p:xfrm>
        <a:graphic>
          <a:graphicData uri="http://schemas.openxmlformats.org/presentationml/2006/ole">
            <mc:AlternateContent xmlns:mc="http://schemas.openxmlformats.org/markup-compatibility/2006">
              <mc:Choice xmlns:v="urn:schemas-microsoft-com:vml" Requires="v">
                <p:oleObj spid="_x0000_s8213" name="Picture" r:id="rId3" imgW="4975008" imgH="1677672" progId="Word.Picture.8">
                  <p:embed/>
                </p:oleObj>
              </mc:Choice>
              <mc:Fallback>
                <p:oleObj name="Picture" r:id="rId3" imgW="4975008" imgH="1677672" progId="Word.Picture.8">
                  <p:embed/>
                  <p:pic>
                    <p:nvPicPr>
                      <p:cNvPr id="389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81200"/>
                        <a:ext cx="7607300" cy="2564997"/>
                      </a:xfrm>
                      <a:prstGeom prst="rect">
                        <a:avLst/>
                      </a:prstGeom>
                      <a:noFill/>
                      <a:ln>
                        <a:noFill/>
                      </a:ln>
                    </p:spPr>
                  </p:pic>
                </p:oleObj>
              </mc:Fallback>
            </mc:AlternateContent>
          </a:graphicData>
        </a:graphic>
      </p:graphicFrame>
      <p:sp>
        <p:nvSpPr>
          <p:cNvPr id="38929" name="TextBox 3">
            <a:hlinkClick r:id="rId5"/>
          </p:cNvPr>
          <p:cNvSpPr>
            <a:spLocks noChangeArrowheads="1"/>
          </p:cNvSpPr>
          <p:nvPr/>
        </p:nvSpPr>
        <p:spPr bwMode="auto">
          <a:xfrm>
            <a:off x="5181600" y="5721927"/>
            <a:ext cx="20335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TestShortestPath</a:t>
            </a:r>
          </a:p>
        </p:txBody>
      </p:sp>
      <p:sp>
        <p:nvSpPr>
          <p:cNvPr id="6" name="TextBox 4">
            <a:hlinkClick r:id="rId6"/>
          </p:cNvPr>
          <p:cNvSpPr txBox="1"/>
          <p:nvPr/>
        </p:nvSpPr>
        <p:spPr>
          <a:xfrm>
            <a:off x="7467601" y="5733595"/>
            <a:ext cx="609600" cy="369332"/>
          </a:xfrm>
          <a:prstGeom prst="rect">
            <a:avLst/>
          </a:prstGeom>
          <a:solidFill>
            <a:srgbClr val="38A1BA"/>
          </a:solidFill>
        </p:spPr>
        <p:txBody>
          <a:bodyPr wrap="square" rtlCol="0">
            <a:spAutoFit/>
          </a:bodyPr>
          <a:lstStyle/>
          <a:p>
            <a:r>
              <a:rPr lang="en-US" dirty="0" smtClean="0"/>
              <a:t>Run</a:t>
            </a:r>
            <a:endParaRPr lang="en-US" dirty="0"/>
          </a:p>
        </p:txBody>
      </p:sp>
    </p:spTree>
    <p:extLst>
      <p:ext uri="{BB962C8B-B14F-4D97-AF65-F5344CB8AC3E}">
        <p14:creationId xmlns:p14="http://schemas.microsoft.com/office/powerpoint/2010/main" val="383149771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noChangeArrowheads="1"/>
          </p:cNvSpPr>
          <p:nvPr>
            <p:ph type="title"/>
          </p:nvPr>
        </p:nvSpPr>
        <p:spPr/>
        <p:txBody>
          <a:bodyPr/>
          <a:lstStyle/>
          <a:p>
            <a:r>
              <a:rPr lang="en-US" altLang="en-US" dirty="0" smtClean="0"/>
              <a:t>Time </a:t>
            </a:r>
            <a:r>
              <a:rPr lang="en-US" altLang="en-US" dirty="0" smtClean="0"/>
              <a:t>Complexity 2</a:t>
            </a:r>
            <a:endParaRPr lang="en-US" altLang="en-US" dirty="0" smtClean="0"/>
          </a:p>
        </p:txBody>
      </p:sp>
      <p:sp>
        <p:nvSpPr>
          <p:cNvPr id="3" name="Text Placeholder 2"/>
          <p:cNvSpPr>
            <a:spLocks noGrp="1"/>
          </p:cNvSpPr>
          <p:nvPr>
            <p:ph type="body" idx="1"/>
          </p:nvPr>
        </p:nvSpPr>
        <p:spPr/>
        <p:txBody>
          <a:bodyPr/>
          <a:lstStyle/>
          <a:p>
            <a:r>
              <a:rPr lang="en-AU" altLang="en-US" dirty="0"/>
              <a:t>Same as the Prim’s MST, O(n^3) and can be reduced to O(n^2</a:t>
            </a:r>
            <a:r>
              <a:rPr lang="en-AU" altLang="en-US" dirty="0" smtClean="0"/>
              <a:t>).</a:t>
            </a:r>
            <a:endParaRPr lang="en-US" altLang="en-US" dirty="0"/>
          </a:p>
        </p:txBody>
      </p:sp>
    </p:spTree>
    <p:extLst>
      <p:ext uri="{BB962C8B-B14F-4D97-AF65-F5344CB8AC3E}">
        <p14:creationId xmlns:p14="http://schemas.microsoft.com/office/powerpoint/2010/main" val="54523190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noChangeArrowheads="1"/>
          </p:cNvSpPr>
          <p:nvPr>
            <p:ph type="title"/>
          </p:nvPr>
        </p:nvSpPr>
        <p:spPr/>
        <p:txBody>
          <a:bodyPr anchor="b"/>
          <a:lstStyle/>
          <a:p>
            <a:r>
              <a:rPr lang="en-US" altLang="en-US" dirty="0" smtClean="0"/>
              <a:t>SP Algorithm Example</a:t>
            </a:r>
          </a:p>
        </p:txBody>
      </p:sp>
      <p:graphicFrame>
        <p:nvGraphicFramePr>
          <p:cNvPr id="40974" name="Object 2" descr="An illustration of an S P Algorithm example representing cities connected to each other. The directed edges with their corresponding values in the graph are as follows. Chicago to Seattle, 2097 which is numbered 11, Chicago to Kansas City, 533 which is numbered 1, Kansas City to Dallas, 496 which is numbered 5, Chicago to New York, 787 which is numbered 2, Chicago to Boston, 983 which is numbered 3, Chicago to Denver, 1003 which is numbered 4, Denver to Los Angeles, 1015 which is numbered 8, Kansas City to Atlanta, 864 which is numbered 7, Atlanta to Miami, 661 which is numbered 9, Dallas to Houston, 239, which is numbered 6, Denver to San Francisco, 1267, which is numbered 10. The undirected edges in the graph with their corresponding values are as follows. Seattle is connected to San Francisco with a value 807. Seattle is connected with Denver with a value 1331, Denver is connected to Kansas City with a value 599, Kansas City is connected with Los Angeles with a value 1663, Los Angeles is connected with Dallas with a value 1435, Dallas is connected with Atlanta with a value 781, Atlanta is connected to Houston with a value 810, Houston is connected with Miami with a value 1187, Kansas City is connected with New York with a value 1260, New York is connected with Boston with a value 214, New York is connected with Atlanta with a value 888."/>
          <p:cNvGraphicFramePr>
            <a:graphicFrameLocks noChangeAspect="1"/>
          </p:cNvGraphicFramePr>
          <p:nvPr>
            <p:extLst>
              <p:ext uri="{D42A27DB-BD31-4B8C-83A1-F6EECF244321}">
                <p14:modId xmlns:p14="http://schemas.microsoft.com/office/powerpoint/2010/main" val="3178094947"/>
              </p:ext>
            </p:extLst>
          </p:nvPr>
        </p:nvGraphicFramePr>
        <p:xfrm>
          <a:off x="609600" y="1389119"/>
          <a:ext cx="7239000" cy="4629150"/>
        </p:xfrm>
        <a:graphic>
          <a:graphicData uri="http://schemas.openxmlformats.org/presentationml/2006/ole">
            <mc:AlternateContent xmlns:mc="http://schemas.openxmlformats.org/markup-compatibility/2006">
              <mc:Choice xmlns:v="urn:schemas-microsoft-com:vml" Requires="v">
                <p:oleObj spid="_x0000_s9237" name="Picture" r:id="rId3" imgW="6260592" imgH="3995928" progId="Word.Picture.8">
                  <p:embed/>
                </p:oleObj>
              </mc:Choice>
              <mc:Fallback>
                <p:oleObj name="Picture" r:id="rId3" imgW="6260592" imgH="3995928" progId="Word.Picture.8">
                  <p:embed/>
                  <p:pic>
                    <p:nvPicPr>
                      <p:cNvPr id="4097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89119"/>
                        <a:ext cx="72390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675984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t>Weighted Graph Animation</a:t>
            </a:r>
            <a:endParaRPr lang="en-US" altLang="en-US" dirty="0" smtClean="0">
              <a:sym typeface="Times New Roman" panose="02020603050405020304" pitchFamily="18" charset="0"/>
            </a:endParaRPr>
          </a:p>
        </p:txBody>
      </p:sp>
      <p:pic>
        <p:nvPicPr>
          <p:cNvPr id="3" name="Picture 2" descr="www dot c s dot Armstrong dot e d u forward slash Liang forward slash animation forward slash web forward slash weighted graph learning tool dot h t m 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8229600" cy="795048"/>
          </a:xfrm>
          <a:prstGeom prst="rect">
            <a:avLst/>
          </a:prstGeom>
        </p:spPr>
      </p:pic>
      <p:pic>
        <p:nvPicPr>
          <p:cNvPr id="5" name="Picture 3" descr="An illustration of a window titled graph algorithm animation. The text inside the window has a title, Weighted Graph Learning Tool Animation by Y Daniel Liang. The text provides instructions to add, remove and move a vertex. There is an illustration of a weighted graph. There are 4 menus below the graph. The first menu, display tree, has a button named M S T. The second menu, display S P tree, has a text field starting vertex with a button named Shortest Path Tree. The third menu, find a shortest path, has 2 text fields starting vertex, ending vertex with a button named, Shortest Path. The fourth menu, traveling salesman problem, has a button named Solve 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2514601"/>
            <a:ext cx="537933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3445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p:cNvSpPr>
            <a:spLocks noGrp="1" noChangeArrowheads="1"/>
          </p:cNvSpPr>
          <p:nvPr>
            <p:ph type="title"/>
          </p:nvPr>
        </p:nvSpPr>
        <p:spPr/>
        <p:txBody>
          <a:bodyPr anchor="b"/>
          <a:lstStyle/>
          <a:p>
            <a:r>
              <a:rPr lang="en-US" altLang="en-US" dirty="0" smtClean="0"/>
              <a:t>Shortest Path Animation</a:t>
            </a:r>
          </a:p>
        </p:txBody>
      </p:sp>
      <p:sp>
        <p:nvSpPr>
          <p:cNvPr id="41993" name="Text Placeholder 2">
            <a:hlinkClick r:id="rId2"/>
          </p:cNvPr>
          <p:cNvSpPr>
            <a:spLocks noChangeArrowheads="1"/>
          </p:cNvSpPr>
          <p:nvPr/>
        </p:nvSpPr>
        <p:spPr bwMode="auto">
          <a:xfrm>
            <a:off x="426720" y="1211263"/>
            <a:ext cx="8229600" cy="1219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Monotype Sorts" pitchFamily="2" charset="2"/>
              <a:buNone/>
            </a:pPr>
            <a:r>
              <a:rPr lang="en-US" altLang="en-US" u="sng" dirty="0">
                <a:solidFill>
                  <a:srgbClr val="00B050"/>
                </a:solidFill>
              </a:rPr>
              <a:t>www.cs.armstrong.edu/liang/animation/ShortestPathAnimation.html </a:t>
            </a:r>
          </a:p>
        </p:txBody>
      </p:sp>
      <p:pic>
        <p:nvPicPr>
          <p:cNvPr id="41992" name="Picture 3" descr="An illustration of a Mozilla Firefox window. The window has a title Shortest Path Animation by Y Daniel Liang with a diagram of an undirected weighted graph below it. The graph has 2 text fields and a button below it as follows. Starting City text field, Ending City text field and a Display Shortest Path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662" y="2600327"/>
            <a:ext cx="43826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291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noChangeArrowheads="1"/>
          </p:cNvSpPr>
          <p:nvPr>
            <p:ph type="title"/>
          </p:nvPr>
        </p:nvSpPr>
        <p:spPr/>
        <p:txBody>
          <a:bodyPr/>
          <a:lstStyle/>
          <a:p>
            <a:r>
              <a:rPr lang="en-US" altLang="en-US" smtClean="0"/>
              <a:t>The Weighted Nine Tail Problem </a:t>
            </a:r>
          </a:p>
        </p:txBody>
      </p:sp>
      <p:sp>
        <p:nvSpPr>
          <p:cNvPr id="43012" name="Content Placeholder 2"/>
          <p:cNvSpPr>
            <a:spLocks noGrp="1" noChangeArrowheads="1"/>
          </p:cNvSpPr>
          <p:nvPr>
            <p:ph type="body" idx="1"/>
          </p:nvPr>
        </p:nvSpPr>
        <p:spPr>
          <a:xfrm>
            <a:off x="457200" y="1600201"/>
            <a:ext cx="8229600" cy="2731756"/>
          </a:xfrm>
        </p:spPr>
        <p:txBody>
          <a:bodyPr/>
          <a:lstStyle/>
          <a:p>
            <a:r>
              <a:rPr lang="en-US" altLang="en-US" smtClean="0"/>
              <a:t>The nine tail problem is to find the minimum number of the moves that lead to all coins face down. Each move flips a head coin and its neighbors. The weighted nine tail problem assigns the number of the flips as a weight on each move. For example, you can move from the coins in (a) to (b) by flipping the three coins. So the weight for this move is 3.</a:t>
            </a:r>
          </a:p>
        </p:txBody>
      </p:sp>
      <p:pic>
        <p:nvPicPr>
          <p:cNvPr id="2" name="Picture 3" descr="An illustration displays a 3 by 3 matrix of nine tail problem. The row entries are as follows: Row 1. H, H, and H. First two elements are highlighted. Row 2. T, T, and T. First element is highlighted. Row 3. H, H, and H. "/>
          <p:cNvPicPr>
            <a:picLocks noChangeAspect="1"/>
          </p:cNvPicPr>
          <p:nvPr/>
        </p:nvPicPr>
        <p:blipFill>
          <a:blip r:embed="rId2"/>
          <a:stretch>
            <a:fillRect/>
          </a:stretch>
        </p:blipFill>
        <p:spPr>
          <a:xfrm>
            <a:off x="685800" y="4331956"/>
            <a:ext cx="3048000" cy="1784019"/>
          </a:xfrm>
          <a:prstGeom prst="rect">
            <a:avLst/>
          </a:prstGeom>
        </p:spPr>
      </p:pic>
      <p:pic>
        <p:nvPicPr>
          <p:cNvPr id="3" name="Picture 4" descr="An illustration displays a 3 by 3 matrix of nine tail problem. The row entries are as follows: Row 1. T, T, and H. First two elements are highlighted. Row 2. H, T, and T. First element is highlighted. Row 3. H, H, and H."/>
          <p:cNvPicPr>
            <a:picLocks noChangeAspect="1"/>
          </p:cNvPicPr>
          <p:nvPr/>
        </p:nvPicPr>
        <p:blipFill>
          <a:blip r:embed="rId3"/>
          <a:stretch>
            <a:fillRect/>
          </a:stretch>
        </p:blipFill>
        <p:spPr>
          <a:xfrm>
            <a:off x="5681737" y="4301462"/>
            <a:ext cx="3005063" cy="1814513"/>
          </a:xfrm>
          <a:prstGeom prst="rect">
            <a:avLst/>
          </a:prstGeom>
        </p:spPr>
      </p:pic>
    </p:spTree>
    <p:extLst>
      <p:ext uri="{BB962C8B-B14F-4D97-AF65-F5344CB8AC3E}">
        <p14:creationId xmlns:p14="http://schemas.microsoft.com/office/powerpoint/2010/main" val="685130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noChangeArrowheads="1"/>
          </p:cNvSpPr>
          <p:nvPr>
            <p:ph type="title"/>
          </p:nvPr>
        </p:nvSpPr>
        <p:spPr/>
        <p:txBody>
          <a:bodyPr anchor="b"/>
          <a:lstStyle/>
          <a:p>
            <a:r>
              <a:rPr lang="en-US" altLang="en-US" dirty="0" err="1" smtClean="0"/>
              <a:t>WeightedNineTailModel</a:t>
            </a:r>
            <a:r>
              <a:rPr lang="en-US" altLang="en-US" dirty="0" smtClean="0"/>
              <a:t> </a:t>
            </a:r>
          </a:p>
        </p:txBody>
      </p:sp>
      <p:graphicFrame>
        <p:nvGraphicFramePr>
          <p:cNvPr id="44045" name="Object 2" descr="An illustration displays a U M L diagram of class Nine Tail Model. There is a sub class, Weight Nine Tail Model, derived from the super class. There is 1 attribute and 8 methods in the class. The attribute and its service is as follows: tree colon Abstract Graph left angle bracket Integer right angle bracket period Tree, a tree rooted at node 511. The methods and their services are as follows: Nine Tail Model left parenthesis right parenthesis, constructs a model for the nine tails problem and obtains the tree. get Shortest Path left parenthesis node Index colon i n t right parenthesis colon List left angle bracket Integer right angle bracket, Returns a path from the specified node to the root. The path returned consists of the node labels in a list. private access modifier, get Edges left parenthesis right parenthesis colon List left angle bracket Abstract Graph period Edge right angle bracket, Returns a list of Edge objects for the graph. get Node left parenthesis index colon i n t right parenthesis colon c h a r left bracket right bracket, returns a node consisting of nine characters of H s and T s. get Index left parenthesis node colon c h a r left bracket right bracket right parenthesis colon i n t, Returns the index of the specified node. get Flipped Node left parenthesis node colon c h a r left bracket right bracket comma position colon i n t right parenthesis colon i n t, Flips the node at the specified position and its adjacent positions and returns the index of the flipped node. flip A Cell left parenthesis node colon c h a r left bracket right bracket comma row colon i n t comma column colon i n t right parenthesis colon void, Flips the node at the specified row and column. print Node left parenthesis node colon char left bracket right bracket right parenthesis colon void, Displays the node on the console. The 4 methods of the sub class and their services are as followed: Weighted Nine Tail Model left parenthesis right parenthesis, constructs a model for the weighted nine tails problem and obtains a Shortest Path Tree rooted from the target node. get Number Of Flips left parenthesis u colon i n t right parenthesis colon i n t, Returns the number of flips from node u to the target node 511. Private access modifier, get Number Of Flips left parenthesis u colon i n t comma v colon i n t right parenthesis colon i n t, Returns the number of different cells between the two nodes. get Edges left parenthesis right parenthesis colon List left angle bracket Weighted Edge right angle bracket, Gets the weighted edges for the weighted nine tail problem. "/>
          <p:cNvGraphicFramePr>
            <a:graphicFrameLocks noChangeAspect="1"/>
          </p:cNvGraphicFramePr>
          <p:nvPr>
            <p:extLst>
              <p:ext uri="{D42A27DB-BD31-4B8C-83A1-F6EECF244321}">
                <p14:modId xmlns:p14="http://schemas.microsoft.com/office/powerpoint/2010/main" val="2873461432"/>
              </p:ext>
            </p:extLst>
          </p:nvPr>
        </p:nvGraphicFramePr>
        <p:xfrm>
          <a:off x="2311400" y="1508700"/>
          <a:ext cx="4572000" cy="3799694"/>
        </p:xfrm>
        <a:graphic>
          <a:graphicData uri="http://schemas.openxmlformats.org/presentationml/2006/ole">
            <mc:AlternateContent xmlns:mc="http://schemas.openxmlformats.org/markup-compatibility/2006">
              <mc:Choice xmlns:v="urn:schemas-microsoft-com:vml" Requires="v">
                <p:oleObj spid="_x0000_s11286" name="Picture" r:id="rId3" imgW="4404080" imgH="3659127" progId="Word.Picture.8">
                  <p:embed/>
                </p:oleObj>
              </mc:Choice>
              <mc:Fallback>
                <p:oleObj name="Picture" r:id="rId3" imgW="4404080" imgH="3659127" progId="Word.Picture.8">
                  <p:embed/>
                  <p:pic>
                    <p:nvPicPr>
                      <p:cNvPr id="4404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508700"/>
                        <a:ext cx="4572000" cy="3799694"/>
                      </a:xfrm>
                      <a:prstGeom prst="rect">
                        <a:avLst/>
                      </a:prstGeom>
                      <a:noFill/>
                      <a:ln>
                        <a:noFill/>
                      </a:ln>
                    </p:spPr>
                  </p:pic>
                </p:oleObj>
              </mc:Fallback>
            </mc:AlternateContent>
          </a:graphicData>
        </a:graphic>
      </p:graphicFrame>
      <p:sp>
        <p:nvSpPr>
          <p:cNvPr id="44046" name="TextBox 3">
            <a:hlinkClick r:id="rId5"/>
          </p:cNvPr>
          <p:cNvSpPr>
            <a:spLocks noChangeArrowheads="1"/>
          </p:cNvSpPr>
          <p:nvPr/>
        </p:nvSpPr>
        <p:spPr bwMode="auto">
          <a:xfrm>
            <a:off x="1295400" y="6019800"/>
            <a:ext cx="1828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NineTailModel</a:t>
            </a:r>
          </a:p>
        </p:txBody>
      </p:sp>
      <p:sp>
        <p:nvSpPr>
          <p:cNvPr id="44048" name="TextBox 4">
            <a:hlinkClick r:id="rId6"/>
          </p:cNvPr>
          <p:cNvSpPr>
            <a:spLocks noChangeArrowheads="1"/>
          </p:cNvSpPr>
          <p:nvPr/>
        </p:nvSpPr>
        <p:spPr bwMode="auto">
          <a:xfrm>
            <a:off x="3200400" y="6019800"/>
            <a:ext cx="2794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WeightedNineTailModel</a:t>
            </a:r>
          </a:p>
        </p:txBody>
      </p:sp>
      <p:sp>
        <p:nvSpPr>
          <p:cNvPr id="44047" name="TextBox 5">
            <a:hlinkClick r:id="rId7"/>
          </p:cNvPr>
          <p:cNvSpPr>
            <a:spLocks noChangeArrowheads="1"/>
          </p:cNvSpPr>
          <p:nvPr/>
        </p:nvSpPr>
        <p:spPr bwMode="auto">
          <a:xfrm>
            <a:off x="6096000" y="6019800"/>
            <a:ext cx="2184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WeightedNineTail</a:t>
            </a:r>
          </a:p>
        </p:txBody>
      </p:sp>
      <p:sp>
        <p:nvSpPr>
          <p:cNvPr id="8" name="TextBox 6">
            <a:hlinkClick r:id="rId8"/>
          </p:cNvPr>
          <p:cNvSpPr txBox="1"/>
          <p:nvPr/>
        </p:nvSpPr>
        <p:spPr>
          <a:xfrm>
            <a:off x="8374811" y="6031468"/>
            <a:ext cx="609600" cy="369332"/>
          </a:xfrm>
          <a:prstGeom prst="rect">
            <a:avLst/>
          </a:prstGeom>
          <a:solidFill>
            <a:srgbClr val="38A1BA"/>
          </a:solidFill>
        </p:spPr>
        <p:txBody>
          <a:bodyPr wrap="square" rtlCol="0">
            <a:spAutoFit/>
          </a:bodyPr>
          <a:lstStyle/>
          <a:p>
            <a:r>
              <a:rPr lang="en-US" dirty="0" smtClean="0"/>
              <a:t>Run</a:t>
            </a:r>
            <a:endParaRPr lang="en-US" dirty="0"/>
          </a:p>
        </p:txBody>
      </p:sp>
    </p:spTree>
    <p:extLst>
      <p:ext uri="{BB962C8B-B14F-4D97-AF65-F5344CB8AC3E}">
        <p14:creationId xmlns:p14="http://schemas.microsoft.com/office/powerpoint/2010/main" val="700024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lstStyle/>
          <a:p>
            <a:r>
              <a:rPr lang="en-US" dirty="0" smtClean="0"/>
              <a:t>Copyright</a:t>
            </a:r>
            <a:endParaRPr lang="en-US" dirty="0"/>
          </a:p>
        </p:txBody>
      </p:sp>
      <p:pic>
        <p:nvPicPr>
          <p:cNvPr id="110594"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t>Representing Weighted Graphs </a:t>
            </a:r>
            <a:endParaRPr lang="en-US" altLang="en-US" dirty="0" smtClean="0">
              <a:sym typeface="Times New Roman" panose="02020603050405020304" pitchFamily="18" charset="0"/>
            </a:endParaRPr>
          </a:p>
        </p:txBody>
      </p:sp>
      <p:sp>
        <p:nvSpPr>
          <p:cNvPr id="16387" name="Content Placeholder 2"/>
          <p:cNvSpPr txBox="1">
            <a:spLocks noGrp="1"/>
          </p:cNvSpPr>
          <p:nvPr>
            <p:ph type="body" idx="1"/>
          </p:nvPr>
        </p:nvSpPr>
        <p:spPr/>
        <p:txBody>
          <a:bodyPr/>
          <a:lstStyle/>
          <a:p>
            <a:r>
              <a:rPr lang="en-US" altLang="en-US" dirty="0" smtClean="0"/>
              <a:t>Representing Weighted Edges: Edge Array </a:t>
            </a:r>
          </a:p>
          <a:p>
            <a:r>
              <a:rPr lang="en-US" altLang="en-US" dirty="0" smtClean="0"/>
              <a:t>Weighted Adjacency Matrices </a:t>
            </a:r>
          </a:p>
          <a:p>
            <a:r>
              <a:rPr lang="en-US" altLang="en-US" dirty="0" smtClean="0"/>
              <a:t>Adjacency Lists </a:t>
            </a:r>
            <a:endParaRPr lang="en-US" altLang="en-US" dirty="0"/>
          </a:p>
        </p:txBody>
      </p:sp>
    </p:spTree>
    <p:extLst>
      <p:ext uri="{BB962C8B-B14F-4D97-AF65-F5344CB8AC3E}">
        <p14:creationId xmlns:p14="http://schemas.microsoft.com/office/powerpoint/2010/main" val="1301734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nchor="b"/>
          <a:lstStyle/>
          <a:p>
            <a:r>
              <a:rPr lang="en-US" altLang="en-US" dirty="0" smtClean="0"/>
              <a:t>Representing Weighted Edges: Edge Array </a:t>
            </a:r>
            <a:r>
              <a:rPr lang="en-US" altLang="en-US" sz="2000" b="0" dirty="0" smtClean="0"/>
              <a:t>(1 of 2) </a:t>
            </a:r>
            <a:endParaRPr lang="en-US" altLang="en-US" sz="2000" b="0" dirty="0" smtClean="0">
              <a:sym typeface="Times New Roman" panose="02020603050405020304" pitchFamily="18" charset="0"/>
            </a:endParaRPr>
          </a:p>
        </p:txBody>
      </p:sp>
      <p:pic>
        <p:nvPicPr>
          <p:cNvPr id="3" name="Picture 2" descr="Computer code has 6 lines. The lines read as follows. Line 1. i n t left bracket right bracket left bracket right bracket edges equals left brace left brace 0 comma 1 comma 2 right brace comma left brace 0 comma 3 comma 8 right brace comma. Line 2, indented once. left brace 1 comma 0 comma 2 right brace comma left brace 1 comma 2 comma 7 right brace comma left brace 1 comma 3 comma 3 right brace comma. Line 3, indented once. left brace 2 comma 1 comma 7 right brace comma left brace 2 comma 3 comma 4 right brace comma left brace 2 comma 4 comma 5 right brace comma. Line 4, indented once. left brace 3 comma 0 comma 8 right brace comma left brace 3 comma 1 comma 3 right brace comma left brace 3 comma 2 comma 4 right brace comma left brace 3 comma 4 comma 6 right brace comma. Line 5, indented once. left brace 4 comma 2 comma 5 right brace comma left brace 4 comma 3 comma 6 right brace. Line 6. right brace semicolon."/>
          <p:cNvPicPr>
            <a:picLocks noChangeAspect="1"/>
          </p:cNvPicPr>
          <p:nvPr/>
        </p:nvPicPr>
        <p:blipFill>
          <a:blip r:embed="rId3"/>
          <a:stretch>
            <a:fillRect/>
          </a:stretch>
        </p:blipFill>
        <p:spPr>
          <a:xfrm>
            <a:off x="457200" y="1300249"/>
            <a:ext cx="4857816" cy="2133600"/>
          </a:xfrm>
          <a:prstGeom prst="rect">
            <a:avLst/>
          </a:prstGeom>
        </p:spPr>
      </p:pic>
      <p:pic>
        <p:nvPicPr>
          <p:cNvPr id="5" name="Picture 3" descr="An illustration of an edge weighted graph. The undirected graph has 5 vertices 0, 1, 2, 3, 4. The edges connecting the vertices and their corresponding weights are as follows. 0 and 1, 2, 0 and 3, 8, 1 and 3, 3, 1 and 2, 7, 2 and 3, 4, 2 and 4, 5, 4 and 3,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422072"/>
            <a:ext cx="5715000" cy="258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832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nchor="b"/>
          <a:lstStyle/>
          <a:p>
            <a:r>
              <a:rPr lang="en-US" altLang="en-US" dirty="0" smtClean="0"/>
              <a:t>Representing Weighted Edges: Edge Array </a:t>
            </a:r>
            <a:r>
              <a:rPr lang="en-US" altLang="en-US" sz="2000" b="0" dirty="0" smtClean="0"/>
              <a:t>(2 of 2) </a:t>
            </a:r>
            <a:endParaRPr lang="en-US" altLang="en-US" sz="2000" b="0" dirty="0" smtClean="0">
              <a:sym typeface="Times New Roman" panose="02020603050405020304" pitchFamily="18" charset="0"/>
            </a:endParaRPr>
          </a:p>
        </p:txBody>
      </p:sp>
      <p:graphicFrame>
        <p:nvGraphicFramePr>
          <p:cNvPr id="8" name="Object 2" descr="Computer code has 6 lines. The lines read as follows. Line 1. Integer left bracket right bracket left bracket right bracket adjacency Matrix equals left brace. Line 2, indented once. left brace null comma 2 comma null comma 8 comma null right brace comma. Line 3, indented once. left brace 2 comma null comma 7 comma 3 comma null right brace comma. Line 4, indented once. left brace null comma 7 comma null comma 4 comma 5 right brace comma. Line 5, indented once. left brace 8 comma 3 comma 4 comma null comma 6 right brace comma. Line 6, indented once. left brace null comma null comma 5 comma 6 comma null right brace."/>
          <p:cNvGraphicFramePr>
            <a:graphicFrameLocks noChangeAspect="1"/>
          </p:cNvGraphicFramePr>
          <p:nvPr>
            <p:extLst>
              <p:ext uri="{D42A27DB-BD31-4B8C-83A1-F6EECF244321}">
                <p14:modId xmlns:p14="http://schemas.microsoft.com/office/powerpoint/2010/main" val="2783177504"/>
              </p:ext>
            </p:extLst>
          </p:nvPr>
        </p:nvGraphicFramePr>
        <p:xfrm>
          <a:off x="228600" y="1447800"/>
          <a:ext cx="4191000" cy="2163763"/>
        </p:xfrm>
        <a:graphic>
          <a:graphicData uri="http://schemas.openxmlformats.org/presentationml/2006/ole">
            <mc:AlternateContent xmlns:mc="http://schemas.openxmlformats.org/markup-compatibility/2006">
              <mc:Choice xmlns:v="urn:schemas-microsoft-com:vml" Requires="v">
                <p:oleObj spid="_x0000_s2094" name="Picture" r:id="rId4" imgW="2204915" imgH="1146616" progId="Word.Picture.8">
                  <p:embed/>
                </p:oleObj>
              </mc:Choice>
              <mc:Fallback>
                <p:oleObj name="Picture" r:id="rId4" imgW="2204915" imgH="1146616" progId="Word.Picture.8">
                  <p:embed/>
                  <p:pic>
                    <p:nvPicPr>
                      <p:cNvPr id="8"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47800"/>
                        <a:ext cx="4191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 descr="A table has 5 rows and 5 columns. The columns have the following headings from left to right. 0, 1, 2, 3, 4. The rows have the following headings from top to bottom. 0, 1, 2, 3, 4. The row entries are as follows. Row 1. null, 2, null, 8, null. Row 2. 2, null, 7, 3, null. Row 3. null, 7, null, 4, 5. Row 4. 8, 3, 4, null, 6. Row 5. null, null, 5, 6, null."/>
          <p:cNvGraphicFramePr>
            <a:graphicFrameLocks noChangeAspect="1"/>
          </p:cNvGraphicFramePr>
          <p:nvPr>
            <p:extLst>
              <p:ext uri="{D42A27DB-BD31-4B8C-83A1-F6EECF244321}">
                <p14:modId xmlns:p14="http://schemas.microsoft.com/office/powerpoint/2010/main" val="2458684194"/>
              </p:ext>
            </p:extLst>
          </p:nvPr>
        </p:nvGraphicFramePr>
        <p:xfrm>
          <a:off x="4648200" y="1447800"/>
          <a:ext cx="4267200" cy="2203450"/>
        </p:xfrm>
        <a:graphic>
          <a:graphicData uri="http://schemas.openxmlformats.org/presentationml/2006/ole">
            <mc:AlternateContent xmlns:mc="http://schemas.openxmlformats.org/markup-compatibility/2006">
              <mc:Choice xmlns:v="urn:schemas-microsoft-com:vml" Requires="v">
                <p:oleObj spid="_x0000_s2095" name="Picture" r:id="rId6" imgW="2209800" imgH="1144524" progId="Word.Picture.8">
                  <p:embed/>
                </p:oleObj>
              </mc:Choice>
              <mc:Fallback>
                <p:oleObj name="Picture" r:id="rId6" imgW="2209800" imgH="1144524" progId="Word.Picture.8">
                  <p:embed/>
                  <p:pic>
                    <p:nvPicPr>
                      <p:cNvPr id="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447800"/>
                        <a:ext cx="42672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4" descr="An illustration of an edge weighted graph. The undirected graph has 5 vertices 0, 1, 2, 3, 4. The edges connecting the vertices and their corresponding weights are as follows. 0 and 1, 2, 0 and 3, 8, 1 and 3, 3, 1 and 2, 7, 2 and 3, 4, 2 and 4, 5, 4 and 3,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505200"/>
            <a:ext cx="5715000" cy="258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91025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t>Edge Adjacency Lists </a:t>
            </a:r>
            <a:r>
              <a:rPr lang="en-US" altLang="en-US" sz="2000" b="0" dirty="0" smtClean="0"/>
              <a:t>(1 of 3)</a:t>
            </a:r>
            <a:endParaRPr lang="en-US" altLang="en-US" sz="2000" b="0" dirty="0" smtClean="0">
              <a:sym typeface="Times New Roman" panose="02020603050405020304" pitchFamily="18" charset="0"/>
            </a:endParaRPr>
          </a:p>
        </p:txBody>
      </p:sp>
      <p:graphicFrame>
        <p:nvGraphicFramePr>
          <p:cNvPr id="2" name="Object 2" descr="java period u t i l period List left angle bracket Weighted Edge right angle bracket left bracket right bracket neighbors equals new java period u t i l period List left bracket 5 right bracket semicolon."/>
          <p:cNvGraphicFramePr>
            <a:graphicFrameLocks noChangeAspect="1"/>
          </p:cNvGraphicFramePr>
          <p:nvPr>
            <p:extLst>
              <p:ext uri="{D42A27DB-BD31-4B8C-83A1-F6EECF244321}">
                <p14:modId xmlns:p14="http://schemas.microsoft.com/office/powerpoint/2010/main" val="9750645"/>
              </p:ext>
            </p:extLst>
          </p:nvPr>
        </p:nvGraphicFramePr>
        <p:xfrm>
          <a:off x="435032" y="1727813"/>
          <a:ext cx="8559800" cy="355600"/>
        </p:xfrm>
        <a:graphic>
          <a:graphicData uri="http://schemas.openxmlformats.org/presentationml/2006/ole">
            <mc:AlternateContent xmlns:mc="http://schemas.openxmlformats.org/markup-compatibility/2006">
              <mc:Choice xmlns:v="urn:schemas-microsoft-com:vml" Requires="v">
                <p:oleObj spid="_x0000_s1068" name="Equation" r:id="rId4" imgW="8559720" imgH="355320" progId="Equation.DSMT4">
                  <p:embed/>
                </p:oleObj>
              </mc:Choice>
              <mc:Fallback>
                <p:oleObj name="Equation" r:id="rId4" imgW="8559720" imgH="355320" progId="Equation.DSMT4">
                  <p:embed/>
                  <p:pic>
                    <p:nvPicPr>
                      <p:cNvPr id="0" name=""/>
                      <p:cNvPicPr/>
                      <p:nvPr/>
                    </p:nvPicPr>
                    <p:blipFill>
                      <a:blip r:embed="rId5"/>
                      <a:stretch>
                        <a:fillRect/>
                      </a:stretch>
                    </p:blipFill>
                    <p:spPr>
                      <a:xfrm>
                        <a:off x="435032" y="1727813"/>
                        <a:ext cx="8559800" cy="355600"/>
                      </a:xfrm>
                      <a:prstGeom prst="rect">
                        <a:avLst/>
                      </a:prstGeom>
                    </p:spPr>
                  </p:pic>
                </p:oleObj>
              </mc:Fallback>
            </mc:AlternateContent>
          </a:graphicData>
        </a:graphic>
      </p:graphicFrame>
      <p:graphicFrame>
        <p:nvGraphicFramePr>
          <p:cNvPr id="9" name="Object 3" descr="An illustration of an edge adjacency list using an array. The array indexes and its corresponding values are as follows. neighbors 0. Weighted Edge 0, 1, 2, Weighted Edge 0, 3, 8. neighbors 1. Weighted Edge 1, 0, 2, Weighted Edge 1, 3, 3, Weighted Edge 1, 2, 7. neighbors 2. Weighted Edge 2, 3, 4, Weighted Edge 2, 4, 5, Weighted Edge 2, 1, 7. neighbors 3. Weighted Edge 3, 1, 3, Weighted Edge 3, 2, 4, Weighted Edge 3, 4, 6, Weighted Edge 3, 0, 8. neighbors 4. Weighted Edge 4, 2, 5, Weighted Edge 4, 3, 6."/>
          <p:cNvGraphicFramePr>
            <a:graphicFrameLocks noChangeAspect="1"/>
          </p:cNvGraphicFramePr>
          <p:nvPr>
            <p:extLst>
              <p:ext uri="{D42A27DB-BD31-4B8C-83A1-F6EECF244321}">
                <p14:modId xmlns:p14="http://schemas.microsoft.com/office/powerpoint/2010/main" val="1803735041"/>
              </p:ext>
            </p:extLst>
          </p:nvPr>
        </p:nvGraphicFramePr>
        <p:xfrm>
          <a:off x="147637" y="2445630"/>
          <a:ext cx="8848725" cy="2052638"/>
        </p:xfrm>
        <a:graphic>
          <a:graphicData uri="http://schemas.openxmlformats.org/presentationml/2006/ole">
            <mc:AlternateContent xmlns:mc="http://schemas.openxmlformats.org/markup-compatibility/2006">
              <mc:Choice xmlns:v="urn:schemas-microsoft-com:vml" Requires="v">
                <p:oleObj spid="_x0000_s1069" name="Picture" r:id="rId6" imgW="5997792" imgH="1386102" progId="Word.Picture.8">
                  <p:embed/>
                </p:oleObj>
              </mc:Choice>
              <mc:Fallback>
                <p:oleObj name="Picture" r:id="rId6" imgW="5997792" imgH="1386102" progId="Word.Picture.8">
                  <p:embed/>
                  <p:pic>
                    <p:nvPicPr>
                      <p:cNvPr id="9224"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 y="2445630"/>
                        <a:ext cx="88487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4">
            <a:hlinkClick r:id="rId8"/>
          </p:cNvPr>
          <p:cNvSpPr txBox="1"/>
          <p:nvPr/>
        </p:nvSpPr>
        <p:spPr>
          <a:xfrm>
            <a:off x="914400" y="5257800"/>
            <a:ext cx="1828800" cy="381000"/>
          </a:xfrm>
          <a:prstGeom prst="rect">
            <a:avLst/>
          </a:prstGeom>
          <a:solidFill>
            <a:srgbClr val="92D050"/>
          </a:solidFill>
        </p:spPr>
        <p:txBody>
          <a:bodyPr wrap="square" rtlCol="0">
            <a:spAutoFit/>
          </a:bodyPr>
          <a:lstStyle/>
          <a:p>
            <a:r>
              <a:rPr lang="en-US" dirty="0"/>
              <a:t>WeightedEdge</a:t>
            </a:r>
          </a:p>
        </p:txBody>
      </p:sp>
      <p:pic>
        <p:nvPicPr>
          <p:cNvPr id="10" name="Picture 5" descr="An illustration of an edge weighted graph. The undirected graph has 5 vertices 0, 1, 2, 3, 4. The edges connecting the vertices and their corresponding weights are as follows. 0 and 1, 2, 0 and 3, 8, 1 and 3, 3, 1 and 2, 7, 2 and 3, 4, 2 and 4, 5, 4 and 3,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3036" y="4498268"/>
            <a:ext cx="371376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36157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dirty="0" smtClean="0"/>
              <a:t>Edge Adjacency Lists </a:t>
            </a:r>
            <a:r>
              <a:rPr lang="en-US" altLang="en-US" sz="2000" b="0" dirty="0" smtClean="0"/>
              <a:t>(2 of 3)</a:t>
            </a:r>
            <a:endParaRPr lang="en-US" altLang="en-US" sz="2000" b="0" dirty="0" smtClean="0">
              <a:sym typeface="Times New Roman" panose="02020603050405020304" pitchFamily="18" charset="0"/>
            </a:endParaRPr>
          </a:p>
        </p:txBody>
      </p:sp>
      <p:sp>
        <p:nvSpPr>
          <p:cNvPr id="15" name="Text Placeholder 2"/>
          <p:cNvSpPr>
            <a:spLocks noGrp="1"/>
          </p:cNvSpPr>
          <p:nvPr>
            <p:ph type="body" idx="1"/>
          </p:nvPr>
        </p:nvSpPr>
        <p:spPr>
          <a:xfrm>
            <a:off x="457200" y="1600201"/>
            <a:ext cx="8229600" cy="914400"/>
          </a:xfrm>
        </p:spPr>
        <p:txBody>
          <a:bodyPr/>
          <a:lstStyle/>
          <a:p>
            <a:r>
              <a:rPr lang="en-AU" altLang="en-US" dirty="0" smtClean="0"/>
              <a:t>For flexibility, we will use an array list rather than a fixed-sized array to represent list as follows:</a:t>
            </a:r>
            <a:endParaRPr lang="en-US" altLang="en-US" dirty="0" smtClean="0"/>
          </a:p>
        </p:txBody>
      </p:sp>
      <p:graphicFrame>
        <p:nvGraphicFramePr>
          <p:cNvPr id="2" name="Object 3" descr="Computer code reads, List left angle bracket List left angle bracket Weighted Edge right angle bracket right angle bracket list equals new java period u t i l period Array List left angle bracket right angle bracket left parenthesis right parenthesis semicolon."/>
          <p:cNvGraphicFramePr>
            <a:graphicFrameLocks noChangeAspect="1"/>
          </p:cNvGraphicFramePr>
          <p:nvPr>
            <p:extLst>
              <p:ext uri="{D42A27DB-BD31-4B8C-83A1-F6EECF244321}">
                <p14:modId xmlns:p14="http://schemas.microsoft.com/office/powerpoint/2010/main" val="3431220582"/>
              </p:ext>
            </p:extLst>
          </p:nvPr>
        </p:nvGraphicFramePr>
        <p:xfrm>
          <a:off x="838200" y="2743200"/>
          <a:ext cx="7467600" cy="304800"/>
        </p:xfrm>
        <a:graphic>
          <a:graphicData uri="http://schemas.openxmlformats.org/presentationml/2006/ole">
            <mc:AlternateContent xmlns:mc="http://schemas.openxmlformats.org/markup-compatibility/2006">
              <mc:Choice xmlns:v="urn:schemas-microsoft-com:vml" Requires="v">
                <p:oleObj spid="_x0000_s12309" name="Equation" r:id="rId4" imgW="8712000" imgH="355320" progId="Equation.DSMT4">
                  <p:embed/>
                </p:oleObj>
              </mc:Choice>
              <mc:Fallback>
                <p:oleObj name="Equation" r:id="rId4" imgW="8712000" imgH="355320" progId="Equation.DSMT4">
                  <p:embed/>
                  <p:pic>
                    <p:nvPicPr>
                      <p:cNvPr id="0" name=""/>
                      <p:cNvPicPr/>
                      <p:nvPr/>
                    </p:nvPicPr>
                    <p:blipFill>
                      <a:blip r:embed="rId5"/>
                      <a:stretch>
                        <a:fillRect/>
                      </a:stretch>
                    </p:blipFill>
                    <p:spPr>
                      <a:xfrm>
                        <a:off x="838200" y="2743200"/>
                        <a:ext cx="7467600" cy="304800"/>
                      </a:xfrm>
                      <a:prstGeom prst="rect">
                        <a:avLst/>
                      </a:prstGeom>
                    </p:spPr>
                  </p:pic>
                </p:oleObj>
              </mc:Fallback>
            </mc:AlternateContent>
          </a:graphicData>
        </a:graphic>
      </p:graphicFrame>
    </p:spTree>
    <p:extLst>
      <p:ext uri="{BB962C8B-B14F-4D97-AF65-F5344CB8AC3E}">
        <p14:creationId xmlns:p14="http://schemas.microsoft.com/office/powerpoint/2010/main" val="3143788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2089</TotalTime>
  <Words>760</Words>
  <Application>Microsoft Office PowerPoint</Application>
  <PresentationFormat>On-screen Show (4:3)</PresentationFormat>
  <Paragraphs>100</Paragraphs>
  <Slides>43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3" baseType="lpstr">
      <vt:lpstr>ＭＳ Ｐゴシック</vt:lpstr>
      <vt:lpstr>Arial</vt:lpstr>
      <vt:lpstr>Calibri</vt:lpstr>
      <vt:lpstr>Monotype Sorts</vt:lpstr>
      <vt:lpstr>Noto Sans Symbols</vt:lpstr>
      <vt:lpstr>Times New Roman</vt:lpstr>
      <vt:lpstr>Verdana</vt:lpstr>
      <vt:lpstr>508 Lecture</vt:lpstr>
      <vt:lpstr>Picture</vt:lpstr>
      <vt:lpstr>Equation</vt:lpstr>
      <vt:lpstr>Introduction to Java Programming</vt:lpstr>
      <vt:lpstr>Objectives (1 of 2)</vt:lpstr>
      <vt:lpstr>Objectives (2 of 2)</vt:lpstr>
      <vt:lpstr>Weighted Graph Animation</vt:lpstr>
      <vt:lpstr>Representing Weighted Graphs </vt:lpstr>
      <vt:lpstr>Representing Weighted Edges: Edge Array (1 of 2) </vt:lpstr>
      <vt:lpstr>Representing Weighted Edges: Edge Array (2 of 2) </vt:lpstr>
      <vt:lpstr>Edge Adjacency Lists (1 of 3)</vt:lpstr>
      <vt:lpstr>Edge Adjacency Lists (2 of 3)</vt:lpstr>
      <vt:lpstr>Edge Adjacency Lists (3 of 3)</vt:lpstr>
      <vt:lpstr>Minimum Spanning Trees (1 of 2) </vt:lpstr>
      <vt:lpstr>Minimum Spanning Trees (2 of 2) </vt:lpstr>
      <vt:lpstr>Prim’s Minimum Spanning Tree Algorithm </vt:lpstr>
      <vt:lpstr>Minimum Spanning Tree Algorithm </vt:lpstr>
      <vt:lpstr>Minimum Spanning Tree Algorithm Example (1 of 6)</vt:lpstr>
      <vt:lpstr>Minimum Spanning Tree Algorithm Example (2 of 6)</vt:lpstr>
      <vt:lpstr>Minimum Spanning Tree Algorithm Example (3 of 6)</vt:lpstr>
      <vt:lpstr>Minimum Spanning Tree Algorithm Example (4 of 6)</vt:lpstr>
      <vt:lpstr>Minimum Spanning Tree Algorithm Example (5 of 6)</vt:lpstr>
      <vt:lpstr>Minimum Spanning Tree Algorithm Example (6 of 6)</vt:lpstr>
      <vt:lpstr>Refined Version of Prim’s Minimum Spanning Tree Algorithm </vt:lpstr>
      <vt:lpstr>Implementing M S T Algorithm</vt:lpstr>
      <vt:lpstr>Time Complexity 1</vt:lpstr>
      <vt:lpstr>Test M S T</vt:lpstr>
      <vt:lpstr>Shortest Path </vt:lpstr>
      <vt:lpstr>Single Source Shortest Path Algorithm (1 of 3) </vt:lpstr>
      <vt:lpstr>Single Source Shortest Path Algorithm (2 of 3) </vt:lpstr>
      <vt:lpstr>Single Source Shortest Path Algorithm (3 of 3) </vt:lpstr>
      <vt:lpstr>SP Algorithm Example (Step 0)</vt:lpstr>
      <vt:lpstr>SP Algorithm Example (Step 1)</vt:lpstr>
      <vt:lpstr>SP Algorithm Example (Step 2)</vt:lpstr>
      <vt:lpstr>SP Algorithm Example (Step 3)</vt:lpstr>
      <vt:lpstr>SP Algorithm Example (Step 4)</vt:lpstr>
      <vt:lpstr>SP Algorithm Example (Step 5)</vt:lpstr>
      <vt:lpstr>SP Algorithm Example (Step 6)</vt:lpstr>
      <vt:lpstr>SP Algorithm Example (Step 7)</vt:lpstr>
      <vt:lpstr>SP Algorithm Implementation</vt:lpstr>
      <vt:lpstr>Time Complexity 2</vt:lpstr>
      <vt:lpstr>SP Algorithm Example</vt:lpstr>
      <vt:lpstr>Shortest Path Animation</vt:lpstr>
      <vt:lpstr>The Weighted Nine Tail Problem </vt:lpstr>
      <vt:lpstr>WeightedNineTailModel </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Pasupuleti, Rajeswari (Cognizant)</cp:lastModifiedBy>
  <cp:revision>280</cp:revision>
  <dcterms:created xsi:type="dcterms:W3CDTF">2010-11-01T17:51:55Z</dcterms:created>
  <dcterms:modified xsi:type="dcterms:W3CDTF">2018-04-23T11:08:11Z</dcterms:modified>
</cp:coreProperties>
</file>