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67"/>
  </p:notesMasterIdLst>
  <p:handoutMasterIdLst>
    <p:handoutMasterId r:id="rId68"/>
  </p:handoutMasterIdLst>
  <p:sldIdLst>
    <p:sldId id="308" r:id="rId2"/>
    <p:sldId id="257" r:id="rId3"/>
    <p:sldId id="315" r:id="rId4"/>
    <p:sldId id="316" r:id="rId5"/>
    <p:sldId id="314"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293"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1" d="100"/>
          <a:sy n="111" d="100"/>
        </p:scale>
        <p:origin x="12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BCEA1F6B-A7C5-4A60-8A78-B66E76CF8FA2}"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8BEE9C4C-B710-44CE-A01D-1FF3A7DAE5B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8BFE7F08-A5E3-4FEB-96E8-C297E6FEC4DF}"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8E86C2BA-5D9F-4FC7-9753-2CE3BA6F3A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368857-7EBE-4ECE-B6CC-F3D39368E7A3}"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3758B60-1712-4384-9E61-4B2ECB1C25F1}"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7577394-0877-45E0-B736-46E3D81AC617}"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C367266-AFDF-403F-806D-45FFF94394F7}"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6E91FE2-BAD2-439A-9A46-156E6FA9D57F}"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439CC8D-BA4D-4412-B438-B627C30D7FD3}"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A07A72-9997-479A-9E41-C2299D79FA1C}"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506683B-6508-4353-8999-872F2BB46E9F}"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F972A38-3263-4F23-A312-0BC594F7D3E8}"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A2DEB26-0F3E-4090-8B11-40B090E1C694}"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98403CE-AE5C-440E-B273-72710AD58038}"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F9723F8-D877-4980-963D-902AC8B95821}"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5F484F5-CED6-49FA-97B3-7F0385AFC65C}"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FBF61CB-7155-4823-AF8D-5E766ED395E0}"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252D916-EEA3-4396-83CA-B02DB3004C78}"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36A7159-7AEF-490F-967C-DB695BFFF9FB}"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FBF3CC4-C3E3-4051-A2E2-A894CB485130}"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171061A-504B-4FC3-9835-22E75F2EE545}"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364FDAD-E843-4937-A70F-420705F9B93E}"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63074C-BEDE-4899-AC83-4FC4352A1D2A}"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CC8B7FC-94AA-42F4-8C33-9A8422B2E25C}" type="slidenum">
              <a:rPr lang="en-US" altLang="en-US" smtClean="0">
                <a:latin typeface="Calibri" panose="020F0502020204030204" pitchFamily="34" charset="0"/>
              </a:rPr>
              <a:pPr/>
              <a:t>29</a:t>
            </a:fld>
            <a:endParaRPr lang="en-US"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A500E1A-62A3-4C62-81C7-682AAAFEB9B5}" type="slidenum">
              <a:rPr lang="en-US" altLang="en-US" smtClean="0">
                <a:latin typeface="Calibri" panose="020F0502020204030204" pitchFamily="34" charset="0"/>
              </a:rPr>
              <a:pPr/>
              <a:t>30</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42B7F44-4486-4A63-AFB2-678556313C48}"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F606B32-1668-42A0-A8E9-5763F13DF740}" type="slidenum">
              <a:rPr lang="en-US" altLang="en-US" smtClean="0">
                <a:latin typeface="Calibri" panose="020F0502020204030204" pitchFamily="34" charset="0"/>
              </a:rPr>
              <a:pPr/>
              <a:t>31</a:t>
            </a:fld>
            <a:endParaRPr lang="en-US" altLang="en-US" smtClean="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4A0E965-420B-4FCD-B809-EEAE7BF03244}" type="slidenum">
              <a:rPr lang="en-US" altLang="en-US" smtClean="0">
                <a:latin typeface="Calibri" panose="020F0502020204030204" pitchFamily="34" charset="0"/>
              </a:rPr>
              <a:pPr/>
              <a:t>32</a:t>
            </a:fld>
            <a:endParaRPr lang="en-US" altLang="en-US" smtClean="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BF30C7-609B-4795-92F8-4B0A6D1AF2CC}" type="slidenum">
              <a:rPr lang="en-US" altLang="en-US" smtClean="0">
                <a:latin typeface="Calibri" panose="020F0502020204030204" pitchFamily="34" charset="0"/>
              </a:rPr>
              <a:pPr/>
              <a:t>33</a:t>
            </a:fld>
            <a:endParaRPr lang="en-US" altLang="en-US" smtClean="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68A01F7-C078-4F12-B8BD-09E788BC11BE}" type="slidenum">
              <a:rPr lang="en-US" altLang="en-US" smtClean="0">
                <a:latin typeface="Calibri" panose="020F0502020204030204" pitchFamily="34" charset="0"/>
              </a:rPr>
              <a:pPr/>
              <a:t>34</a:t>
            </a:fld>
            <a:endParaRPr lang="en-US" altLang="en-US" smtClean="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12313C2-5116-42C4-813B-ABB8CC150A1E}" type="slidenum">
              <a:rPr lang="en-US" altLang="en-US" smtClean="0">
                <a:latin typeface="Calibri" panose="020F0502020204030204" pitchFamily="34" charset="0"/>
              </a:rPr>
              <a:pPr/>
              <a:t>35</a:t>
            </a:fld>
            <a:endParaRPr lang="en-US" altLang="en-US" smtClean="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0EAD581-B4E5-4B08-9BC1-EE41184A9949}" type="slidenum">
              <a:rPr lang="en-US" altLang="en-US" smtClean="0">
                <a:latin typeface="Calibri" panose="020F0502020204030204" pitchFamily="34" charset="0"/>
              </a:rPr>
              <a:pPr/>
              <a:t>36</a:t>
            </a:fld>
            <a:endParaRPr lang="en-US" altLang="en-US" smtClean="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251A5AB-95C0-4FDF-A508-E612D9FC8BC7}" type="slidenum">
              <a:rPr lang="en-US" altLang="en-US" smtClean="0">
                <a:latin typeface="Calibri" panose="020F0502020204030204" pitchFamily="34" charset="0"/>
              </a:rPr>
              <a:pPr/>
              <a:t>37</a:t>
            </a:fld>
            <a:endParaRPr lang="en-US" altLang="en-US" smtClean="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AF43DE3-DCAA-4BB5-94D0-8555AAF47BA7}" type="slidenum">
              <a:rPr lang="en-US" altLang="en-US" smtClean="0">
                <a:latin typeface="Calibri" panose="020F0502020204030204" pitchFamily="34" charset="0"/>
              </a:rPr>
              <a:pPr/>
              <a:t>38</a:t>
            </a:fld>
            <a:endParaRPr lang="en-US" altLang="en-US" smtClean="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B32E0DE-8629-4130-9506-A5DD4F287179}" type="slidenum">
              <a:rPr lang="en-US" altLang="en-US" smtClean="0">
                <a:latin typeface="Calibri" panose="020F0502020204030204" pitchFamily="34" charset="0"/>
              </a:rPr>
              <a:pPr/>
              <a:t>39</a:t>
            </a:fld>
            <a:endParaRPr lang="en-US" altLang="en-US" smtClean="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711B9D6-7726-43AD-8FB3-8F69C39328C7}" type="slidenum">
              <a:rPr lang="en-US" altLang="en-US" smtClean="0">
                <a:latin typeface="Calibri" panose="020F0502020204030204" pitchFamily="34" charset="0"/>
              </a:rPr>
              <a:pPr/>
              <a:t>40</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CCFE1F6-8DF1-4F20-9943-DC5976BAC0B6}"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05820F2-6229-4E0F-A7F9-F2ED5685CC69}" type="slidenum">
              <a:rPr lang="en-US" altLang="en-US" smtClean="0">
                <a:latin typeface="Calibri" panose="020F0502020204030204" pitchFamily="34" charset="0"/>
              </a:rPr>
              <a:pPr/>
              <a:t>41</a:t>
            </a:fld>
            <a:endParaRPr lang="en-US" altLang="en-US" smtClean="0">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944A501-46AF-4721-9A11-9358F7378422}" type="slidenum">
              <a:rPr lang="en-US" altLang="en-US" smtClean="0">
                <a:latin typeface="Calibri" panose="020F0502020204030204" pitchFamily="34" charset="0"/>
              </a:rPr>
              <a:pPr/>
              <a:t>42</a:t>
            </a:fld>
            <a:endParaRPr lang="en-US" altLang="en-US" smtClean="0">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C3D311-A063-45F4-A1F7-FB1F80D2B0E0}" type="slidenum">
              <a:rPr lang="en-US" altLang="en-US" smtClean="0">
                <a:latin typeface="Calibri" panose="020F0502020204030204" pitchFamily="34" charset="0"/>
              </a:rPr>
              <a:pPr/>
              <a:t>43</a:t>
            </a:fld>
            <a:endParaRPr lang="en-US" altLang="en-US" smtClean="0">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1823E5D-A96E-4F7D-A50E-0779A2860C4D}" type="slidenum">
              <a:rPr lang="en-US" altLang="en-US" smtClean="0">
                <a:latin typeface="Calibri" panose="020F0502020204030204" pitchFamily="34" charset="0"/>
              </a:rPr>
              <a:pPr/>
              <a:t>44</a:t>
            </a:fld>
            <a:endParaRPr lang="en-US" altLang="en-US" smtClean="0">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9B771B-E115-4539-99EE-C0E882D235AB}" type="slidenum">
              <a:rPr lang="en-US" altLang="en-US" smtClean="0">
                <a:latin typeface="Calibri" panose="020F0502020204030204" pitchFamily="34" charset="0"/>
              </a:rPr>
              <a:pPr/>
              <a:t>45</a:t>
            </a:fld>
            <a:endParaRPr lang="en-US" altLang="en-US" smtClean="0">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D152D1C-7506-4765-9063-77AB4C699D12}" type="slidenum">
              <a:rPr lang="en-US" altLang="en-US" smtClean="0">
                <a:latin typeface="Calibri" panose="020F0502020204030204" pitchFamily="34" charset="0"/>
              </a:rPr>
              <a:pPr/>
              <a:t>46</a:t>
            </a:fld>
            <a:endParaRPr lang="en-US" altLang="en-US" smtClean="0">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9E560B-DAF1-490B-801B-7FF9C1241106}" type="slidenum">
              <a:rPr lang="en-US" altLang="en-US" smtClean="0">
                <a:latin typeface="Calibri" panose="020F0502020204030204" pitchFamily="34" charset="0"/>
              </a:rPr>
              <a:pPr/>
              <a:t>47</a:t>
            </a:fld>
            <a:endParaRPr lang="en-US" altLang="en-US" smtClean="0">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F17B0EB-9732-4F75-A239-B270585C7E29}" type="slidenum">
              <a:rPr lang="en-US" altLang="en-US" smtClean="0">
                <a:latin typeface="Calibri" panose="020F0502020204030204" pitchFamily="34" charset="0"/>
              </a:rPr>
              <a:pPr/>
              <a:t>48</a:t>
            </a:fld>
            <a:endParaRPr lang="en-US" altLang="en-US" smtClean="0">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A2A8342-ECDB-4717-9461-725A7983B7D0}" type="slidenum">
              <a:rPr lang="en-US" altLang="en-US" smtClean="0">
                <a:latin typeface="Calibri" panose="020F0502020204030204" pitchFamily="34" charset="0"/>
              </a:rPr>
              <a:pPr/>
              <a:t>49</a:t>
            </a:fld>
            <a:endParaRPr lang="en-US" altLang="en-US" smtClean="0">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3DBF2C1-AB4E-48E0-800D-0EB0713BEB67}" type="slidenum">
              <a:rPr lang="en-US" altLang="en-US" smtClean="0">
                <a:latin typeface="Calibri" panose="020F0502020204030204" pitchFamily="34" charset="0"/>
              </a:rPr>
              <a:pPr/>
              <a:t>50</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D85DEA8-77C2-4052-BD45-75D35C33926C}"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0A7984-AD94-46DF-B140-D17295C700F8}" type="slidenum">
              <a:rPr lang="en-US" altLang="en-US" smtClean="0">
                <a:latin typeface="Calibri" panose="020F0502020204030204" pitchFamily="34" charset="0"/>
              </a:rPr>
              <a:pPr/>
              <a:t>51</a:t>
            </a:fld>
            <a:endParaRPr lang="en-US" altLang="en-US" smtClean="0">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52A8A04-2BE1-4F7D-A0BF-1CEEC1D3ABAF}" type="slidenum">
              <a:rPr lang="en-US" altLang="en-US" smtClean="0">
                <a:latin typeface="Calibri" panose="020F0502020204030204" pitchFamily="34" charset="0"/>
              </a:rPr>
              <a:pPr/>
              <a:t>52</a:t>
            </a:fld>
            <a:endParaRPr lang="en-US" altLang="en-US" smtClean="0">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683DBD5-890B-4F60-B3D6-C40E71716832}" type="slidenum">
              <a:rPr lang="en-US" altLang="en-US" smtClean="0">
                <a:latin typeface="Calibri" panose="020F0502020204030204" pitchFamily="34" charset="0"/>
              </a:rPr>
              <a:pPr/>
              <a:t>53</a:t>
            </a:fld>
            <a:endParaRPr lang="en-US" altLang="en-US" smtClean="0">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590A0DE-7050-4DF5-BA96-5A25B8E1B882}" type="slidenum">
              <a:rPr lang="en-US" altLang="en-US" smtClean="0">
                <a:latin typeface="Calibri" panose="020F0502020204030204" pitchFamily="34" charset="0"/>
              </a:rPr>
              <a:pPr/>
              <a:t>54</a:t>
            </a:fld>
            <a:endParaRPr lang="en-US" altLang="en-US" smtClean="0">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D5EFDB-C418-444C-907E-AF9504395FCB}" type="slidenum">
              <a:rPr lang="en-US" altLang="en-US" smtClean="0">
                <a:latin typeface="Calibri" panose="020F0502020204030204" pitchFamily="34" charset="0"/>
              </a:rPr>
              <a:pPr/>
              <a:t>55</a:t>
            </a:fld>
            <a:endParaRPr lang="en-US" altLang="en-US" smtClean="0">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7A5AD60-1FCF-493D-AAB9-81158F9E7943}" type="slidenum">
              <a:rPr lang="en-US" altLang="en-US" smtClean="0">
                <a:latin typeface="Calibri" panose="020F0502020204030204" pitchFamily="34" charset="0"/>
              </a:rPr>
              <a:pPr/>
              <a:t>56</a:t>
            </a:fld>
            <a:endParaRPr lang="en-US" altLang="en-US" smtClean="0">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8DF57FB-42D0-45F3-B9B3-FF0B923A294A}" type="slidenum">
              <a:rPr lang="en-US" altLang="en-US" smtClean="0">
                <a:latin typeface="Calibri" panose="020F0502020204030204" pitchFamily="34" charset="0"/>
              </a:rPr>
              <a:pPr/>
              <a:t>57</a:t>
            </a:fld>
            <a:endParaRPr lang="en-US" altLang="en-US" smtClean="0">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6C48631-2582-4E8D-A9AC-AD4A39FC75A7}" type="slidenum">
              <a:rPr lang="en-US" altLang="en-US" smtClean="0">
                <a:latin typeface="Calibri" panose="020F0502020204030204" pitchFamily="34" charset="0"/>
              </a:rPr>
              <a:pPr/>
              <a:t>58</a:t>
            </a:fld>
            <a:endParaRPr lang="en-US" altLang="en-US" smtClean="0">
              <a:latin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2142530-59D1-4670-A166-01A2F7FDA8AD}" type="slidenum">
              <a:rPr lang="en-US" altLang="en-US" smtClean="0">
                <a:latin typeface="Calibri" panose="020F0502020204030204" pitchFamily="34" charset="0"/>
              </a:rPr>
              <a:pPr/>
              <a:t>59</a:t>
            </a:fld>
            <a:endParaRPr lang="en-US" altLang="en-US" smtClean="0">
              <a:latin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62FFA84-5056-42E9-AE97-9570751FA946}" type="slidenum">
              <a:rPr lang="en-US" altLang="en-US" smtClean="0">
                <a:latin typeface="Calibri" panose="020F0502020204030204" pitchFamily="34" charset="0"/>
              </a:rPr>
              <a:pPr/>
              <a:t>60</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2F44511-BF4C-44CE-ACF7-EDE2CDE0A9FC}"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2ABA387-C010-401C-8F3C-F685EB81E34F}" type="slidenum">
              <a:rPr lang="en-US" altLang="en-US" smtClean="0">
                <a:latin typeface="Calibri" panose="020F0502020204030204" pitchFamily="34" charset="0"/>
              </a:rPr>
              <a:pPr/>
              <a:t>61</a:t>
            </a:fld>
            <a:endParaRPr lang="en-US" altLang="en-US" smtClean="0">
              <a:latin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CBBBA89-D17C-42F3-AAFE-6769ED4FD837}" type="slidenum">
              <a:rPr lang="en-US" altLang="en-US" smtClean="0">
                <a:latin typeface="Calibri" panose="020F0502020204030204" pitchFamily="34" charset="0"/>
              </a:rPr>
              <a:pPr/>
              <a:t>62</a:t>
            </a:fld>
            <a:endParaRPr lang="en-US" altLang="en-US" smtClean="0">
              <a:latin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C827F27-9A27-4D81-88DE-179E4261C200}" type="slidenum">
              <a:rPr lang="en-US" altLang="en-US" smtClean="0">
                <a:latin typeface="Calibri" panose="020F0502020204030204" pitchFamily="34" charset="0"/>
              </a:rPr>
              <a:pPr/>
              <a:t>63</a:t>
            </a:fld>
            <a:endParaRPr lang="en-US" altLang="en-US" smtClean="0">
              <a:latin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C01AD08-0478-4944-ACE7-9A8F17DA943E}" type="slidenum">
              <a:rPr lang="en-US" altLang="en-US" smtClean="0">
                <a:latin typeface="Calibri" panose="020F0502020204030204" pitchFamily="34" charset="0"/>
              </a:rPr>
              <a:pPr/>
              <a:t>64</a:t>
            </a:fld>
            <a:endParaRPr lang="en-US" altLang="en-US" smtClean="0">
              <a:latin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EE682F-CCF4-4539-9E15-E59723816126}" type="slidenum">
              <a:rPr lang="en-US" altLang="en-US" smtClean="0">
                <a:latin typeface="Calibri" panose="020F0502020204030204" pitchFamily="34" charset="0"/>
              </a:rPr>
              <a:pPr/>
              <a:t>65</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1FD6E1E-CD66-4627-9C36-A22E6867B17B}"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111C0B0-3685-44BD-A0CB-03A766438ECC}"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B763A7-562E-4B56-A016-76CFEB31CADE}"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D96FF06E-CA4C-42A9-9BB3-7E792C2BA4DA}"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0430660-CCEA-45C4-B659-298777E6EAEC}" type="slidenum">
              <a:rPr lang="en-US" altLang="en-US"/>
              <a:pPr>
                <a:defRPr/>
              </a:pPr>
              <a:t>‹#›</a:t>
            </a:fld>
            <a:endParaRPr lang="en-US" altLang="en-US"/>
          </a:p>
        </p:txBody>
      </p:sp>
    </p:spTree>
    <p:extLst>
      <p:ext uri="{BB962C8B-B14F-4D97-AF65-F5344CB8AC3E}">
        <p14:creationId xmlns:p14="http://schemas.microsoft.com/office/powerpoint/2010/main" val="317645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91654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70962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A87AFF92-F52F-45F8-80AA-38E2BEB0B2B6}"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E109CAD-16E1-4078-9DF2-B5480D4836B7}" type="slidenum">
              <a:rPr lang="en-US" altLang="en-US"/>
              <a:pPr>
                <a:defRPr/>
              </a:pPr>
              <a:t>‹#›</a:t>
            </a:fld>
            <a:endParaRPr lang="en-US" altLang="en-US"/>
          </a:p>
        </p:txBody>
      </p:sp>
    </p:spTree>
    <p:extLst>
      <p:ext uri="{BB962C8B-B14F-4D97-AF65-F5344CB8AC3E}">
        <p14:creationId xmlns:p14="http://schemas.microsoft.com/office/powerpoint/2010/main" val="205212548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7A3395F-8AB8-4104-9FE6-A6C01474FF34}" type="datetime1">
              <a:rPr lang="en-US" altLang="en-US"/>
              <a:pPr>
                <a:defRPr/>
              </a:pPr>
              <a:t>3/23/2018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28539D5B-1D99-4E37-B101-57AAA04D1F6B}" type="slidenum">
              <a:rPr lang="en-US" altLang="en-US"/>
              <a:pPr>
                <a:defRPr/>
              </a:pPr>
              <a:t>‹#›</a:t>
            </a:fld>
            <a:endParaRPr lang="en-US" altLang="en-US"/>
          </a:p>
        </p:txBody>
      </p:sp>
    </p:spTree>
    <p:extLst>
      <p:ext uri="{BB962C8B-B14F-4D97-AF65-F5344CB8AC3E}">
        <p14:creationId xmlns:p14="http://schemas.microsoft.com/office/powerpoint/2010/main" val="89560208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F58FBD5-9ADC-4110-8B19-3F467D8C7BD7}" type="datetime1">
              <a:rPr lang="en-US" altLang="en-US"/>
              <a:pPr>
                <a:defRPr/>
              </a:pPr>
              <a:t>3/23/2018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EA3BF6A-9018-45A4-B40C-09329A38A16F}" type="slidenum">
              <a:rPr lang="en-US" altLang="en-US"/>
              <a:pPr>
                <a:defRPr/>
              </a:pPr>
              <a:t>‹#›</a:t>
            </a:fld>
            <a:endParaRPr lang="en-US" altLang="en-US"/>
          </a:p>
        </p:txBody>
      </p:sp>
    </p:spTree>
    <p:extLst>
      <p:ext uri="{BB962C8B-B14F-4D97-AF65-F5344CB8AC3E}">
        <p14:creationId xmlns:p14="http://schemas.microsoft.com/office/powerpoint/2010/main" val="340184809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A56E374E-5D34-40C3-92CB-F0557E4A9D96}" type="datetime1">
              <a:rPr lang="en-US" altLang="en-US"/>
              <a:pPr>
                <a:defRPr/>
              </a:pPr>
              <a:t>3/23/2018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04CD0CA0-0AEE-4865-B841-7CF903539DFC}" type="slidenum">
              <a:rPr lang="en-US" altLang="en-US"/>
              <a:pPr>
                <a:defRPr/>
              </a:pPr>
              <a:t>‹#›</a:t>
            </a:fld>
            <a:endParaRPr lang="en-US" altLang="en-US"/>
          </a:p>
        </p:txBody>
      </p:sp>
    </p:spTree>
    <p:extLst>
      <p:ext uri="{BB962C8B-B14F-4D97-AF65-F5344CB8AC3E}">
        <p14:creationId xmlns:p14="http://schemas.microsoft.com/office/powerpoint/2010/main" val="86132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askThreadDemo.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askThreadDemo.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askThreadDemo.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s.armstrong.edu/liang/intro11e/html/TaskThreadDemo.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askThreadDemo.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cs.armstrong.edu/liang/intro11e/html/TaskThreadDemo.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www.cs.armstrong.edu/liang/intro11e/html/TaskThreadDemo.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www.cs.armstrong.edu/liang/intro11e/html/TaskThreadDemo.html" TargetMode="External"/><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cs.armstrong.edu/liang/intro11e/html/TaskThreadDem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30</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sz="2400" dirty="0"/>
              <a:t>Multithreading and Parallel Programming</a:t>
            </a:r>
            <a:endParaRPr lang="en-US" altLang="en-US" dirty="0">
              <a:latin typeface="+mn-lt"/>
            </a:endParaRP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The Static sleep(milliseconds) Method</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5" name="Content Placeholder 2"/>
          <p:cNvSpPr txBox="1">
            <a:spLocks noGrp="1"/>
          </p:cNvSpPr>
          <p:nvPr>
            <p:ph type="body" idx="1"/>
          </p:nvPr>
        </p:nvSpPr>
        <p:spPr>
          <a:xfrm>
            <a:off x="457200" y="1600200"/>
            <a:ext cx="8229600" cy="1447800"/>
          </a:xfrm>
        </p:spPr>
        <p:txBody>
          <a:bodyPr/>
          <a:lstStyle/>
          <a:p>
            <a:pPr marL="255588" indent="-255588">
              <a:lnSpc>
                <a:spcPct val="90000"/>
              </a:lnSpc>
              <a:spcBef>
                <a:spcPct val="0"/>
              </a:spcBef>
              <a:buSzTx/>
              <a:buFontTx/>
              <a:buChar char="•"/>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The sleep(long mills) method puts the thread to sleep for the specified time in milliseconds. For example, suppose you modify the code in Lines 53-57 in TaskThreadDemo.java as follows:</a:t>
            </a:r>
          </a:p>
        </p:txBody>
      </p:sp>
      <p:pic>
        <p:nvPicPr>
          <p:cNvPr id="28676" name="Picture 3" descr="Computer code has 10 lines. The lines read as follows. Line 1. public void run left parenthesis right parenthesis left brace. Line 2, indented once. for left parenthesis i n t, i equals 1 semicolon i less than sign equals last N u m semicolon i plus plus right parenthesis left brace. Line 3, indented twice. System period out period print left parenthesis double quote double quote plus i right parenthesis semicolon. Line 4, indented twice. try left brace. Line 5, indented 3 times. if left parenthesis i right angle bracket equals 50 right parenthesis Thread period sleep left parenthesis 1 right parenthesis semicolon. Line 6, indented twice. right brace. Line 7, indented twice. catch left parenthesis Interrupted Exception ex right parenthesis left brace. Line 8, indented twice. right brace. Line 4 to 8 are highlighted. Line 9, indented once. right brace. Line 10. right brace.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1825"/>
            <a:ext cx="42672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Content Placeholder 4"/>
          <p:cNvSpPr txBox="1">
            <a:spLocks noGrp="1"/>
          </p:cNvSpPr>
          <p:nvPr>
            <p:ph type="body" idx="10"/>
          </p:nvPr>
        </p:nvSpPr>
        <p:spPr>
          <a:xfrm>
            <a:off x="457200" y="5334000"/>
            <a:ext cx="8229600" cy="871538"/>
          </a:xfrm>
        </p:spPr>
        <p:txBody>
          <a:bodyPr/>
          <a:lstStyle/>
          <a:p>
            <a:pPr marL="255588" indent="-255588">
              <a:lnSpc>
                <a:spcPct val="90000"/>
              </a:lnSpc>
              <a:spcBef>
                <a:spcPct val="0"/>
              </a:spcBef>
              <a:buSzTx/>
              <a:buFontTx/>
              <a:buChar char="•"/>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Every time a number (&gt;= 50) is printed, the </a:t>
            </a:r>
            <a:r>
              <a:rPr lang="en-US" altLang="en-US" sz="2400" u="sng" smtClean="0">
                <a:solidFill>
                  <a:srgbClr val="000000"/>
                </a:solidFill>
                <a:latin typeface="Arial" panose="020B0604020202020204" pitchFamily="34" charset="0"/>
                <a:cs typeface="Times New Roman" panose="02020603050405020304" pitchFamily="18" charset="0"/>
                <a:sym typeface="Arial" panose="020B0604020202020204" pitchFamily="34" charset="0"/>
              </a:rPr>
              <a:t>print100</a:t>
            </a: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 thread is put to sleep for 1 millisecond.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The join() Method</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723" name="Content Placeholder 2"/>
          <p:cNvSpPr txBox="1">
            <a:spLocks noGrp="1"/>
          </p:cNvSpPr>
          <p:nvPr>
            <p:ph type="body" idx="1"/>
          </p:nvPr>
        </p:nvSpPr>
        <p:spPr>
          <a:xfrm>
            <a:off x="457200" y="1600200"/>
            <a:ext cx="8229600" cy="1447800"/>
          </a:xfrm>
        </p:spPr>
        <p:txBody>
          <a:bodyPr/>
          <a:lstStyle/>
          <a:p>
            <a:pPr marL="255588" indent="-255588">
              <a:lnSpc>
                <a:spcPct val="90000"/>
              </a:lnSpc>
              <a:spcBef>
                <a:spcPct val="0"/>
              </a:spcBef>
              <a:buSzTx/>
              <a:buFontTx/>
              <a:buChar char="•"/>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You can use the join() method to force one thread to wait for another thread to finish. For example, suppose you modify the code in Lines 53-57 in TaskThreadDemo.java as follows:</a:t>
            </a:r>
          </a:p>
        </p:txBody>
      </p:sp>
      <p:graphicFrame>
        <p:nvGraphicFramePr>
          <p:cNvPr id="30724" name="Object 3" descr="An illustration depicts a code and a process diagram for join left parenthesis right parenthesis method. Computer code has 13 lines. The lines read as follows. Line 1. public void run left parenthesis right parenthesis left brace. Line 2, indented once. Thread thread4 equals new Thread left parenthesis. Line 3, indented twice. new Print C h a r left parenthesis single quote c single quote comma 40 right parenthesis right parenthesis semicolon. Line 4, indented once. thread 4 period start left parenthesis right parenthesis semicolon. Lines 2 to 4 are highlighted. Line 5, indented once. try left brace. Line 6, indented twice. for left parenthesis i n t, i equals 1 semicolon i less than sign equals last N u m semicolon i plus plus right parenthesis left brace. Line 7, indented 3 times. System period out period print left parenthesis double quote double quote plus i right parenthesis semicolon. Line 8, indented 3 times. if left parenthesis i equals equals 50 right parenthesis thread 4 period join left parenthesis right parenthesis semicolon. The words, thread 4 period join left parenthesis right parenthesis in line 8 are highlighted. Line 9, indented twice. right brace. Line 10, indented once. right brace. Line 11, indented once. catch left parenthesis Interrupted Exception e x right parenthesis left brace. Line 12, indented once. right brace. Line 13. right brace. The process diagram consists of 2 threads Thread print 100 and Thread print A. Thread print 100 processes print A period join left parenthesis right parenthesis where the second thread joins and waits for print A to finish. Print A is finished in the second thread. "/>
          <p:cNvGraphicFramePr>
            <a:graphicFrameLocks noChangeAspect="1"/>
          </p:cNvGraphicFramePr>
          <p:nvPr>
            <p:extLst>
              <p:ext uri="{D42A27DB-BD31-4B8C-83A1-F6EECF244321}">
                <p14:modId xmlns:p14="http://schemas.microsoft.com/office/powerpoint/2010/main" val="1624056618"/>
              </p:ext>
            </p:extLst>
          </p:nvPr>
        </p:nvGraphicFramePr>
        <p:xfrm>
          <a:off x="1562100" y="3021013"/>
          <a:ext cx="6019800" cy="2001837"/>
        </p:xfrm>
        <a:graphic>
          <a:graphicData uri="http://schemas.openxmlformats.org/presentationml/2006/ole">
            <mc:AlternateContent xmlns:mc="http://schemas.openxmlformats.org/markup-compatibility/2006">
              <mc:Choice xmlns:v="urn:schemas-microsoft-com:vml" Requires="v">
                <p:oleObj spid="_x0000_s30734" name="Picture" r:id="rId4" imgW="4544568" imgH="1511808" progId="Word.Picture.8">
                  <p:embed/>
                </p:oleObj>
              </mc:Choice>
              <mc:Fallback>
                <p:oleObj name="Picture" r:id="rId4" imgW="4544568" imgH="1511808"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3021013"/>
                        <a:ext cx="601980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Content Placeholder 4"/>
          <p:cNvSpPr txBox="1">
            <a:spLocks noGrp="1"/>
          </p:cNvSpPr>
          <p:nvPr>
            <p:ph type="body" idx="10"/>
          </p:nvPr>
        </p:nvSpPr>
        <p:spPr>
          <a:xfrm>
            <a:off x="457200" y="5334000"/>
            <a:ext cx="8229600" cy="871538"/>
          </a:xfrm>
        </p:spPr>
        <p:txBody>
          <a:bodyPr/>
          <a:lstStyle/>
          <a:p>
            <a:pPr marL="255588" indent="-255588">
              <a:lnSpc>
                <a:spcPct val="90000"/>
              </a:lnSpc>
              <a:spcBef>
                <a:spcPct val="0"/>
              </a:spcBef>
              <a:buSzTx/>
              <a:buFontTx/>
              <a:buChar char="•"/>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The numbers after 50 are printed after thread printA is finished.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isAlive(), interrupt(), and isInterrupted()</a:t>
            </a:r>
          </a:p>
        </p:txBody>
      </p:sp>
      <p:sp>
        <p:nvSpPr>
          <p:cNvPr id="16387" name="Content Placeholder 2"/>
          <p:cNvSpPr txBox="1">
            <a:spLocks noGrp="1"/>
          </p:cNvSpPr>
          <p:nvPr>
            <p:ph type="body" idx="1"/>
          </p:nvPr>
        </p:nvSpPr>
        <p:spPr/>
        <p:txBody>
          <a:bodyPr/>
          <a:lstStyle/>
          <a:p>
            <a:pPr>
              <a:defRPr/>
            </a:pPr>
            <a:r>
              <a:rPr lang="en-US" altLang="en-US" dirty="0" smtClean="0"/>
              <a:t>The </a:t>
            </a:r>
            <a:r>
              <a:rPr lang="en-US" altLang="en-US" dirty="0" err="1" smtClean="0"/>
              <a:t>isAlive</a:t>
            </a:r>
            <a:r>
              <a:rPr lang="en-US" altLang="en-US" dirty="0" smtClean="0"/>
              <a:t>() method is used to find out the state of a thread. It returns true if a thread is in the Ready, Blocked, or Running state; it returns false if a thread is new and has not started or if it is finished.</a:t>
            </a:r>
          </a:p>
          <a:p>
            <a:pPr>
              <a:defRPr/>
            </a:pPr>
            <a:r>
              <a:rPr lang="en-US" altLang="en-US" dirty="0" smtClean="0"/>
              <a:t>The interrupt() method interrupts a thread in the following way: If a thread is currently in the Ready or Running state, its interrupted flag is set; if a thread is currently blocked, it is awakened and enters the Ready state, and an </a:t>
            </a:r>
            <a:r>
              <a:rPr lang="en-US" altLang="en-US" dirty="0" err="1" smtClean="0"/>
              <a:t>java.io.InterruptedException</a:t>
            </a:r>
            <a:r>
              <a:rPr lang="en-US" altLang="en-US" dirty="0" smtClean="0"/>
              <a:t> is thrown.</a:t>
            </a:r>
          </a:p>
          <a:p>
            <a:pPr>
              <a:defRPr/>
            </a:pPr>
            <a:r>
              <a:rPr lang="en-US" altLang="en-US" dirty="0" smtClean="0"/>
              <a:t>The </a:t>
            </a:r>
            <a:r>
              <a:rPr lang="en-US" altLang="en-US" dirty="0" err="1" smtClean="0"/>
              <a:t>isInterrupt</a:t>
            </a:r>
            <a:r>
              <a:rPr lang="en-US" altLang="en-US" dirty="0" smtClean="0"/>
              <a:t>() method tests whether the thread is interrupted.</a:t>
            </a:r>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deprecated stop(), suspend(), and resume() Methods</a:t>
            </a:r>
          </a:p>
        </p:txBody>
      </p:sp>
      <p:sp>
        <p:nvSpPr>
          <p:cNvPr id="16387" name="Content Placeholder 2"/>
          <p:cNvSpPr txBox="1">
            <a:spLocks noGrp="1"/>
          </p:cNvSpPr>
          <p:nvPr>
            <p:ph type="body" idx="1"/>
          </p:nvPr>
        </p:nvSpPr>
        <p:spPr/>
        <p:txBody>
          <a:bodyPr/>
          <a:lstStyle/>
          <a:p>
            <a:pPr marL="0" indent="0">
              <a:buFont typeface="Arial"/>
              <a:buNone/>
              <a:defRPr/>
            </a:pPr>
            <a:r>
              <a:rPr lang="en-US" altLang="en-US" dirty="0" smtClean="0"/>
              <a:t>NOTE: </a:t>
            </a:r>
          </a:p>
          <a:p>
            <a:pPr>
              <a:defRPr/>
            </a:pPr>
            <a:r>
              <a:rPr lang="en-US" altLang="en-US" dirty="0" smtClean="0"/>
              <a:t>The Thread class also contains the stop(), suspend(), and resume() methods. As of Java 2, these methods are deprecated (or outdated) because they are known to be inherently unsafe. You should assign null to a Thread variable to indicate that it is stopped rather than use the stop() method.</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Thread Priority</a:t>
            </a:r>
          </a:p>
        </p:txBody>
      </p:sp>
      <p:sp>
        <p:nvSpPr>
          <p:cNvPr id="16387" name="Content Placeholder 2"/>
          <p:cNvSpPr txBox="1">
            <a:spLocks noGrp="1"/>
          </p:cNvSpPr>
          <p:nvPr>
            <p:ph type="body" idx="1"/>
          </p:nvPr>
        </p:nvSpPr>
        <p:spPr/>
        <p:txBody>
          <a:bodyPr/>
          <a:lstStyle/>
          <a:p>
            <a:pPr marL="334963" indent="-334963">
              <a:defRPr/>
            </a:pPr>
            <a:r>
              <a:rPr lang="en-US" altLang="en-US" dirty="0"/>
              <a:t>Each thread is assigned a default priority of </a:t>
            </a:r>
            <a:r>
              <a:rPr lang="en-US" altLang="en-US" dirty="0" err="1">
                <a:latin typeface="Courier New" panose="02070309020205020404" pitchFamily="49" charset="0"/>
              </a:rPr>
              <a:t>Thread.NORM_PRIORITY</a:t>
            </a:r>
            <a:r>
              <a:rPr lang="en-US" altLang="en-US" dirty="0"/>
              <a:t>. You can reset the priority using </a:t>
            </a:r>
            <a:r>
              <a:rPr lang="en-US" altLang="en-US" dirty="0" err="1">
                <a:latin typeface="Courier New" panose="02070309020205020404" pitchFamily="49" charset="0"/>
              </a:rPr>
              <a:t>setPriority</a:t>
            </a:r>
            <a:r>
              <a:rPr lang="en-US" altLang="en-US" dirty="0">
                <a:latin typeface="Courier New" panose="02070309020205020404" pitchFamily="49" charset="0"/>
              </a:rPr>
              <a:t>(int priority)</a:t>
            </a:r>
            <a:r>
              <a:rPr lang="en-US" altLang="en-US" dirty="0"/>
              <a:t>. </a:t>
            </a:r>
          </a:p>
          <a:p>
            <a:pPr marL="334963" indent="-334963">
              <a:spcBef>
                <a:spcPct val="100000"/>
              </a:spcBef>
              <a:defRPr/>
            </a:pPr>
            <a:r>
              <a:rPr lang="en-US" altLang="en-US" dirty="0"/>
              <a:t>Some constants for priorities include </a:t>
            </a:r>
            <a:r>
              <a:rPr lang="en-US" altLang="en-US" dirty="0" err="1">
                <a:latin typeface="Courier New" panose="02070309020205020404" pitchFamily="49" charset="0"/>
              </a:rPr>
              <a:t>Thread.MIN_PRIORITY</a:t>
            </a:r>
            <a:r>
              <a:rPr lang="en-US" altLang="en-US" dirty="0"/>
              <a:t> </a:t>
            </a:r>
            <a:r>
              <a:rPr lang="en-US" altLang="en-US" dirty="0" err="1">
                <a:latin typeface="Courier New" panose="02070309020205020404" pitchFamily="49" charset="0"/>
              </a:rPr>
              <a:t>Thread.MAX_PRIORITY</a:t>
            </a:r>
            <a:r>
              <a:rPr lang="en-US" altLang="en-US" dirty="0"/>
              <a:t> </a:t>
            </a:r>
            <a:r>
              <a:rPr lang="en-US" altLang="en-US" dirty="0" err="1">
                <a:latin typeface="Courier New" panose="02070309020205020404" pitchFamily="49" charset="0"/>
              </a:rPr>
              <a:t>Thread.NORM_PRIORITY</a:t>
            </a:r>
            <a:endParaRPr lang="en-US" altLang="en-US"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Flashing Text</a:t>
            </a:r>
          </a:p>
        </p:txBody>
      </p:sp>
      <p:pic>
        <p:nvPicPr>
          <p:cNvPr id="38915" name="Picture 2" descr="Three windows titled, Flash Text. The first and last window displays a text, Welcome and the second window is blank.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7467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3">
            <a:hlinkClick r:id="rId4"/>
          </p:cNvPr>
          <p:cNvSpPr>
            <a:spLocks noChangeArrowheads="1"/>
          </p:cNvSpPr>
          <p:nvPr/>
        </p:nvSpPr>
        <p:spPr bwMode="auto">
          <a:xfrm>
            <a:off x="5105400" y="4724400"/>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Times New Roman" panose="02020603050405020304" pitchFamily="18" charset="0"/>
              </a:rPr>
              <a:t>FlashText</a:t>
            </a:r>
          </a:p>
        </p:txBody>
      </p:sp>
      <p:sp>
        <p:nvSpPr>
          <p:cNvPr id="6" name="TextBox 4">
            <a:hlinkClick r:id="rId5"/>
          </p:cNvPr>
          <p:cNvSpPr txBox="1"/>
          <p:nvPr/>
        </p:nvSpPr>
        <p:spPr>
          <a:xfrm>
            <a:off x="7391400" y="4714875"/>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Thread Pools</a:t>
            </a:r>
          </a:p>
        </p:txBody>
      </p:sp>
      <p:sp>
        <p:nvSpPr>
          <p:cNvPr id="16387" name="Content Placeholder 2"/>
          <p:cNvSpPr txBox="1">
            <a:spLocks noGrp="1"/>
          </p:cNvSpPr>
          <p:nvPr>
            <p:ph type="body" idx="1"/>
          </p:nvPr>
        </p:nvSpPr>
        <p:spPr>
          <a:xfrm>
            <a:off x="457200" y="1600200"/>
            <a:ext cx="8229600" cy="2590800"/>
          </a:xfrm>
        </p:spPr>
        <p:txBody>
          <a:bodyPr/>
          <a:lstStyle/>
          <a:p>
            <a:pPr>
              <a:defRPr/>
            </a:pPr>
            <a:r>
              <a:rPr lang="en-US" altLang="en-US" dirty="0" smtClean="0"/>
              <a:t>Starting a new thread for each task could limit throughput and cause poor performance. A thread pool is ideal to manage the number of tasks executing concurrently. JDK 1.5 uses the Executor interface for executing tasks in a thread pool and the </a:t>
            </a:r>
            <a:r>
              <a:rPr lang="en-US" altLang="en-US" dirty="0" err="1" smtClean="0"/>
              <a:t>ExecutorService</a:t>
            </a:r>
            <a:r>
              <a:rPr lang="en-US" altLang="en-US" dirty="0" smtClean="0"/>
              <a:t> interface for managing and controlling tasks. </a:t>
            </a:r>
            <a:r>
              <a:rPr lang="en-US" altLang="en-US" dirty="0" err="1" smtClean="0"/>
              <a:t>ExecutorService</a:t>
            </a:r>
            <a:r>
              <a:rPr lang="en-US" altLang="en-US" dirty="0" smtClean="0"/>
              <a:t> is a </a:t>
            </a:r>
            <a:r>
              <a:rPr lang="en-US" altLang="en-US" dirty="0" err="1" smtClean="0"/>
              <a:t>subinterface</a:t>
            </a:r>
            <a:r>
              <a:rPr lang="en-US" altLang="en-US" dirty="0" smtClean="0"/>
              <a:t> of Executor. </a:t>
            </a:r>
            <a:endParaRPr lang="en-US" altLang="en-US" dirty="0"/>
          </a:p>
        </p:txBody>
      </p:sp>
      <p:pic>
        <p:nvPicPr>
          <p:cNvPr id="40964" name="Picture 3" descr="A diagram illustrates U M L class diagram for an interface java period u t i l period concurrent period Executor Service that is derived from an interface java period u t i l period concurrent period Executor. The interface java period u t i l period concurrent period Executor has 1 method which is of public access modifier denoted by plus. The method along with its result is execute left parenthesis Runnable object right parenthesis colon void, Executed the runnable task. The interface java period u t i l period concurrent period Executor Service contains 4 methods which is of public access modifier denoted by plus. The methods along with their results are as follows. Method, shutdown left parenthesis right parenthesis colon void. Result, Shuts down the executor, but allows the tasks in the executor to complete. Once shut down, it cannot accept new tasks. Method, shutdown Now left parenthesis right parenthesis colon List left angle bracket Runnable right angle bracket. Result, Shuts down the executor immediately even though there are unfinished threads in the pool. Returns a list of unfinished tasks. Method, is Shutdown left parenthesis right parenthesis colon boolean. Result, Returns true if the executor has been shut down. Method, is Terminated left parenthesis right parenthesis colon boolean. Result, Returns true if all tasks in the pool are termin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4419600"/>
            <a:ext cx="4152900" cy="17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Executors</a:t>
            </a:r>
          </a:p>
        </p:txBody>
      </p:sp>
      <p:sp>
        <p:nvSpPr>
          <p:cNvPr id="2" name="Content Placeholder 2"/>
          <p:cNvSpPr>
            <a:spLocks noGrp="1"/>
          </p:cNvSpPr>
          <p:nvPr>
            <p:ph type="body" idx="1"/>
          </p:nvPr>
        </p:nvSpPr>
        <p:spPr/>
        <p:txBody>
          <a:bodyPr/>
          <a:lstStyle/>
          <a:p>
            <a:pPr>
              <a:defRPr/>
            </a:pPr>
            <a:r>
              <a:rPr lang="en-US" altLang="en-US" dirty="0" smtClean="0"/>
              <a:t>To create an Executor object, use the static methods in the Executors class. </a:t>
            </a:r>
            <a:endParaRPr lang="en-US" altLang="en-US" dirty="0"/>
          </a:p>
        </p:txBody>
      </p:sp>
      <p:pic>
        <p:nvPicPr>
          <p:cNvPr id="43012" name="Picture 3" descr="A diagram illustrates U M L class diagram for the class name java period u t i l period concurrent period Executors. The class contains 2 methods which is public access modifier denoted by plus. The methods along with their results are as follows. Method, new Fixed Thread Pool left parenthesis number Of Threads colon i n t right parenthesis colon Executor Service. Result, Creates a thread pool with a fixed number of threads executing concurrently. A thread may be reused to execute another task after its current task is finished. Method, new Cached Thread Pool left parenthesis right parenthesis colon Executor Service. Result, Creates a thread pool that creates new threads as needed, but will reuse previously constructed threads when they are avail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751138"/>
            <a:ext cx="88804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3013" name="TextBox 4">
            <a:hlinkClick r:id="rId4"/>
          </p:cNvPr>
          <p:cNvSpPr>
            <a:spLocks noChangeArrowheads="1"/>
          </p:cNvSpPr>
          <p:nvPr/>
        </p:nvSpPr>
        <p:spPr bwMode="auto">
          <a:xfrm>
            <a:off x="5105400" y="4724400"/>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dirty="0" err="1">
                <a:latin typeface="Times New Roman" panose="02020603050405020304" pitchFamily="18" charset="0"/>
              </a:rPr>
              <a:t>ExecutorDemo</a:t>
            </a:r>
            <a:endParaRPr lang="en-US" altLang="en-US" sz="2000" dirty="0">
              <a:latin typeface="Times New Roman" panose="02020603050405020304" pitchFamily="18" charset="0"/>
            </a:endParaRPr>
          </a:p>
        </p:txBody>
      </p:sp>
      <p:sp>
        <p:nvSpPr>
          <p:cNvPr id="7" name="TextBox 5">
            <a:hlinkClick r:id="rId5"/>
          </p:cNvPr>
          <p:cNvSpPr txBox="1"/>
          <p:nvPr/>
        </p:nvSpPr>
        <p:spPr>
          <a:xfrm>
            <a:off x="7391400" y="4724400"/>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Thread Synchronization</a:t>
            </a:r>
          </a:p>
        </p:txBody>
      </p:sp>
      <p:sp>
        <p:nvSpPr>
          <p:cNvPr id="16387" name="Content Placeholder 2"/>
          <p:cNvSpPr txBox="1">
            <a:spLocks noGrp="1"/>
          </p:cNvSpPr>
          <p:nvPr>
            <p:ph type="body" idx="1"/>
          </p:nvPr>
        </p:nvSpPr>
        <p:spPr>
          <a:xfrm>
            <a:off x="457200" y="1600200"/>
            <a:ext cx="8229600" cy="1600200"/>
          </a:xfrm>
        </p:spPr>
        <p:txBody>
          <a:bodyPr/>
          <a:lstStyle/>
          <a:p>
            <a:pPr>
              <a:defRPr/>
            </a:pPr>
            <a:r>
              <a:rPr lang="en-US" altLang="en-US" dirty="0" smtClean="0"/>
              <a:t>A shared resource may be corrupted if it is accessed simultaneously by multiple threads. For example, two unsynchronized threads accessing the same bank account may cause conflict.</a:t>
            </a:r>
            <a:endParaRPr lang="en-US" altLang="en-US" dirty="0"/>
          </a:p>
        </p:txBody>
      </p:sp>
      <p:graphicFrame>
        <p:nvGraphicFramePr>
          <p:cNvPr id="45060" name="Object 3" descr="A table has 4 rows and 4 columns. The columns have the following headings from left to right. Step, balance, thread [i], and thread [j]. The row entries are as follows. Row 1. 1, 0, new Balance equals bank period get Balance left parenthesis right parenthesis plus 1 semicolon, blank. Row 2. 2, 0, blank, new Balance equals bank period get Balance left parenthesis right parenthesis plus 1 semicolon. Row 3. 3, 1, bank period set Balance left parenthesis new Balance right parenthesis semicolon, blank. Row 4. 4, 1, blank, bank period set Balance left parenthesis new Balance right parenthesis semicolon. "/>
          <p:cNvGraphicFramePr>
            <a:graphicFrameLocks noChangeAspect="1"/>
          </p:cNvGraphicFramePr>
          <p:nvPr>
            <p:extLst>
              <p:ext uri="{D42A27DB-BD31-4B8C-83A1-F6EECF244321}">
                <p14:modId xmlns:p14="http://schemas.microsoft.com/office/powerpoint/2010/main" val="436098396"/>
              </p:ext>
            </p:extLst>
          </p:nvPr>
        </p:nvGraphicFramePr>
        <p:xfrm>
          <a:off x="800100" y="3124200"/>
          <a:ext cx="7543800" cy="2165350"/>
        </p:xfrm>
        <a:graphic>
          <a:graphicData uri="http://schemas.openxmlformats.org/presentationml/2006/ole">
            <mc:AlternateContent xmlns:mc="http://schemas.openxmlformats.org/markup-compatibility/2006">
              <mc:Choice xmlns:v="urn:schemas-microsoft-com:vml" Requires="v">
                <p:oleObj spid="_x0000_s45069" name="Picture" r:id="rId4" imgW="5029200" imgH="1257300" progId="Word.Picture.8">
                  <p:embed/>
                </p:oleObj>
              </mc:Choice>
              <mc:Fallback>
                <p:oleObj name="Picture" r:id="rId4" imgW="5029200" imgH="12573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3124200"/>
                        <a:ext cx="75438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Showing Resource Conflict</a:t>
            </a:r>
          </a:p>
        </p:txBody>
      </p:sp>
      <p:sp>
        <p:nvSpPr>
          <p:cNvPr id="2" name="Content Placeholder 2"/>
          <p:cNvSpPr>
            <a:spLocks noGrp="1"/>
          </p:cNvSpPr>
          <p:nvPr>
            <p:ph type="body" idx="1"/>
          </p:nvPr>
        </p:nvSpPr>
        <p:spPr>
          <a:xfrm>
            <a:off x="457200" y="1600200"/>
            <a:ext cx="8229600" cy="1981200"/>
          </a:xfrm>
        </p:spPr>
        <p:txBody>
          <a:bodyPr/>
          <a:lstStyle/>
          <a:p>
            <a:pPr>
              <a:defRPr/>
            </a:pPr>
            <a:r>
              <a:rPr lang="en-US" altLang="en-US" dirty="0" smtClean="0"/>
              <a:t>Objective: Write a program that demonstrates the problem of resource conflict. Suppose that you create and launch one hundred threads, each of which adds a penny to an account. Assume that the account is initially empty. </a:t>
            </a:r>
            <a:endParaRPr lang="en-US" altLang="en-US" dirty="0"/>
          </a:p>
        </p:txBody>
      </p:sp>
      <p:pic>
        <p:nvPicPr>
          <p:cNvPr id="47108" name="Picture 3" descr="An illustration depicts a U M L class diagram and a window. A class Add A Penny Task implements an interface java period l a n g period Runnable. The composition between the class Add A Penny Task and a class Account Without Sync is 100 to 1 instance. The composition between a class Account and the class Account Without Sync is exactly one instance. The class Add A Penny Task contains 1 method which is of public access modifier denoted by plus. The method is run left parenthesis right parenthesis colon void. The class Account Without Sync contains 1 attribute which is of private access modifier denoted by minus and 1 method which is of public access modifier denoted by plus. The attribute is account colon Account and the method is main left parenthesis a r g s colon String left bracket right bracket right parenthesis colon void. The class Account contains 1 attribute which is of private access modifier denoted by minus and 2 methods which is of public access modifier denoted by plus. The attribute is balance colon i n t. The methods are get Balance left parenthesis right parenthesis colon i n t and deposit left parenthesis amount colon i n t right parenthesis colon void. A window of Command Prompt displays the result of the command, java Account Without Sync."/>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13" y="3581400"/>
            <a:ext cx="44958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Box 4">
            <a:hlinkClick r:id="rId4"/>
          </p:cNvPr>
          <p:cNvSpPr>
            <a:spLocks noChangeArrowheads="1"/>
          </p:cNvSpPr>
          <p:nvPr/>
        </p:nvSpPr>
        <p:spPr bwMode="auto">
          <a:xfrm>
            <a:off x="5026025" y="4719638"/>
            <a:ext cx="25511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Times New Roman" panose="02020603050405020304" pitchFamily="18" charset="0"/>
              </a:rPr>
              <a:t>AccountWithoutSync</a:t>
            </a:r>
          </a:p>
        </p:txBody>
      </p:sp>
      <p:sp>
        <p:nvSpPr>
          <p:cNvPr id="7" name="TextBox 5">
            <a:hlinkClick r:id="rId5"/>
          </p:cNvPr>
          <p:cNvSpPr txBox="1"/>
          <p:nvPr/>
        </p:nvSpPr>
        <p:spPr>
          <a:xfrm>
            <a:off x="7772400" y="4719638"/>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a:t>
            </a:r>
          </a:p>
        </p:txBody>
      </p:sp>
      <p:sp>
        <p:nvSpPr>
          <p:cNvPr id="16387" name="Content Placeholder 2"/>
          <p:cNvSpPr txBox="1">
            <a:spLocks noGrp="1"/>
          </p:cNvSpPr>
          <p:nvPr>
            <p:ph type="body" idx="1"/>
          </p:nvPr>
        </p:nvSpPr>
        <p:spPr/>
        <p:txBody>
          <a:bodyPr/>
          <a:lstStyle/>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 </a:t>
            </a:r>
            <a:r>
              <a:rPr lang="en-AU" altLang="en-US" smtClean="0">
                <a:solidFill>
                  <a:srgbClr val="000000"/>
                </a:solidFill>
                <a:cs typeface="Arial" panose="020B0604020202020204" pitchFamily="34" charset="0"/>
                <a:sym typeface="Arial" panose="020B0604020202020204" pitchFamily="34" charset="0"/>
              </a:rPr>
              <a:t>To get an overview of multithreading (§30.2).</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30.2 </a:t>
            </a:r>
            <a:r>
              <a:rPr lang="en-AU" altLang="en-US" smtClean="0">
                <a:solidFill>
                  <a:srgbClr val="000000"/>
                </a:solidFill>
                <a:cs typeface="Arial" panose="020B0604020202020204" pitchFamily="34" charset="0"/>
                <a:sym typeface="Arial" panose="020B0604020202020204" pitchFamily="34" charset="0"/>
              </a:rPr>
              <a:t>To develop task classes by implementing the Runnable interface (§30.3).</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30.3 </a:t>
            </a:r>
            <a:r>
              <a:rPr lang="en-AU" altLang="en-US" smtClean="0">
                <a:solidFill>
                  <a:srgbClr val="000000"/>
                </a:solidFill>
                <a:cs typeface="Arial" panose="020B0604020202020204" pitchFamily="34" charset="0"/>
                <a:sym typeface="Arial" panose="020B0604020202020204" pitchFamily="34" charset="0"/>
              </a:rPr>
              <a:t>To create threads to run tasks using the Thread class (§30.3).</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30.4 </a:t>
            </a:r>
            <a:r>
              <a:rPr lang="en-AU" altLang="en-US" smtClean="0">
                <a:solidFill>
                  <a:srgbClr val="000000"/>
                </a:solidFill>
                <a:cs typeface="Arial" panose="020B0604020202020204" pitchFamily="34" charset="0"/>
                <a:sym typeface="Arial" panose="020B0604020202020204" pitchFamily="34" charset="0"/>
              </a:rPr>
              <a:t>To control threads using the methods in the Thread class (§30.4).</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30.5 </a:t>
            </a:r>
            <a:r>
              <a:rPr lang="en-AU" altLang="en-US" smtClean="0">
                <a:solidFill>
                  <a:srgbClr val="000000"/>
                </a:solidFill>
                <a:cs typeface="Arial" panose="020B0604020202020204" pitchFamily="34" charset="0"/>
                <a:sym typeface="Arial" panose="020B0604020202020204" pitchFamily="34" charset="0"/>
              </a:rPr>
              <a:t>To control animations using threads and use Platform.runLater to run the code in application thread (§30.5).</a:t>
            </a:r>
            <a:endParaRPr lang="en-US" altLang="en-US" smtClean="0">
              <a:solidFill>
                <a:srgbClr val="000000"/>
              </a:solidFill>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Race Condition</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9155" name="Content Placeholder 2"/>
          <p:cNvSpPr txBox="1">
            <a:spLocks noGrp="1"/>
          </p:cNvSpPr>
          <p:nvPr>
            <p:ph type="body" idx="1"/>
          </p:nvPr>
        </p:nvSpPr>
        <p:spPr>
          <a:xfrm>
            <a:off x="457200" y="1600200"/>
            <a:ext cx="8229600" cy="838200"/>
          </a:xfrm>
        </p:spPr>
        <p:txBody>
          <a:bodyPr/>
          <a:lstStyle/>
          <a:p>
            <a:pPr marL="255588" indent="-255588">
              <a:lnSpc>
                <a:spcPct val="90000"/>
              </a:lnSpc>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What, then, caused the error in the example? Here is a possible scenario:</a:t>
            </a:r>
          </a:p>
        </p:txBody>
      </p:sp>
      <p:graphicFrame>
        <p:nvGraphicFramePr>
          <p:cNvPr id="49156" name="Object 3" descr="A table has 4 rows and 4 columns. The columns have the following headings from left to right. Step, balance, Task 1, and Task 2. The row entries are as follows. Row 1. 1, 0, new Balance equals balance plus 1 semicolon, blank. Row 2. 2, 0, blank, new Balance equals balance plus 1 semicolon. Row 3. 3, 1, balance equals new Balance semicolon, blank. Row 4. 4, 1, blank, balance equals new Balance semicolon. "/>
          <p:cNvGraphicFramePr>
            <a:graphicFrameLocks noChangeAspect="1"/>
          </p:cNvGraphicFramePr>
          <p:nvPr>
            <p:extLst>
              <p:ext uri="{D42A27DB-BD31-4B8C-83A1-F6EECF244321}">
                <p14:modId xmlns:p14="http://schemas.microsoft.com/office/powerpoint/2010/main" val="3107087473"/>
              </p:ext>
            </p:extLst>
          </p:nvPr>
        </p:nvGraphicFramePr>
        <p:xfrm>
          <a:off x="1504950" y="2411413"/>
          <a:ext cx="6134100" cy="1431925"/>
        </p:xfrm>
        <a:graphic>
          <a:graphicData uri="http://schemas.openxmlformats.org/presentationml/2006/ole">
            <mc:AlternateContent xmlns:mc="http://schemas.openxmlformats.org/markup-compatibility/2006">
              <mc:Choice xmlns:v="urn:schemas-microsoft-com:vml" Requires="v">
                <p:oleObj spid="_x0000_s49166" name="Picture" r:id="rId4" imgW="4404360" imgH="1028700" progId="Word.Picture.8">
                  <p:embed/>
                </p:oleObj>
              </mc:Choice>
              <mc:Fallback>
                <p:oleObj name="Picture" r:id="rId4" imgW="4404360" imgH="10287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950" y="2411413"/>
                        <a:ext cx="61341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Content Placeholder 4"/>
          <p:cNvSpPr txBox="1">
            <a:spLocks noGrp="1"/>
          </p:cNvSpPr>
          <p:nvPr>
            <p:ph type="body" idx="10"/>
          </p:nvPr>
        </p:nvSpPr>
        <p:spPr>
          <a:xfrm>
            <a:off x="609600" y="3805238"/>
            <a:ext cx="8229600" cy="2519362"/>
          </a:xfrm>
        </p:spPr>
        <p:txBody>
          <a:bodyPr/>
          <a:lstStyle/>
          <a:p>
            <a:pPr marL="255588" indent="-255588">
              <a:lnSpc>
                <a:spcPct val="90000"/>
              </a:lnSpc>
              <a:buSzTx/>
              <a:buFontTx/>
              <a:buChar char="•"/>
            </a:pPr>
            <a:r>
              <a:rPr lang="en-US" altLang="en-US" sz="2000" dirty="0" smtClean="0">
                <a:solidFill>
                  <a:srgbClr val="000000"/>
                </a:solidFill>
                <a:latin typeface="Arial" panose="020B0604020202020204" pitchFamily="34" charset="0"/>
                <a:cs typeface="Times New Roman" panose="02020603050405020304" pitchFamily="18" charset="0"/>
                <a:sym typeface="Arial" panose="020B0604020202020204" pitchFamily="34" charset="0"/>
              </a:rPr>
              <a:t>The effect of this scenario is that Task 1 did nothing, because in Step 4 Task 2 overrides Task 1's result. Obviously, the problem is that Task 1 and Task 2 are accessing a common resource in a way that causes conflict. This is a common problem known as a race condition in multithreaded programs. A class is said to be thread-safe if an object of the class does not cause a race condition in the presence of multiple threads. As demonstrated in the preceding example, the Account class is not thread-safe.  </a:t>
            </a:r>
            <a:endPar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synchronized keyword</a:t>
            </a:r>
          </a:p>
        </p:txBody>
      </p:sp>
      <p:sp>
        <p:nvSpPr>
          <p:cNvPr id="16387" name="Content Placeholder 2"/>
          <p:cNvSpPr txBox="1">
            <a:spLocks noGrp="1"/>
          </p:cNvSpPr>
          <p:nvPr>
            <p:ph type="body" idx="1"/>
          </p:nvPr>
        </p:nvSpPr>
        <p:spPr/>
        <p:txBody>
          <a:bodyPr/>
          <a:lstStyle/>
          <a:p>
            <a:pPr>
              <a:defRPr/>
            </a:pPr>
            <a:r>
              <a:rPr lang="en-US" altLang="en-US" smtClean="0"/>
              <a:t>To avoid race conditions, more than one thread must be prevented from simultaneously entering certain part of the program, known as critical region. The critical region in the Listing 30.5 is the entire deposit method. You can use the synchronized keyword to synchronize the method so that only one thread can access the method at a time. There are several ways to correct the problem in Listing 30.5, one approach is to make Account thread-safe by adding the synchronized keyword in the deposit method in Line 45 as follows: </a:t>
            </a:r>
            <a:endParaRPr lang="en-US" altLang="en-US" dirty="0"/>
          </a:p>
        </p:txBody>
      </p:sp>
      <p:graphicFrame>
        <p:nvGraphicFramePr>
          <p:cNvPr id="51204" name="Object 3" descr="Computer code reads, public synchronized void deposit left parenthesis double amount right parenthesis."/>
          <p:cNvGraphicFramePr>
            <a:graphicFrameLocks noChangeAspect="1"/>
          </p:cNvGraphicFramePr>
          <p:nvPr>
            <p:extLst>
              <p:ext uri="{D42A27DB-BD31-4B8C-83A1-F6EECF244321}">
                <p14:modId xmlns:p14="http://schemas.microsoft.com/office/powerpoint/2010/main" val="1825584724"/>
              </p:ext>
            </p:extLst>
          </p:nvPr>
        </p:nvGraphicFramePr>
        <p:xfrm>
          <a:off x="762000" y="5486400"/>
          <a:ext cx="6223000" cy="431800"/>
        </p:xfrm>
        <a:graphic>
          <a:graphicData uri="http://schemas.openxmlformats.org/presentationml/2006/ole">
            <mc:AlternateContent xmlns:mc="http://schemas.openxmlformats.org/markup-compatibility/2006">
              <mc:Choice xmlns:v="urn:schemas-microsoft-com:vml" Requires="v">
                <p:oleObj spid="_x0000_s51213" name="Equation" r:id="rId4" imgW="6223000" imgH="431800" progId="Equation.DSMT4">
                  <p:embed/>
                </p:oleObj>
              </mc:Choice>
              <mc:Fallback>
                <p:oleObj name="Equation" r:id="rId4" imgW="62230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486400"/>
                        <a:ext cx="622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Synchronizing Instance Methods and Static Methods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dirty="0" smtClean="0"/>
              <a:t>A synchronized method acquires a lock before it executes. In the case of an instance method, the lock is on the object for which the method was invoked. In the case of a static method, the lock is on the class. If 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endParaRPr lang="en-US"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Synchronizing Instance Methods and Static Methods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1600200"/>
          </a:xfrm>
        </p:spPr>
        <p:txBody>
          <a:bodyPr/>
          <a:lstStyle/>
          <a:p>
            <a:pPr>
              <a:spcBef>
                <a:spcPct val="0"/>
              </a:spcBef>
              <a:defRPr/>
            </a:pPr>
            <a:r>
              <a:rPr lang="en-US" altLang="en-US" dirty="0"/>
              <a:t>With the deposit method synchronized, the preceding scenario cannot happen. If Task 2 starts to enter the method, and Task 1 is already in the method, Task 2 is blocked until Task 1 finishes the method.</a:t>
            </a:r>
          </a:p>
        </p:txBody>
      </p:sp>
      <p:pic>
        <p:nvPicPr>
          <p:cNvPr id="55300" name="Picture 3" descr="A table has 4 rows and 4 columns. The columns have the following headings from left to right. Step, balance, Task 1, and Task 2. The row entries are as follows. Row 1. 1, 0, new Balance equals balance plus 1 semicolon, blank. Row 2. 2, 0, blank, new Balance equals balance plus 1 semicolon. Row 3. 3, 1, balance equals new Balance semicolon, blank. Row 4. 4, 1, blank, balance equals new Balance semicol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87738"/>
            <a:ext cx="7219950" cy="170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Synchronizing Tasks</a:t>
            </a:r>
          </a:p>
        </p:txBody>
      </p:sp>
      <p:pic>
        <p:nvPicPr>
          <p:cNvPr id="57347" name="Picture 2" descr="An illustration depicts synchronizing tasks using two tasks, Task 1 and Task 2. Task 1 processes the following steps. Acquire a lock on the object account, Execute the deposit method, and Release the lock. Once the deposit method is executed by task 1, task 2 wait to acquire the lock and then processes the following steps. Acquire a lock on the object account, Execute the deposit method, and Release the 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1676400"/>
            <a:ext cx="6238875" cy="371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200" smtClean="0">
                <a:latin typeface="Times New Roman" panose="02020603050405020304" pitchFamily="18" charset="0"/>
                <a:cs typeface="Times New Roman" panose="02020603050405020304" pitchFamily="18" charset="0"/>
                <a:sym typeface="Times New Roman" panose="02020603050405020304" pitchFamily="18" charset="0"/>
              </a:rPr>
              <a:t>Synchronizing Statements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2286000"/>
          </a:xfrm>
        </p:spPr>
        <p:txBody>
          <a:bodyPr/>
          <a:lstStyle/>
          <a:p>
            <a:pPr>
              <a:lnSpc>
                <a:spcPct val="90000"/>
              </a:lnSpc>
              <a:spcBef>
                <a:spcPct val="0"/>
              </a:spcBef>
              <a:defRPr/>
            </a:pPr>
            <a:r>
              <a:rPr lang="en-US" altLang="en-US" sz="2200" dirty="0">
                <a:latin typeface="+mn-lt"/>
                <a:cs typeface="Courier New" panose="02070309020205020404" pitchFamily="49" charset="0"/>
              </a:rPr>
              <a:t>Invoking a synchronized instance method of an object acquires a lock on the object, and invoking a synchronized static method of a class acquires a lock on the class. A synchronized statement can be used to acquire a lock on any object, not just this object, when executing a block of the code in a method. This block is referred to as a synchronized block. The general form of a synchronized statement is as follows:</a:t>
            </a:r>
          </a:p>
        </p:txBody>
      </p:sp>
      <p:pic>
        <p:nvPicPr>
          <p:cNvPr id="59396" name="Picture 3" descr="Computer code has 3 lines. The lines read as follows. Line 1. synchronized left parenthesis expr right parenthesis left brace. Line 2, indented once. statements semicolon. Line 3. right brace.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3924300"/>
            <a:ext cx="22098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Content Placeholder 4"/>
          <p:cNvSpPr txBox="1">
            <a:spLocks noGrp="1"/>
          </p:cNvSpPr>
          <p:nvPr>
            <p:ph type="body" idx="10"/>
          </p:nvPr>
        </p:nvSpPr>
        <p:spPr>
          <a:xfrm>
            <a:off x="457200" y="4565650"/>
            <a:ext cx="8229600" cy="1682750"/>
          </a:xfrm>
        </p:spPr>
        <p:txBody>
          <a:bodyPr/>
          <a:lstStyle/>
          <a:p>
            <a:pPr marL="255588" indent="-255588">
              <a:lnSpc>
                <a:spcPct val="90000"/>
              </a:lnSpc>
              <a:spcBef>
                <a:spcPct val="0"/>
              </a:spcBef>
              <a:buSzTx/>
              <a:buFontTx/>
              <a:buChar char="•"/>
            </a:pPr>
            <a:r>
              <a:rPr lang="en-US" altLang="en-US" sz="2200" smtClean="0">
                <a:solidFill>
                  <a:srgbClr val="000000"/>
                </a:solidFill>
                <a:latin typeface="Arial" panose="020B0604020202020204" pitchFamily="34" charset="0"/>
                <a:cs typeface="Courier New" panose="02070309020205020404" pitchFamily="49" charset="0"/>
                <a:sym typeface="Arial" panose="020B0604020202020204" pitchFamily="34" charset="0"/>
              </a:rPr>
              <a:t>The expression expr must evaluate to an object reference. If the object is already locked by another thread, the thread is blocked until the lock is released. When a lock is obtained on the object, the statements in the synchronized block are executed, and then the lock is released.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Synchronizing Statements vs. Methods</a:t>
            </a:r>
          </a:p>
        </p:txBody>
      </p:sp>
      <p:sp>
        <p:nvSpPr>
          <p:cNvPr id="16387" name="Content Placeholder 2"/>
          <p:cNvSpPr txBox="1">
            <a:spLocks noGrp="1"/>
          </p:cNvSpPr>
          <p:nvPr>
            <p:ph type="body" idx="1"/>
          </p:nvPr>
        </p:nvSpPr>
        <p:spPr>
          <a:xfrm>
            <a:off x="457200" y="1600200"/>
            <a:ext cx="8229600" cy="1219200"/>
          </a:xfrm>
        </p:spPr>
        <p:txBody>
          <a:bodyPr/>
          <a:lstStyle/>
          <a:p>
            <a:pPr>
              <a:spcBef>
                <a:spcPct val="0"/>
              </a:spcBef>
              <a:defRPr/>
            </a:pPr>
            <a:r>
              <a:rPr lang="en-US" altLang="en-US" sz="2400" dirty="0">
                <a:latin typeface="+mn-lt"/>
                <a:cs typeface="Times New Roman" panose="02020603050405020304" pitchFamily="18" charset="0"/>
              </a:rPr>
              <a:t>Any synchronized instance method can be converted into a synchronized statement. Suppose that the following is a synchronized instance method: </a:t>
            </a:r>
          </a:p>
        </p:txBody>
      </p:sp>
      <p:pic>
        <p:nvPicPr>
          <p:cNvPr id="61444" name="Picture 3" descr="Computer code has 3 lines. The lines read as follows. Line 1. public synchronized void x Method left parenthesis right parenthesis left brace. Line 2, indented once. forward slash forward slash method body. Line 3. right brace.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2895600"/>
            <a:ext cx="526256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Content Placeholder 4"/>
          <p:cNvSpPr txBox="1">
            <a:spLocks noGrp="1"/>
          </p:cNvSpPr>
          <p:nvPr>
            <p:ph type="body" idx="10"/>
          </p:nvPr>
        </p:nvSpPr>
        <p:spPr>
          <a:xfrm>
            <a:off x="457200" y="3875088"/>
            <a:ext cx="8229600" cy="468312"/>
          </a:xfrm>
        </p:spPr>
        <p:txBody>
          <a:bodyPr/>
          <a:lstStyle/>
          <a:p>
            <a:pPr marL="255588" indent="-255588">
              <a:spcBef>
                <a:spcPct val="0"/>
              </a:spcBef>
              <a:buSzTx/>
              <a:buFontTx/>
              <a:buChar char="•"/>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This method is equivalent to</a:t>
            </a:r>
          </a:p>
        </p:txBody>
      </p:sp>
      <p:pic>
        <p:nvPicPr>
          <p:cNvPr id="61446" name="Picture 5" descr="Computer code has 5 lines. The lines read as follows. Line 1. public void x Method left parenthesis right parenthesis left brace. Line 2, indented once. synchronized left parenthesis this right parenthesis left brace. Line 3, indented twice. forward slash forward slash method body. Line 4, indented once. right brace. Line 5. right brace.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4427538"/>
            <a:ext cx="32289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Synchronization Using Locks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16387" name="Content Placeholder 2"/>
          <p:cNvSpPr txBox="1">
            <a:spLocks noGrp="1"/>
          </p:cNvSpPr>
          <p:nvPr>
            <p:ph type="body" idx="1"/>
          </p:nvPr>
        </p:nvSpPr>
        <p:spPr/>
        <p:txBody>
          <a:bodyPr/>
          <a:lstStyle/>
          <a:p>
            <a:pPr>
              <a:defRPr/>
            </a:pPr>
            <a:r>
              <a:rPr lang="en-US" altLang="en-US" dirty="0" smtClean="0"/>
              <a:t>A synchronized instance method implicitly acquires a lock on the instance before it executes the method. </a:t>
            </a:r>
          </a:p>
          <a:p>
            <a:pPr>
              <a:defRPr/>
            </a:pPr>
            <a:r>
              <a:rPr lang="en-US" altLang="en-US" dirty="0" smtClean="0"/>
              <a:t>JDK 1.5 enables you to use locks explicitly. The new locking features are flexible and give you more control for coordinating threads. A lock is an instance of the Lock interface, which declares the methods for acquiring and releasing locks. A lock may also use the </a:t>
            </a:r>
            <a:r>
              <a:rPr lang="en-US" altLang="en-US" dirty="0" err="1" smtClean="0"/>
              <a:t>newCondition</a:t>
            </a:r>
            <a:r>
              <a:rPr lang="en-US" altLang="en-US" dirty="0" smtClean="0"/>
              <a:t>() method to create any number of Condition objects, which can be used for thread communications.</a:t>
            </a: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Synchronization Using Locks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pic>
        <p:nvPicPr>
          <p:cNvPr id="65539" name="Picture 2" descr="A diagram illustrates U M L class diagram for the class name java period u t i l period concurrent period locks period Reentrant Lock that implements an interface java period u t i l period concurrent period locks period Lock. The class contains 2 methods and the interface contains 3 methods. All the methods in the class and in the interface are of public access modifier denoted by plus. The methods in the class along with their results are as follows. Method, Reentrant Lock left parenthesis right parenthesis. Result, Same as Reentrant Lock, false. Method, Reentrant Lock left parenthesis fair colon boolean right parenthesis fair colon boolean. Result, Creates a lock with the given fairness policy. When the fairness is true, the longest-waiting thread will get the lock. Otherwise, there is no particular access order. The methods in the interface along with their results are as follows. Method, lock left parenthesis right parenthesis colon void. Result, Acquired the lock. Method, unlock left parenthesis right parenthesis colon void. Result, Releases the lock. Method, new Condition left parenthesis right parenthesis colon Condition. Result, Returns a new Condition instance that is bound to this Lock in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981200"/>
            <a:ext cx="78486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Fairness Policy </a:t>
            </a:r>
          </a:p>
        </p:txBody>
      </p:sp>
      <p:sp>
        <p:nvSpPr>
          <p:cNvPr id="16387" name="Content Placeholder 2"/>
          <p:cNvSpPr txBox="1">
            <a:spLocks noGrp="1"/>
          </p:cNvSpPr>
          <p:nvPr>
            <p:ph type="body" idx="1"/>
          </p:nvPr>
        </p:nvSpPr>
        <p:spPr/>
        <p:txBody>
          <a:bodyPr/>
          <a:lstStyle/>
          <a:p>
            <a:pPr>
              <a:defRPr/>
            </a:pPr>
            <a:r>
              <a:rPr lang="en-US" altLang="en-US" smtClean="0"/>
              <a:t>ReentrantLock is a concrete implementation of Lock for creating mutual exclusive locks. You can create a lock with the specified fairness policy. True fairness policies guarantee the longest-wait thread to obtain the lock first. False fairness policies grant a lock to a waiting thread without any access order. Programs using fair locks accessed by many threads may have poor overall performance than those using the default setting, but have smaller variances in times to obtain locks and guarantee lack of starvation. </a:t>
            </a: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a:t>
            </a:r>
          </a:p>
        </p:txBody>
      </p:sp>
      <p:sp>
        <p:nvSpPr>
          <p:cNvPr id="16387" name="Content Placeholder 2"/>
          <p:cNvSpPr txBox="1">
            <a:spLocks noGrp="1"/>
          </p:cNvSpPr>
          <p:nvPr>
            <p:ph type="body" idx="1"/>
          </p:nvPr>
        </p:nvSpPr>
        <p:spPr/>
        <p:txBody>
          <a:bodyPr/>
          <a:lstStyle/>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30.6 </a:t>
            </a:r>
            <a:r>
              <a:rPr lang="en-AU" altLang="en-US" smtClean="0">
                <a:solidFill>
                  <a:srgbClr val="000000"/>
                </a:solidFill>
                <a:cs typeface="Arial" panose="020B0604020202020204" pitchFamily="34" charset="0"/>
                <a:sym typeface="Arial" panose="020B0604020202020204" pitchFamily="34" charset="0"/>
              </a:rPr>
              <a:t>To execute tasks in a thread pool (§30.6).</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30.7 </a:t>
            </a:r>
            <a:r>
              <a:rPr lang="en-AU" altLang="en-US" smtClean="0">
                <a:solidFill>
                  <a:srgbClr val="000000"/>
                </a:solidFill>
                <a:cs typeface="Arial" panose="020B0604020202020204" pitchFamily="34" charset="0"/>
                <a:sym typeface="Arial" panose="020B0604020202020204" pitchFamily="34" charset="0"/>
              </a:rPr>
              <a:t>To use synchronized methods or blocks to synchronize threads to avoid race conditions (§30.7).</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30.8 </a:t>
            </a:r>
            <a:r>
              <a:rPr lang="en-AU" altLang="en-US" smtClean="0">
                <a:solidFill>
                  <a:srgbClr val="000000"/>
                </a:solidFill>
                <a:cs typeface="Arial" panose="020B0604020202020204" pitchFamily="34" charset="0"/>
                <a:sym typeface="Arial" panose="020B0604020202020204" pitchFamily="34" charset="0"/>
              </a:rPr>
              <a:t>To synchronize threads using locks (§30.8).</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30.9 </a:t>
            </a:r>
            <a:r>
              <a:rPr lang="en-AU" altLang="en-US" smtClean="0">
                <a:solidFill>
                  <a:srgbClr val="000000"/>
                </a:solidFill>
                <a:cs typeface="Arial" panose="020B0604020202020204" pitchFamily="34" charset="0"/>
                <a:sym typeface="Arial" panose="020B0604020202020204" pitchFamily="34" charset="0"/>
              </a:rPr>
              <a:t>To facilitate thread communications using conditions on locks (§§30.9–30.10).</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30.10 </a:t>
            </a:r>
            <a:r>
              <a:rPr lang="en-AU" altLang="en-US" smtClean="0">
                <a:solidFill>
                  <a:srgbClr val="000000"/>
                </a:solidFill>
                <a:cs typeface="Arial" panose="020B0604020202020204" pitchFamily="34" charset="0"/>
                <a:sym typeface="Arial" panose="020B0604020202020204" pitchFamily="34" charset="0"/>
              </a:rPr>
              <a:t>To use blocking queues to synchronize access to an array queue, linked queue, and priority queue (§30.11).</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30.11 </a:t>
            </a:r>
            <a:r>
              <a:rPr lang="en-AU" altLang="en-US" smtClean="0">
                <a:solidFill>
                  <a:srgbClr val="000000"/>
                </a:solidFill>
                <a:cs typeface="Arial" panose="020B0604020202020204" pitchFamily="34" charset="0"/>
                <a:sym typeface="Arial" panose="020B0604020202020204" pitchFamily="34" charset="0"/>
              </a:rPr>
              <a:t>To restrict the number of accesses to a shared resource using semaphores (§30.12).</a:t>
            </a:r>
            <a:endParaRPr lang="en-US" altLang="en-US" smtClean="0">
              <a:solidFill>
                <a:srgbClr val="000000"/>
              </a:solidFill>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Example: Using  Locks</a:t>
            </a:r>
          </a:p>
        </p:txBody>
      </p:sp>
      <p:sp>
        <p:nvSpPr>
          <p:cNvPr id="2" name="Content Placeholder 2"/>
          <p:cNvSpPr>
            <a:spLocks noGrp="1"/>
          </p:cNvSpPr>
          <p:nvPr>
            <p:ph type="body" idx="1"/>
          </p:nvPr>
        </p:nvSpPr>
        <p:spPr>
          <a:xfrm>
            <a:off x="457200" y="1600200"/>
            <a:ext cx="8229600" cy="990600"/>
          </a:xfrm>
        </p:spPr>
        <p:txBody>
          <a:bodyPr/>
          <a:lstStyle/>
          <a:p>
            <a:pPr>
              <a:defRPr/>
            </a:pPr>
            <a:r>
              <a:rPr lang="en-US" altLang="en-US" dirty="0" smtClean="0"/>
              <a:t>This example revises AccountWithoutSync.java to synchronize the account modification using explicit locks.</a:t>
            </a:r>
            <a:endParaRPr lang="en-US" altLang="en-US" dirty="0"/>
          </a:p>
        </p:txBody>
      </p:sp>
      <p:sp>
        <p:nvSpPr>
          <p:cNvPr id="69636" name="TextBox 3">
            <a:hlinkClick r:id="rId3"/>
          </p:cNvPr>
          <p:cNvSpPr>
            <a:spLocks noChangeArrowheads="1"/>
          </p:cNvSpPr>
          <p:nvPr/>
        </p:nvSpPr>
        <p:spPr bwMode="auto">
          <a:xfrm>
            <a:off x="3962400" y="4719638"/>
            <a:ext cx="3614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Times New Roman" panose="02020603050405020304" pitchFamily="18" charset="0"/>
              </a:rPr>
              <a:t>AccountWithoutSyncUsingLock</a:t>
            </a:r>
          </a:p>
        </p:txBody>
      </p:sp>
      <p:sp>
        <p:nvSpPr>
          <p:cNvPr id="6" name="TextBox 4">
            <a:hlinkClick r:id="rId4"/>
          </p:cNvPr>
          <p:cNvSpPr txBox="1"/>
          <p:nvPr/>
        </p:nvSpPr>
        <p:spPr>
          <a:xfrm>
            <a:off x="7772400" y="4735619"/>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Cooperation Among Threads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 </a:t>
            </a:r>
          </a:p>
        </p:txBody>
      </p:sp>
      <p:sp>
        <p:nvSpPr>
          <p:cNvPr id="16387" name="Content Placeholder 2"/>
          <p:cNvSpPr txBox="1">
            <a:spLocks noGrp="1"/>
          </p:cNvSpPr>
          <p:nvPr>
            <p:ph type="body" idx="1"/>
          </p:nvPr>
        </p:nvSpPr>
        <p:spPr/>
        <p:txBody>
          <a:bodyPr/>
          <a:lstStyle/>
          <a:p>
            <a:pPr>
              <a:defRPr/>
            </a:pPr>
            <a:r>
              <a:rPr lang="en-US" altLang="en-US" smtClean="0"/>
              <a:t>The conditions can be used to facilitate communications among threads. A thread can specify what to do under a certain condition. Conditions are objects created by invoking the newCondition() method on a Lock object. Once a condition is created, you can use its await(), signal(), and signalAll() methods for thread communications. The await() method causes the current thread to wait until the condition is signaled. The signal() method wakes up one waiting thread, and the signalAll() method wakes all waiting threads. </a:t>
            </a:r>
            <a:endParaRPr lang="en-US"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Cooperation Among Threads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 </a:t>
            </a:r>
          </a:p>
        </p:txBody>
      </p:sp>
      <p:pic>
        <p:nvPicPr>
          <p:cNvPr id="73731" name="Picture 2" descr="A diagram illustrates U M L class diagram for an interface, java period u t i l period concurrent period Condition. The interface has 3 methods which is of public access modifier denoted by plus. The methods along with their results are as follows. Method, await left parenthesis right parenthesis colon void. Result, Causes the current thread to wait until the condition is signaled. Method, signal left parenthesis right parenthesis colon void. Result, Wakes up one waiting thread. Method, signal All left parenthesis right parenthesis colon Condition. Result, Wakes up all waiting threa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2362200"/>
            <a:ext cx="8550275" cy="171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Cooperation Among Threads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 </a:t>
            </a:r>
          </a:p>
        </p:txBody>
      </p:sp>
      <p:sp>
        <p:nvSpPr>
          <p:cNvPr id="16387" name="Content Placeholder 2"/>
          <p:cNvSpPr txBox="1">
            <a:spLocks noGrp="1"/>
          </p:cNvSpPr>
          <p:nvPr>
            <p:ph type="body" idx="1"/>
          </p:nvPr>
        </p:nvSpPr>
        <p:spPr>
          <a:xfrm>
            <a:off x="457200" y="1600200"/>
            <a:ext cx="8229600" cy="2667000"/>
          </a:xfrm>
        </p:spPr>
        <p:txBody>
          <a:bodyPr/>
          <a:lstStyle/>
          <a:p>
            <a:pPr>
              <a:defRPr/>
            </a:pPr>
            <a:r>
              <a:rPr lang="en-US" altLang="en-US" smtClean="0"/>
              <a:t>To synchronize the operations, use a lock with a condition: newDeposit (i.e., new deposit added to the account). If the balance is less than the amount to be withdrawn, the withdraw task will wait for the newDeposit condition. When the deposit task adds money to the account, the task signals the waiting withdraw task to try again. </a:t>
            </a:r>
            <a:endParaRPr lang="en-US" altLang="en-US" dirty="0"/>
          </a:p>
        </p:txBody>
      </p:sp>
      <p:pic>
        <p:nvPicPr>
          <p:cNvPr id="75780" name="Picture 3" descr="An illustration depicts the cooperation among threads using Deposit task and withdraw task. The following are the codes in the withdraw task. The codes are as follows. 1. lock period lock left parenthesis right parenthesis semicolon. 2. while left parenthesis balance less than sign withdraw Amount right parenthesis new Deposit period await left parenthesis right parenthesis semicolon. 3. balance hyphen equals withdraw Amount. 4. lock period unlock left parenthesis right parenthesis semicolon. The following are the codes in the deposit task. The codes are as follows. 1. lock period lock left parenthesis right parenthesis semicolon. 2. balance plus equals deposit Amount. 3. new Deposit period signal All left parenthesis right parenthesis semicolon. 4. lock period unlock left parenthesis right parenthesis semicolon. The condition new Deposit is used as the condition for the communication between the two threads. The third code of the second task is connected to the second code of the first tas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4800"/>
            <a:ext cx="4910138" cy="190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Thread Cooperation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2" name="Content Placeholder 2"/>
          <p:cNvSpPr>
            <a:spLocks noGrp="1"/>
          </p:cNvSpPr>
          <p:nvPr>
            <p:ph type="body" idx="1"/>
          </p:nvPr>
        </p:nvSpPr>
        <p:spPr/>
        <p:txBody>
          <a:bodyPr/>
          <a:lstStyle/>
          <a:p>
            <a:pPr>
              <a:defRPr/>
            </a:pPr>
            <a:r>
              <a:rPr lang="en-US" altLang="en-US" dirty="0" smtClean="0"/>
              <a:t>Write a program that demonstrates thread cooperation. Suppose that you create and launch two threads, one deposits to an account, and the other withdraws from the same account. The second thread has to wait if the amount to be withdrawn is more than the current balance in the account. Whenever new fund is deposited to the account, the first thread notifies the second thread to resume. If the amount is still not enough for a withdrawal, the second thread has to continue to wait for more fund in the account. Assume the initial balance is 0 and the amount to deposit and to withdraw is randomly generated.</a:t>
            </a:r>
            <a:endParaRPr lang="en-US"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Thread Cooperation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79875" name="Picture 2" descr="A window of Command Prompt displays the results of the command, java Thread Cooper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2116138"/>
            <a:ext cx="45339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Box 3">
            <a:hlinkClick r:id="rId4"/>
          </p:cNvPr>
          <p:cNvSpPr>
            <a:spLocks noChangeArrowheads="1"/>
          </p:cNvSpPr>
          <p:nvPr/>
        </p:nvSpPr>
        <p:spPr bwMode="auto">
          <a:xfrm>
            <a:off x="3962400" y="4719638"/>
            <a:ext cx="36147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a:latin typeface="Times New Roman" panose="02020603050405020304" pitchFamily="18" charset="0"/>
              </a:rPr>
              <a:t>AccountWithoutSyncUsingLock</a:t>
            </a:r>
          </a:p>
        </p:txBody>
      </p:sp>
      <p:sp>
        <p:nvSpPr>
          <p:cNvPr id="6" name="TextBox 4">
            <a:hlinkClick r:id="rId5"/>
          </p:cNvPr>
          <p:cNvSpPr txBox="1"/>
          <p:nvPr/>
        </p:nvSpPr>
        <p:spPr>
          <a:xfrm>
            <a:off x="7772400" y="4725472"/>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Java’s Built-in Monitors (Optional)</a:t>
            </a:r>
          </a:p>
        </p:txBody>
      </p:sp>
      <p:sp>
        <p:nvSpPr>
          <p:cNvPr id="2" name="Content Placeholder 2"/>
          <p:cNvSpPr>
            <a:spLocks noGrp="1"/>
          </p:cNvSpPr>
          <p:nvPr>
            <p:ph type="body" idx="1"/>
          </p:nvPr>
        </p:nvSpPr>
        <p:spPr/>
        <p:txBody>
          <a:bodyPr/>
          <a:lstStyle/>
          <a:p>
            <a:pPr>
              <a:defRPr/>
            </a:pPr>
            <a:r>
              <a:rPr lang="en-US" altLang="en-US" sz="2000" dirty="0" smtClean="0"/>
              <a:t>Locks and conditions are new in Java 5. Prior to Java 5, thread communications are programmed using object’s built-in monitors. Locks and conditions are more powerful and flexible than the built-in monitor. For this reason, this section can be completely ignored. However, if you work with legacy Java code, you may encounter the Java’s built-in monitor. A monitor is an object with mutual exclusion and synchronization capabilities. Only one thread can execute a method at a time in the monitor. A thread enters the monitor by acquiring a lock on the monitor and exits by releasing the lock. Any object can be a monitor. An object becomes a monitor once a thread locks it. Locking is implemented using the synchronized keyword on a method or a block. A thread must acquire a lock before executing a synchronized method or block. A thread can wait in a monitor if the condition is not right for it to continue executing in the monitor. </a:t>
            </a:r>
            <a:endParaRPr lang="en-US"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wait(), notify(), and notifyAll()</a:t>
            </a:r>
          </a:p>
        </p:txBody>
      </p:sp>
      <p:sp>
        <p:nvSpPr>
          <p:cNvPr id="2" name="Content Placeholder 2"/>
          <p:cNvSpPr>
            <a:spLocks noGrp="1"/>
          </p:cNvSpPr>
          <p:nvPr>
            <p:ph type="body" idx="1"/>
          </p:nvPr>
        </p:nvSpPr>
        <p:spPr/>
        <p:txBody>
          <a:bodyPr/>
          <a:lstStyle/>
          <a:p>
            <a:pPr>
              <a:defRPr/>
            </a:pPr>
            <a:r>
              <a:rPr lang="en-US" altLang="en-US" sz="2200" dirty="0" smtClean="0"/>
              <a:t>Use the wait(), notify(), and </a:t>
            </a:r>
            <a:r>
              <a:rPr lang="en-US" altLang="en-US" sz="2200" dirty="0" err="1" smtClean="0"/>
              <a:t>notifyAll</a:t>
            </a:r>
            <a:r>
              <a:rPr lang="en-US" altLang="en-US" sz="2200" dirty="0" smtClean="0"/>
              <a:t>() methods to facilitate communication among threads. </a:t>
            </a:r>
          </a:p>
          <a:p>
            <a:pPr>
              <a:defRPr/>
            </a:pPr>
            <a:r>
              <a:rPr lang="en-US" altLang="en-US" sz="2200" dirty="0" smtClean="0"/>
              <a:t>The wait(), notify(), and </a:t>
            </a:r>
            <a:r>
              <a:rPr lang="en-US" altLang="en-US" sz="2200" dirty="0" err="1" smtClean="0"/>
              <a:t>notifyAll</a:t>
            </a:r>
            <a:r>
              <a:rPr lang="en-US" altLang="en-US" sz="2200" dirty="0" smtClean="0"/>
              <a:t>() methods must be called in a synchronized method or a synchronized block on the calling object of these methods. Otherwise, an </a:t>
            </a:r>
            <a:r>
              <a:rPr lang="en-US" altLang="en-US" sz="2200" dirty="0" err="1" smtClean="0"/>
              <a:t>IllegalMonitorStateException</a:t>
            </a:r>
            <a:r>
              <a:rPr lang="en-US" altLang="en-US" sz="2200" dirty="0" smtClean="0"/>
              <a:t> would occur. </a:t>
            </a:r>
          </a:p>
          <a:p>
            <a:pPr>
              <a:defRPr/>
            </a:pPr>
            <a:r>
              <a:rPr lang="en-US" altLang="en-US" sz="2200" dirty="0" smtClean="0"/>
              <a:t>The wait() method lets the thread wait until some condition occurs. When it occurs, you can use the notify() or </a:t>
            </a:r>
            <a:r>
              <a:rPr lang="en-US" altLang="en-US" sz="2200" dirty="0" err="1" smtClean="0"/>
              <a:t>notifyAll</a:t>
            </a:r>
            <a:r>
              <a:rPr lang="en-US" altLang="en-US" sz="2200" dirty="0" smtClean="0"/>
              <a:t>() methods to notify the waiting threads to resume normal execution. The </a:t>
            </a:r>
            <a:r>
              <a:rPr lang="en-US" altLang="en-US" sz="2200" dirty="0" err="1" smtClean="0"/>
              <a:t>notifyAll</a:t>
            </a:r>
            <a:r>
              <a:rPr lang="en-US" altLang="en-US" sz="2200" dirty="0" smtClean="0"/>
              <a:t>() method wakes up all waiting threads, while notify() picks up only one thread from a waiting queue. </a:t>
            </a:r>
            <a:endParaRPr lang="en-US" altLang="en-US" sz="2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Example: Using Monitor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16387" name="Content Placeholder 2"/>
          <p:cNvSpPr txBox="1">
            <a:spLocks noGrp="1"/>
          </p:cNvSpPr>
          <p:nvPr>
            <p:ph type="body" idx="1"/>
          </p:nvPr>
        </p:nvSpPr>
        <p:spPr/>
        <p:txBody>
          <a:bodyPr/>
          <a:lstStyle/>
          <a:p>
            <a:pPr>
              <a:defRPr/>
            </a:pPr>
            <a:r>
              <a:rPr lang="en-US" altLang="en-US" smtClean="0"/>
              <a:t>The wait(), notify(), and notifyAll() methods must be called in a synchronized method or a synchronized block on the receiving object of these methods. Otherwise, an IllegalMonitorStateException will occur.</a:t>
            </a:r>
          </a:p>
          <a:p>
            <a:pPr>
              <a:defRPr/>
            </a:pPr>
            <a:r>
              <a:rPr lang="en-US" altLang="en-US" smtClean="0"/>
              <a:t>When wait() is invoked, it pauses the thread and simultaneously releases the lock on the object. When the thread is restarted after being notified, the lock is automatically reacquired. </a:t>
            </a:r>
          </a:p>
          <a:p>
            <a:pPr>
              <a:defRPr/>
            </a:pPr>
            <a:r>
              <a:rPr lang="en-US" altLang="en-US" smtClean="0"/>
              <a:t>The wait(), notify(), and notifyAll() methods on an object are analogous to the await(), signal(), and signalAll() methods on a condition.</a:t>
            </a:r>
            <a:endParaRPr lang="en-US"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Example: Using Monitor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pic>
        <p:nvPicPr>
          <p:cNvPr id="88067" name="Picture 2" descr="Two computer codes. The first computer code, titled, Task 1. The code has 11 lines. The lines read as follows. Line 1. synchronized left parenthesis an Object right parenthesis left brace. The words, synchronized left parenthesis an Object right parenthesis in line 1 are highlighted. Line 2, indented once. try left brace. Line 3, indented twice. forward slash forward slash Wait for the condition to become true. Line 4, indented twice. while left parenthesis exclamation point condition right parenthesis. Line 5, indented 3 times. an Object period wait left parenthesis right parenthesis semicolon. Line 5 is highlighted. Line 6, indented twice. forward slash forward slash Do something when condition is true. Line 7, indented once. right brace. Line 8, indented once. catch left parenthesis Interrupted Exception ex right parenthesis left brace. Line 9, indented twice. ex period print Stack Trace left parenthesis right parenthesis semicolon. Line 10, indented once. right brace. Line 11. right brace. The second computer code, titled, Task 2. The code has 5 lines. The lines read as follows. Line 1. synchronized left parenthesis an Object right parenthesis left brace. The words, synchronized left parenthesis an Object right parenthesis in line 1 is highlighted. Line 2, indented once. forward slash forward slash When condition becomes true. Line 3, indented once. an Object period notify left parenthesis right parenthesis semicolon or an Object period notify All left parenthesis right parenthesis semicolon. Line 3 is highlighted. Line 3 resumes line 5 of the first computer code. Line 4, indented once. unspecified. Line 5. right brac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2362200"/>
            <a:ext cx="83693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a:t>
            </a:r>
          </a:p>
        </p:txBody>
      </p:sp>
      <p:sp>
        <p:nvSpPr>
          <p:cNvPr id="16387" name="Content Placeholder 2"/>
          <p:cNvSpPr txBox="1">
            <a:spLocks noGrp="1"/>
          </p:cNvSpPr>
          <p:nvPr>
            <p:ph type="body" idx="1"/>
          </p:nvPr>
        </p:nvSpPr>
        <p:spPr/>
        <p:txBody>
          <a:bodyPr/>
          <a:lstStyle/>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30.12 </a:t>
            </a:r>
            <a:r>
              <a:rPr lang="en-AU" altLang="en-US" smtClean="0">
                <a:solidFill>
                  <a:srgbClr val="000000"/>
                </a:solidFill>
                <a:cs typeface="Arial" panose="020B0604020202020204" pitchFamily="34" charset="0"/>
                <a:sym typeface="Arial" panose="020B0604020202020204" pitchFamily="34" charset="0"/>
              </a:rPr>
              <a:t>To use the resource-ordering technique to avoid deadlocks (§30.13).</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30.13 </a:t>
            </a:r>
            <a:r>
              <a:rPr lang="en-AU" altLang="en-US" smtClean="0">
                <a:solidFill>
                  <a:srgbClr val="000000"/>
                </a:solidFill>
                <a:cs typeface="Arial" panose="020B0604020202020204" pitchFamily="34" charset="0"/>
                <a:sym typeface="Arial" panose="020B0604020202020204" pitchFamily="34" charset="0"/>
              </a:rPr>
              <a:t>To describe the life cycle of a thread (§30.14).</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30.14 </a:t>
            </a:r>
            <a:r>
              <a:rPr lang="en-AU" altLang="en-US" smtClean="0">
                <a:solidFill>
                  <a:srgbClr val="000000"/>
                </a:solidFill>
                <a:cs typeface="Arial" panose="020B0604020202020204" pitchFamily="34" charset="0"/>
                <a:sym typeface="Arial" panose="020B0604020202020204" pitchFamily="34" charset="0"/>
              </a:rPr>
              <a:t>To create synchronized collections using the static methods in the Collections class (§30.15).</a:t>
            </a:r>
            <a:endParaRPr lang="en-US" altLang="en-US" smtClean="0">
              <a:solidFill>
                <a:srgbClr val="000000"/>
              </a:solidFill>
              <a:cs typeface="Arial" panose="020B0604020202020204" pitchFamily="34" charset="0"/>
              <a:sym typeface="Arial" panose="020B0604020202020204" pitchFamily="34" charset="0"/>
            </a:endParaRPr>
          </a:p>
          <a:p>
            <a:pPr marL="0" indent="0">
              <a:buSzTx/>
              <a:buFontTx/>
              <a:buNone/>
            </a:pPr>
            <a:r>
              <a:rPr lang="en-AU" altLang="en-US" b="1" smtClean="0">
                <a:solidFill>
                  <a:srgbClr val="007FA3"/>
                </a:solidFill>
                <a:cs typeface="Arial" panose="020B0604020202020204" pitchFamily="34" charset="0"/>
                <a:sym typeface="Arial" panose="020B0604020202020204" pitchFamily="34" charset="0"/>
              </a:rPr>
              <a:t>30.15 </a:t>
            </a:r>
            <a:r>
              <a:rPr lang="en-AU" altLang="en-US" smtClean="0">
                <a:solidFill>
                  <a:srgbClr val="000000"/>
                </a:solidFill>
                <a:cs typeface="Arial" panose="020B0604020202020204" pitchFamily="34" charset="0"/>
                <a:sym typeface="Arial" panose="020B0604020202020204" pitchFamily="34" charset="0"/>
              </a:rPr>
              <a:t>To develop parallel programs using the Fork/Join Framework (§30.16).</a:t>
            </a:r>
            <a:endParaRPr lang="en-US" altLang="en-US" smtClean="0">
              <a:solidFill>
                <a:srgbClr val="000000"/>
              </a:solidFill>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Study: Producer/Consumer (Optional)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4)</a:t>
            </a:r>
          </a:p>
        </p:txBody>
      </p:sp>
      <p:sp>
        <p:nvSpPr>
          <p:cNvPr id="16387" name="Content Placeholder 2"/>
          <p:cNvSpPr txBox="1">
            <a:spLocks noGrp="1"/>
          </p:cNvSpPr>
          <p:nvPr>
            <p:ph type="body" idx="1"/>
          </p:nvPr>
        </p:nvSpPr>
        <p:spPr/>
        <p:txBody>
          <a:bodyPr/>
          <a:lstStyle/>
          <a:p>
            <a:pPr>
              <a:defRPr/>
            </a:pPr>
            <a:r>
              <a:rPr lang="en-US" altLang="en-US" smtClean="0"/>
              <a:t>Consider the classic Consumer/Producer example. Suppose you use a buffer to store integers. The buffer size is limited. The buffer provides the method write(int) to add an int value to the buffer and the method read() to read and delete an int value from the buffer. To synchronize the operations, use a lock with two conditions: notEmpty (i.e., buffer is not empty) and notFull (i.e., buffer is not full). When a task adds an int to the buffer, if the buffer is full, the task will wait for the notFull condition. When a task deletes an int from the buffer, if the buffer is empty, the task will wait for the notEmpty condition. </a:t>
            </a:r>
            <a:endParaRPr lang="en-US"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Study: Producer/Consumer (Optional)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4)</a:t>
            </a:r>
          </a:p>
        </p:txBody>
      </p:sp>
      <p:pic>
        <p:nvPicPr>
          <p:cNvPr id="92163" name="Picture 2" descr="A diagram illustrates two tasks. 1. Task for adding an i n t, 2. Task for deleting an i n t. The first task has the following codes. 1. while left parenthesis count equals equals CAPACITY right parenthesis not Full period await left parenthesis right parenthesis semicolon. 2. Add an i n t to the buffer. 3. not Empty period signal left parenthesis right parenthesis semicolon. The second task has the following codes. 1. while left parenthesis count equals equals 0 right parenthesis not Empty period await left parenthesis right parenthesis semicolon. Line 2. Delete an i n t from the buffer. Line 3. not Full period signal left parenthesis right parenthesis semicolon. The conditions not full and not empty are used for task interactions. The first code of the second task is connected to the third code of the first task. The third code of the second task is connected to the first code of the first t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1981200"/>
            <a:ext cx="6786563" cy="2836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Study: Producer/Consumer (Optional)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4) </a:t>
            </a:r>
          </a:p>
        </p:txBody>
      </p:sp>
      <p:sp>
        <p:nvSpPr>
          <p:cNvPr id="2" name="Content Placeholder 2"/>
          <p:cNvSpPr>
            <a:spLocks noGrp="1"/>
          </p:cNvSpPr>
          <p:nvPr>
            <p:ph type="body" idx="1"/>
          </p:nvPr>
        </p:nvSpPr>
        <p:spPr/>
        <p:txBody>
          <a:bodyPr/>
          <a:lstStyle/>
          <a:p>
            <a:pPr>
              <a:defRPr/>
            </a:pPr>
            <a:r>
              <a:rPr lang="en-US" altLang="en-US" dirty="0" smtClean="0"/>
              <a:t>Listing 30.8 presents the complete program. The program contains the Buffer class (lines 43-89) and two tasks for repeatedly producing and consuming numbers to and from the buffer (lines 15-41). The write(int) method (line 58) adds an integer to the buffer. The read() method (line 75) deletes and returns an integer from the buffer.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Study: Producer/Consumer (Optional)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4) </a:t>
            </a:r>
          </a:p>
        </p:txBody>
      </p:sp>
      <p:sp>
        <p:nvSpPr>
          <p:cNvPr id="2" name="Content Placeholder 2"/>
          <p:cNvSpPr>
            <a:spLocks noGrp="1"/>
          </p:cNvSpPr>
          <p:nvPr>
            <p:ph type="body" idx="1"/>
          </p:nvPr>
        </p:nvSpPr>
        <p:spPr>
          <a:xfrm>
            <a:off x="457200" y="1600200"/>
            <a:ext cx="8229600" cy="2743200"/>
          </a:xfrm>
        </p:spPr>
        <p:txBody>
          <a:bodyPr/>
          <a:lstStyle/>
          <a:p>
            <a:pPr>
              <a:defRPr/>
            </a:pPr>
            <a:r>
              <a:rPr lang="en-US" altLang="en-US" dirty="0" smtClean="0"/>
              <a:t>For simplicity, the buffer is implemented using a linked list (lines 48-49). Two conditions </a:t>
            </a:r>
            <a:r>
              <a:rPr lang="en-US" altLang="en-US" dirty="0" err="1" smtClean="0"/>
              <a:t>notEmpty</a:t>
            </a:r>
            <a:r>
              <a:rPr lang="en-US" altLang="en-US" dirty="0" smtClean="0"/>
              <a:t> and </a:t>
            </a:r>
            <a:r>
              <a:rPr lang="en-US" altLang="en-US" dirty="0" err="1" smtClean="0"/>
              <a:t>notFull</a:t>
            </a:r>
            <a:r>
              <a:rPr lang="en-US" altLang="en-US" dirty="0" smtClean="0"/>
              <a:t> on the lock are created in lines 55-56. The conditions are bound to a lock. A lock must be acquired before a condition can be applied. If you use the wait() and notify() methods to rewrite this example, you have to designate two objects as monitors. </a:t>
            </a:r>
            <a:endParaRPr lang="en-US" altLang="en-US" dirty="0"/>
          </a:p>
        </p:txBody>
      </p:sp>
      <p:sp>
        <p:nvSpPr>
          <p:cNvPr id="96260" name="TextBox 3">
            <a:hlinkClick r:id="rId3"/>
          </p:cNvPr>
          <p:cNvSpPr>
            <a:spLocks noChangeArrowheads="1"/>
          </p:cNvSpPr>
          <p:nvPr/>
        </p:nvSpPr>
        <p:spPr bwMode="auto">
          <a:xfrm>
            <a:off x="4572000" y="4719638"/>
            <a:ext cx="3005138" cy="461962"/>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ConsumerProducer</a:t>
            </a:r>
          </a:p>
        </p:txBody>
      </p:sp>
      <p:sp>
        <p:nvSpPr>
          <p:cNvPr id="6" name="TextBox 4">
            <a:hlinkClick r:id="rId4"/>
          </p:cNvPr>
          <p:cNvSpPr txBox="1"/>
          <p:nvPr/>
        </p:nvSpPr>
        <p:spPr>
          <a:xfrm>
            <a:off x="7848600" y="4765953"/>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Blocking Queues (Optional) </a:t>
            </a:r>
          </a:p>
        </p:txBody>
      </p:sp>
      <p:sp>
        <p:nvSpPr>
          <p:cNvPr id="2" name="Content Placeholder 2"/>
          <p:cNvSpPr>
            <a:spLocks noGrp="1"/>
          </p:cNvSpPr>
          <p:nvPr>
            <p:ph type="body" idx="1"/>
          </p:nvPr>
        </p:nvSpPr>
        <p:spPr>
          <a:xfrm>
            <a:off x="457200" y="1600200"/>
            <a:ext cx="8229600" cy="1600200"/>
          </a:xfrm>
        </p:spPr>
        <p:txBody>
          <a:bodyPr/>
          <a:lstStyle/>
          <a:p>
            <a:pPr marL="255588" indent="-255588">
              <a:buSzTx/>
              <a:buFontTx/>
              <a:buChar char="•"/>
            </a:pPr>
            <a:r>
              <a:rPr lang="en-US" altLang="en-US" smtClean="0">
                <a:solidFill>
                  <a:srgbClr val="000000"/>
                </a:solidFill>
                <a:cs typeface="Arial" panose="020B0604020202020204" pitchFamily="34" charset="0"/>
                <a:sym typeface="Arial" panose="020B0604020202020204" pitchFamily="34" charset="0"/>
              </a:rPr>
              <a:t>§22.8 introduced queues and priority queues. A blocking queue causes a thread to block when you try to add an element to a full queue or to remove an element from an empty queue. </a:t>
            </a:r>
          </a:p>
        </p:txBody>
      </p:sp>
      <p:pic>
        <p:nvPicPr>
          <p:cNvPr id="98308" name="Picture 3" descr="A diagram illustrates a U M L class diagram. The interface, java period u t i l period concurrent period blocking Queue left angle bracket E right angle bracket is derived from the interface, java period u t i l period Queue left angle bracket E right angle bracket which is further derived from an interface, java period u t i l period collections left angle bracket E right angle bracket. The interface, java period u t i l period concurrent period blocking Queue left angle bracket E right angle bracket has 2 methods which is of public access modifiers denoted by plus. The methods along with their results as follows. Method, put left parenthesis element colon E right parenthesis colon void. Result, Inserts an element to the tail of the queue. Waits if the queue is full. Method, take left parenthesis right parenthesis colon E. Result, Retrieves and removes the head of this queue. Waits if the queue is emp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3352800"/>
            <a:ext cx="4568825" cy="253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Concrete Blocking Queues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2" name="Content Placeholder 2"/>
          <p:cNvSpPr>
            <a:spLocks noGrp="1"/>
          </p:cNvSpPr>
          <p:nvPr>
            <p:ph type="body" idx="1"/>
          </p:nvPr>
        </p:nvSpPr>
        <p:spPr/>
        <p:txBody>
          <a:bodyPr/>
          <a:lstStyle/>
          <a:p>
            <a:pPr>
              <a:defRPr/>
            </a:pPr>
            <a:r>
              <a:rPr lang="en-US" altLang="en-US" dirty="0" smtClean="0"/>
              <a:t>Three concrete blocking queues </a:t>
            </a:r>
            <a:r>
              <a:rPr lang="en-US" altLang="en-US" dirty="0" err="1" smtClean="0"/>
              <a:t>ArrayBlockingQueue</a:t>
            </a:r>
            <a:r>
              <a:rPr lang="en-US" altLang="en-US" dirty="0" smtClean="0"/>
              <a:t>, </a:t>
            </a:r>
            <a:r>
              <a:rPr lang="en-US" altLang="en-US" dirty="0" err="1" smtClean="0"/>
              <a:t>LinkedBlockingQueue</a:t>
            </a:r>
            <a:r>
              <a:rPr lang="en-US" altLang="en-US" dirty="0" smtClean="0"/>
              <a:t>, and </a:t>
            </a:r>
            <a:r>
              <a:rPr lang="en-US" altLang="en-US" dirty="0" err="1" smtClean="0"/>
              <a:t>PriorityBlockingQueue</a:t>
            </a:r>
            <a:r>
              <a:rPr lang="en-US" altLang="en-US" dirty="0" smtClean="0"/>
              <a:t> are supported in J</a:t>
            </a:r>
            <a:r>
              <a:rPr lang="en-US" altLang="en-US" sz="100" dirty="0" smtClean="0"/>
              <a:t> </a:t>
            </a:r>
            <a:r>
              <a:rPr lang="en-US" altLang="en-US" dirty="0" smtClean="0"/>
              <a:t>D</a:t>
            </a:r>
            <a:r>
              <a:rPr lang="en-US" altLang="en-US" sz="100" dirty="0" smtClean="0"/>
              <a:t> </a:t>
            </a:r>
            <a:r>
              <a:rPr lang="en-US" altLang="en-US" dirty="0" smtClean="0"/>
              <a:t>K 1.5. All are in the </a:t>
            </a:r>
            <a:r>
              <a:rPr lang="en-US" altLang="en-US" dirty="0" err="1" smtClean="0"/>
              <a:t>java.util.concurrent</a:t>
            </a:r>
            <a:r>
              <a:rPr lang="en-US" altLang="en-US" dirty="0" smtClean="0"/>
              <a:t> package. </a:t>
            </a:r>
            <a:r>
              <a:rPr lang="en-US" altLang="en-US" dirty="0" err="1" smtClean="0"/>
              <a:t>ArrayBlockingQueue</a:t>
            </a:r>
            <a:r>
              <a:rPr lang="en-US" altLang="en-US" dirty="0" smtClean="0"/>
              <a:t> implements a blocking queue using an array. You have to specify a capacity or an optional fairness to construct an </a:t>
            </a:r>
            <a:r>
              <a:rPr lang="en-US" altLang="en-US" dirty="0" err="1" smtClean="0"/>
              <a:t>ArrayBlockingQueue</a:t>
            </a:r>
            <a:r>
              <a:rPr lang="en-US" altLang="en-US" dirty="0" smtClean="0"/>
              <a:t>. </a:t>
            </a:r>
            <a:r>
              <a:rPr lang="en-US" altLang="en-US" dirty="0" err="1" smtClean="0"/>
              <a:t>LinkedBlockingQueue</a:t>
            </a:r>
            <a:r>
              <a:rPr lang="en-US" altLang="en-US" dirty="0" smtClean="0"/>
              <a:t> implements a blocking queue using a linked list. You may create an unbounded or bounded </a:t>
            </a:r>
            <a:r>
              <a:rPr lang="en-US" altLang="en-US" dirty="0" err="1" smtClean="0"/>
              <a:t>LinkedBlockingQueue</a:t>
            </a:r>
            <a:r>
              <a:rPr lang="en-US" altLang="en-US" dirty="0" smtClean="0"/>
              <a:t>. </a:t>
            </a:r>
            <a:r>
              <a:rPr lang="en-US" altLang="en-US" dirty="0" err="1" smtClean="0"/>
              <a:t>PriorityBlockingQueue</a:t>
            </a:r>
            <a:r>
              <a:rPr lang="en-US" altLang="en-US" dirty="0" smtClean="0"/>
              <a:t> is a priority queue. You may create an unbounded or bounded priority queue. </a:t>
            </a:r>
            <a:endParaRPr lang="en-US"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Concrete Blocking Queues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102403" name="Picture 2" descr="A diagram illustrates a U M L class diagram. The interface, java period u t i l period concurrent period blocking Queue left angle bracket E right angle bracket is derived from the interface, java period u t i l period Queue left angle bracket E right angle bracket which is further derived from an interface, java period u t i l period collections left angle bracket E right angle bracket. The interface, java period u t i l period concurrent period blocking Queue left angle bracket E right angle bracket has 2 methods which is of public access modifiers denoted by plus. The methods along with their results as follows. Method, put left parenthesis element colon E right parenthesis colon void. Result, Inserts an element to the tail of the queue. Waits if the queue is full. Method, take left parenthesis right parenthesis colon E. Result, Retrieves and removes the head of this queue. Waits if the queue is emp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2133600"/>
            <a:ext cx="5946775" cy="32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Producer/Consumer Using Blocking Queues</a:t>
            </a:r>
          </a:p>
        </p:txBody>
      </p:sp>
      <p:sp>
        <p:nvSpPr>
          <p:cNvPr id="2" name="Content Placeholder 2"/>
          <p:cNvSpPr>
            <a:spLocks noGrp="1"/>
          </p:cNvSpPr>
          <p:nvPr>
            <p:ph type="body" idx="1"/>
          </p:nvPr>
        </p:nvSpPr>
        <p:spPr>
          <a:xfrm>
            <a:off x="457200" y="1600200"/>
            <a:ext cx="8229600" cy="1447800"/>
          </a:xfrm>
        </p:spPr>
        <p:txBody>
          <a:bodyPr/>
          <a:lstStyle/>
          <a:p>
            <a:pPr>
              <a:defRPr/>
            </a:pPr>
            <a:r>
              <a:rPr lang="en-US" altLang="en-US" dirty="0" smtClean="0"/>
              <a:t>The program gives an example of using an </a:t>
            </a:r>
            <a:r>
              <a:rPr lang="en-US" altLang="en-US" dirty="0" err="1" smtClean="0"/>
              <a:t>ArrayBlockingQueue</a:t>
            </a:r>
            <a:r>
              <a:rPr lang="en-US" altLang="en-US" dirty="0" smtClean="0"/>
              <a:t> for the Consumer/Producer problem. </a:t>
            </a:r>
            <a:endParaRPr lang="en-US" altLang="en-US" dirty="0"/>
          </a:p>
        </p:txBody>
      </p:sp>
      <p:sp>
        <p:nvSpPr>
          <p:cNvPr id="104452" name="TextBox 3">
            <a:hlinkClick r:id="rId3"/>
          </p:cNvPr>
          <p:cNvSpPr>
            <a:spLocks noChangeArrowheads="1"/>
          </p:cNvSpPr>
          <p:nvPr/>
        </p:nvSpPr>
        <p:spPr bwMode="auto">
          <a:xfrm>
            <a:off x="2286000" y="4719638"/>
            <a:ext cx="5291138" cy="461962"/>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ConsumerProducerUsingBlockingQueue</a:t>
            </a:r>
          </a:p>
        </p:txBody>
      </p:sp>
      <p:sp>
        <p:nvSpPr>
          <p:cNvPr id="6" name="TextBox 4">
            <a:hlinkClick r:id="rId4"/>
          </p:cNvPr>
          <p:cNvSpPr txBox="1"/>
          <p:nvPr/>
        </p:nvSpPr>
        <p:spPr>
          <a:xfrm>
            <a:off x="7848600" y="4765953"/>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Semaphores (Optional) </a:t>
            </a:r>
          </a:p>
        </p:txBody>
      </p:sp>
      <p:sp>
        <p:nvSpPr>
          <p:cNvPr id="2" name="Content Placeholder 2"/>
          <p:cNvSpPr>
            <a:spLocks noGrp="1"/>
          </p:cNvSpPr>
          <p:nvPr>
            <p:ph type="body" idx="1"/>
          </p:nvPr>
        </p:nvSpPr>
        <p:spPr>
          <a:xfrm>
            <a:off x="457200" y="1600200"/>
            <a:ext cx="8229600" cy="2057400"/>
          </a:xfrm>
        </p:spPr>
        <p:txBody>
          <a:bodyPr/>
          <a:lstStyle/>
          <a:p>
            <a:pPr>
              <a:defRPr/>
            </a:pPr>
            <a:r>
              <a:rPr lang="en-US" altLang="en-US" dirty="0" smtClean="0"/>
              <a:t>Semaphores can be used to restrict the number of threads that access a shared resource. Before accessing the resource, a thread must acquire a permit from the semaphore. After finishing with the resource, the thread must return the permit back to the semaphore.</a:t>
            </a:r>
            <a:endParaRPr lang="en-US" altLang="en-US" dirty="0"/>
          </a:p>
        </p:txBody>
      </p:sp>
      <p:pic>
        <p:nvPicPr>
          <p:cNvPr id="106500" name="Picture 3" descr="A diagram illustrates the process of a semaphore. The following lists the process of a semaphore. 1. A thread accessing a shared resource, acquires a permit form a semaphore. Wait if the permit is not available. Its corresponding computer code reads, semaphore period acquire left parenthesis right parenthesis semicolon. 2. Access the resource. 3. Release the permit to the semaphore. Its corresponding computer code reads, semaphore period release left parenthesis right parenthesis semicol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3733800"/>
            <a:ext cx="51879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Semaphores</a:t>
            </a:r>
          </a:p>
        </p:txBody>
      </p:sp>
      <p:sp>
        <p:nvSpPr>
          <p:cNvPr id="16387" name="Content Placeholder 2"/>
          <p:cNvSpPr txBox="1">
            <a:spLocks noGrp="1"/>
          </p:cNvSpPr>
          <p:nvPr>
            <p:ph type="body" idx="1"/>
          </p:nvPr>
        </p:nvSpPr>
        <p:spPr>
          <a:xfrm>
            <a:off x="457200" y="1600200"/>
            <a:ext cx="8229600" cy="3352800"/>
          </a:xfrm>
        </p:spPr>
        <p:txBody>
          <a:bodyPr/>
          <a:lstStyle/>
          <a:p>
            <a:pPr>
              <a:defRPr/>
            </a:pPr>
            <a:r>
              <a:rPr lang="en-US" altLang="en-US" dirty="0" smtClean="0"/>
              <a:t>To create a semaphore, you have to specify the number of permits with an optional fairness policy. A task acquires a permit by invoking the semaphore’s acquire() method and releases the permit by invoking the semaphore’s release() method. Once a permit is acquired, the total number of available permits in a semaphore is reduced by 1. Once a permit is released, the total number of available permits in a semaphore is increased by 1.</a:t>
            </a:r>
            <a:endParaRPr lang="en-US" altLang="en-US" dirty="0"/>
          </a:p>
        </p:txBody>
      </p:sp>
      <p:pic>
        <p:nvPicPr>
          <p:cNvPr id="108548" name="Picture 3" descr="A diagram illustrates a U M L class diagram for the class name java period u t i l period concurrent period semaphore. The class has 4 methods which is of public access modifier denoted by plus. The methods along with their results are as follows. Semaphore left parenthesis number Of Permits colon i n t right parenthesis. Result, Creates a semaphore with the specified number of permits. The fairness policy is false. Method, Semaphore left parenthesis number Of Permits colon i n t fair colon Boolean right parenthesis. Result, Creates a semaphore with the specified number of permits and the fairness policy. Method, acquire left parenthesis right parenthesis colon void. Result, Acquires a permit from this semaphore. If no permit is available, the thread is blocked until one is available. Method, release left parenthesis right parenthesis colon void, Result, Releases a permit back to the semapho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5029200"/>
            <a:ext cx="5915025" cy="1382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Threads Concept</a:t>
            </a:r>
          </a:p>
        </p:txBody>
      </p:sp>
      <p:pic>
        <p:nvPicPr>
          <p:cNvPr id="18435" name="Picture 2" descr="An illustration depicts multiple threads on multiple C P 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676400"/>
            <a:ext cx="728662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 descr="An illustration depicts multiple threads sharing a single C P U. The threads are in staggered block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0275" y="3886200"/>
            <a:ext cx="691991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Deadlock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16387" name="Content Placeholder 2"/>
          <p:cNvSpPr txBox="1">
            <a:spLocks noGrp="1"/>
          </p:cNvSpPr>
          <p:nvPr>
            <p:ph type="body" idx="1"/>
          </p:nvPr>
        </p:nvSpPr>
        <p:spPr/>
        <p:txBody>
          <a:bodyPr/>
          <a:lstStyle/>
          <a:p>
            <a:pPr>
              <a:defRPr/>
            </a:pPr>
            <a:r>
              <a:rPr lang="en-US" altLang="en-US" smtClean="0"/>
              <a:t>Sometimes two or more threads need to acquire the locks on several shared objects. This could cause deadlock, in which each thread has the lock on one of the objects and is waiting for the lock on the other object. Consider the scenario with two threads and two objects. Thread 1 acquired a lock on object1 and Thread 2 acquired a lock on object2. Now Thread 1 is waiting for the lock on object2 and Thread 2 for the lock on object1. The two threads wait for each other to release the in order to get the lock, and neither can continue to run.</a:t>
            </a:r>
            <a:endParaRPr lang="en-US"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Deadlock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a:t>
            </a:r>
          </a:p>
        </p:txBody>
      </p:sp>
      <p:pic>
        <p:nvPicPr>
          <p:cNvPr id="112643" name="Picture 2" descr="An illustration depicts deadlock between two computer codes. The first computer code titled, Thread 1 has 6 lines. Line 1. synchronized left parenthesis object 1 right parenthesis left brace. Line 2, indented once. forward slash forward slash do something here. Line 3, indented once. synchronized left parenthesis object 2 right parenthesis left brace. Line 3 is labeled, Wait for thread 2 to release the lock on object 2. Line 4, indented twice. forward slash forward slash do something here. Line 5, indented once. right brace. Line 6. right brace. The second computer code titled, Thread 2 has 6 lines. The lines read as follows. Line 1. synchronized left parenthesis object 2 right parenthesis left brace. The words, synchronized left parenthesis object 2 right parenthesis in line 1 is highlighted. Line 2, indented once. forward slash forward slash do something here. Line 3, indented once. synchronized left parenthesis object 1 right parenthesis left brace. The words, synchronized left parenthesis object 1 right parenthesis in line 3 is highlighted. Line 3 is labeled, Wait for thread 1 to release the lock on object 1. Line 4, indented twice. forward slash forward slash do something here. Line 5, indented once. right brace. Line 6. right brace. The steps for deadlock are as follows. Step 1. Line 1 of thread 1 is executed. Step 2. Line 1 of thread 2 is executed. Step 3. Line 2 of thread 1 is executed. Step 4. Line 2 of thread 2 is executed. Step 5. Line 3 of thread 1 is executed. Step 6. Line 3 of thread 2 is execu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2133600"/>
            <a:ext cx="77882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Preventing Deadlock </a:t>
            </a:r>
          </a:p>
        </p:txBody>
      </p:sp>
      <p:sp>
        <p:nvSpPr>
          <p:cNvPr id="16387" name="Content Placeholder 2"/>
          <p:cNvSpPr txBox="1">
            <a:spLocks noGrp="1"/>
          </p:cNvSpPr>
          <p:nvPr>
            <p:ph type="body" idx="1"/>
          </p:nvPr>
        </p:nvSpPr>
        <p:spPr/>
        <p:txBody>
          <a:bodyPr/>
          <a:lstStyle/>
          <a:p>
            <a:pPr>
              <a:defRPr/>
            </a:pPr>
            <a:r>
              <a:rPr lang="en-US" altLang="en-US" smtClean="0"/>
              <a:t>Deadlock can be easily avoided by using a simple technique known as resource ordering. With this technique, you assign an order on all the objects whose locks must be acquired and ensure that each thread acquires the locks in that order. For the example, suppose the objects are ordered as object1 and object2. Using the resource ordering technique, Thread 2 must acquire a lock on object1 first, then on object2. Once Thread 1 acquired a lock on object1, Thread 2 has to wait for a lock on object1. So Thread 1 will be able to acquire a lock on object2 and no deadlock would occur.</a:t>
            </a:r>
            <a:endParaRPr lang="en-US"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Thread States</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dirty="0" smtClean="0"/>
              <a:t>A thread can be in one of five states: New, Ready, Running, Blocked, or Finished.</a:t>
            </a:r>
            <a:endParaRPr lang="en-US" altLang="en-US" dirty="0"/>
          </a:p>
        </p:txBody>
      </p:sp>
      <p:pic>
        <p:nvPicPr>
          <p:cNvPr id="116740" name="Picture 3" descr="A diagram illustrates five different states of a thread. The five states are, New, Ready, Running, Blocked or Finished. A thread created tends to a New state. From New, start left parenthesis right parenthesis function is applied and tends to a ready state. The ready state when applied to run left parenthesis right parenthesis function tends to running state. The running state when applied to join left parenthesis right parenthesis function tends to wait for target to finish. The running state when applied to join left parenthesis right parenthesis function tends to Wait for time out. The running state when applied to wait left parenthesis right parenthesis function tends to Wait to be notified. The running state when applied to run left parenthesis right parenthesis completed tends to finished state. The running state is connected to the ready state using the function yield left parenthesis right parenthesis, or time out. Wait for target to finish is connected to Ready state and is labeled, target finished. Wait for time out is connected to the ready state and is labeled, time out. Wait to be notified is connected to the ready state and is labeled, signaled. A rectangular box embedded with wait for target to finish, wait for time out, and wait to be notified is labeled, block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2708275"/>
            <a:ext cx="63722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Synchronized Collections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16387" name="Content Placeholder 2"/>
          <p:cNvSpPr txBox="1">
            <a:spLocks noGrp="1"/>
          </p:cNvSpPr>
          <p:nvPr>
            <p:ph type="body" idx="1"/>
          </p:nvPr>
        </p:nvSpPr>
        <p:spPr/>
        <p:txBody>
          <a:bodyPr/>
          <a:lstStyle/>
          <a:p>
            <a:pPr>
              <a:defRPr/>
            </a:pPr>
            <a:r>
              <a:rPr lang="en-US" altLang="en-US" dirty="0" smtClean="0"/>
              <a:t>The classes in the Java Collections Framework are not thread-safe, i.e., the contents may be corrupted if they are accessed and updated concurrently by multiple threads. You can protect the data in a collection by locking the collection or using synchronized collections.</a:t>
            </a:r>
          </a:p>
          <a:p>
            <a:pPr>
              <a:defRPr/>
            </a:pPr>
            <a:r>
              <a:rPr lang="en-US" altLang="en-US" dirty="0" smtClean="0"/>
              <a:t>The Collections class provides six static methods for wrapping a collection into a synchronized version. The collections created using these methods are called synchronization wrappers.</a:t>
            </a:r>
            <a:endParaRPr lang="en-US"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Synchronized Collections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pic>
        <p:nvPicPr>
          <p:cNvPr id="120835" name="Picture 2" descr="A diagram illustrates a U M L class diagram for the class java period u t i l period collections. The class has 6 methods which is of public access modifiers denoted by plus. The methods along with their results are as follows. Method, synchronized Collections left parenthesis c colon Collection right parenthesis colon Collection. Result, Returns a synchronized collection. Method, synchronized List left parenthesis list colon List right parenthesis colon List. Result, Returns a synchronized list from the specified list. Method, synchronized Map left parenthesis m colon Map right parenthesis colon Map. Result, Returns a synchronized map from the specified map. Method, synchronized Set left parenthesis s colon Set right parenthesis colon Set. Result, returns a synchronized set from the specified set. Method, synchronized sorted Map left parenthesis s colon sorted Map right parenthesis colon Sorted Map. Result, returns a synchronized sorted map from the specified sorted map. Method, synchronized Sorted Set left parenthesis s colon Sorted Set right parenthesis colon Sorted Set. Result, Returns a synchronized sorted s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2438400"/>
            <a:ext cx="7807325" cy="187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AU" altLang="en-US" smtClean="0">
                <a:latin typeface="Times New Roman" panose="02020603050405020304" pitchFamily="18" charset="0"/>
                <a:cs typeface="Times New Roman" panose="02020603050405020304" pitchFamily="18" charset="0"/>
                <a:sym typeface="Times New Roman" panose="02020603050405020304" pitchFamily="18" charset="0"/>
              </a:rPr>
              <a:t>The Fork/Join Framework </a:t>
            </a:r>
            <a:r>
              <a:rPr lang="en-AU"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a:defRPr/>
            </a:pPr>
            <a:r>
              <a:rPr lang="en-AU" altLang="en-US" dirty="0" smtClean="0"/>
              <a:t>The widespread use of multicore systems has created a revolution in software. In order to benefit from multiple processors, software needs to run in parallel. </a:t>
            </a:r>
          </a:p>
          <a:p>
            <a:pPr>
              <a:defRPr/>
            </a:pPr>
            <a:r>
              <a:rPr lang="en-AU" altLang="en-US" dirty="0" smtClean="0"/>
              <a:t>J</a:t>
            </a:r>
            <a:r>
              <a:rPr lang="en-AU" altLang="en-US" sz="100" dirty="0" smtClean="0"/>
              <a:t> </a:t>
            </a:r>
            <a:r>
              <a:rPr lang="en-AU" altLang="en-US" dirty="0" smtClean="0"/>
              <a:t>D</a:t>
            </a:r>
            <a:r>
              <a:rPr lang="en-AU" altLang="en-US" sz="100" dirty="0" smtClean="0"/>
              <a:t> </a:t>
            </a:r>
            <a:r>
              <a:rPr lang="en-AU" altLang="en-US" dirty="0" smtClean="0"/>
              <a:t>K 7 introduces the new Fork/Join Framework for parallel programming, which utilizes the multicore processors.</a:t>
            </a:r>
            <a:endParaRPr lang="en-US"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AU" altLang="en-US" smtClean="0">
                <a:latin typeface="Times New Roman" panose="02020603050405020304" pitchFamily="18" charset="0"/>
                <a:cs typeface="Times New Roman" panose="02020603050405020304" pitchFamily="18" charset="0"/>
                <a:sym typeface="Times New Roman" panose="02020603050405020304" pitchFamily="18" charset="0"/>
              </a:rPr>
              <a:t>The Fork/Join Framework </a:t>
            </a:r>
            <a:r>
              <a:rPr lang="en-AU"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1524000"/>
          </a:xfrm>
        </p:spPr>
        <p:txBody>
          <a:bodyPr/>
          <a:lstStyle/>
          <a:p>
            <a:pPr>
              <a:lnSpc>
                <a:spcPct val="80000"/>
              </a:lnSpc>
              <a:defRPr/>
            </a:pPr>
            <a:r>
              <a:rPr lang="en-AU" altLang="en-US" dirty="0"/>
              <a:t>The Fork/Join Framework is used for parallel programming in Java</a:t>
            </a:r>
            <a:r>
              <a:rPr lang="en-AU" altLang="en-US" dirty="0" smtClean="0"/>
              <a:t>.</a:t>
            </a:r>
            <a:endParaRPr lang="en-AU" altLang="en-US" dirty="0"/>
          </a:p>
          <a:p>
            <a:pPr>
              <a:lnSpc>
                <a:spcPct val="80000"/>
              </a:lnSpc>
              <a:defRPr/>
            </a:pPr>
            <a:r>
              <a:rPr lang="en-AU" altLang="en-US" dirty="0"/>
              <a:t>In </a:t>
            </a:r>
            <a:r>
              <a:rPr lang="en-AU" altLang="en-US" dirty="0" smtClean="0"/>
              <a:t>J</a:t>
            </a:r>
            <a:r>
              <a:rPr lang="en-AU" altLang="en-US" sz="100" dirty="0" smtClean="0"/>
              <a:t> </a:t>
            </a:r>
            <a:r>
              <a:rPr lang="en-AU" altLang="en-US" dirty="0" smtClean="0"/>
              <a:t>D</a:t>
            </a:r>
            <a:r>
              <a:rPr lang="en-AU" altLang="en-US" sz="100" dirty="0" smtClean="0"/>
              <a:t> </a:t>
            </a:r>
            <a:r>
              <a:rPr lang="en-AU" altLang="en-US" dirty="0" smtClean="0"/>
              <a:t>K </a:t>
            </a:r>
            <a:r>
              <a:rPr lang="en-AU" altLang="en-US" dirty="0"/>
              <a:t>7’s Fork/Join Framework, a fork can be viewed as an independent task that runs on a thread.</a:t>
            </a:r>
            <a:endParaRPr lang="en-US" altLang="en-US" dirty="0"/>
          </a:p>
        </p:txBody>
      </p:sp>
      <p:pic>
        <p:nvPicPr>
          <p:cNvPr id="124932" name="Picture 3" descr="A diagram illustrates a fork and join framework. A problem is branched into four sub problems. This branching is denoted as fork. The four sub problems are joined together to form a solu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63246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AU" altLang="en-US" sz="3600" smtClean="0">
                <a:latin typeface="Times New Roman" panose="02020603050405020304" pitchFamily="18" charset="0"/>
                <a:cs typeface="Times New Roman" panose="02020603050405020304" pitchFamily="18" charset="0"/>
                <a:sym typeface="Times New Roman" panose="02020603050405020304" pitchFamily="18" charset="0"/>
              </a:rPr>
              <a:t>ForkJoinTask and ForkJoinPool</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1295400"/>
          </a:xfrm>
        </p:spPr>
        <p:txBody>
          <a:bodyPr/>
          <a:lstStyle/>
          <a:p>
            <a:pPr>
              <a:spcAft>
                <a:spcPct val="20000"/>
              </a:spcAft>
              <a:defRPr/>
            </a:pPr>
            <a:r>
              <a:rPr lang="en-AU" altLang="en-US" dirty="0"/>
              <a:t>The framework defines a task using the </a:t>
            </a:r>
            <a:r>
              <a:rPr lang="en-AU" altLang="en-US" b="1" dirty="0" err="1"/>
              <a:t>ForkJoinTask</a:t>
            </a:r>
            <a:r>
              <a:rPr lang="en-AU" altLang="en-US" dirty="0"/>
              <a:t> class, and executes a task in an instance of </a:t>
            </a:r>
            <a:r>
              <a:rPr lang="en-AU" altLang="en-US" b="1" dirty="0" err="1"/>
              <a:t>ForkJoinPool</a:t>
            </a:r>
            <a:r>
              <a:rPr lang="en-AU" altLang="en-US" dirty="0"/>
              <a:t>.</a:t>
            </a:r>
            <a:endParaRPr lang="en-US" altLang="en-US" dirty="0"/>
          </a:p>
        </p:txBody>
      </p:sp>
      <p:pic>
        <p:nvPicPr>
          <p:cNvPr id="126980" name="Picture 3" descr="A diagram illustrates a U M L class diagram for the class name java period u t i l period concurrent period Fork Join Pool that implements an interface java period u t i l period concurrent period Executor Service. A note beside the interface reads, See Figure 30.7. The class has 3 methods which is of public access modifier denoted by plus. The methods along with their results are as follows. Method, Fork Join Pool left parenthesis right parenthesis. Result, Creates a Fork Join Pool with all available processors. Method, Fork Join Pool left parenthesis parallelism colon i n t right parenthesis. Result, Creates a Fork Join Pool with the specified number of processors. Method, invoke left parenthesis Fork Join Task left angle bracket T right angle bracket right parenthesis colon T. Result, Performs the task and returns its result upon comple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162800" cy="184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AU" altLang="en-US" smtClean="0">
                <a:latin typeface="Times New Roman" panose="02020603050405020304" pitchFamily="18" charset="0"/>
                <a:cs typeface="Times New Roman" panose="02020603050405020304" pitchFamily="18" charset="0"/>
                <a:sym typeface="Times New Roman" panose="02020603050405020304" pitchFamily="18" charset="0"/>
              </a:rPr>
              <a:t>ForkJoinTask</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29027" name="Picture 2" descr="A diagram illustrates a U M L class diagram. A class java period u t i l period concurrent period Recursive Task left angle bracket V right angle bracket and a class java period u t i l period concurrent period Recursive Action left angle bracket V right angle bracket, implements a class java period u t i l period concurrent period Fork Join Task left angle bracket V right angle bracket. The class java period u t i l period concurrent period Fork Join Task left angle bracket V right angle bracket implements an interface java period u t i l period concurrent period Future left angle bracket V right angle bracket. The class java period u t i l period concurrent period Recursive Task left angle bracket V right angle bracket has 1 method with protected access modifier denoted by hash. The method along with its result is compute left parenthesis right parenthesis colon V, Defines how task is performed. Return the value after the task is completed. The class java period u t i l period concurrent period Recursive Action left angle bracket V right angle bracket has 1 method with protected access modifier denoted by hash. The method along with its result is compute left parenthesis right parenthesis colon void, defines how task is performed. The class java period u t i l period concurrent period Fork Join Task left angle bracket V right angle bracket has 5 methods which is of public access modifier denoted by plus. The methods along with their results are as follows. Method, adapt left parenthesis Runnable task right parenthesis colon Fork Join Task left angle bracket V right angle bracket. Result, Returns a Fork Join Task from a runnable task. Method, fork left parenthesis right parenthesis colon Fork Join Task left angle bracket V right bracket. Result, Arranges asynchronous execution of the task. Method, join left parenthesis right parenthesis colon V. Result, Returns the result of computations when it is done. Method, invoke left parenthesis right parenthesis colon V. Result, Performs the task and awaits for its completion, and returns its result. Method, invoke All left parenthesis tasks Fork Join Task left angle bracket question mark right angle bracket ellipsis right parenthesis colon void. Result, Forks the given tasks and returns when all tasks are completed.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125" y="1524000"/>
            <a:ext cx="66357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Tasks and Threads</a:t>
            </a:r>
          </a:p>
        </p:txBody>
      </p:sp>
      <p:pic>
        <p:nvPicPr>
          <p:cNvPr id="20483" name="Picture 2" descr="An illustration depicts a U M L diagram and two codes. In the U M L diagram, a Task Class implements java period l a n g period Runnable. Computer code a has 13 lines. The lines read as follows. Line 1. forward slash forward slash Custom task class. Line 2. public class Task Class implements Runnable left brace. The words, Task Class implements Runnable in line 2 are highlighted. Line 3, indented once. unspecified. Line 4, indented once. public Task Class left parenthesis unspecified right parenthesis left brace. The words, public Task Class left parenthesis unspecified right parenthesis in line 4 are highlighted. Line 5, indented twice. unspecified. Line 6, indented once. right brace. Line 7, indented once. forward slash forward slash Implement the run method in Runnable. Line 8, indented once. public void run left parenthesis right parenthesis left brace. The words, public void run left parenthesis right parenthesis in line 8 are highlighted. Line 9, indented twice. forward slash forward slash Tell system how to run custom thread. Line 10, indented twice. unspecified. Line 11, indented once. right brace. Line 12, indented once. unspecified. Line 13. right brace. Computer code b has 15 lines. The lines read as follows. Line 1. forward slash forward slash Client class. Line 2. public class Client left brace. Line 3, indented once. unspecified. Line 4, indented once. public void some Method left parenthesis right parenthesis left brace. Line 5, indented twice. unspecified. Line 6, indented twice. forward slash forward slash Create an instance of Task Class. Line 7, indented twice. Task Class task equals new Task Class left parenthesis unspecified right parenthesis semicolon. Line 7 is highlighted. Line 8, indented twice. forward slash forward slash Create a thread. Line 9, indented twice. Thread thread equals new Thread left parenthesis task right parenthesis semicolon. Line 9 is highlighted. Line 10, indented twice. forward slash forward slash Start a thread. Line 11, indented twice. thread period start left parenthesis right parenthesis semicolon. Line 11 is highlighted. Line 12, indented twice. unspecified. Line 13, indented once. right brace. Line 14, indented once. unspecified. Line 15. right brac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36713"/>
            <a:ext cx="8740775" cy="354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AU" altLang="en-US" sz="3600" smtClean="0">
                <a:latin typeface="Times New Roman" panose="02020603050405020304" pitchFamily="18" charset="0"/>
                <a:cs typeface="Times New Roman" panose="02020603050405020304" pitchFamily="18" charset="0"/>
                <a:sym typeface="Times New Roman" panose="02020603050405020304" pitchFamily="18" charset="0"/>
              </a:rPr>
              <a:t>Examples</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1075" name="TextBox 2">
            <a:hlinkClick r:id="rId3"/>
          </p:cNvPr>
          <p:cNvSpPr>
            <a:spLocks noChangeArrowheads="1"/>
          </p:cNvSpPr>
          <p:nvPr/>
        </p:nvSpPr>
        <p:spPr bwMode="auto">
          <a:xfrm>
            <a:off x="533400" y="4800600"/>
            <a:ext cx="2514600" cy="4619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ParallelMergeSort</a:t>
            </a:r>
          </a:p>
        </p:txBody>
      </p:sp>
      <p:sp>
        <p:nvSpPr>
          <p:cNvPr id="8" name="TextBox 3">
            <a:hlinkClick r:id="rId4"/>
          </p:cNvPr>
          <p:cNvSpPr txBox="1"/>
          <p:nvPr/>
        </p:nvSpPr>
        <p:spPr>
          <a:xfrm>
            <a:off x="3276600" y="4846915"/>
            <a:ext cx="609600" cy="369332"/>
          </a:xfrm>
          <a:prstGeom prst="rect">
            <a:avLst/>
          </a:prstGeom>
          <a:solidFill>
            <a:srgbClr val="38A1BA"/>
          </a:solidFill>
        </p:spPr>
        <p:txBody>
          <a:bodyPr wrap="square" rtlCol="0">
            <a:spAutoFit/>
          </a:bodyPr>
          <a:lstStyle/>
          <a:p>
            <a:r>
              <a:rPr lang="en-US" dirty="0" smtClean="0"/>
              <a:t>Run</a:t>
            </a:r>
            <a:endParaRPr lang="en-US" dirty="0"/>
          </a:p>
        </p:txBody>
      </p:sp>
      <p:sp>
        <p:nvSpPr>
          <p:cNvPr id="131077" name="TextBox 4">
            <a:hlinkClick r:id="rId3"/>
          </p:cNvPr>
          <p:cNvSpPr>
            <a:spLocks noChangeArrowheads="1"/>
          </p:cNvSpPr>
          <p:nvPr/>
        </p:nvSpPr>
        <p:spPr bwMode="auto">
          <a:xfrm>
            <a:off x="4724400" y="4800600"/>
            <a:ext cx="2514600" cy="4619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ParallelMax</a:t>
            </a:r>
          </a:p>
        </p:txBody>
      </p:sp>
      <p:sp>
        <p:nvSpPr>
          <p:cNvPr id="7" name="TextBox 5">
            <a:hlinkClick r:id="rId4"/>
          </p:cNvPr>
          <p:cNvSpPr txBox="1"/>
          <p:nvPr/>
        </p:nvSpPr>
        <p:spPr>
          <a:xfrm>
            <a:off x="7467600" y="4815709"/>
            <a:ext cx="609600" cy="36933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Vector, Stack, and </a:t>
            </a: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Hashtable</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(1 of 2)</a:t>
            </a:r>
            <a:r>
              <a:rPr lang="en-US" altLang="en-US" sz="3600" dirty="0" smtClean="0">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23" name="Content Placeholder 2"/>
          <p:cNvSpPr txBox="1">
            <a:spLocks noGrp="1"/>
          </p:cNvSpPr>
          <p:nvPr>
            <p:ph type="body" idx="1"/>
          </p:nvPr>
        </p:nvSpPr>
        <p:spPr>
          <a:xfrm>
            <a:off x="457200" y="1600200"/>
            <a:ext cx="8229600" cy="1905000"/>
          </a:xfrm>
        </p:spPr>
        <p:txBody>
          <a:bodyPr/>
          <a:lstStyle/>
          <a:p>
            <a:pPr marL="255588" indent="-255588">
              <a:lnSpc>
                <a:spcPct val="80000"/>
              </a:lnSpc>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Invoking synchronizedCollection(Collection c) returns a new Collection object, in which all the methods that access and update the original collection c are synchronized. These methods are implemented using the synchronized keyword. For example, the add method is implemented like this:</a:t>
            </a:r>
          </a:p>
        </p:txBody>
      </p:sp>
      <p:pic>
        <p:nvPicPr>
          <p:cNvPr id="133124" name="Picture 3" descr="Computer code has 3 lines. The lines read as follows. Line 1. public boolean add left parenthesis E o right parenthesis left brace. Line 2, indented once. synchronized left parenthesis this right parenthesis left brace return c period add left parenthesis o right parenthesis semicolon right brace. Line 3.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505200"/>
            <a:ext cx="41433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Content Placeholder 4"/>
          <p:cNvSpPr txBox="1">
            <a:spLocks noGrp="1"/>
          </p:cNvSpPr>
          <p:nvPr>
            <p:ph type="body" idx="10"/>
          </p:nvPr>
        </p:nvSpPr>
        <p:spPr>
          <a:xfrm>
            <a:off x="457200" y="4478338"/>
            <a:ext cx="8229600" cy="779462"/>
          </a:xfrm>
        </p:spPr>
        <p:txBody>
          <a:bodyPr/>
          <a:lstStyle/>
          <a:p>
            <a:pPr marL="255588" indent="-255588">
              <a:lnSpc>
                <a:spcPct val="80000"/>
              </a:lnSpc>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synchronized collections can be safely accessed and modified by multiple threads concurrently.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Vector, Stack, and Hashtable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a:lnSpc>
                <a:spcPct val="80000"/>
              </a:lnSpc>
              <a:defRPr/>
            </a:pPr>
            <a:r>
              <a:rPr lang="en-US" altLang="en-US" dirty="0"/>
              <a:t>The methods in </a:t>
            </a:r>
            <a:r>
              <a:rPr lang="en-US" altLang="en-US" dirty="0" err="1"/>
              <a:t>java.util.Vector</a:t>
            </a:r>
            <a:r>
              <a:rPr lang="en-US" altLang="en-US" dirty="0"/>
              <a:t>, </a:t>
            </a:r>
            <a:r>
              <a:rPr lang="en-US" altLang="en-US" dirty="0" err="1"/>
              <a:t>java.util.Stack</a:t>
            </a:r>
            <a:r>
              <a:rPr lang="en-US" altLang="en-US" dirty="0"/>
              <a:t>, and </a:t>
            </a:r>
            <a:r>
              <a:rPr lang="en-US" altLang="en-US" dirty="0" err="1"/>
              <a:t>Hashtable</a:t>
            </a:r>
            <a:r>
              <a:rPr lang="en-US" altLang="en-US" dirty="0"/>
              <a:t> are already synchronized. These are old classes introduced in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1.0. In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1.5, you should use </a:t>
            </a:r>
            <a:r>
              <a:rPr lang="en-US" altLang="en-US" dirty="0" err="1"/>
              <a:t>java.util.ArrayList</a:t>
            </a:r>
            <a:r>
              <a:rPr lang="en-US" altLang="en-US" dirty="0"/>
              <a:t> to replace Vector, </a:t>
            </a:r>
            <a:r>
              <a:rPr lang="en-US" altLang="en-US" dirty="0" err="1"/>
              <a:t>java.util.LinkedList</a:t>
            </a:r>
            <a:r>
              <a:rPr lang="en-US" altLang="en-US" dirty="0"/>
              <a:t> to replace Stack, and </a:t>
            </a:r>
            <a:r>
              <a:rPr lang="en-US" altLang="en-US" dirty="0" err="1"/>
              <a:t>java.util.Map</a:t>
            </a:r>
            <a:r>
              <a:rPr lang="en-US" altLang="en-US" dirty="0"/>
              <a:t> to replace </a:t>
            </a:r>
            <a:r>
              <a:rPr lang="en-US" altLang="en-US" dirty="0" err="1"/>
              <a:t>Hashtable</a:t>
            </a:r>
            <a:r>
              <a:rPr lang="en-US" altLang="en-US" dirty="0"/>
              <a:t>. If synchronization is needed, use a synchronization wrapper.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Fail-Fast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a:xfrm>
            <a:off x="457200" y="1600200"/>
            <a:ext cx="8229600" cy="3352800"/>
          </a:xfrm>
        </p:spPr>
        <p:txBody>
          <a:bodyPr/>
          <a:lstStyle/>
          <a:p>
            <a:pPr>
              <a:lnSpc>
                <a:spcPct val="80000"/>
              </a:lnSpc>
              <a:defRPr/>
            </a:pPr>
            <a:r>
              <a:rPr lang="en-US" altLang="en-US" dirty="0"/>
              <a:t>The synchronization wrapper classes are thread-safe, but the iterator is fail-fast. This means that if you are using an iterator to traverse a collection while the underlying collection is being modified by another thread, then the iterator will immediately fail by throwing </a:t>
            </a:r>
            <a:r>
              <a:rPr lang="en-US" altLang="en-US" dirty="0" err="1"/>
              <a:t>java.util.ConcurrentModificationException</a:t>
            </a:r>
            <a:r>
              <a:rPr lang="en-US" altLang="en-US" dirty="0"/>
              <a:t>, which is a subclass of </a:t>
            </a:r>
            <a:r>
              <a:rPr lang="en-US" altLang="en-US" dirty="0" err="1"/>
              <a:t>RuntimeException</a:t>
            </a:r>
            <a:r>
              <a:rPr lang="en-US" altLang="en-US" dirty="0"/>
              <a:t>. To avoid this error, you need to create a synchronized collection object and acquire a lock on the object when traversing it. For example, suppose you want to traverse a set, you have to write the code like this:</a:t>
            </a:r>
          </a:p>
        </p:txBody>
      </p:sp>
      <p:pic>
        <p:nvPicPr>
          <p:cNvPr id="137220" name="Picture 3" descr="Computer code has 7 lines. The lines read as follows. Line 1. Set hash Set equals Collections period synchronized Set left parenthesis new Hash Set left parenthesis right parenthesis right parenthesis semicolon. Line 2. synchronized left parenthesis hash Set right parenthesis left brace forward slash forward slash Must synchronize it. Line 3, indented once. Iterator iterator equals hash Set period iterator left parenthesis right parenthesis semicolon. Line 4, indented once. while left parenthesis iterator period has Next left parenthesis right parenthesis right parenthesis left brace. Line 5, indented twice. System period out period print l n left parenthesis iterator period next left parenthesis right parenthesis right parenthesis semicolon. Line 6, indented once. right brace. Line 7. right brace.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0038" y="4986338"/>
            <a:ext cx="34639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Fail-Fast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a:xfrm>
            <a:off x="457200" y="1600200"/>
            <a:ext cx="8229600" cy="3352800"/>
          </a:xfrm>
        </p:spPr>
        <p:txBody>
          <a:bodyPr/>
          <a:lstStyle/>
          <a:p>
            <a:pPr>
              <a:lnSpc>
                <a:spcPct val="80000"/>
              </a:lnSpc>
              <a:defRPr/>
            </a:pPr>
            <a:r>
              <a:rPr lang="en-US" altLang="en-US" dirty="0"/>
              <a:t>Failure to do so may result in nondeterministic behavior, such as </a:t>
            </a:r>
            <a:r>
              <a:rPr lang="en-US" altLang="en-US" dirty="0" err="1"/>
              <a:t>ConcurrentModificationException</a:t>
            </a:r>
            <a:r>
              <a:rPr lang="en-US" altLang="en-US" dirty="0"/>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141314"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Using the Runnable Interface to Create and Launch Threads</a:t>
            </a:r>
          </a:p>
        </p:txBody>
      </p:sp>
      <p:sp>
        <p:nvSpPr>
          <p:cNvPr id="2" name="Content Placeholder 2"/>
          <p:cNvSpPr>
            <a:spLocks noGrp="1"/>
          </p:cNvSpPr>
          <p:nvPr>
            <p:ph type="body" idx="1"/>
          </p:nvPr>
        </p:nvSpPr>
        <p:spPr>
          <a:xfrm>
            <a:off x="457200" y="1600200"/>
            <a:ext cx="8229600" cy="1905000"/>
          </a:xfrm>
        </p:spPr>
        <p:txBody>
          <a:bodyPr/>
          <a:lstStyle/>
          <a:p>
            <a:pPr>
              <a:defRPr/>
            </a:pPr>
            <a:r>
              <a:rPr lang="en-US" altLang="en-US" dirty="0" smtClean="0"/>
              <a:t>Objective: Create and run three threads:</a:t>
            </a:r>
          </a:p>
          <a:p>
            <a:pPr lvl="1">
              <a:defRPr/>
            </a:pPr>
            <a:r>
              <a:rPr lang="en-US" altLang="en-US" dirty="0" smtClean="0"/>
              <a:t>The first thread prints the letter a 100 times. </a:t>
            </a:r>
          </a:p>
          <a:p>
            <a:pPr lvl="1">
              <a:defRPr/>
            </a:pPr>
            <a:r>
              <a:rPr lang="en-US" altLang="en-US" dirty="0" smtClean="0"/>
              <a:t>The second thread prints the letter b 100 times.</a:t>
            </a:r>
          </a:p>
          <a:p>
            <a:pPr lvl="1">
              <a:defRPr/>
            </a:pPr>
            <a:r>
              <a:rPr lang="en-US" altLang="en-US" dirty="0" smtClean="0"/>
              <a:t>The third thread prints the integers 1 through 100.</a:t>
            </a:r>
            <a:endParaRPr lang="en-US" altLang="en-US" dirty="0"/>
          </a:p>
        </p:txBody>
      </p:sp>
      <p:sp>
        <p:nvSpPr>
          <p:cNvPr id="22532" name="TextBox 3">
            <a:hlinkClick r:id="rId3"/>
          </p:cNvPr>
          <p:cNvSpPr>
            <a:spLocks noChangeArrowheads="1"/>
          </p:cNvSpPr>
          <p:nvPr/>
        </p:nvSpPr>
        <p:spPr bwMode="auto">
          <a:xfrm>
            <a:off x="5029200" y="5020887"/>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indent="-285750">
              <a:defRPr>
                <a:solidFill>
                  <a:schemeClr val="tx1"/>
                </a:solidFill>
                <a:latin typeface="Arial" panose="020B0604020202020204" pitchFamily="34" charset="0"/>
                <a:ea typeface="MS PGothic" panose="020B0600070205080204" pitchFamily="34" charset="-128"/>
              </a:defRPr>
            </a:lvl2pPr>
            <a:lvl3pPr indent="-228600">
              <a:defRPr>
                <a:solidFill>
                  <a:schemeClr val="tx1"/>
                </a:solidFill>
                <a:latin typeface="Arial" panose="020B0604020202020204" pitchFamily="34" charset="0"/>
                <a:ea typeface="MS PGothic" panose="020B0600070205080204" pitchFamily="34" charset="-128"/>
              </a:defRPr>
            </a:lvl3pPr>
            <a:lvl4pPr indent="-228600">
              <a:defRPr>
                <a:solidFill>
                  <a:schemeClr val="tx1"/>
                </a:solidFill>
                <a:latin typeface="Arial" panose="020B0604020202020204" pitchFamily="34" charset="0"/>
                <a:ea typeface="MS PGothic" panose="020B0600070205080204" pitchFamily="34" charset="-128"/>
              </a:defRPr>
            </a:lvl4pPr>
            <a:lvl5pPr indent="-228600">
              <a:defRPr>
                <a:solidFill>
                  <a:schemeClr val="tx1"/>
                </a:solidFill>
                <a:latin typeface="Arial" panose="020B0604020202020204" pitchFamily="34" charset="0"/>
                <a:ea typeface="MS PGothic" panose="020B0600070205080204" pitchFamily="34" charset="-128"/>
              </a:defRPr>
            </a:lvl5pPr>
            <a:lvl6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dirty="0" err="1">
                <a:latin typeface="Times New Roman" panose="02020603050405020304" pitchFamily="18" charset="0"/>
              </a:rPr>
              <a:t>TaskThreadDemo</a:t>
            </a:r>
            <a:endParaRPr lang="en-US" altLang="en-US" sz="2000" dirty="0">
              <a:latin typeface="Times New Roman" panose="02020603050405020304" pitchFamily="18" charset="0"/>
            </a:endParaRPr>
          </a:p>
        </p:txBody>
      </p:sp>
      <p:sp>
        <p:nvSpPr>
          <p:cNvPr id="7" name="TextBox 4">
            <a:hlinkClick r:id="rId4"/>
          </p:cNvPr>
          <p:cNvSpPr txBox="1"/>
          <p:nvPr/>
        </p:nvSpPr>
        <p:spPr>
          <a:xfrm>
            <a:off x="7315200" y="5020887"/>
            <a:ext cx="665019" cy="375166"/>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Thread Class </a:t>
            </a:r>
          </a:p>
        </p:txBody>
      </p:sp>
      <p:pic>
        <p:nvPicPr>
          <p:cNvPr id="24579" name="Picture 2" descr="A diagram illustrates U M L class diagram for the class name java period l a n g period Thread implements an interface java period l a n g period Runnable. The class contains 9 methods which is of public access modifier denoted by plus. The methods along with their results are as follows. Method, Thread left parenthesis right parenthesis. Result, Creates an empty thread. Method, Thread left parenthesis task colon Runnable right parenthesis. Result, Creates a thread for a specified task. Method, start left parenthesis right parenthesis colon void. Result, Starts the thread that causes the run left parenthesis right parenthesis method to be invoked by J V M. Method, is Alive left parenthesis right parenthesis colon boolean. Result, Tests whether the thread is currently running. Method, set Priority left parenthesis p colon i n t right parenthesis colon void. Result, Sets priority p (ranging from 1 to 10) for this thread. Method, join left parenthesis right parenthesis colon void. Result, Waits for this thread to finish. Method, sleep left parenthesis m i l l i s colon long right parenthesis colon void. Result, Puts a thread to sleep for a specified time in milliseconds. Method, yield left parenthesis right parenthesis colon void. Result, Causes a thread to pause temporarily and allow other threads to execute. Method, interrupt left parenthesis right parenthesis colon void. Result, Interrupts this threa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828800"/>
            <a:ext cx="7696200" cy="344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Static yield() Method</a:t>
            </a:r>
          </a:p>
        </p:txBody>
      </p:sp>
      <p:sp>
        <p:nvSpPr>
          <p:cNvPr id="2" name="Content Placeholder 2"/>
          <p:cNvSpPr>
            <a:spLocks noGrp="1"/>
          </p:cNvSpPr>
          <p:nvPr>
            <p:ph type="body" idx="1"/>
          </p:nvPr>
        </p:nvSpPr>
        <p:spPr>
          <a:xfrm>
            <a:off x="457200" y="1600200"/>
            <a:ext cx="8229600" cy="381000"/>
          </a:xfrm>
        </p:spPr>
        <p:txBody>
          <a:bodyPr/>
          <a:lstStyle/>
          <a:p>
            <a:pPr>
              <a:defRPr/>
            </a:pPr>
            <a:r>
              <a:rPr lang="en-US" altLang="en-US" sz="2400" dirty="0" smtClean="0">
                <a:latin typeface="+mn-lt"/>
              </a:rPr>
              <a:t>You can use the yield() method to temporarily release time for other threads. For example, suppose you modify the code in Lines 53-57 in TaskThreadDemo.java as follows:</a:t>
            </a:r>
            <a:endParaRPr lang="en-US" altLang="en-US" sz="2400" dirty="0">
              <a:latin typeface="+mn-lt"/>
            </a:endParaRPr>
          </a:p>
        </p:txBody>
      </p:sp>
      <p:pic>
        <p:nvPicPr>
          <p:cNvPr id="26628" name="Picture 3" descr="Computer code has 8 lines. The lines read as follows. Line 1. public void run left parenthesis right parenthesis left brace. Line 2, indented once. for left parenthesis i n t, i equals 1 semicolon i less than sign equals Line 3, indented twice. last N u m semicolon i plus plus right parenthesis left brace. Line 4, indented 3 times. System period out period print left parenthesis double quote double quote plus. Line 5, indented once. i right parenthesis semicolon. Line 6, indented 3 times. Thread period yield left parenthesis right parenthesis semicolon. Line 6 is highlighted. Line 7, indented twice. right brace. Line 8. right brace.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3048000"/>
            <a:ext cx="4138613"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4"/>
          <p:cNvSpPr>
            <a:spLocks noGrp="1"/>
          </p:cNvSpPr>
          <p:nvPr>
            <p:ph type="body" idx="10"/>
          </p:nvPr>
        </p:nvSpPr>
        <p:spPr>
          <a:xfrm>
            <a:off x="457200" y="5334000"/>
            <a:ext cx="8229600" cy="871538"/>
          </a:xfrm>
        </p:spPr>
        <p:txBody>
          <a:bodyPr/>
          <a:lstStyle/>
          <a:p>
            <a:pPr>
              <a:defRPr/>
            </a:pPr>
            <a:r>
              <a:rPr lang="en-US" altLang="en-US" sz="2400" dirty="0" smtClean="0">
                <a:latin typeface="+mn-lt"/>
              </a:rPr>
              <a:t>Every time a number is printed, the print100 thread is yielded. So, the numbers are printed after the characters.</a:t>
            </a:r>
            <a:endParaRPr lang="en-US" altLang="en-US" sz="24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2487</TotalTime>
  <Words>3824</Words>
  <Application>Microsoft Office PowerPoint</Application>
  <PresentationFormat>On-screen Show (4:3)</PresentationFormat>
  <Paragraphs>235</Paragraphs>
  <Slides>65</Slides>
  <Notes>64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7" baseType="lpstr">
      <vt:lpstr>MS PGothic</vt:lpstr>
      <vt:lpstr>MS PGothic</vt:lpstr>
      <vt:lpstr>Arial</vt:lpstr>
      <vt:lpstr>Book Antiqua</vt:lpstr>
      <vt:lpstr>Calibri</vt:lpstr>
      <vt:lpstr>Courier New</vt:lpstr>
      <vt:lpstr>Noto Sans Symbols</vt:lpstr>
      <vt:lpstr>Times New Roman</vt:lpstr>
      <vt:lpstr>Verdana</vt:lpstr>
      <vt:lpstr>508 Lecture</vt:lpstr>
      <vt:lpstr>Picture</vt:lpstr>
      <vt:lpstr>Equation</vt:lpstr>
      <vt:lpstr>Introduction to Java Programming</vt:lpstr>
      <vt:lpstr>Objectives (1 of 3)</vt:lpstr>
      <vt:lpstr>Objectives (2 of 3)</vt:lpstr>
      <vt:lpstr>Objectives (3 of 3)</vt:lpstr>
      <vt:lpstr>Threads Concept</vt:lpstr>
      <vt:lpstr>Creating Tasks and Threads</vt:lpstr>
      <vt:lpstr>Example: Using the Runnable Interface to Create and Launch Threads</vt:lpstr>
      <vt:lpstr>The Thread Class </vt:lpstr>
      <vt:lpstr>The Static yield() Method</vt:lpstr>
      <vt:lpstr>The Static sleep(milliseconds) Method</vt:lpstr>
      <vt:lpstr>The join() Method</vt:lpstr>
      <vt:lpstr>isAlive(), interrupt(), and isInterrupted()</vt:lpstr>
      <vt:lpstr>The deprecated stop(), suspend(), and resume() Methods</vt:lpstr>
      <vt:lpstr>Thread Priority</vt:lpstr>
      <vt:lpstr>Example: Flashing Text</vt:lpstr>
      <vt:lpstr>Thread Pools</vt:lpstr>
      <vt:lpstr>Creating Executors</vt:lpstr>
      <vt:lpstr>Thread Synchronization</vt:lpstr>
      <vt:lpstr>Example: Showing Resource Conflict</vt:lpstr>
      <vt:lpstr>Race Condition</vt:lpstr>
      <vt:lpstr>The synchronized keyword</vt:lpstr>
      <vt:lpstr>Synchronizing Instance Methods and Static Methods (1 of 2)</vt:lpstr>
      <vt:lpstr>Synchronizing Instance Methods and Static Methods (2 of 2)</vt:lpstr>
      <vt:lpstr>Synchronizing Tasks</vt:lpstr>
      <vt:lpstr>Synchronizing Statements </vt:lpstr>
      <vt:lpstr> Synchronizing Statements vs. Methods</vt:lpstr>
      <vt:lpstr> Synchronization Using Locks (1 of 2) </vt:lpstr>
      <vt:lpstr> Synchronization Using Locks (2 of 2) </vt:lpstr>
      <vt:lpstr> Fairness Policy </vt:lpstr>
      <vt:lpstr> Example: Using  Locks</vt:lpstr>
      <vt:lpstr> Cooperation Among Threads (1 of 3) </vt:lpstr>
      <vt:lpstr> Cooperation Among Threads (2 of 3) </vt:lpstr>
      <vt:lpstr> Cooperation Among Threads (3 of 3) </vt:lpstr>
      <vt:lpstr>Example: Thread Cooperation (1 of 2)</vt:lpstr>
      <vt:lpstr>Example: Thread Cooperation (2 of 2)</vt:lpstr>
      <vt:lpstr> Java’s Built-in Monitors (Optional)</vt:lpstr>
      <vt:lpstr> wait(), notify(), and notifyAll()</vt:lpstr>
      <vt:lpstr> Example: Using Monitor (1 of 2) </vt:lpstr>
      <vt:lpstr> Example: Using Monitor (2 of 2) </vt:lpstr>
      <vt:lpstr>Case Study: Producer/Consumer (Optional) (1 of 4)</vt:lpstr>
      <vt:lpstr>Case Study: Producer/Consumer (Optional) (2 of 4)</vt:lpstr>
      <vt:lpstr>Case Study: Producer/Consumer (Optional) (3 of 4) </vt:lpstr>
      <vt:lpstr>Case Study: Producer/Consumer (Optional) (4 of 4) </vt:lpstr>
      <vt:lpstr>Blocking Queues (Optional) </vt:lpstr>
      <vt:lpstr>Concrete Blocking Queues (1 of 2)</vt:lpstr>
      <vt:lpstr>Concrete Blocking Queues (2 of 2)</vt:lpstr>
      <vt:lpstr>Producer/Consumer Using Blocking Queues</vt:lpstr>
      <vt:lpstr>Semaphores (Optional) </vt:lpstr>
      <vt:lpstr>Creating Semaphores</vt:lpstr>
      <vt:lpstr>Deadlock (1 of 2) </vt:lpstr>
      <vt:lpstr>Deadlock (2 of 2) </vt:lpstr>
      <vt:lpstr>Preventing Deadlock </vt:lpstr>
      <vt:lpstr>Thread States</vt:lpstr>
      <vt:lpstr>Synchronized Collections (1 of 2) </vt:lpstr>
      <vt:lpstr>Synchronized Collections (2 of 2) </vt:lpstr>
      <vt:lpstr>The Fork/Join Framework (1 of 2)</vt:lpstr>
      <vt:lpstr>The Fork/Join Framework (1 of 2)</vt:lpstr>
      <vt:lpstr>ForkJoinTask and ForkJoinPool</vt:lpstr>
      <vt:lpstr>ForkJoinTask</vt:lpstr>
      <vt:lpstr>Examples</vt:lpstr>
      <vt:lpstr>Vector, Stack, and Hashtable (1 of 2) </vt:lpstr>
      <vt:lpstr>Vector, Stack, and Hashtable (2 of 2) </vt:lpstr>
      <vt:lpstr>Fail-Fast (1 of 2)</vt:lpstr>
      <vt:lpstr>Fail-Fast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Dutta, Prerana (Cognizant)</cp:lastModifiedBy>
  <cp:revision>314</cp:revision>
  <dcterms:created xsi:type="dcterms:W3CDTF">2010-11-01T17:51:55Z</dcterms:created>
  <dcterms:modified xsi:type="dcterms:W3CDTF">2018-03-23T12:22:37Z</dcterms:modified>
</cp:coreProperties>
</file>