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31" r:id="rId1"/>
  </p:sldMasterIdLst>
  <p:notesMasterIdLst>
    <p:notesMasterId r:id="rId24"/>
  </p:notesMasterIdLst>
  <p:handoutMasterIdLst>
    <p:handoutMasterId r:id="rId25"/>
  </p:handoutMasterIdLst>
  <p:sldIdLst>
    <p:sldId id="308" r:id="rId2"/>
    <p:sldId id="257" r:id="rId3"/>
    <p:sldId id="317" r:id="rId4"/>
    <p:sldId id="318"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3" r:id="rId19"/>
    <p:sldId id="336" r:id="rId20"/>
    <p:sldId id="337" r:id="rId21"/>
    <p:sldId id="338" r:id="rId22"/>
    <p:sldId id="293"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1BA"/>
    <a:srgbClr val="007FA3"/>
    <a:srgbClr val="F79443"/>
    <a:srgbClr val="CED4E4"/>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7" autoAdjust="0"/>
    <p:restoredTop sz="94660"/>
  </p:normalViewPr>
  <p:slideViewPr>
    <p:cSldViewPr>
      <p:cViewPr varScale="1">
        <p:scale>
          <a:sx n="111" d="100"/>
          <a:sy n="111" d="100"/>
        </p:scale>
        <p:origin x="126"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4632" y="-34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ea typeface="ＭＳ Ｐゴシック" panose="020B0600070205080204" pitchFamily="34" charset="-128"/>
                <a:cs typeface="Arial" pitchFamily="34" charset="0"/>
              </a:defRPr>
            </a:lvl1pPr>
          </a:lstStyle>
          <a:p>
            <a:pPr>
              <a:defRPr/>
            </a:pPr>
            <a:fld id="{8F600B68-5868-4BCF-87F8-62304D942B70}" type="datetimeFigureOut">
              <a:rPr lang="en-US" altLang="en-US"/>
              <a:pPr>
                <a:defRPr/>
              </a:pPr>
              <a:t>3/23/2018</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ea typeface="ＭＳ Ｐゴシック" panose="020B0600070205080204" pitchFamily="34" charset="-128"/>
                <a:cs typeface="Arial" panose="020B0604020202020204" pitchFamily="34" charset="0"/>
              </a:defRPr>
            </a:lvl1pPr>
          </a:lstStyle>
          <a:p>
            <a:pPr>
              <a:defRPr/>
            </a:pPr>
            <a:fld id="{87AAD52F-F28E-43B7-93AB-2216C0091E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anose="020B0600070205080204" pitchFamily="34" charset="-128"/>
                <a:cs typeface="Arial" pitchFamily="34" charset="0"/>
              </a:defRPr>
            </a:lvl1pPr>
          </a:lstStyle>
          <a:p>
            <a:pPr>
              <a:defRPr/>
            </a:pPr>
            <a:fld id="{50718991-3C66-4A9F-924B-64AF964DD870}" type="datetimeFigureOut">
              <a:rPr lang="en-US" altLang="en-US"/>
              <a:pPr>
                <a:defRPr/>
              </a:pPr>
              <a:t>3/23/2018</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ea typeface="ＭＳ Ｐゴシック" panose="020B0600070205080204" pitchFamily="34" charset="-128"/>
                <a:cs typeface="Arial" panose="020B0604020202020204" pitchFamily="34" charset="0"/>
              </a:defRPr>
            </a:lvl1pPr>
          </a:lstStyle>
          <a:p>
            <a:pPr>
              <a:defRPr/>
            </a:pPr>
            <a:fld id="{BDB7C186-4708-4413-82B2-9C6A277ADEE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5EE8199-20CD-459B-920E-42622170C4D1}" type="slidenum">
              <a:rPr lang="en-US" altLang="en-US" smtClean="0">
                <a:latin typeface="Calibri" panose="020F0502020204030204" pitchFamily="34" charset="0"/>
              </a:rPr>
              <a:pPr/>
              <a:t>2</a:t>
            </a:fld>
            <a:endParaRPr lang="en-US" altLang="en-US" smtClean="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E647F7D-2BF3-4B28-90CD-00BFF074BB9B}" type="slidenum">
              <a:rPr lang="en-US" altLang="en-US" smtClean="0">
                <a:latin typeface="Calibri" panose="020F0502020204030204" pitchFamily="34" charset="0"/>
              </a:rPr>
              <a:pPr/>
              <a:t>3</a:t>
            </a:fld>
            <a:endParaRPr lang="en-US" altLang="en-US" smtClean="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DBFE426-9716-4A31-ADFF-87D0DDAF3F7D}" type="slidenum">
              <a:rPr lang="en-US" altLang="en-US" smtClean="0">
                <a:latin typeface="Calibri" panose="020F0502020204030204" pitchFamily="34" charset="0"/>
              </a:rPr>
              <a:pPr/>
              <a:t>4</a:t>
            </a:fld>
            <a:endParaRPr lang="en-US" altLang="en-US" smtClean="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B09A2323-A0AD-4BBD-B58A-619C42A74829}" type="slidenum">
              <a:rPr lang="en-US" altLang="en-US" smtClean="0">
                <a:latin typeface="Calibri" panose="020F0502020204030204" pitchFamily="34" charset="0"/>
              </a:rPr>
              <a:pPr/>
              <a:t>5</a:t>
            </a:fld>
            <a:endParaRPr lang="en-US" altLang="en-US" smtClean="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BD0FA87-FE0F-4455-923A-0D7884350D88}" type="slidenum">
              <a:rPr lang="en-US" altLang="en-US" smtClean="0">
                <a:latin typeface="Calibri" panose="020F0502020204030204" pitchFamily="34" charset="0"/>
              </a:rPr>
              <a:pPr/>
              <a:t>6</a:t>
            </a:fld>
            <a:endParaRPr lang="en-US" altLang="en-US" smtClean="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9F2608D-E587-4A68-A8FB-FDB739C2BC27}" type="slidenum">
              <a:rPr lang="en-US" altLang="en-US" smtClean="0">
                <a:latin typeface="Calibri" panose="020F0502020204030204" pitchFamily="34" charset="0"/>
              </a:rPr>
              <a:pPr/>
              <a:t>7</a:t>
            </a:fld>
            <a:endParaRPr lang="en-US" altLang="en-US" smtClean="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D6F2008-2C8D-4181-8A82-7E3A76CBAB2D}" type="slidenum">
              <a:rPr lang="en-US" altLang="en-US" smtClean="0">
                <a:latin typeface="Calibri" panose="020F0502020204030204" pitchFamily="34" charset="0"/>
              </a:rPr>
              <a:pPr/>
              <a:t>8</a:t>
            </a:fld>
            <a:endParaRPr lang="en-US" altLang="en-US" smtClean="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3DFCED7-EF19-407A-A8B4-FE0F35CC0175}" type="slidenum">
              <a:rPr lang="en-US" altLang="en-US" smtClean="0">
                <a:latin typeface="Calibri" panose="020F0502020204030204" pitchFamily="34" charset="0"/>
              </a:rPr>
              <a:pPr/>
              <a:t>22</a:t>
            </a:fld>
            <a:endParaRPr lang="en-US" altLang="en-US" smtClean="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mtClean="0">
              <a:solidFill>
                <a:srgbClr val="FFFFFF"/>
              </a:solidFill>
              <a:cs typeface="Arial" panose="020B0604020202020204" pitchFamily="34" charset="0"/>
              <a:sym typeface="Arial" panose="020B0604020202020204" pitchFamily="34" charset="0"/>
            </a:endParaRPr>
          </a:p>
        </p:txBody>
      </p:sp>
      <p:sp>
        <p:nvSpPr>
          <p:cNvPr id="5"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smtClean="0"/>
              <a:t>Click to edit Master subtitle style</a:t>
            </a:r>
            <a:endParaRPr dirty="0"/>
          </a:p>
        </p:txBody>
      </p:sp>
      <p:sp>
        <p:nvSpPr>
          <p:cNvPr id="6" name="Shape 22"/>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855314A2-7C17-4294-9279-4A5D1E9E36AE}" type="datetime1">
              <a:rPr lang="en-US" altLang="en-US"/>
              <a:pPr>
                <a:defRPr/>
              </a:pPr>
              <a:t>3/23/2018</a:t>
            </a:fld>
            <a:endParaRPr lang="en-US" altLang="en-US"/>
          </a:p>
        </p:txBody>
      </p:sp>
      <p:sp>
        <p:nvSpPr>
          <p:cNvPr id="7" name="Shape 23"/>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DCF358F7-9C96-4BA4-9137-E4D1705C5E9E}" type="slidenum">
              <a:rPr lang="en-US" altLang="en-US"/>
              <a:pPr>
                <a:defRPr/>
              </a:pPr>
              <a:t>‹#›</a:t>
            </a:fld>
            <a:endParaRPr lang="en-US" altLang="en-US"/>
          </a:p>
        </p:txBody>
      </p:sp>
    </p:spTree>
    <p:extLst>
      <p:ext uri="{BB962C8B-B14F-4D97-AF65-F5344CB8AC3E}">
        <p14:creationId xmlns:p14="http://schemas.microsoft.com/office/powerpoint/2010/main" val="3821569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3"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4" name="Shape 77"/>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FF52BFF1-4287-4C59-86BB-7532B58FBB26}" type="datetime1">
              <a:rPr lang="en-US" altLang="en-US"/>
              <a:pPr>
                <a:defRPr/>
              </a:pPr>
              <a:t>3/23/2018</a:t>
            </a:fld>
            <a:endParaRPr lang="en-US" altLang="en-US"/>
          </a:p>
        </p:txBody>
      </p:sp>
      <p:sp>
        <p:nvSpPr>
          <p:cNvPr id="5" name="Shape 78"/>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2364A47F-A773-4C88-8CDA-3AFFB8CF98AB}" type="slidenum">
              <a:rPr lang="en-US" altLang="en-US"/>
              <a:pPr>
                <a:defRPr/>
              </a:pPr>
              <a:t>‹#›</a:t>
            </a:fld>
            <a:endParaRPr lang="en-US" altLang="en-US"/>
          </a:p>
        </p:txBody>
      </p:sp>
    </p:spTree>
    <p:extLst>
      <p:ext uri="{BB962C8B-B14F-4D97-AF65-F5344CB8AC3E}">
        <p14:creationId xmlns:p14="http://schemas.microsoft.com/office/powerpoint/2010/main" val="477634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2"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sp>
        <p:nvSpPr>
          <p:cNvPr id="3" name="Shape 81"/>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9DB3BAE6-8C39-47D1-AEE4-4E261168CB49}" type="datetime1">
              <a:rPr lang="en-US" altLang="en-US"/>
              <a:pPr>
                <a:defRPr/>
              </a:pPr>
              <a:t>3/23/2018</a:t>
            </a:fld>
            <a:endParaRPr lang="en-US" altLang="en-US"/>
          </a:p>
        </p:txBody>
      </p:sp>
      <p:sp>
        <p:nvSpPr>
          <p:cNvPr id="4" name="Shape 82"/>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B73DA1A4-8856-4EA3-AA19-3867B7184C86}" type="slidenum">
              <a:rPr lang="en-US" altLang="en-US"/>
              <a:pPr>
                <a:defRPr/>
              </a:pPr>
              <a:t>‹#›</a:t>
            </a:fld>
            <a:endParaRPr lang="en-US" altLang="en-US"/>
          </a:p>
        </p:txBody>
      </p:sp>
    </p:spTree>
    <p:extLst>
      <p:ext uri="{BB962C8B-B14F-4D97-AF65-F5344CB8AC3E}">
        <p14:creationId xmlns:p14="http://schemas.microsoft.com/office/powerpoint/2010/main" val="1943475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2262177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6"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1"/>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5" name="Shape 26"/>
          <p:cNvSpPr txBox="1">
            <a:spLocks noGrp="1"/>
          </p:cNvSpPr>
          <p:nvPr>
            <p:ph type="body" idx="10"/>
          </p:nvPr>
        </p:nvSpPr>
        <p:spPr>
          <a:xfrm>
            <a:off x="442784" y="2514600"/>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751255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nd Two Content">
    <p:spTree>
      <p:nvGrpSpPr>
        <p:cNvPr id="1" name="Shape 30"/>
        <p:cNvGrpSpPr/>
        <p:nvPr/>
      </p:nvGrpSpPr>
      <p:grpSpPr>
        <a:xfrm>
          <a:off x="0" y="0"/>
          <a:ext cx="0" cy="0"/>
          <a:chOff x="0" y="0"/>
          <a:chExt cx="0" cy="0"/>
        </a:xfrm>
      </p:grpSpPr>
      <p:sp>
        <p:nvSpPr>
          <p:cNvPr id="5"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sp>
        <p:nvSpPr>
          <p:cNvPr id="31" name="Shape 3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33" name="Shape 33"/>
          <p:cNvSpPr txBox="1">
            <a:spLocks noGrp="1"/>
          </p:cNvSpPr>
          <p:nvPr>
            <p:ph type="body" idx="2"/>
          </p:nvPr>
        </p:nvSpPr>
        <p:spPr>
          <a:xfrm>
            <a:off x="457200" y="3962400"/>
            <a:ext cx="8229600" cy="21637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6" name="Shape 35"/>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4937BE30-7363-4F7E-B10A-C6A1441152E4}" type="datetime1">
              <a:rPr lang="en-US" altLang="en-US"/>
              <a:pPr>
                <a:defRPr/>
              </a:pPr>
              <a:t>3/23/2018</a:t>
            </a:fld>
            <a:endParaRPr lang="en-US" altLang="en-US"/>
          </a:p>
        </p:txBody>
      </p:sp>
      <p:sp>
        <p:nvSpPr>
          <p:cNvPr id="7" name="Shape 36"/>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10644DF2-8D35-43CA-8147-B87FEAEB29B1}" type="slidenum">
              <a:rPr lang="en-US" altLang="en-US"/>
              <a:pPr>
                <a:defRPr/>
              </a:pPr>
              <a:t>‹#›</a:t>
            </a:fld>
            <a:endParaRPr lang="en-US" altLang="en-US"/>
          </a:p>
        </p:txBody>
      </p:sp>
    </p:spTree>
    <p:extLst>
      <p:ext uri="{BB962C8B-B14F-4D97-AF65-F5344CB8AC3E}">
        <p14:creationId xmlns:p14="http://schemas.microsoft.com/office/powerpoint/2010/main" val="2932198822"/>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smtClean="0"/>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3" name="Text Placeholder 2"/>
          <p:cNvSpPr>
            <a:spLocks noGrp="1"/>
          </p:cNvSpPr>
          <p:nvPr>
            <p:ph type="body" sz="quarter" idx="13"/>
          </p:nvPr>
        </p:nvSpPr>
        <p:spPr>
          <a:xfrm>
            <a:off x="3352800" y="6324600"/>
            <a:ext cx="5334000" cy="381000"/>
          </a:xfrm>
        </p:spPr>
        <p:txBody>
          <a:bodyPr/>
          <a:lstStyle>
            <a:lvl1pPr marL="101600" indent="0">
              <a:buNone/>
              <a:defRPr/>
            </a:lvl1pPr>
          </a:lstStyle>
          <a:p>
            <a:pPr lvl="0"/>
            <a:endParaRPr lang="en-US" dirty="0"/>
          </a:p>
        </p:txBody>
      </p:sp>
      <p:sp>
        <p:nvSpPr>
          <p:cNvPr id="7" name="Shape 43"/>
          <p:cNvSpPr txBox="1">
            <a:spLocks noGrp="1"/>
          </p:cNvSpPr>
          <p:nvPr>
            <p:ph type="dt" idx="14"/>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E5E33D7C-34AB-47A2-B627-59C09F9A4329}" type="datetime1">
              <a:rPr lang="en-US" altLang="en-US"/>
              <a:pPr>
                <a:defRPr/>
              </a:pPr>
              <a:t>3/23/2018</a:t>
            </a:fld>
            <a:endParaRPr lang="en-US" altLang="en-US"/>
          </a:p>
        </p:txBody>
      </p:sp>
      <p:sp>
        <p:nvSpPr>
          <p:cNvPr id="8" name="Shape 44"/>
          <p:cNvSpPr txBox="1">
            <a:spLocks noGrp="1"/>
          </p:cNvSpPr>
          <p:nvPr>
            <p:ph type="sldNum" idx="15"/>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788BACEA-D37A-4B93-9D0B-B2A92C13AD9E}" type="slidenum">
              <a:rPr lang="en-US" altLang="en-US"/>
              <a:pPr>
                <a:defRPr/>
              </a:pPr>
              <a:t>‹#›</a:t>
            </a:fld>
            <a:endParaRPr lang="en-US" altLang="en-US"/>
          </a:p>
        </p:txBody>
      </p:sp>
    </p:spTree>
    <p:extLst>
      <p:ext uri="{BB962C8B-B14F-4D97-AF65-F5344CB8AC3E}">
        <p14:creationId xmlns:p14="http://schemas.microsoft.com/office/powerpoint/2010/main" val="383339257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sp>
        <p:nvSpPr>
          <p:cNvPr id="48" name="Shape 48"/>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5" name="Shape 51"/>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DD51B26A-FA75-4891-9497-69C960587CAD}" type="datetime1">
              <a:rPr lang="en-US" altLang="en-US"/>
              <a:pPr>
                <a:defRPr/>
              </a:pPr>
              <a:t>3/23/2018</a:t>
            </a:fld>
            <a:endParaRPr lang="en-US" altLang="en-US"/>
          </a:p>
        </p:txBody>
      </p:sp>
      <p:sp>
        <p:nvSpPr>
          <p:cNvPr id="6" name="Shape 52"/>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DA07A046-4DC1-4882-A128-E1C5326B7800}" type="slidenum">
              <a:rPr lang="en-US" altLang="en-US"/>
              <a:pPr>
                <a:defRPr/>
              </a:pPr>
              <a:t>‹#›</a:t>
            </a:fld>
            <a:endParaRPr lang="en-US" altLang="en-US"/>
          </a:p>
        </p:txBody>
      </p:sp>
    </p:spTree>
    <p:extLst>
      <p:ext uri="{BB962C8B-B14F-4D97-AF65-F5344CB8AC3E}">
        <p14:creationId xmlns:p14="http://schemas.microsoft.com/office/powerpoint/2010/main" val="1563801698"/>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5" name="Shape 57"/>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6680E09A-932B-4E05-81D1-54D7782B613D}" type="datetime1">
              <a:rPr lang="en-US" altLang="en-US"/>
              <a:pPr>
                <a:defRPr/>
              </a:pPr>
              <a:t>3/23/2018</a:t>
            </a:fld>
            <a:endParaRPr lang="en-US" altLang="en-US"/>
          </a:p>
        </p:txBody>
      </p:sp>
      <p:sp>
        <p:nvSpPr>
          <p:cNvPr id="6" name="Shape 58"/>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6B5D9E3F-B6CC-4EF0-AD50-5A60B73BEF91}" type="slidenum">
              <a:rPr lang="en-US" altLang="en-US"/>
              <a:pPr>
                <a:defRPr/>
              </a:pPr>
              <a:t>‹#›</a:t>
            </a:fld>
            <a:endParaRPr lang="en-US" altLang="en-US"/>
          </a:p>
        </p:txBody>
      </p:sp>
    </p:spTree>
    <p:extLst>
      <p:ext uri="{BB962C8B-B14F-4D97-AF65-F5344CB8AC3E}">
        <p14:creationId xmlns:p14="http://schemas.microsoft.com/office/powerpoint/2010/main" val="3115139462"/>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5"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smtClean="0"/>
              <a:t>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6" name="Shape 66"/>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2345239C-65BA-4B4D-97D3-F885644F3CD9}" type="datetime1">
              <a:rPr lang="en-US" altLang="en-US"/>
              <a:pPr>
                <a:defRPr/>
              </a:pPr>
              <a:t>3/23/2018</a:t>
            </a:fld>
            <a:endParaRPr lang="en-US" altLang="en-US"/>
          </a:p>
        </p:txBody>
      </p:sp>
      <p:sp>
        <p:nvSpPr>
          <p:cNvPr id="7" name="Shape 67"/>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CB1F4A9A-050C-423E-852C-DDA593BE43EF}" type="slidenum">
              <a:rPr lang="en-US" altLang="en-US"/>
              <a:pPr>
                <a:defRPr/>
              </a:pPr>
              <a:t>‹#›</a:t>
            </a:fld>
            <a:endParaRPr lang="en-US" altLang="en-US"/>
          </a:p>
        </p:txBody>
      </p:sp>
    </p:spTree>
    <p:extLst>
      <p:ext uri="{BB962C8B-B14F-4D97-AF65-F5344CB8AC3E}">
        <p14:creationId xmlns:p14="http://schemas.microsoft.com/office/powerpoint/2010/main" val="183561044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smtClean="0"/>
              <a:t>Edit Master text styles</a:t>
            </a:r>
          </a:p>
        </p:txBody>
      </p:sp>
      <p:sp>
        <p:nvSpPr>
          <p:cNvPr id="5" name="Shape 72"/>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B95C8A07-4FDD-47A7-998A-7F97A70B4737}" type="datetime1">
              <a:rPr lang="en-US" altLang="en-US"/>
              <a:pPr>
                <a:defRPr/>
              </a:pPr>
              <a:t>3/23/2018</a:t>
            </a:fld>
            <a:endParaRPr lang="en-US" altLang="en-US"/>
          </a:p>
        </p:txBody>
      </p:sp>
      <p:sp>
        <p:nvSpPr>
          <p:cNvPr id="6" name="Shape 73"/>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EC41CC76-070C-4381-8C29-01FBCDDDEF38}" type="slidenum">
              <a:rPr lang="en-US" altLang="en-US"/>
              <a:pPr>
                <a:defRPr/>
              </a:pPr>
              <a:t>‹#›</a:t>
            </a:fld>
            <a:endParaRPr lang="en-US" altLang="en-US"/>
          </a:p>
        </p:txBody>
      </p:sp>
    </p:spTree>
    <p:extLst>
      <p:ext uri="{BB962C8B-B14F-4D97-AF65-F5344CB8AC3E}">
        <p14:creationId xmlns:p14="http://schemas.microsoft.com/office/powerpoint/2010/main" val="2991587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pic>
        <p:nvPicPr>
          <p:cNvPr id="1028" name="Shape 15" descr="Pearson Logo"/>
          <p:cNvPicPr preferRelativeResize="0">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5108" r:id="rId1"/>
    <p:sldLayoutId id="2147485109" r:id="rId2"/>
    <p:sldLayoutId id="2147485110" r:id="rId3"/>
    <p:sldLayoutId id="2147485111" r:id="rId4"/>
    <p:sldLayoutId id="2147485112" r:id="rId5"/>
    <p:sldLayoutId id="2147485113" r:id="rId6"/>
    <p:sldLayoutId id="2147485114" r:id="rId7"/>
    <p:sldLayoutId id="2147485115" r:id="rId8"/>
    <p:sldLayoutId id="2147485116" r:id="rId9"/>
    <p:sldLayoutId id="2147485117" r:id="rId10"/>
    <p:sldLayoutId id="2147485118" r:id="rId11"/>
  </p:sldLayoutIdLst>
  <p:hf hd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www.cs.armstrong.edu/liang/intro11e/html/MultiThreadServer.html" TargetMode="Externa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hyperlink" Target="html/Client.bat" TargetMode="External"/><Relationship Id="rId4" Type="http://schemas.openxmlformats.org/officeDocument/2006/relationships/hyperlink" Target="html/MultiThreadServer.ba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ww.cs.armstrong.edu/liang/intro11e/html/StudentAddress.html" TargetMode="External"/><Relationship Id="rId7" Type="http://schemas.openxmlformats.org/officeDocument/2006/relationships/hyperlink" Target="html/StudentClient.bat" TargetMode="External"/><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hyperlink" Target="html/StudentServer.bat" TargetMode="External"/><Relationship Id="rId5" Type="http://schemas.openxmlformats.org/officeDocument/2006/relationships/hyperlink" Target="http://www.cs.armstrong.edu/liang/intro11e/html/StudentClient.html" TargetMode="External"/><Relationship Id="rId4" Type="http://schemas.openxmlformats.org/officeDocument/2006/relationships/hyperlink" Target="http://www.cs.armstrong.edu/liang/intro11e/html/StudentServer.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cs.armstrong.edu/liang/intro11e/html/TicTacToeServer.html" TargetMode="External"/><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hyperlink" Target="http://www.cs.armstrong.edu/liang/intro11e/html/TicTacToeClient.html" TargetMode="External"/><Relationship Id="rId4" Type="http://schemas.openxmlformats.org/officeDocument/2006/relationships/hyperlink" Target="http://liveexample-ppe.pearsoncmg.com/LiveRun/faces/LiveExample.xhtm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wmf"/></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hyperlink" Target="http://www.cs.armstrong.edu/liang/intro11e/html/DatagramClient.html" TargetMode="External"/><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hyperlink" Target="http://liveexample-ppe.pearsoncmg.com/LiveRun/faces/LiveExample.xhtml?" TargetMode="External"/><Relationship Id="rId5" Type="http://schemas.openxmlformats.org/officeDocument/2006/relationships/hyperlink" Target="http://www.cs.armstrong.edu/liang/intro11e/html/DatagramServer.html" TargetMode="Externa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4.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hyperlink" Target="http://www.cs.armstrong.edu/liang/intro11e/html/Server.html" TargetMode="External"/><Relationship Id="rId3" Type="http://schemas.openxmlformats.org/officeDocument/2006/relationships/notesSlide" Target="../notesSlides/notesSlide7.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png"/><Relationship Id="rId5" Type="http://schemas.openxmlformats.org/officeDocument/2006/relationships/image" Target="../media/image7.wmf"/><Relationship Id="rId4" Type="http://schemas.openxmlformats.org/officeDocument/2006/relationships/oleObject" Target="../embeddings/oleObject4.bin"/><Relationship Id="rId9" Type="http://schemas.openxmlformats.org/officeDocument/2006/relationships/hyperlink" Target="http://www.cs.armstrong.edu/liang/intro11e/html/Client.html" TargetMode="Externa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descr="Front Cover: International Business: The New Realities, Fourth edition by Cavusgil, Knight and Riesenberger."/>
          <p:cNvSpPr txBox="1">
            <a:spLocks noGrp="1"/>
          </p:cNvSpPr>
          <p:nvPr>
            <p:ph type="title"/>
          </p:nvPr>
        </p:nvSpPr>
        <p:spPr>
          <a:xfrm>
            <a:off x="457200" y="215900"/>
            <a:ext cx="8229600" cy="622300"/>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Introduction to Java Programming</a:t>
            </a:r>
          </a:p>
        </p:txBody>
      </p:sp>
      <p:sp>
        <p:nvSpPr>
          <p:cNvPr id="17" name="Content Placeholder 2"/>
          <p:cNvSpPr>
            <a:spLocks noGrp="1"/>
          </p:cNvSpPr>
          <p:nvPr>
            <p:ph type="body" idx="1"/>
          </p:nvPr>
        </p:nvSpPr>
        <p:spPr>
          <a:xfrm>
            <a:off x="457200" y="815975"/>
            <a:ext cx="8229600" cy="479425"/>
          </a:xfrm>
        </p:spPr>
        <p:txBody>
          <a:bodyPr/>
          <a:lstStyle/>
          <a:p>
            <a:pPr>
              <a:defRPr/>
            </a:pPr>
            <a:r>
              <a:rPr lang="en-US" altLang="en-US" dirty="0" smtClean="0">
                <a:latin typeface="+mn-lt"/>
              </a:rPr>
              <a:t>Tenth Edition</a:t>
            </a:r>
            <a:endParaRPr lang="en-US" dirty="0">
              <a:latin typeface="+mn-lt"/>
            </a:endParaRPr>
          </a:p>
        </p:txBody>
      </p:sp>
      <p:sp>
        <p:nvSpPr>
          <p:cNvPr id="18" name="Content Placeholder 3"/>
          <p:cNvSpPr>
            <a:spLocks noGrp="1"/>
          </p:cNvSpPr>
          <p:nvPr>
            <p:ph type="body" idx="2"/>
          </p:nvPr>
        </p:nvSpPr>
        <p:spPr>
          <a:xfrm>
            <a:off x="5029200" y="1600200"/>
            <a:ext cx="3657600" cy="1600200"/>
          </a:xfrm>
        </p:spPr>
        <p:txBody>
          <a:bodyPr/>
          <a:lstStyle/>
          <a:p>
            <a:pPr algn="ctr">
              <a:defRPr/>
            </a:pPr>
            <a:r>
              <a:rPr lang="en-US" b="1" dirty="0" smtClean="0">
                <a:latin typeface="+mn-lt"/>
              </a:rPr>
              <a:t>Chapter 31</a:t>
            </a:r>
            <a:endParaRPr lang="en-US" b="1" dirty="0">
              <a:latin typeface="+mn-lt"/>
            </a:endParaRPr>
          </a:p>
        </p:txBody>
      </p:sp>
      <p:sp>
        <p:nvSpPr>
          <p:cNvPr id="19" name="Content Placeholder 4"/>
          <p:cNvSpPr>
            <a:spLocks noGrp="1"/>
          </p:cNvSpPr>
          <p:nvPr>
            <p:ph type="body" idx="3"/>
          </p:nvPr>
        </p:nvSpPr>
        <p:spPr/>
        <p:txBody>
          <a:bodyPr/>
          <a:lstStyle/>
          <a:p>
            <a:pPr algn="ctr">
              <a:defRPr/>
            </a:pPr>
            <a:r>
              <a:rPr lang="en-US" altLang="en-US" dirty="0" smtClean="0">
                <a:latin typeface="+mn-lt"/>
              </a:rPr>
              <a:t>Networking</a:t>
            </a:r>
            <a:endParaRPr lang="en-US" altLang="en-US" dirty="0">
              <a:latin typeface="+mn-lt"/>
            </a:endParaRPr>
          </a:p>
        </p:txBody>
      </p:sp>
      <p:pic>
        <p:nvPicPr>
          <p:cNvPr id="15368" name="Picture 5" descr="Front Cover: Introduction to Java Programming, Tenth edition by Lia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93838"/>
            <a:ext cx="3668713"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Content Placeholder 6"/>
          <p:cNvSpPr txBox="1">
            <a:spLocks noGrp="1"/>
          </p:cNvSpPr>
          <p:nvPr>
            <p:ph type="body" sz="quarter" idx="13"/>
          </p:nvPr>
        </p:nvSpPr>
        <p:spPr>
          <a:xfrm>
            <a:off x="3673475" y="6384925"/>
            <a:ext cx="5257800" cy="381000"/>
          </a:xfrm>
        </p:spPr>
        <p:txBody>
          <a:bodyPr/>
          <a:lstStyle/>
          <a:p>
            <a:r>
              <a:rPr lang="en-US" altLang="en-US" sz="1200" smtClean="0">
                <a:latin typeface="Verdana" panose="020B0604030504040204" pitchFamily="34" charset="0"/>
                <a:cs typeface="Arial" panose="020B0604020202020204" pitchFamily="34" charset="0"/>
              </a:rPr>
              <a:t>Copyright © 2013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The InetAddress Class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 </a:t>
            </a:r>
          </a:p>
        </p:txBody>
      </p:sp>
      <p:sp>
        <p:nvSpPr>
          <p:cNvPr id="31747" name="Text Placeholder 2"/>
          <p:cNvSpPr txBox="1">
            <a:spLocks noGrp="1"/>
          </p:cNvSpPr>
          <p:nvPr>
            <p:ph type="body" idx="1"/>
          </p:nvPr>
        </p:nvSpPr>
        <p:spPr>
          <a:xfrm>
            <a:off x="457200" y="1600200"/>
            <a:ext cx="8229600" cy="914400"/>
          </a:xfrm>
        </p:spPr>
        <p:txBody>
          <a:bodyPr/>
          <a:lstStyle/>
          <a:p>
            <a:pPr marL="255588" indent="-255588">
              <a:buSzTx/>
              <a:buFontTx/>
              <a:buChar char="•"/>
            </a:pPr>
            <a:r>
              <a:rPr lang="en-US" altLang="en-US" sz="2400" smtClean="0">
                <a:solidFill>
                  <a:srgbClr val="000000"/>
                </a:solidFill>
                <a:latin typeface="Arial" panose="020B0604020202020204" pitchFamily="34" charset="0"/>
                <a:cs typeface="Courier New" panose="02070309020205020404" pitchFamily="49" charset="0"/>
                <a:sym typeface="Arial" panose="020B0604020202020204" pitchFamily="34" charset="0"/>
              </a:rPr>
              <a:t>Next, you can display the client's host name and IP address, as follows:</a:t>
            </a:r>
          </a:p>
        </p:txBody>
      </p:sp>
      <p:graphicFrame>
        <p:nvGraphicFramePr>
          <p:cNvPr id="31749" name="Object 3" descr="Computer code has 4 lines. The lines read as follows. Line 1. System period out period print l n left parenthesis double quote Client's host name is double quote plus. Line 2. I net Address period get Host Name left parenthesis right parenthesis right parenthesis semicolon. Line 3. System period out period print l n left parenthesis double quote Client's IP Address is double quote plus. Line 4. i net Address period get Host Address left parenthesis right parenthesis right parenthesis semicolon."/>
          <p:cNvGraphicFramePr>
            <a:graphicFrameLocks noChangeAspect="1"/>
          </p:cNvGraphicFramePr>
          <p:nvPr>
            <p:extLst>
              <p:ext uri="{D42A27DB-BD31-4B8C-83A1-F6EECF244321}">
                <p14:modId xmlns:p14="http://schemas.microsoft.com/office/powerpoint/2010/main" val="1887168845"/>
              </p:ext>
            </p:extLst>
          </p:nvPr>
        </p:nvGraphicFramePr>
        <p:xfrm>
          <a:off x="762000" y="2590800"/>
          <a:ext cx="6235700" cy="1727200"/>
        </p:xfrm>
        <a:graphic>
          <a:graphicData uri="http://schemas.openxmlformats.org/presentationml/2006/ole">
            <mc:AlternateContent xmlns:mc="http://schemas.openxmlformats.org/markup-compatibility/2006">
              <mc:Choice xmlns:v="urn:schemas-microsoft-com:vml" Requires="v">
                <p:oleObj spid="_x0000_s31759" name="Equation" r:id="rId3" imgW="6235700" imgH="1727200" progId="Equation.DSMT4">
                  <p:embed/>
                </p:oleObj>
              </mc:Choice>
              <mc:Fallback>
                <p:oleObj name="Equation" r:id="rId3" imgW="6235700" imgH="1727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590800"/>
                        <a:ext cx="623570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Serving Multiple Clients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 </a:t>
            </a:r>
          </a:p>
        </p:txBody>
      </p:sp>
      <p:sp>
        <p:nvSpPr>
          <p:cNvPr id="32771" name="Text Placeholder 2"/>
          <p:cNvSpPr txBox="1">
            <a:spLocks noGrp="1"/>
          </p:cNvSpPr>
          <p:nvPr>
            <p:ph type="body" idx="1"/>
          </p:nvPr>
        </p:nvSpPr>
        <p:spPr/>
        <p:txBody>
          <a:bodyPr/>
          <a:lstStyle/>
          <a:p>
            <a:pPr marL="255588" indent="-255588">
              <a:buSzTx/>
              <a:buFontTx/>
              <a:buChar char="•"/>
            </a:pP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Multiple clients are quite often connected to a single server at the same time. Typically, a server runs constantly on a server computer, and clients from all over the Internet may want to connect to it. You can use threads to handle the server's multiple clients simultaneously. Simply create a thread for each connection. Here is how the server handles the establishment of a connection:</a:t>
            </a:r>
          </a:p>
        </p:txBody>
      </p:sp>
      <p:graphicFrame>
        <p:nvGraphicFramePr>
          <p:cNvPr id="32773" name="Object 3" descr="Computer code has 5 lines. The lines read as follows. Line 1. while left parenthesis true right parenthesis left brace. Line 2, indented once. Socket socket equals server Socket period accept left parenthesis right parenthesis semicolon forward slash forward slash Connect to a client. Line 3, indented once. Thread thread equals new Thread Class left parenthesis socket right parenthesis semicolon. Line 4, indented once. thread period start left parenthesis right parenthesis semicolon. Line 5. right brace."/>
          <p:cNvGraphicFramePr>
            <a:graphicFrameLocks noChangeAspect="1"/>
          </p:cNvGraphicFramePr>
          <p:nvPr>
            <p:extLst>
              <p:ext uri="{D42A27DB-BD31-4B8C-83A1-F6EECF244321}">
                <p14:modId xmlns:p14="http://schemas.microsoft.com/office/powerpoint/2010/main" val="1865353912"/>
              </p:ext>
            </p:extLst>
          </p:nvPr>
        </p:nvGraphicFramePr>
        <p:xfrm>
          <a:off x="796635" y="4724400"/>
          <a:ext cx="4267200" cy="1635125"/>
        </p:xfrm>
        <a:graphic>
          <a:graphicData uri="http://schemas.openxmlformats.org/presentationml/2006/ole">
            <mc:AlternateContent xmlns:mc="http://schemas.openxmlformats.org/markup-compatibility/2006">
              <mc:Choice xmlns:v="urn:schemas-microsoft-com:vml" Requires="v">
                <p:oleObj spid="_x0000_s32784" name="Equation" r:id="rId3" imgW="5765800" imgH="2209800" progId="Equation.DSMT4">
                  <p:embed/>
                </p:oleObj>
              </mc:Choice>
              <mc:Fallback>
                <p:oleObj name="Equation" r:id="rId3" imgW="5765800" imgH="2209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635" y="4724400"/>
                        <a:ext cx="4267200"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Serving Multiple Clients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 </a:t>
            </a:r>
            <a:r>
              <a:rPr lang="en-US" altLang="en-US" sz="2000" smtClean="0">
                <a:latin typeface="Times New Roman" panose="02020603050405020304" pitchFamily="18" charset="0"/>
                <a:cs typeface="Times New Roman" panose="02020603050405020304" pitchFamily="18" charset="0"/>
                <a:sym typeface="Times New Roman" panose="02020603050405020304" pitchFamily="18" charset="0"/>
              </a:rPr>
              <a:t> </a:t>
            </a:r>
          </a:p>
        </p:txBody>
      </p:sp>
      <p:sp>
        <p:nvSpPr>
          <p:cNvPr id="3" name="Text Placeholder 2"/>
          <p:cNvSpPr>
            <a:spLocks noGrp="1"/>
          </p:cNvSpPr>
          <p:nvPr>
            <p:ph type="body" idx="1"/>
          </p:nvPr>
        </p:nvSpPr>
        <p:spPr/>
        <p:txBody>
          <a:bodyPr/>
          <a:lstStyle/>
          <a:p>
            <a:pPr indent="-256032">
              <a:defRPr/>
            </a:pPr>
            <a:r>
              <a:rPr lang="en-US" altLang="en-US" sz="2400" dirty="0" smtClean="0">
                <a:latin typeface="+mn-lt"/>
              </a:rPr>
              <a:t>The server socket can have many connections. Each iteration of the while loop creates a new connection. Whenever a connection is established, a new thread is created to handle communication between the server and the new client; and this allows multiple connections to run at the same time.</a:t>
            </a:r>
            <a:endParaRPr lang="en-US" altLang="en-US" sz="2400" dirty="0">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 Serving Multiple Clients</a:t>
            </a:r>
          </a:p>
        </p:txBody>
      </p:sp>
      <p:sp>
        <p:nvSpPr>
          <p:cNvPr id="3" name="Text Placeholder 2"/>
          <p:cNvSpPr>
            <a:spLocks noGrp="1"/>
          </p:cNvSpPr>
          <p:nvPr>
            <p:ph type="body" idx="1"/>
          </p:nvPr>
        </p:nvSpPr>
        <p:spPr>
          <a:xfrm>
            <a:off x="457200" y="1600200"/>
            <a:ext cx="8229600" cy="457200"/>
          </a:xfrm>
        </p:spPr>
        <p:txBody>
          <a:bodyPr/>
          <a:lstStyle/>
          <a:p>
            <a:pPr>
              <a:defRPr/>
            </a:pPr>
            <a:r>
              <a:rPr lang="en-US" altLang="en-US" smtClean="0"/>
              <a:t>Note: Start the server first, then start multiple clients.</a:t>
            </a:r>
            <a:endParaRPr lang="en-US" altLang="en-US" dirty="0"/>
          </a:p>
        </p:txBody>
      </p:sp>
      <p:pic>
        <p:nvPicPr>
          <p:cNvPr id="34821" name="Picture 3" descr="A diagram illustrates clients 1 to n connected to the server through sockets on the server. The sockets are labeled, a socket for a clien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341563"/>
            <a:ext cx="4876800"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3" name="Textbox 4">
            <a:hlinkClick r:id="rId3"/>
          </p:cNvPr>
          <p:cNvSpPr>
            <a:spLocks noChangeArrowheads="1"/>
          </p:cNvSpPr>
          <p:nvPr/>
        </p:nvSpPr>
        <p:spPr bwMode="auto">
          <a:xfrm>
            <a:off x="533400" y="3771900"/>
            <a:ext cx="229393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MultiThreadServer</a:t>
            </a:r>
            <a:endParaRPr lang="en-US" altLang="en-US" sz="2000" dirty="0"/>
          </a:p>
        </p:txBody>
      </p:sp>
      <p:sp>
        <p:nvSpPr>
          <p:cNvPr id="10" name="Textbox 5">
            <a:hlinkClick r:id="rId4" action="ppaction://program" highlightClick="1"/>
          </p:cNvPr>
          <p:cNvSpPr>
            <a:spLocks noChangeArrowheads="1"/>
          </p:cNvSpPr>
          <p:nvPr/>
        </p:nvSpPr>
        <p:spPr bwMode="auto">
          <a:xfrm>
            <a:off x="447675" y="4686300"/>
            <a:ext cx="3276600" cy="533400"/>
          </a:xfrm>
          <a:prstGeom prst="actionButtonBlank">
            <a:avLst/>
          </a:prstGeom>
          <a:solidFill>
            <a:srgbClr val="38A1BA"/>
          </a:solidFill>
          <a:ln>
            <a:noFill/>
          </a:ln>
          <a:effectLst>
            <a:prstShdw prst="shdw17" dist="17961" dir="2700000">
              <a:schemeClr val="bg1"/>
            </a:prstShdw>
          </a:effec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defRPr/>
            </a:pPr>
            <a:r>
              <a:rPr lang="en-US" altLang="en-US" sz="2400" dirty="0" smtClean="0">
                <a:latin typeface="+mn-lt"/>
              </a:rPr>
              <a:t>Start Server</a:t>
            </a:r>
          </a:p>
        </p:txBody>
      </p:sp>
      <p:sp>
        <p:nvSpPr>
          <p:cNvPr id="11" name="Textbox 6">
            <a:hlinkClick r:id="rId5" action="ppaction://program" highlightClick="1"/>
          </p:cNvPr>
          <p:cNvSpPr>
            <a:spLocks noChangeArrowheads="1"/>
          </p:cNvSpPr>
          <p:nvPr/>
        </p:nvSpPr>
        <p:spPr bwMode="auto">
          <a:xfrm>
            <a:off x="425450" y="5507038"/>
            <a:ext cx="3276600" cy="533400"/>
          </a:xfrm>
          <a:prstGeom prst="actionButtonBlank">
            <a:avLst/>
          </a:prstGeom>
          <a:solidFill>
            <a:srgbClr val="38A1BA"/>
          </a:solidFill>
          <a:ln>
            <a:noFill/>
          </a:ln>
          <a:effectLst>
            <a:prstShdw prst="shdw17" dist="17961" dir="2700000">
              <a:schemeClr val="bg1"/>
            </a:prstShdw>
          </a:effec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defRPr/>
            </a:pPr>
            <a:r>
              <a:rPr lang="en-US" altLang="en-US" sz="2400" dirty="0" smtClean="0">
                <a:latin typeface="+mn-lt"/>
              </a:rPr>
              <a:t>Start Client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 Passing Objects in Network Programs</a:t>
            </a:r>
          </a:p>
        </p:txBody>
      </p:sp>
      <p:sp>
        <p:nvSpPr>
          <p:cNvPr id="3" name="Text Placeholder 2"/>
          <p:cNvSpPr>
            <a:spLocks noGrp="1"/>
          </p:cNvSpPr>
          <p:nvPr>
            <p:ph type="body" idx="1"/>
          </p:nvPr>
        </p:nvSpPr>
        <p:spPr>
          <a:xfrm>
            <a:off x="457200" y="1600200"/>
            <a:ext cx="8229600" cy="1219200"/>
          </a:xfrm>
        </p:spPr>
        <p:txBody>
          <a:bodyPr/>
          <a:lstStyle/>
          <a:p>
            <a:pPr marL="0" indent="0">
              <a:buNone/>
              <a:defRPr/>
            </a:pPr>
            <a:r>
              <a:rPr lang="en-US" altLang="en-US" sz="2400" dirty="0" smtClean="0">
                <a:latin typeface="+mn-lt"/>
              </a:rPr>
              <a:t>Write a program that collects student information from a client and send them to a server. Passing student information in an object.</a:t>
            </a:r>
            <a:endParaRPr lang="en-US" altLang="en-US" sz="2400" dirty="0">
              <a:latin typeface="+mn-lt"/>
            </a:endParaRPr>
          </a:p>
        </p:txBody>
      </p:sp>
      <p:pic>
        <p:nvPicPr>
          <p:cNvPr id="35846" name="Picture 3" descr="An illustration of passing an object from a client to a server through a network. A student object from the client is sent through the method out period write Object left parenthesis Object right parenthesis, which is passed through out colon Object Output Stream, which in turn is passed through the method, socket period get Output Stream left parenthesis right parenthesis, which passes through a socket. The object is received by the server by a socket. A method socket period get Input Stream left parenthesis right parenthesis gets the object from the socket, which is passed through in colon Object Input Stream. The sever receives the object through a method in period read Object left parenthesis right parenthesis. A network connects the client and the ser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2547938"/>
            <a:ext cx="3587750" cy="2084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2" name="Textbox 4">
            <a:hlinkClick r:id="rId3"/>
          </p:cNvPr>
          <p:cNvSpPr>
            <a:spLocks noChangeArrowheads="1"/>
          </p:cNvSpPr>
          <p:nvPr/>
        </p:nvSpPr>
        <p:spPr bwMode="auto">
          <a:xfrm>
            <a:off x="457710" y="4826241"/>
            <a:ext cx="238125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StudentAddres Class</a:t>
            </a:r>
          </a:p>
        </p:txBody>
      </p:sp>
      <p:sp>
        <p:nvSpPr>
          <p:cNvPr id="13" name="Textbox 5">
            <a:hlinkClick r:id="rId4"/>
          </p:cNvPr>
          <p:cNvSpPr>
            <a:spLocks noChangeArrowheads="1"/>
          </p:cNvSpPr>
          <p:nvPr/>
        </p:nvSpPr>
        <p:spPr bwMode="auto">
          <a:xfrm>
            <a:off x="2935288" y="4826478"/>
            <a:ext cx="209391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StudentServer</a:t>
            </a:r>
          </a:p>
        </p:txBody>
      </p:sp>
      <p:sp>
        <p:nvSpPr>
          <p:cNvPr id="14" name="Textbox 6">
            <a:hlinkClick r:id="rId5"/>
          </p:cNvPr>
          <p:cNvSpPr>
            <a:spLocks noChangeArrowheads="1"/>
          </p:cNvSpPr>
          <p:nvPr/>
        </p:nvSpPr>
        <p:spPr bwMode="auto">
          <a:xfrm>
            <a:off x="5143500" y="4824891"/>
            <a:ext cx="20955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StudentClient</a:t>
            </a:r>
          </a:p>
        </p:txBody>
      </p:sp>
      <p:sp>
        <p:nvSpPr>
          <p:cNvPr id="35847" name="Textbox 7">
            <a:hlinkClick r:id="rId6" action="ppaction://program" highlightClick="1"/>
          </p:cNvPr>
          <p:cNvSpPr>
            <a:spLocks noChangeArrowheads="1"/>
          </p:cNvSpPr>
          <p:nvPr/>
        </p:nvSpPr>
        <p:spPr bwMode="auto">
          <a:xfrm>
            <a:off x="2933700" y="5337175"/>
            <a:ext cx="1981200" cy="457200"/>
          </a:xfrm>
          <a:prstGeom prst="actionButtonBlank">
            <a:avLst/>
          </a:prstGeom>
          <a:solidFill>
            <a:srgbClr val="38A1BA"/>
          </a:solidFill>
          <a:ln>
            <a:noFill/>
          </a:ln>
          <a:effectLst>
            <a:prstShdw prst="shdw17" dist="17961" dir="2700000">
              <a:srgbClr val="226170"/>
            </a:prstShdw>
          </a:effectLs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dirty="0">
                <a:latin typeface="Book Antiqua" panose="02040602050305030304" pitchFamily="18" charset="0"/>
              </a:rPr>
              <a:t>Start Server</a:t>
            </a:r>
            <a:endParaRPr lang="en-US" altLang="en-US" sz="2400" dirty="0">
              <a:latin typeface="Times New Roman" panose="02020603050405020304" pitchFamily="18" charset="0"/>
            </a:endParaRPr>
          </a:p>
        </p:txBody>
      </p:sp>
      <p:sp>
        <p:nvSpPr>
          <p:cNvPr id="35848" name="Textbox 8">
            <a:hlinkClick r:id="rId7" action="ppaction://program" highlightClick="1"/>
          </p:cNvPr>
          <p:cNvSpPr>
            <a:spLocks noChangeArrowheads="1"/>
          </p:cNvSpPr>
          <p:nvPr/>
        </p:nvSpPr>
        <p:spPr bwMode="auto">
          <a:xfrm>
            <a:off x="5143500" y="5337175"/>
            <a:ext cx="2057400" cy="457200"/>
          </a:xfrm>
          <a:prstGeom prst="actionButtonBlank">
            <a:avLst/>
          </a:prstGeom>
          <a:solidFill>
            <a:srgbClr val="38A1BA"/>
          </a:solidFill>
          <a:ln>
            <a:noFill/>
          </a:ln>
          <a:effectLst>
            <a:prstShdw prst="shdw17" dist="17961" dir="2700000">
              <a:srgbClr val="226170"/>
            </a:prstShdw>
          </a:effectLs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dirty="0">
                <a:latin typeface="Book Antiqua" panose="02040602050305030304" pitchFamily="18" charset="0"/>
              </a:rPr>
              <a:t>Start Client</a:t>
            </a:r>
            <a:endParaRPr lang="en-US" altLang="en-US" sz="2400" dirty="0">
              <a:latin typeface="Times New Roman" panose="02020603050405020304" pitchFamily="18" charset="0"/>
            </a:endParaRPr>
          </a:p>
        </p:txBody>
      </p:sp>
      <p:sp>
        <p:nvSpPr>
          <p:cNvPr id="17" name="Text Placeholder 9"/>
          <p:cNvSpPr>
            <a:spLocks noGrp="1"/>
          </p:cNvSpPr>
          <p:nvPr>
            <p:ph type="body" idx="2"/>
          </p:nvPr>
        </p:nvSpPr>
        <p:spPr>
          <a:xfrm>
            <a:off x="457200" y="5867400"/>
            <a:ext cx="8229600" cy="457200"/>
          </a:xfrm>
        </p:spPr>
        <p:txBody>
          <a:bodyPr/>
          <a:lstStyle/>
          <a:p>
            <a:pPr marL="0" indent="0">
              <a:buNone/>
              <a:defRPr/>
            </a:pPr>
            <a:r>
              <a:rPr lang="en-US" altLang="en-US" sz="2400" b="1" dirty="0">
                <a:latin typeface="+mn-lt"/>
              </a:rPr>
              <a:t>Note: </a:t>
            </a:r>
            <a:r>
              <a:rPr lang="en-US" altLang="en-US" sz="2400" dirty="0">
                <a:latin typeface="+mn-lt"/>
              </a:rPr>
              <a:t>Start the server first, then the client</a:t>
            </a:r>
            <a:r>
              <a:rPr lang="en-US" altLang="en-US" sz="2400" dirty="0" smtClean="0">
                <a:latin typeface="+mn-lt"/>
              </a:rPr>
              <a:t>.</a:t>
            </a:r>
            <a:endParaRPr lang="en-US" altLang="en-US" sz="2400" dirty="0">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txBox="1">
            <a:spLocks noGrp="1"/>
          </p:cNvSpPr>
          <p:nvPr>
            <p:ph type="title"/>
          </p:nvPr>
        </p:nvSpPr>
        <p:spPr>
          <a:xfrm>
            <a:off x="457200" y="228600"/>
            <a:ext cx="8229600" cy="1066800"/>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Case Studies: Distributed TicTacToe Games</a:t>
            </a:r>
          </a:p>
        </p:txBody>
      </p:sp>
      <p:pic>
        <p:nvPicPr>
          <p:cNvPr id="36867" name="Picture 2" descr="A diagram illustrates two players connected to the server from session 1 to session 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752600"/>
            <a:ext cx="7696200" cy="266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8" name="TextBox 3">
            <a:hlinkClick r:id="rId3"/>
          </p:cNvPr>
          <p:cNvSpPr>
            <a:spLocks noChangeArrowheads="1"/>
          </p:cNvSpPr>
          <p:nvPr/>
        </p:nvSpPr>
        <p:spPr bwMode="auto">
          <a:xfrm>
            <a:off x="4892675" y="5029200"/>
            <a:ext cx="20939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TicTacToeServer</a:t>
            </a:r>
          </a:p>
        </p:txBody>
      </p:sp>
      <p:sp>
        <p:nvSpPr>
          <p:cNvPr id="18" name="TextBox 4">
            <a:hlinkClick r:id="rId4"/>
          </p:cNvPr>
          <p:cNvSpPr txBox="1"/>
          <p:nvPr/>
        </p:nvSpPr>
        <p:spPr>
          <a:xfrm>
            <a:off x="7154174" y="4988718"/>
            <a:ext cx="800100" cy="461963"/>
          </a:xfrm>
          <a:prstGeom prst="rect">
            <a:avLst/>
          </a:prstGeom>
          <a:solidFill>
            <a:srgbClr val="38A1BA"/>
          </a:solidFill>
        </p:spPr>
        <p:txBody>
          <a:bodyPr wrap="square">
            <a:spAutoFit/>
          </a:bodyPr>
          <a:lstStyle/>
          <a:p>
            <a:pPr>
              <a:defRPr/>
            </a:pPr>
            <a:r>
              <a:rPr lang="en-US" sz="2400" dirty="0">
                <a:latin typeface="+mn-lt"/>
              </a:rPr>
              <a:t>Run</a:t>
            </a:r>
          </a:p>
        </p:txBody>
      </p:sp>
      <p:sp>
        <p:nvSpPr>
          <p:cNvPr id="9" name="TextBox 5">
            <a:hlinkClick r:id="rId5"/>
          </p:cNvPr>
          <p:cNvSpPr>
            <a:spLocks noChangeArrowheads="1"/>
          </p:cNvSpPr>
          <p:nvPr/>
        </p:nvSpPr>
        <p:spPr bwMode="auto">
          <a:xfrm>
            <a:off x="4892675" y="5538788"/>
            <a:ext cx="20939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TicTacToeClient</a:t>
            </a:r>
          </a:p>
        </p:txBody>
      </p:sp>
      <p:sp>
        <p:nvSpPr>
          <p:cNvPr id="6" name="TextBox 6">
            <a:hlinkClick r:id="rId4"/>
          </p:cNvPr>
          <p:cNvSpPr txBox="1"/>
          <p:nvPr/>
        </p:nvSpPr>
        <p:spPr>
          <a:xfrm>
            <a:off x="7162800" y="5498306"/>
            <a:ext cx="762000" cy="461963"/>
          </a:xfrm>
          <a:prstGeom prst="rect">
            <a:avLst/>
          </a:prstGeom>
          <a:solidFill>
            <a:srgbClr val="38A1BA"/>
          </a:solidFill>
        </p:spPr>
        <p:txBody>
          <a:bodyPr>
            <a:spAutoFit/>
          </a:bodyPr>
          <a:lstStyle/>
          <a:p>
            <a:pPr>
              <a:defRPr/>
            </a:pPr>
            <a:r>
              <a:rPr lang="en-US" sz="2400" dirty="0">
                <a:latin typeface="+mn-lt"/>
              </a:rPr>
              <a:t>Run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Distributed TicTacToe</a:t>
            </a:r>
          </a:p>
        </p:txBody>
      </p:sp>
      <p:pic>
        <p:nvPicPr>
          <p:cNvPr id="37891" name="Picture 2" descr="An illustration of a distributed Tic Tac Toe U M L diagram. A class Tic Tac Toe Server has Handle A Session, which implements from interface Tic Tac Toe Constants and class Runnable. A class Tic Tac Toe Client, which implements the class Runnable, has Cell. A note beside Cell reads, Similar to Listing 18.10. Both the classes Tic Tac Toe Server and Tic Tac Toe Client implements from interface Tic Tac Toe Constants and derives from class Application. The Tic Tac Toe Server has an attribute start left parenthesis primary Stage colon Stage right parenthesis colon void.  The interface Tic Tac Toe Constants has 6 attributes, which are of the public access modifier type denoted by +. The attributes are as follows. PLAYER 1 equals 1 colon i n t, PLAYER 2 equals 2 colon i n t, PLAYER 1 underscore WON equals 1 colon i n t, PLAYER 2 underscore WON equals 2 colon i n t, DRAW equals 3 colon i n t, CONTINUE equals 4 colon i n t. The class Handle A Session has 4 attributes and 3 methods, which are of the private access specifier denoted by minus, and 1 method of the public access specifier denoted by +. The attributes are as follows. player 1 colon Socket, player 2 colon Socket, cell colon char left bracket right bracket left bracket right bracket, continue To Play colon boolean. The public method is, run left parenthesis right parenthesis colon void. The private methods are as follows, is Won left parenthesis right parenthesis colon boolean, is Full left parenthesis right parenthesis colon boolean, send Move left parenthesis out colon Data Output Stream comma row colon i n t, column colon i n t right parenthesis void. The class Tic Tac Toe Client has 10 attributes and 5 methods, which are of the private access modifier type and 1 method which is of the public access modifier type. The attributes are as follows. my Turn colon boolean, my Token colon char, other Token colon char, cell colon Cell left bracket right bracket left bracket right bracket, continue to Play colon boolean, row Selected colon i n t, from Server colon Data Input Stream, to Server colon Data Output Stream, waiting colon boolean. The public method is, run left parenthesis right parenthesis colon void. The private methods are as follows. connect To Server left parenthesis right parenthesis colon void, receive Move left parenthesis right parenthesis colon void, send Move left parenthesis right parenthesis colon void, receive Info From Sever left parenthesis right parenthesis colon void, wait For Player Action left parenthesis right parenthesis colon voi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088" y="1524000"/>
            <a:ext cx="6727825"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Distributed TicTacToe Game</a:t>
            </a:r>
          </a:p>
        </p:txBody>
      </p:sp>
      <p:pic>
        <p:nvPicPr>
          <p:cNvPr id="38915" name="Picture 2" descr="A distributed Tic Tac Toe game has Player 1, Player 2 and Server. The process is as follows. 1, Player 1, and Player 2, Initialize user interface. 2, Server, Create a server socket. 3, Player 1, Request connection to the server and learn which token to use from the server. 4, Sever, Accept connection from the first player and notify the player who is Player 1 with token X. 5, Player 2, Request connection to the server and learn which token to use from the server. 6, Server, Accept connection from the second player and notify the player who is Player 2 with token O. Start a thread for the session. The server can create any number of sessions for any 2 players by following the steps 3 to 6. A new thread Handle a session is created. 1, Server, Tell Player 1 to start. 2, Player 1, Get the start signal from the server. 3, Player 1, Wait for the player to mark a cell, send the cell's row and column index to the server. 4, Server, Receive row and column of the selected cell from Player 1. 5, Server, Determine the game status left parenthesis WIN, DRAW, CONTINUE right parenthesis. If Player 1 wins, or draws, send the status left parenthesis PLAYER1 underscore WON, DRAW left parenthesis to both players and send Player 1's move to Player 2. Exit. 6, Player 1, Player 2, Receive status from the server. 7, Player 2, If WIN, display the winner. If Player 1 wins, receive Player 1's last move, and break the loop. 8, Player 2, If DRAW, display game is over, and receive Player 1's last move, and break the loop. 9, Server, If CONTINUE, notify Player 2 to take the turn, and send Player 1's newly selected row and column index to Player 2. 10, Player 2, If CONTINUE, receive Player 1's selected row and index and mark the cell for Player 1. 11, Player 2, Wait for the player to move, and send the selected row and column to the server. 12, Server, If Player 2 wins, send the status left parenthesis PLAYER2 underscore WON right parenthesis to both players, and send Player 2's move to Player 1. Exit. 13, Player 1, If WIN, display the winner, if Player 2 wins, receive the last move from Player 2. Break the loop. 14, Player 1, If DRAW, display game is over, break the loop. 15, Server, If CONTINUE, send the status, and send Player 2's newly selected row and column index to Player 1. 16, Player 1, If CONTINUE, receive Player 2's selected row and column index and mark the cell for Player 2. 17, Player 1, Player 2, Server, The control is transferred to step 1 and the steps from 3 to 16 are repeated until the game en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1447800"/>
            <a:ext cx="6019800" cy="4583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dirty="0" err="1" smtClean="0">
                <a:latin typeface="Times New Roman" panose="02020603050405020304" pitchFamily="18" charset="0"/>
                <a:cs typeface="Times New Roman" panose="02020603050405020304" pitchFamily="18" charset="0"/>
                <a:sym typeface="Times New Roman" panose="02020603050405020304" pitchFamily="18" charset="0"/>
              </a:rPr>
              <a:t>DatagramPacket</a:t>
            </a: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 </a:t>
            </a:r>
          </a:p>
        </p:txBody>
      </p:sp>
      <p:sp>
        <p:nvSpPr>
          <p:cNvPr id="3" name="Content Placeholder 2"/>
          <p:cNvSpPr>
            <a:spLocks noGrp="1"/>
          </p:cNvSpPr>
          <p:nvPr>
            <p:ph type="body" idx="1"/>
          </p:nvPr>
        </p:nvSpPr>
        <p:spPr>
          <a:xfrm>
            <a:off x="457200" y="1600201"/>
            <a:ext cx="8229600" cy="1905000"/>
          </a:xfrm>
        </p:spPr>
        <p:txBody>
          <a:bodyPr/>
          <a:lstStyle/>
          <a:p>
            <a:pPr>
              <a:defRPr/>
            </a:pPr>
            <a:r>
              <a:rPr lang="en-US" altLang="en-US" dirty="0" smtClean="0"/>
              <a:t>The </a:t>
            </a:r>
            <a:r>
              <a:rPr lang="en-US" altLang="en-US" dirty="0" err="1" smtClean="0"/>
              <a:t>DatagramPacket</a:t>
            </a:r>
            <a:r>
              <a:rPr lang="en-US" altLang="en-US" dirty="0" smtClean="0"/>
              <a:t> class represents a datagram packet. Datagram packets are used to implement a connectionless packet delivery service. Each message is routed from one machine to another based solely on information contained within the packet.</a:t>
            </a:r>
            <a:endParaRPr lang="en-US" altLang="en-US" dirty="0"/>
          </a:p>
        </p:txBody>
      </p:sp>
      <p:graphicFrame>
        <p:nvGraphicFramePr>
          <p:cNvPr id="40964" name="Object 3" descr="An illustration of a U M L class diagram java period net period Datagram Packet. The class java period net period Datagram Packet has 3 attributes. The 3 attributes and their descriptions are as follows. Attribute length colon i n t. Description, A Java Beans property to specify the length of buffer. Attribute, address colon I net Address. Description, A Java Beans property to specify the address of the machine where the package is sent or received. Attribute, port colon i n t. Description, A Java Beans property to specify the port of the machine where the package is sent or received. The class has 4 methods which are of public access modifier type denoted by +. The methods and their results are as follows. Method, Datagram Packet left parenthesis b u f colon byte left bracket right bracket comma length colon i n t comma host colon I net Address comma port colon i n t right parenthesis. Result, Constructs a datagram packet in a byte array b u f of the specified length with the host and the port for which the packet is sent. This constructor is often used to construct a packet for delivery from a client. Method, Datagram Packet left parenthesis b u f colon byte left bracket right bracket comma length colon i n t right parenthesis. Result, Constructs a datagram packet in a byte array b u f of the specified length. Method, get Data left parenthesis right parenthesis colon byte left bracket right bracket. Result, Returns the data from the package. Method, set Data left parenthesis b u f colon byte left bracket right bracket right parenthesis colon void. Result, Sets the data in the package."/>
          <p:cNvGraphicFramePr>
            <a:graphicFrameLocks noChangeAspect="1"/>
          </p:cNvGraphicFramePr>
          <p:nvPr>
            <p:extLst>
              <p:ext uri="{D42A27DB-BD31-4B8C-83A1-F6EECF244321}">
                <p14:modId xmlns:p14="http://schemas.microsoft.com/office/powerpoint/2010/main" val="1938591815"/>
              </p:ext>
            </p:extLst>
          </p:nvPr>
        </p:nvGraphicFramePr>
        <p:xfrm>
          <a:off x="1447800" y="3657600"/>
          <a:ext cx="6248400" cy="2768600"/>
        </p:xfrm>
        <a:graphic>
          <a:graphicData uri="http://schemas.openxmlformats.org/presentationml/2006/ole">
            <mc:AlternateContent xmlns:mc="http://schemas.openxmlformats.org/markup-compatibility/2006">
              <mc:Choice xmlns:v="urn:schemas-microsoft-com:vml" Requires="v">
                <p:oleObj spid="_x0000_s40974" r:id="rId3" imgW="4600956" imgH="2039112" progId="Word.Picture.8">
                  <p:embed/>
                </p:oleObj>
              </mc:Choice>
              <mc:Fallback>
                <p:oleObj r:id="rId3" imgW="4600956" imgH="2039112"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657600"/>
                        <a:ext cx="6248400"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Datagram Programming </a:t>
            </a:r>
          </a:p>
        </p:txBody>
      </p:sp>
      <p:sp>
        <p:nvSpPr>
          <p:cNvPr id="3" name="Text Placeholder 2"/>
          <p:cNvSpPr>
            <a:spLocks noGrp="1"/>
          </p:cNvSpPr>
          <p:nvPr>
            <p:ph type="body" idx="1"/>
          </p:nvPr>
        </p:nvSpPr>
        <p:spPr>
          <a:xfrm>
            <a:off x="457200" y="1600200"/>
            <a:ext cx="8229600" cy="1676400"/>
          </a:xfrm>
        </p:spPr>
        <p:txBody>
          <a:bodyPr/>
          <a:lstStyle/>
          <a:p>
            <a:pPr>
              <a:defRPr/>
            </a:pPr>
            <a:r>
              <a:rPr lang="en-US" altLang="en-US" dirty="0" smtClean="0"/>
              <a:t>Datagram programming is different from stream socket programming in the sense that there is no concept of a </a:t>
            </a:r>
            <a:r>
              <a:rPr lang="en-US" altLang="en-US" dirty="0" err="1" smtClean="0"/>
              <a:t>ServerSocket</a:t>
            </a:r>
            <a:r>
              <a:rPr lang="en-US" altLang="en-US" dirty="0" smtClean="0"/>
              <a:t> for datagrams. Both client and server use </a:t>
            </a:r>
            <a:r>
              <a:rPr lang="en-US" altLang="en-US" dirty="0" err="1" smtClean="0"/>
              <a:t>DatagramSocket</a:t>
            </a:r>
            <a:r>
              <a:rPr lang="en-US" altLang="en-US" dirty="0" smtClean="0"/>
              <a:t> to send and receive packets.</a:t>
            </a:r>
            <a:endParaRPr lang="en-US" altLang="en-US" dirty="0"/>
          </a:p>
        </p:txBody>
      </p:sp>
      <p:pic>
        <p:nvPicPr>
          <p:cNvPr id="44036" name="Picture 3" descr="An illustration of datagram programming with a datagram server and datagram client. The code inside datagram client has 13 lines. The lines read as follows. Line 1. Datagram Socket socket semicolon. Line 2. socket equals new Datagram Socket left parenthesis right parenthesis semicolon. Line 3. byte left bracket right bracket b u f equals new byte left bracket 256 right bracket semicolon. Line 4. I net Address address equals new. Line 5, indented once. I net Address left parenthesis server Name right parenthesis semicolon. Line 6. Datagram Packet send Packet equals new. Line 7, indented once. Datagram Packet left parenthesis b u f comma b e f period length comma address comma 8000 right parenthesis. Line 8. fill in the contents in b u f semicolon. Line 9. socket period send left parenthesis send Packet right parenthesis semicolon. Line 10. Datagram Packet receive Packet equals new. Line 11, indented once. Datagram Packet left parenthesis b u f comma b e f period length right parenthesis. Line 12. socket period receive left parenthesis receive Packet right parenthesis semicolon. Line 13. get data from b u f or receive Packet period get Data left parenthesis right parenthesis semicolon. The code inside datagram server has 11 lines. The lines read as follows. Line 1. Datagram Socket socket semicolon. Line 2. socket equals new Datagram Socket left parenthesis 8000 right parenthesis semicolon. Line 3. byte left bracket right bracket b u f equals new byte left bracket 256 right bracket semicolon. Line 4. Datagram Packet receive Packet equals new. Line 5, indented once. Datagram Packet left parenthesis b u f comma b e f period length right parenthesis. Line 6. socket period receive left parenthesis receive Packet right parenthesis semicolon. Line 7. get data from b u f or receive Packet period get Data left parenthesis right parenthesis semicolon. Line 8. Datagram Packet send Packet equals new. Line 9, indented once. Datagram Packet left parenthesis b u f comma b e f period length right parenthesis. Line 10. fill the contents in b u f semicolon. Line 11. socket period send left parenthesis send Packet right parenthesis semicolon. A note beside the datagram server reads, Designate one a server. An arrow points from the line socket period send left parenthesis send Packet right parenthesis semicolon from the datagram client points to the line socket period receive left parenthesis receive Packet right parenthesis semicolon in the datagram server. Similarly, an arrow from the line socket period send left parenthesis send Packet right parenthesis semicolon from the datagram server points to the line socket period receive left parenthesis receive Packet right parenthesis semicolon in the datagram client."/>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276600"/>
            <a:ext cx="5319713" cy="291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Objectives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16387" name="Content Placeholder 2"/>
          <p:cNvSpPr txBox="1">
            <a:spLocks noGrp="1"/>
          </p:cNvSpPr>
          <p:nvPr>
            <p:ph type="body" idx="1"/>
          </p:nvPr>
        </p:nvSpPr>
        <p:spPr/>
        <p:txBody>
          <a:bodyPr/>
          <a:lstStyle/>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31.1 </a:t>
            </a:r>
            <a:r>
              <a:rPr lang="en-US" altLang="en-US" smtClean="0">
                <a:solidFill>
                  <a:srgbClr val="000000"/>
                </a:solidFill>
                <a:cs typeface="Arial" panose="020B0604020202020204" pitchFamily="34" charset="0"/>
                <a:sym typeface="Arial" panose="020B0604020202020204" pitchFamily="34" charset="0"/>
              </a:rPr>
              <a:t>To explain terms: T</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C</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P, I</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P, domain name, domain name server, stream-based communications, and packet-based communications (§31.2).</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31.2 </a:t>
            </a:r>
            <a:r>
              <a:rPr lang="en-US" altLang="en-US" smtClean="0">
                <a:solidFill>
                  <a:srgbClr val="000000"/>
                </a:solidFill>
                <a:cs typeface="Arial" panose="020B0604020202020204" pitchFamily="34" charset="0"/>
                <a:sym typeface="Arial" panose="020B0604020202020204" pitchFamily="34" charset="0"/>
              </a:rPr>
              <a:t>To create servers using server sockets (§31.2.1) and clients using client sockets (§31.2.2).</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31.3</a:t>
            </a:r>
            <a:r>
              <a:rPr lang="en-US" altLang="en-US" smtClean="0">
                <a:solidFill>
                  <a:srgbClr val="000000"/>
                </a:solidFill>
                <a:cs typeface="Arial" panose="020B0604020202020204" pitchFamily="34" charset="0"/>
                <a:sym typeface="Arial" panose="020B0604020202020204" pitchFamily="34" charset="0"/>
              </a:rPr>
              <a:t> To implement Java networking programs using stream sockets (§31.2.3).</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31.4 </a:t>
            </a:r>
            <a:r>
              <a:rPr lang="en-US" altLang="en-US" smtClean="0">
                <a:solidFill>
                  <a:srgbClr val="000000"/>
                </a:solidFill>
                <a:cs typeface="Arial" panose="020B0604020202020204" pitchFamily="34" charset="0"/>
                <a:sym typeface="Arial" panose="020B0604020202020204" pitchFamily="34" charset="0"/>
              </a:rPr>
              <a:t>To develop an example of a client/server application (§31.2.4).</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 A Client/Server Example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3" name="Content Placeholder 2"/>
          <p:cNvSpPr>
            <a:spLocks noGrp="1"/>
          </p:cNvSpPr>
          <p:nvPr>
            <p:ph type="body" idx="1"/>
          </p:nvPr>
        </p:nvSpPr>
        <p:spPr/>
        <p:txBody>
          <a:bodyPr/>
          <a:lstStyle/>
          <a:p>
            <a:pPr>
              <a:defRPr/>
            </a:pPr>
            <a:r>
              <a:rPr lang="en-US" altLang="en-US" dirty="0" smtClean="0"/>
              <a:t>Section 31.2 presents a client program and a server program using socket streams. The client sends radius to a server. The server receives the data, uses them to find the area, and then sends the area to the client. Rewrite the program using datagram sockets.</a:t>
            </a:r>
          </a:p>
          <a:p>
            <a:pPr>
              <a:defRPr/>
            </a:pPr>
            <a:r>
              <a:rPr lang="en-US" altLang="en-US" dirty="0"/>
              <a:t>Note: Start the server, then the client</a:t>
            </a:r>
            <a:r>
              <a:rPr lang="en-US" altLang="en-US" dirty="0" smtClean="0"/>
              <a:t>.</a:t>
            </a:r>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 A Client/Server Example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a:t>
            </a:r>
            <a:endParaRPr lang="en-US" altLang="en-US" sz="2000" smtClean="0">
              <a:latin typeface="Times New Roman" panose="02020603050405020304" pitchFamily="18" charset="0"/>
              <a:cs typeface="Times New Roman" panose="02020603050405020304" pitchFamily="18" charset="0"/>
              <a:sym typeface="Times New Roman" panose="02020603050405020304" pitchFamily="18" charset="0"/>
            </a:endParaRPr>
          </a:p>
        </p:txBody>
      </p:sp>
      <p:graphicFrame>
        <p:nvGraphicFramePr>
          <p:cNvPr id="46083" name="Object 2" descr="A diagram illustrates a client server example. It has 2 windows named Datagram Client and 1 window named Datagram Server. The example shows the area calculation by the server for 2 values from the clients. The value is then passed to the client, which is displayed."/>
          <p:cNvGraphicFramePr>
            <a:graphicFrameLocks noChangeAspect="1"/>
          </p:cNvGraphicFramePr>
          <p:nvPr>
            <p:extLst>
              <p:ext uri="{D42A27DB-BD31-4B8C-83A1-F6EECF244321}">
                <p14:modId xmlns:p14="http://schemas.microsoft.com/office/powerpoint/2010/main" val="735833337"/>
              </p:ext>
            </p:extLst>
          </p:nvPr>
        </p:nvGraphicFramePr>
        <p:xfrm>
          <a:off x="533400" y="1905000"/>
          <a:ext cx="5486400" cy="1962150"/>
        </p:xfrm>
        <a:graphic>
          <a:graphicData uri="http://schemas.openxmlformats.org/presentationml/2006/ole">
            <mc:AlternateContent xmlns:mc="http://schemas.openxmlformats.org/markup-compatibility/2006">
              <mc:Choice xmlns:v="urn:schemas-microsoft-com:vml" Requires="v">
                <p:oleObj spid="_x0000_s46097" r:id="rId3" imgW="6609524" imgH="2362530" progId="Paint.Picture">
                  <p:embed/>
                </p:oleObj>
              </mc:Choice>
              <mc:Fallback>
                <p:oleObj r:id="rId3" imgW="6609524" imgH="2362530"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905000"/>
                        <a:ext cx="548640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Box 3">
            <a:hlinkClick r:id="rId5"/>
          </p:cNvPr>
          <p:cNvSpPr>
            <a:spLocks noChangeArrowheads="1"/>
          </p:cNvSpPr>
          <p:nvPr/>
        </p:nvSpPr>
        <p:spPr bwMode="auto">
          <a:xfrm>
            <a:off x="1182687" y="4476750"/>
            <a:ext cx="20939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DatagramServer</a:t>
            </a:r>
          </a:p>
        </p:txBody>
      </p:sp>
      <p:sp>
        <p:nvSpPr>
          <p:cNvPr id="10" name="TextBox 4">
            <a:hlinkClick r:id="rId6"/>
          </p:cNvPr>
          <p:cNvSpPr txBox="1"/>
          <p:nvPr/>
        </p:nvSpPr>
        <p:spPr>
          <a:xfrm>
            <a:off x="1848643" y="5012277"/>
            <a:ext cx="762000" cy="461962"/>
          </a:xfrm>
          <a:prstGeom prst="rect">
            <a:avLst/>
          </a:prstGeom>
          <a:solidFill>
            <a:srgbClr val="38A1BA"/>
          </a:solidFill>
        </p:spPr>
        <p:txBody>
          <a:bodyPr>
            <a:spAutoFit/>
          </a:bodyPr>
          <a:lstStyle/>
          <a:p>
            <a:pPr>
              <a:defRPr/>
            </a:pPr>
            <a:r>
              <a:rPr lang="en-US" sz="2400" dirty="0">
                <a:latin typeface="+mn-lt"/>
              </a:rPr>
              <a:t>Run</a:t>
            </a:r>
          </a:p>
        </p:txBody>
      </p:sp>
      <p:sp>
        <p:nvSpPr>
          <p:cNvPr id="8" name="TextBox 5">
            <a:hlinkClick r:id="rId7"/>
          </p:cNvPr>
          <p:cNvSpPr>
            <a:spLocks noChangeArrowheads="1"/>
          </p:cNvSpPr>
          <p:nvPr/>
        </p:nvSpPr>
        <p:spPr bwMode="auto">
          <a:xfrm>
            <a:off x="3657600" y="4476750"/>
            <a:ext cx="209391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DatagramClient</a:t>
            </a:r>
          </a:p>
        </p:txBody>
      </p:sp>
      <p:sp>
        <p:nvSpPr>
          <p:cNvPr id="11" name="TextBox 6">
            <a:hlinkClick r:id="rId6"/>
          </p:cNvPr>
          <p:cNvSpPr txBox="1"/>
          <p:nvPr/>
        </p:nvSpPr>
        <p:spPr>
          <a:xfrm>
            <a:off x="4323556" y="5012276"/>
            <a:ext cx="762000" cy="461963"/>
          </a:xfrm>
          <a:prstGeom prst="rect">
            <a:avLst/>
          </a:prstGeom>
          <a:solidFill>
            <a:srgbClr val="38A1BA"/>
          </a:solidFill>
        </p:spPr>
        <p:txBody>
          <a:bodyPr>
            <a:spAutoFit/>
          </a:bodyPr>
          <a:lstStyle/>
          <a:p>
            <a:pPr>
              <a:defRPr/>
            </a:pPr>
            <a:r>
              <a:rPr lang="en-US" sz="2400" dirty="0">
                <a:latin typeface="+mn-lt"/>
              </a:rPr>
              <a:t>Run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Copyright</a:t>
            </a:r>
            <a:endParaRPr lang="en-US" dirty="0"/>
          </a:p>
        </p:txBody>
      </p:sp>
      <p:pic>
        <p:nvPicPr>
          <p:cNvPr id="4710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33600"/>
            <a:ext cx="6950075"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Objectives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a:t>
            </a:r>
          </a:p>
        </p:txBody>
      </p:sp>
      <p:sp>
        <p:nvSpPr>
          <p:cNvPr id="16387" name="Content Placeholder 2"/>
          <p:cNvSpPr txBox="1">
            <a:spLocks noGrp="1"/>
          </p:cNvSpPr>
          <p:nvPr>
            <p:ph type="body" idx="1"/>
          </p:nvPr>
        </p:nvSpPr>
        <p:spPr/>
        <p:txBody>
          <a:bodyPr/>
          <a:lstStyle/>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31.5</a:t>
            </a:r>
            <a:r>
              <a:rPr lang="en-US" altLang="en-US" smtClean="0">
                <a:solidFill>
                  <a:srgbClr val="000000"/>
                </a:solidFill>
                <a:cs typeface="Arial" panose="020B0604020202020204" pitchFamily="34" charset="0"/>
                <a:sym typeface="Arial" panose="020B0604020202020204" pitchFamily="34" charset="0"/>
              </a:rPr>
              <a:t> To obtain Internet addresses using the </a:t>
            </a:r>
            <a:r>
              <a:rPr lang="en-US" altLang="en-US" b="1" smtClean="0">
                <a:solidFill>
                  <a:srgbClr val="000000"/>
                </a:solidFill>
                <a:cs typeface="Arial" panose="020B0604020202020204" pitchFamily="34" charset="0"/>
                <a:sym typeface="Arial" panose="020B0604020202020204" pitchFamily="34" charset="0"/>
              </a:rPr>
              <a:t>InetAddress</a:t>
            </a:r>
            <a:r>
              <a:rPr lang="en-US" altLang="en-US" smtClean="0">
                <a:solidFill>
                  <a:srgbClr val="000000"/>
                </a:solidFill>
                <a:cs typeface="Arial" panose="020B0604020202020204" pitchFamily="34" charset="0"/>
                <a:sym typeface="Arial" panose="020B0604020202020204" pitchFamily="34" charset="0"/>
              </a:rPr>
              <a:t> class (§31.3).</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31.6</a:t>
            </a:r>
            <a:r>
              <a:rPr lang="en-US" altLang="en-US" smtClean="0">
                <a:solidFill>
                  <a:srgbClr val="000000"/>
                </a:solidFill>
                <a:cs typeface="Arial" panose="020B0604020202020204" pitchFamily="34" charset="0"/>
                <a:sym typeface="Arial" panose="020B0604020202020204" pitchFamily="34" charset="0"/>
              </a:rPr>
              <a:t> To develop servers for multiple clients (§31.4).</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31.7</a:t>
            </a:r>
            <a:r>
              <a:rPr lang="en-US" altLang="en-US" smtClean="0">
                <a:solidFill>
                  <a:srgbClr val="000000"/>
                </a:solidFill>
                <a:cs typeface="Arial" panose="020B0604020202020204" pitchFamily="34" charset="0"/>
                <a:sym typeface="Arial" panose="020B0604020202020204" pitchFamily="34" charset="0"/>
              </a:rPr>
              <a:t> To send and receive objects on a network (§31.5).</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31.8</a:t>
            </a:r>
            <a:r>
              <a:rPr lang="en-US" altLang="en-US" smtClean="0">
                <a:solidFill>
                  <a:srgbClr val="000000"/>
                </a:solidFill>
                <a:cs typeface="Arial" panose="020B0604020202020204" pitchFamily="34" charset="0"/>
                <a:sym typeface="Arial" panose="020B0604020202020204" pitchFamily="34" charset="0"/>
              </a:rPr>
              <a:t> To develop an interactive tic-tac-toe game played on the Internet (§31.6).</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Client/Server Communications</a:t>
            </a:r>
          </a:p>
        </p:txBody>
      </p:sp>
      <p:pic>
        <p:nvPicPr>
          <p:cNvPr id="20483" name="Picture 2" descr="A diagram illustrates client server communications. The server and client are depicted by blocks named server host and client host. Server host is presented with two statement blocks. The first statement block in server read as follows. server socket on port 8000, sever socket server = new server socket left parenthesis 8000 right parenthesis semicolon. This block is labeled, the server must be running when a client starts, The server waits for a connection request from a client. To establish a server, you need to create a server socket and attach it to a port, which is where the server listens for connections. The second statement block in server reads as follows. A client socket, socket socket equals server period accept left parenthesis right parenthesis. This block is labeled, after a server is created the server can use this statement to listen for communications. The client host block is presented with a statement block which reads as follows. Client socket, socket socket equals new socket left parenthesis hosyt,8000 right parenthesis. This block is labeled, the client issues this statement to request a connection to a server. Once a connection is established all communications between server and client is conducted the same as for input or output stream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752600"/>
            <a:ext cx="7632700" cy="389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Data Transmission through Sockets </a:t>
            </a:r>
          </a:p>
        </p:txBody>
      </p:sp>
      <p:graphicFrame>
        <p:nvGraphicFramePr>
          <p:cNvPr id="22532" name="Object 2" descr="Computer code reads, Input Stream input equals socket period get Input Stream left parenthesis right parenthesis semicolon. "/>
          <p:cNvGraphicFramePr>
            <a:graphicFrameLocks noChangeAspect="1"/>
          </p:cNvGraphicFramePr>
          <p:nvPr>
            <p:extLst>
              <p:ext uri="{D42A27DB-BD31-4B8C-83A1-F6EECF244321}">
                <p14:modId xmlns:p14="http://schemas.microsoft.com/office/powerpoint/2010/main" val="103543356"/>
              </p:ext>
            </p:extLst>
          </p:nvPr>
        </p:nvGraphicFramePr>
        <p:xfrm>
          <a:off x="812800" y="1741488"/>
          <a:ext cx="6121400" cy="355600"/>
        </p:xfrm>
        <a:graphic>
          <a:graphicData uri="http://schemas.openxmlformats.org/presentationml/2006/ole">
            <mc:AlternateContent xmlns:mc="http://schemas.openxmlformats.org/markup-compatibility/2006">
              <mc:Choice xmlns:v="urn:schemas-microsoft-com:vml" Requires="v">
                <p:oleObj spid="_x0000_s22552" name="Equation" r:id="rId4" imgW="6121400" imgH="355600" progId="Equation.DSMT4">
                  <p:embed/>
                </p:oleObj>
              </mc:Choice>
              <mc:Fallback>
                <p:oleObj name="Equation" r:id="rId4" imgW="6121400" imgH="355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800" y="1741488"/>
                        <a:ext cx="61214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3" name="Object 3" descr="Computer code reads, Output Stream output equals socket period get Output Stream left parenthesis right parenthesis semicolon."/>
          <p:cNvGraphicFramePr>
            <a:graphicFrameLocks noChangeAspect="1"/>
          </p:cNvGraphicFramePr>
          <p:nvPr>
            <p:extLst>
              <p:ext uri="{D42A27DB-BD31-4B8C-83A1-F6EECF244321}">
                <p14:modId xmlns:p14="http://schemas.microsoft.com/office/powerpoint/2010/main" val="574391874"/>
              </p:ext>
            </p:extLst>
          </p:nvPr>
        </p:nvGraphicFramePr>
        <p:xfrm>
          <a:off x="788988" y="2293938"/>
          <a:ext cx="6794500" cy="355600"/>
        </p:xfrm>
        <a:graphic>
          <a:graphicData uri="http://schemas.openxmlformats.org/presentationml/2006/ole">
            <mc:AlternateContent xmlns:mc="http://schemas.openxmlformats.org/markup-compatibility/2006">
              <mc:Choice xmlns:v="urn:schemas-microsoft-com:vml" Requires="v">
                <p:oleObj spid="_x0000_s22553" name="Equation" r:id="rId6" imgW="6794500" imgH="355600" progId="Equation.DSMT4">
                  <p:embed/>
                </p:oleObj>
              </mc:Choice>
              <mc:Fallback>
                <p:oleObj name="Equation" r:id="rId6" imgW="6794500" imgH="3556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8988" y="2293938"/>
                        <a:ext cx="67945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2531" name="Picture 4" descr="A diagram depicts server and client communications. The server block is presented with computer code which read as follows. The code has 13 lines. The lines read as follows. Line 1. i n t port equals 8000 semicolon. Line 2. Data Input Stream in semicolon. Line 3. Data Output Stream out semicolon. Line 4. Server Socket server semicolon. Line 5. Socket socket semicolon. Line 6. server equals new Server Socket left parenthesis port right parenthesis semicolon. Line 7. socket equals server period accept left parenthesis right parenthesis semicolon. Line 8. in equals new Data Input Stream. Line 9. left parenthesis socket period get Input Stream left parenthesis right parenthesis right parenthesis semicolon. Line 10. out equals new Data Out Stream. Line 11. left parenthesis socket period get Output Stream left parenthesis right parenthesis right parenthesis semicolon. Line 12. System period out period print l n left parenthesis in period read Double left parenthesis right parenthesis right parenthesis semicolon. Line 13. out period write Double left parenthesis a Number right parenthesis semicolon. Line 13 is the output from the server to the client. The client block is presented with code which reads as follows. The code has 12 lines. The lines read as follows. Line 1. i n t port equals 8000 semicolon. Line 2. String host equals double quote local host double quote. Line 3. Data Input Stream in semicolon. Line 4. Data Output Stream out semicolon. Line 5. Socket socket semicolon. Line 6. socket equals new Socket left parenthesis host comma port right parenthesis semicolon. This line of code is the connection request from the client to server. Line 7. in equals new Data Input Stream. Line 8. left parenthesis socket period get Input Stream left parenthesis right parenthesis right parenthesis semicolon. Line 9. out equals new Data Output Stream. Line 10. left parenthesis socket period get Output Stream left parenthesis right parenthesis right parenthesis semicolon. Line 11. out period write Double left parenthesis a Number right parenthesis semicolon. This line of code is an input to the server from the client. Line 12. System period out period print l n left parenthesis in period read Double left parenthesis right parenthesis right parenthesis semicol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7388" y="3019425"/>
            <a:ext cx="7769225" cy="3090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z="3600" smtClean="0">
                <a:latin typeface="Times New Roman" panose="02020603050405020304" pitchFamily="18" charset="0"/>
                <a:cs typeface="Times New Roman" panose="02020603050405020304" pitchFamily="18" charset="0"/>
                <a:sym typeface="Times New Roman" panose="02020603050405020304" pitchFamily="18" charset="0"/>
              </a:rPr>
              <a:t>A Client/Server Example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3)</a:t>
            </a:r>
          </a:p>
        </p:txBody>
      </p:sp>
      <p:sp>
        <p:nvSpPr>
          <p:cNvPr id="2" name="Content Placeholder 2"/>
          <p:cNvSpPr>
            <a:spLocks noGrp="1"/>
          </p:cNvSpPr>
          <p:nvPr>
            <p:ph type="body" idx="1"/>
          </p:nvPr>
        </p:nvSpPr>
        <p:spPr>
          <a:xfrm>
            <a:off x="457200" y="1600200"/>
            <a:ext cx="8229600" cy="2362200"/>
          </a:xfrm>
        </p:spPr>
        <p:txBody>
          <a:bodyPr/>
          <a:lstStyle/>
          <a:p>
            <a:pPr>
              <a:defRPr/>
            </a:pPr>
            <a:r>
              <a:rPr lang="en-US" altLang="en-US" dirty="0"/>
              <a:t>Problem: Write a client to send data to a server. The server receives the data, uses it to produce a result, and then sends the result back to the client. The client displays the result on the console.  In this example, the data sent from the client is the radius of a circle, and the result produced </a:t>
            </a:r>
            <a:r>
              <a:rPr lang="en-US" altLang="en-US" dirty="0" smtClean="0"/>
              <a:t>by the </a:t>
            </a:r>
            <a:r>
              <a:rPr lang="en-US" altLang="en-US" dirty="0"/>
              <a:t>server is the area of the circle</a:t>
            </a:r>
            <a:r>
              <a:rPr lang="en-US" altLang="en-US" dirty="0" smtClean="0"/>
              <a:t>.</a:t>
            </a:r>
            <a:endParaRPr lang="en-US" altLang="en-US" dirty="0"/>
          </a:p>
        </p:txBody>
      </p:sp>
      <p:graphicFrame>
        <p:nvGraphicFramePr>
          <p:cNvPr id="24580" name="Object 3" descr="A diagram illustrates client server example, the client sends data which is the radius of the circle, as input to the server and the server computes the area of the circle. The server sends the calculated result back to client as output from the server."/>
          <p:cNvGraphicFramePr>
            <a:graphicFrameLocks noChangeAspect="1"/>
          </p:cNvGraphicFramePr>
          <p:nvPr>
            <p:extLst>
              <p:ext uri="{D42A27DB-BD31-4B8C-83A1-F6EECF244321}">
                <p14:modId xmlns:p14="http://schemas.microsoft.com/office/powerpoint/2010/main" val="1829260870"/>
              </p:ext>
            </p:extLst>
          </p:nvPr>
        </p:nvGraphicFramePr>
        <p:xfrm>
          <a:off x="914400" y="4343400"/>
          <a:ext cx="7239000" cy="1676400"/>
        </p:xfrm>
        <a:graphic>
          <a:graphicData uri="http://schemas.openxmlformats.org/presentationml/2006/ole">
            <mc:AlternateContent xmlns:mc="http://schemas.openxmlformats.org/markup-compatibility/2006">
              <mc:Choice xmlns:v="urn:schemas-microsoft-com:vml" Requires="v">
                <p:oleObj spid="_x0000_s24591" name="Picture" r:id="rId4" imgW="4480560" imgH="2651760" progId="Word.Picture.8">
                  <p:embed/>
                </p:oleObj>
              </mc:Choice>
              <mc:Fallback>
                <p:oleObj name="Picture" r:id="rId4" imgW="4480560" imgH="2651760" progId="Word.Picture.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l="3511" t="25452" r="14709" b="38300"/>
                      <a:stretch>
                        <a:fillRect/>
                      </a:stretch>
                    </p:blipFill>
                    <p:spPr bwMode="auto">
                      <a:xfrm>
                        <a:off x="914400" y="4343400"/>
                        <a:ext cx="7239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A Client/Server Example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3)</a:t>
            </a:r>
          </a:p>
        </p:txBody>
      </p:sp>
      <p:pic>
        <p:nvPicPr>
          <p:cNvPr id="26627" name="Picture 2" descr="Two diagrams a and b, demonstrate the flow of data in client server communications. The client block which is connected to the server block through a network. In diagram a, the data, which is the radius of the circle, flows from client to server is as follows. Radius, Data Output Stream, socket period get Output Stream, socket, network, socket, socket get Input Stream, Data Input Stream, Radius. In diagram b, the data, which is the area computed by server, flows from the server to client is as follows. area, Data Output Stream, socket period get Output Stream, socket, network, socket, socket get Input Stream, Data Input Stream, are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197100"/>
            <a:ext cx="8686800" cy="246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A Client/Server Example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(3 of 3)</a:t>
            </a:r>
          </a:p>
        </p:txBody>
      </p:sp>
      <p:sp>
        <p:nvSpPr>
          <p:cNvPr id="2" name="Text Placeholder 2"/>
          <p:cNvSpPr>
            <a:spLocks noGrp="1"/>
          </p:cNvSpPr>
          <p:nvPr>
            <p:ph type="body" idx="1"/>
          </p:nvPr>
        </p:nvSpPr>
        <p:spPr>
          <a:xfrm>
            <a:off x="457200" y="1600200"/>
            <a:ext cx="8229600" cy="457200"/>
          </a:xfrm>
        </p:spPr>
        <p:txBody>
          <a:bodyPr/>
          <a:lstStyle/>
          <a:p>
            <a:pPr>
              <a:defRPr/>
            </a:pPr>
            <a:r>
              <a:rPr lang="en-US" altLang="en-US" dirty="0"/>
              <a:t>Note: Start the server, then the client</a:t>
            </a:r>
            <a:r>
              <a:rPr lang="en-US" altLang="en-US" dirty="0" smtClean="0"/>
              <a:t>.</a:t>
            </a:r>
            <a:endParaRPr lang="en-US" altLang="en-US" sz="3200" dirty="0"/>
          </a:p>
        </p:txBody>
      </p:sp>
      <p:graphicFrame>
        <p:nvGraphicFramePr>
          <p:cNvPr id="28676" name="Object 3" descr="A diagram illustrates client server example, the client sends data which is the radius of the circle, as input to the server. The server computes the area of the circle and sends the calculated result back to client as output from the server."/>
          <p:cNvGraphicFramePr>
            <a:graphicFrameLocks noChangeAspect="1"/>
          </p:cNvGraphicFramePr>
          <p:nvPr>
            <p:extLst>
              <p:ext uri="{D42A27DB-BD31-4B8C-83A1-F6EECF244321}">
                <p14:modId xmlns:p14="http://schemas.microsoft.com/office/powerpoint/2010/main" val="1322573373"/>
              </p:ext>
            </p:extLst>
          </p:nvPr>
        </p:nvGraphicFramePr>
        <p:xfrm>
          <a:off x="952500" y="2286000"/>
          <a:ext cx="7239000" cy="1676400"/>
        </p:xfrm>
        <a:graphic>
          <a:graphicData uri="http://schemas.openxmlformats.org/presentationml/2006/ole">
            <mc:AlternateContent xmlns:mc="http://schemas.openxmlformats.org/markup-compatibility/2006">
              <mc:Choice xmlns:v="urn:schemas-microsoft-com:vml" Requires="v">
                <p:oleObj spid="_x0000_s28692" name="Picture" r:id="rId4" imgW="4480560" imgH="2651760" progId="Word.Picture.8">
                  <p:embed/>
                </p:oleObj>
              </mc:Choice>
              <mc:Fallback>
                <p:oleObj name="Picture" r:id="rId4" imgW="4480560" imgH="2651760" progId="Word.Picture.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l="3511" t="25452" r="14709" b="38300"/>
                      <a:stretch>
                        <a:fillRect/>
                      </a:stretch>
                    </p:blipFill>
                    <p:spPr bwMode="auto">
                      <a:xfrm>
                        <a:off x="952500" y="2286000"/>
                        <a:ext cx="7239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8677" name="Picture 4" descr="A window titled, Server, is presented with text which reads as follows. server started at Saturday April 13, 07 colon 35 colon 33 E D T 2002. radius received from client colon 4.0. Area found colon 50.265482457436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733800"/>
            <a:ext cx="3284538" cy="14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8" name="Picture 5" descr="A window titled, client, is presented with an enter radius text entry field and is presented with text which reads as follows. Radius is 4.0. Area received from the server is 50.26548245743669.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9200" y="3775075"/>
            <a:ext cx="34290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6">
            <a:hlinkClick r:id="rId8"/>
          </p:cNvPr>
          <p:cNvSpPr txBox="1"/>
          <p:nvPr/>
        </p:nvSpPr>
        <p:spPr>
          <a:xfrm>
            <a:off x="457200" y="5410200"/>
            <a:ext cx="1828800" cy="461963"/>
          </a:xfrm>
          <a:prstGeom prst="rect">
            <a:avLst/>
          </a:prstGeom>
          <a:solidFill>
            <a:srgbClr val="92D050"/>
          </a:solidFill>
        </p:spPr>
        <p:txBody>
          <a:bodyPr>
            <a:spAutoFit/>
          </a:bodyPr>
          <a:lstStyle/>
          <a:p>
            <a:pPr>
              <a:defRPr/>
            </a:pPr>
            <a:r>
              <a:rPr lang="en-US" sz="2400" dirty="0">
                <a:latin typeface="+mn-lt"/>
              </a:rPr>
              <a:t>Server</a:t>
            </a:r>
          </a:p>
        </p:txBody>
      </p:sp>
      <p:sp>
        <p:nvSpPr>
          <p:cNvPr id="4" name="TextBox 7"/>
          <p:cNvSpPr txBox="1"/>
          <p:nvPr/>
        </p:nvSpPr>
        <p:spPr>
          <a:xfrm>
            <a:off x="457200" y="5843588"/>
            <a:ext cx="2590800" cy="461962"/>
          </a:xfrm>
          <a:prstGeom prst="rect">
            <a:avLst/>
          </a:prstGeom>
          <a:solidFill>
            <a:srgbClr val="38A1BA"/>
          </a:solidFill>
        </p:spPr>
        <p:txBody>
          <a:bodyPr>
            <a:spAutoFit/>
          </a:bodyPr>
          <a:lstStyle/>
          <a:p>
            <a:pPr>
              <a:defRPr/>
            </a:pPr>
            <a:r>
              <a:rPr lang="en-US" sz="2400" dirty="0">
                <a:latin typeface="+mn-lt"/>
              </a:rPr>
              <a:t>Start Server</a:t>
            </a:r>
          </a:p>
        </p:txBody>
      </p:sp>
      <p:sp>
        <p:nvSpPr>
          <p:cNvPr id="9" name="TextBox 8">
            <a:hlinkClick r:id="rId9"/>
          </p:cNvPr>
          <p:cNvSpPr txBox="1"/>
          <p:nvPr/>
        </p:nvSpPr>
        <p:spPr>
          <a:xfrm>
            <a:off x="7391400" y="5453063"/>
            <a:ext cx="1074738" cy="461962"/>
          </a:xfrm>
          <a:prstGeom prst="rect">
            <a:avLst/>
          </a:prstGeom>
          <a:solidFill>
            <a:srgbClr val="92D050"/>
          </a:solidFill>
        </p:spPr>
        <p:txBody>
          <a:bodyPr>
            <a:spAutoFit/>
          </a:bodyPr>
          <a:lstStyle/>
          <a:p>
            <a:pPr>
              <a:defRPr/>
            </a:pPr>
            <a:r>
              <a:rPr lang="en-US" sz="2400" dirty="0">
                <a:latin typeface="+mn-lt"/>
              </a:rPr>
              <a:t>Client</a:t>
            </a:r>
          </a:p>
        </p:txBody>
      </p:sp>
      <p:sp>
        <p:nvSpPr>
          <p:cNvPr id="10" name="TextBox 9"/>
          <p:cNvSpPr txBox="1"/>
          <p:nvPr/>
        </p:nvSpPr>
        <p:spPr>
          <a:xfrm>
            <a:off x="6629400" y="5943600"/>
            <a:ext cx="1905000" cy="461963"/>
          </a:xfrm>
          <a:prstGeom prst="rect">
            <a:avLst/>
          </a:prstGeom>
          <a:solidFill>
            <a:srgbClr val="38A1BA"/>
          </a:solidFill>
        </p:spPr>
        <p:txBody>
          <a:bodyPr>
            <a:spAutoFit/>
          </a:bodyPr>
          <a:lstStyle/>
          <a:p>
            <a:pPr>
              <a:defRPr/>
            </a:pPr>
            <a:r>
              <a:rPr lang="en-US" sz="2400" dirty="0">
                <a:latin typeface="+mn-lt"/>
              </a:rPr>
              <a:t>Start Client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The InetAddress Class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 </a:t>
            </a:r>
          </a:p>
        </p:txBody>
      </p:sp>
      <p:sp>
        <p:nvSpPr>
          <p:cNvPr id="3" name="Text Placeholder 2"/>
          <p:cNvSpPr>
            <a:spLocks noGrp="1"/>
          </p:cNvSpPr>
          <p:nvPr>
            <p:ph type="body" idx="1"/>
          </p:nvPr>
        </p:nvSpPr>
        <p:spPr>
          <a:xfrm>
            <a:off x="457200" y="1600200"/>
            <a:ext cx="8229600" cy="2286000"/>
          </a:xfrm>
        </p:spPr>
        <p:txBody>
          <a:bodyPr/>
          <a:lstStyle/>
          <a:p>
            <a:pPr indent="-256032">
              <a:defRPr/>
            </a:pPr>
            <a:r>
              <a:rPr lang="en-US" altLang="en-US" sz="2400" dirty="0">
                <a:latin typeface="+mn-lt"/>
                <a:cs typeface="Courier New" panose="02070309020205020404" pitchFamily="49" charset="0"/>
              </a:rPr>
              <a:t>Occasionally, you would like to know who is connecting to the server. You can use the </a:t>
            </a:r>
            <a:r>
              <a:rPr lang="en-US" altLang="en-US" sz="2400" dirty="0" err="1">
                <a:latin typeface="+mn-lt"/>
                <a:cs typeface="Courier New" panose="02070309020205020404" pitchFamily="49" charset="0"/>
              </a:rPr>
              <a:t>InetAddress</a:t>
            </a:r>
            <a:r>
              <a:rPr lang="en-US" altLang="en-US" sz="2400" dirty="0">
                <a:latin typeface="+mn-lt"/>
                <a:cs typeface="Courier New" panose="02070309020205020404" pitchFamily="49" charset="0"/>
              </a:rPr>
              <a:t> class to find the client's host name and IP address. The </a:t>
            </a:r>
            <a:r>
              <a:rPr lang="en-US" altLang="en-US" sz="2400" dirty="0" err="1">
                <a:latin typeface="+mn-lt"/>
                <a:cs typeface="Courier New" panose="02070309020205020404" pitchFamily="49" charset="0"/>
              </a:rPr>
              <a:t>InetAddress</a:t>
            </a:r>
            <a:r>
              <a:rPr lang="en-US" altLang="en-US" sz="2400" dirty="0">
                <a:latin typeface="+mn-lt"/>
                <a:cs typeface="Courier New" panose="02070309020205020404" pitchFamily="49" charset="0"/>
              </a:rPr>
              <a:t> class models an IP address. You can use the statement shown below to create an instance of </a:t>
            </a:r>
            <a:r>
              <a:rPr lang="en-US" altLang="en-US" sz="2400" dirty="0" err="1">
                <a:latin typeface="+mn-lt"/>
                <a:cs typeface="Courier New" panose="02070309020205020404" pitchFamily="49" charset="0"/>
              </a:rPr>
              <a:t>InetAddress</a:t>
            </a:r>
            <a:r>
              <a:rPr lang="en-US" altLang="en-US" sz="2400" dirty="0">
                <a:latin typeface="+mn-lt"/>
                <a:cs typeface="Courier New" panose="02070309020205020404" pitchFamily="49" charset="0"/>
              </a:rPr>
              <a:t> for the client on a socket</a:t>
            </a:r>
            <a:r>
              <a:rPr lang="en-US" altLang="en-US" sz="2400" dirty="0" smtClean="0">
                <a:latin typeface="+mn-lt"/>
                <a:cs typeface="Courier New" panose="02070309020205020404" pitchFamily="49" charset="0"/>
              </a:rPr>
              <a:t>.</a:t>
            </a:r>
            <a:endParaRPr lang="en-US" altLang="en-US" sz="2400" dirty="0">
              <a:latin typeface="+mn-lt"/>
              <a:cs typeface="Courier New" panose="02070309020205020404" pitchFamily="49" charset="0"/>
            </a:endParaRPr>
          </a:p>
        </p:txBody>
      </p:sp>
      <p:graphicFrame>
        <p:nvGraphicFramePr>
          <p:cNvPr id="30725" name="Object 3" descr="Computer code reads, I net Address i net Address equals socket period get I net Address left parenthesis right parenthesis semicolon."/>
          <p:cNvGraphicFramePr>
            <a:graphicFrameLocks noChangeAspect="1"/>
          </p:cNvGraphicFramePr>
          <p:nvPr>
            <p:extLst>
              <p:ext uri="{D42A27DB-BD31-4B8C-83A1-F6EECF244321}">
                <p14:modId xmlns:p14="http://schemas.microsoft.com/office/powerpoint/2010/main" val="3722444669"/>
              </p:ext>
            </p:extLst>
          </p:nvPr>
        </p:nvGraphicFramePr>
        <p:xfrm>
          <a:off x="838200" y="4068763"/>
          <a:ext cx="6870700" cy="355600"/>
        </p:xfrm>
        <a:graphic>
          <a:graphicData uri="http://schemas.openxmlformats.org/presentationml/2006/ole">
            <mc:AlternateContent xmlns:mc="http://schemas.openxmlformats.org/markup-compatibility/2006">
              <mc:Choice xmlns:v="urn:schemas-microsoft-com:vml" Requires="v">
                <p:oleObj spid="_x0000_s30735" name="Equation" r:id="rId3" imgW="6870700" imgH="355600" progId="Equation.DSMT4">
                  <p:embed/>
                </p:oleObj>
              </mc:Choice>
              <mc:Fallback>
                <p:oleObj name="Equation" r:id="rId3" imgW="6870700" imgH="355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068763"/>
                        <a:ext cx="68707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2168</TotalTime>
  <Words>758</Words>
  <Application>Microsoft Office PowerPoint</Application>
  <PresentationFormat>On-screen Show (4:3)</PresentationFormat>
  <Paragraphs>75</Paragraphs>
  <Slides>22</Slides>
  <Notes>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4</vt:i4>
      </vt:variant>
      <vt:variant>
        <vt:lpstr>Slide Titles</vt:lpstr>
      </vt:variant>
      <vt:variant>
        <vt:i4>22</vt:i4>
      </vt:variant>
    </vt:vector>
  </HeadingPairs>
  <TitlesOfParts>
    <vt:vector size="36" baseType="lpstr">
      <vt:lpstr>MS PGothic</vt:lpstr>
      <vt:lpstr>MS PGothic</vt:lpstr>
      <vt:lpstr>Arial</vt:lpstr>
      <vt:lpstr>Book Antiqua</vt:lpstr>
      <vt:lpstr>Calibri</vt:lpstr>
      <vt:lpstr>Courier New</vt:lpstr>
      <vt:lpstr>Noto Sans Symbols</vt:lpstr>
      <vt:lpstr>Times New Roman</vt:lpstr>
      <vt:lpstr>Verdana</vt:lpstr>
      <vt:lpstr>508 Lecture</vt:lpstr>
      <vt:lpstr>Equation</vt:lpstr>
      <vt:lpstr>Picture</vt:lpstr>
      <vt:lpstr>Microsoft Word Picture</vt:lpstr>
      <vt:lpstr>Bitmap Image</vt:lpstr>
      <vt:lpstr>Introduction to Java Programming</vt:lpstr>
      <vt:lpstr>Objectives (1 of 2)</vt:lpstr>
      <vt:lpstr>Objectives (2 of 2)</vt:lpstr>
      <vt:lpstr>Client/Server Communications</vt:lpstr>
      <vt:lpstr>Data Transmission through Sockets </vt:lpstr>
      <vt:lpstr>A Client/Server Example (1 of 3)</vt:lpstr>
      <vt:lpstr>A Client/Server Example (2 of 3)</vt:lpstr>
      <vt:lpstr>A Client/Server Example (3 of 3)</vt:lpstr>
      <vt:lpstr>The InetAddress Class (1 of 2) </vt:lpstr>
      <vt:lpstr>The InetAddress Class (2 of 2) </vt:lpstr>
      <vt:lpstr>Serving Multiple Clients (1 of 2) </vt:lpstr>
      <vt:lpstr>Serving Multiple Clients (2 of 2)  </vt:lpstr>
      <vt:lpstr>Example: Serving Multiple Clients</vt:lpstr>
      <vt:lpstr>Example: Passing Objects in Network Programs</vt:lpstr>
      <vt:lpstr>Case Studies: Distributed TicTacToe Games</vt:lpstr>
      <vt:lpstr>Distributed TicTacToe</vt:lpstr>
      <vt:lpstr>Distributed TicTacToe Game</vt:lpstr>
      <vt:lpstr>DatagramPacket </vt:lpstr>
      <vt:lpstr>Datagram Programming </vt:lpstr>
      <vt:lpstr>Example: A Client/Server Example (1 of 2)</vt:lpstr>
      <vt:lpstr>Example: A Client/Server Example (2 of 2)</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10e</dc:title>
  <dc:subject>Engineering Computer Science</dc:subject>
  <dc:creator>Liang</dc:creator>
  <cp:keywords>Engineering Computer Science</cp:keywords>
  <cp:lastModifiedBy>Dutta, Prerana (Cognizant)</cp:lastModifiedBy>
  <cp:revision>285</cp:revision>
  <dcterms:created xsi:type="dcterms:W3CDTF">2010-11-01T17:51:55Z</dcterms:created>
  <dcterms:modified xsi:type="dcterms:W3CDTF">2018-03-23T12:43:58Z</dcterms:modified>
</cp:coreProperties>
</file>