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64"/>
  </p:notesMasterIdLst>
  <p:handoutMasterIdLst>
    <p:handoutMasterId r:id="rId65"/>
  </p:handoutMasterIdLst>
  <p:sldIdLst>
    <p:sldId id="308" r:id="rId2"/>
    <p:sldId id="257" r:id="rId3"/>
    <p:sldId id="317" r:id="rId4"/>
    <p:sldId id="318" r:id="rId5"/>
    <p:sldId id="319" r:id="rId6"/>
    <p:sldId id="320" r:id="rId7"/>
    <p:sldId id="321" r:id="rId8"/>
    <p:sldId id="322" r:id="rId9"/>
    <p:sldId id="359"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60" r:id="rId47"/>
    <p:sldId id="361" r:id="rId48"/>
    <p:sldId id="362" r:id="rId49"/>
    <p:sldId id="363" r:id="rId50"/>
    <p:sldId id="364" r:id="rId51"/>
    <p:sldId id="365" r:id="rId52"/>
    <p:sldId id="366" r:id="rId53"/>
    <p:sldId id="367" r:id="rId54"/>
    <p:sldId id="368" r:id="rId55"/>
    <p:sldId id="369" r:id="rId56"/>
    <p:sldId id="370" r:id="rId57"/>
    <p:sldId id="371" r:id="rId58"/>
    <p:sldId id="372" r:id="rId59"/>
    <p:sldId id="373" r:id="rId60"/>
    <p:sldId id="374" r:id="rId61"/>
    <p:sldId id="375" r:id="rId62"/>
    <p:sldId id="293" r:id="rId6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BA"/>
    <a:srgbClr val="007FA3"/>
    <a:srgbClr val="00B050"/>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4660"/>
  </p:normalViewPr>
  <p:slideViewPr>
    <p:cSldViewPr>
      <p:cViewPr varScale="1">
        <p:scale>
          <a:sx n="110" d="100"/>
          <a:sy n="110" d="100"/>
        </p:scale>
        <p:origin x="108"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34" charset="-128"/>
                <a:cs typeface="Arial" pitchFamily="34" charset="0"/>
              </a:defRPr>
            </a:lvl1pPr>
          </a:lstStyle>
          <a:p>
            <a:pPr>
              <a:defRPr/>
            </a:pPr>
            <a:fld id="{6F423EEB-6E52-4C84-BF2B-77C3F1B7D27C}" type="datetimeFigureOut">
              <a:rPr lang="en-US" altLang="en-US"/>
              <a:pPr>
                <a:defRPr/>
              </a:pPr>
              <a:t>3/23/2018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cs typeface="Arial" panose="020B0604020202020204" pitchFamily="34" charset="0"/>
              </a:defRPr>
            </a:lvl1pPr>
          </a:lstStyle>
          <a:p>
            <a:pPr>
              <a:defRPr/>
            </a:pPr>
            <a:fld id="{F9D2D360-4909-4A64-BEEA-2AF1BE9F083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fld id="{86D2DD58-7CD7-434B-8EA5-C7D0FCC99522}" type="datetimeFigureOut">
              <a:rPr lang="en-US" altLang="en-US"/>
              <a:pPr>
                <a:defRPr/>
              </a:pPr>
              <a:t>3/23/2018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65BAF610-ABA2-4299-81AD-C2470BAA7E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E0D1B93-0CCE-4A33-BE52-24DAF0A9D06B}"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EEDC061-B52D-450C-8B09-F12DB404E0A8}"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C0CDDE4-3FD2-4467-B3D4-383D32E14C94}" type="slidenum">
              <a:rPr lang="en-US" altLang="en-US" smtClean="0">
                <a:latin typeface="Calibri" panose="020F0502020204030204" pitchFamily="34" charset="0"/>
              </a:rPr>
              <a:pPr/>
              <a:t>62</a:t>
            </a:fld>
            <a:endParaRPr lang="en-US"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F888A0AB-4A27-4046-BB8C-F3AAA79A4627}" type="datetime1">
              <a:rPr lang="en-US" altLang="en-US"/>
              <a:pPr>
                <a:defRPr/>
              </a:pPr>
              <a:t>3/23/2018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D8C7FDE9-1596-4D49-AC63-0F17999E580D}" type="slidenum">
              <a:rPr lang="en-US" altLang="en-US"/>
              <a:pPr>
                <a:defRPr/>
              </a:pPr>
              <a:t>‹#›</a:t>
            </a:fld>
            <a:endParaRPr lang="en-US" altLang="en-US"/>
          </a:p>
        </p:txBody>
      </p:sp>
    </p:spTree>
    <p:extLst>
      <p:ext uri="{BB962C8B-B14F-4D97-AF65-F5344CB8AC3E}">
        <p14:creationId xmlns:p14="http://schemas.microsoft.com/office/powerpoint/2010/main" val="3833749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41878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374583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D72F0513-F71D-486A-85EF-E9BFEC40A44D}" type="datetime1">
              <a:rPr lang="en-US" altLang="en-US"/>
              <a:pPr>
                <a:defRPr/>
              </a:pPr>
              <a:t>3/23/2018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3588B306-140C-4D2B-874B-CCF1BF93378D}" type="slidenum">
              <a:rPr lang="en-US" altLang="en-US"/>
              <a:pPr>
                <a:defRPr/>
              </a:pPr>
              <a:t>‹#›</a:t>
            </a:fld>
            <a:endParaRPr lang="en-US" altLang="en-US"/>
          </a:p>
        </p:txBody>
      </p:sp>
    </p:spTree>
    <p:extLst>
      <p:ext uri="{BB962C8B-B14F-4D97-AF65-F5344CB8AC3E}">
        <p14:creationId xmlns:p14="http://schemas.microsoft.com/office/powerpoint/2010/main" val="323455038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7A679492-7E26-47BD-AC17-B510016831AF}" type="datetime1">
              <a:rPr lang="en-US" altLang="en-US"/>
              <a:pPr>
                <a:defRPr/>
              </a:pPr>
              <a:t>3/23/2018</a:t>
            </a:fld>
            <a:endParaRPr lang="en-US" altLang="en-US"/>
          </a:p>
        </p:txBody>
      </p:sp>
      <p:sp>
        <p:nvSpPr>
          <p:cNvPr id="7"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BC434513-4A4C-4357-99E7-14E9909289A5}" type="slidenum">
              <a:rPr lang="en-US" altLang="en-US"/>
              <a:pPr>
                <a:defRPr/>
              </a:pPr>
              <a:t>‹#›</a:t>
            </a:fld>
            <a:endParaRPr lang="en-US" altLang="en-US"/>
          </a:p>
        </p:txBody>
      </p:sp>
    </p:spTree>
    <p:extLst>
      <p:ext uri="{BB962C8B-B14F-4D97-AF65-F5344CB8AC3E}">
        <p14:creationId xmlns:p14="http://schemas.microsoft.com/office/powerpoint/2010/main" val="15938255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7"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6D50DBBB-5E6C-4448-9066-70E986FDA170}" type="datetime1">
              <a:rPr lang="en-US" altLang="en-US"/>
              <a:pPr>
                <a:defRPr/>
              </a:pPr>
              <a:t>3/23/2018</a:t>
            </a:fld>
            <a:endParaRPr lang="en-US" altLang="en-US"/>
          </a:p>
        </p:txBody>
      </p:sp>
      <p:sp>
        <p:nvSpPr>
          <p:cNvPr id="8"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314326A0-9CDD-405C-B199-5288FDBE44DD}" type="slidenum">
              <a:rPr lang="en-US" altLang="en-US"/>
              <a:pPr>
                <a:defRPr/>
              </a:pPr>
              <a:t>‹#›</a:t>
            </a:fld>
            <a:endParaRPr lang="en-US" altLang="en-US"/>
          </a:p>
        </p:txBody>
      </p:sp>
    </p:spTree>
    <p:extLst>
      <p:ext uri="{BB962C8B-B14F-4D97-AF65-F5344CB8AC3E}">
        <p14:creationId xmlns:p14="http://schemas.microsoft.com/office/powerpoint/2010/main" val="330981029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6"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C3AAA3A-49C6-44C4-A787-D9FE9EC5CC50}" type="datetime1">
              <a:rPr lang="en-US" altLang="en-US"/>
              <a:pPr>
                <a:defRPr/>
              </a:pPr>
              <a:t>3/23/2018</a:t>
            </a:fld>
            <a:endParaRPr lang="en-US" altLang="en-US"/>
          </a:p>
        </p:txBody>
      </p:sp>
      <p:sp>
        <p:nvSpPr>
          <p:cNvPr id="7"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F7D1DF33-5AB7-41E0-B901-B487E78AD7B8}" type="slidenum">
              <a:rPr lang="en-US" altLang="en-US"/>
              <a:pPr>
                <a:defRPr/>
              </a:pPr>
              <a:t>‹#›</a:t>
            </a:fld>
            <a:endParaRPr lang="en-US" altLang="en-US"/>
          </a:p>
        </p:txBody>
      </p:sp>
    </p:spTree>
    <p:extLst>
      <p:ext uri="{BB962C8B-B14F-4D97-AF65-F5344CB8AC3E}">
        <p14:creationId xmlns:p14="http://schemas.microsoft.com/office/powerpoint/2010/main" val="288930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cs.armstrong.edu/liang/intro11e/html/SimpleJdbc.html" TargetMode="External"/><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hyperlink" Target="http://liveexample-ppe.pearsoncmg.com/LiveRun/faces/LiveExample.x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SimpleJdbc.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hyperlink" Target="http://www.cs.armstrong.edu/liang/intro11e/html/SimpleJdbc.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descr="Front Cover: International Business: The New Realities, Fourth edition by Cavusgil, Knight and Riesenberge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Introduction to Java Programming</a:t>
            </a:r>
          </a:p>
        </p:txBody>
      </p:sp>
      <p:sp>
        <p:nvSpPr>
          <p:cNvPr id="17" name="Content Placeholder 2"/>
          <p:cNvSpPr>
            <a:spLocks noGrp="1"/>
          </p:cNvSpPr>
          <p:nvPr>
            <p:ph type="body" idx="1"/>
          </p:nvPr>
        </p:nvSpPr>
        <p:spPr>
          <a:xfrm>
            <a:off x="457200" y="815975"/>
            <a:ext cx="8229600" cy="479425"/>
          </a:xfrm>
        </p:spPr>
        <p:txBody>
          <a:bodyPr/>
          <a:lstStyle/>
          <a:p>
            <a:pPr>
              <a:defRPr/>
            </a:pPr>
            <a:r>
              <a:rPr lang="en-US" altLang="en-US" dirty="0" smtClean="0">
                <a:latin typeface="+mn-lt"/>
              </a:rPr>
              <a:t>Tenth Edition</a:t>
            </a:r>
            <a:endParaRPr lang="en-US" dirty="0">
              <a:latin typeface="+mn-lt"/>
            </a:endParaRPr>
          </a:p>
        </p:txBody>
      </p:sp>
      <p:sp>
        <p:nvSpPr>
          <p:cNvPr id="18" name="Content Placeholder 3"/>
          <p:cNvSpPr>
            <a:spLocks noGrp="1"/>
          </p:cNvSpPr>
          <p:nvPr>
            <p:ph type="body" idx="2"/>
          </p:nvPr>
        </p:nvSpPr>
        <p:spPr>
          <a:xfrm>
            <a:off x="5029200" y="1600200"/>
            <a:ext cx="3657600" cy="1600200"/>
          </a:xfrm>
        </p:spPr>
        <p:txBody>
          <a:bodyPr/>
          <a:lstStyle/>
          <a:p>
            <a:pPr algn="ctr">
              <a:defRPr/>
            </a:pPr>
            <a:r>
              <a:rPr lang="en-US" b="1" dirty="0" smtClean="0">
                <a:latin typeface="+mn-lt"/>
              </a:rPr>
              <a:t>Chapter 32</a:t>
            </a:r>
            <a:endParaRPr lang="en-US" b="1" dirty="0">
              <a:latin typeface="+mn-lt"/>
            </a:endParaRPr>
          </a:p>
        </p:txBody>
      </p:sp>
      <p:sp>
        <p:nvSpPr>
          <p:cNvPr id="19" name="Content Placeholder 4"/>
          <p:cNvSpPr>
            <a:spLocks noGrp="1"/>
          </p:cNvSpPr>
          <p:nvPr>
            <p:ph type="body" idx="3"/>
          </p:nvPr>
        </p:nvSpPr>
        <p:spPr/>
        <p:txBody>
          <a:bodyPr/>
          <a:lstStyle/>
          <a:p>
            <a:pPr algn="ctr">
              <a:defRPr/>
            </a:pPr>
            <a:r>
              <a:rPr lang="en-US" altLang="en-US" dirty="0">
                <a:latin typeface="+mn-lt"/>
              </a:rPr>
              <a:t>Java Database Programming</a:t>
            </a:r>
          </a:p>
        </p:txBody>
      </p:sp>
      <p:pic>
        <p:nvPicPr>
          <p:cNvPr id="11272" name="Picture 5"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Content Placeholder 6"/>
          <p:cNvSpPr txBox="1">
            <a:spLocks noGrp="1"/>
          </p:cNvSpPr>
          <p:nvPr>
            <p:ph type="body" sz="quarter" idx="13"/>
          </p:nvPr>
        </p:nvSpPr>
        <p:spPr>
          <a:xfrm>
            <a:off x="3673475" y="6384925"/>
            <a:ext cx="5257800" cy="381000"/>
          </a:xfrm>
        </p:spPr>
        <p:txBody>
          <a:bodyPr/>
          <a:lstStyle/>
          <a:p>
            <a:r>
              <a:rPr lang="en-US" altLang="en-US" sz="1200" smtClean="0">
                <a:latin typeface="Verdana" panose="020B0604030504040204" pitchFamily="34" charset="0"/>
                <a:cs typeface="Arial" panose="020B0604020202020204" pitchFamily="34" charset="0"/>
              </a:rPr>
              <a:t>Copyright © 2013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Enrollment Table</a:t>
            </a:r>
          </a:p>
        </p:txBody>
      </p:sp>
      <p:pic>
        <p:nvPicPr>
          <p:cNvPr id="22531" name="Picture 2" descr="A table titled, Student table. The table has 19 rows and 4 columns. The columns have the following headings from left to right. s s n, Course I D, Date registered, grade. The row entries are as follows. Row 1. 444111110, 11111, 2004-09-19, A. Row 2. 444111110, 11112, 2004-09-19, B. Row 3. 444111110, 11113, 2004-09-19, C. Row 4. 444111111, 11111, 2004-09-19, D. Row 5. 444111111, 11112, 2004-09-19, F. Row 6. 444111111, 11113, 2004-09-19, A. Row 7. 444111112, 11114, 2004-09-19, B. Row 8. 444111112, 11115, 2004-09-19, C. Row 9. 444111112, 11116, 2004-09-19, D. Row 10. 444111113, 11111, 2004-09-19, A. Row 11. 444111113, 11113, 2004-09-19, A. Row 12. 444111114, 11115, 2004-09-19, B. Row 13. 444111115, 11115, 2004-09-19, F. Row 14. 444111115, 11116, 2004-09-19, F. Row 15. 444111116, 11111, 2004-09-19, D. Row 16. 444111117, 11111, 2004-09-19, D. Row 17. 444111118, 11111, 2004-09-19, A. Row 18. 444111118, 11112, 2004-09-19, D. Row 19. 444111118, 11113, 2004-09-19,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4419600" cy="4497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Table vs. File</a:t>
            </a:r>
          </a:p>
        </p:txBody>
      </p:sp>
      <p:sp>
        <p:nvSpPr>
          <p:cNvPr id="3" name="Content Placeholder 2"/>
          <p:cNvSpPr>
            <a:spLocks noGrp="1"/>
          </p:cNvSpPr>
          <p:nvPr>
            <p:ph type="body" idx="1"/>
          </p:nvPr>
        </p:nvSpPr>
        <p:spPr/>
        <p:txBody>
          <a:bodyPr/>
          <a:lstStyle/>
          <a:p>
            <a:pPr marL="0" indent="0">
              <a:buFont typeface="Arial"/>
              <a:buNone/>
              <a:defRPr/>
            </a:pPr>
            <a:r>
              <a:rPr lang="en-US" altLang="en-US" dirty="0" smtClean="0"/>
              <a:t>NOTE:</a:t>
            </a:r>
          </a:p>
          <a:p>
            <a:pPr>
              <a:defRPr/>
            </a:pPr>
            <a:r>
              <a:rPr lang="en-US" altLang="en-US" dirty="0" smtClean="0"/>
              <a:t>A table or a relation is not same as a file. Most of the relational database systems store multiple tables in a file. </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Integrity Constraints</a:t>
            </a:r>
          </a:p>
        </p:txBody>
      </p:sp>
      <p:sp>
        <p:nvSpPr>
          <p:cNvPr id="3" name="Content Placeholder 2"/>
          <p:cNvSpPr>
            <a:spLocks noGrp="1"/>
          </p:cNvSpPr>
          <p:nvPr>
            <p:ph type="body" idx="1"/>
          </p:nvPr>
        </p:nvSpPr>
        <p:spPr/>
        <p:txBody>
          <a:bodyPr/>
          <a:lstStyle/>
          <a:p>
            <a:pPr>
              <a:defRPr/>
            </a:pPr>
            <a:r>
              <a:rPr lang="en-US" altLang="en-US" smtClean="0"/>
              <a:t>An integrity constraint imposes a condition that all legal instances of the relations must satisfy.  In general, there are three types of constraints: domain constraint, primary key constraint, and foreign key constraint. Domain constraints and primary key constraints are known as intra-relational constraints, meaning that a constraint involves only one relation. The foreign key constraint is known as inter-relational, meaning that a constraint involves more than one relation.</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Domain Constraints</a:t>
            </a:r>
          </a:p>
        </p:txBody>
      </p:sp>
      <p:pic>
        <p:nvPicPr>
          <p:cNvPr id="25603" name="Picture 2" descr="There are 2 tables titled, enrollment table and course table. Each course I D value of both the tables must match each other. In course table, each row must have a value for course I D, and the value must be unique, and each value in the n u m of credits column must be greater than zero and less than 5. The table continues after the third row. The first table titled, enrollment table. The table has 4 rows and 4 columns. The columns have the following headings from left to right. s s n, course I D, date registered, grade. The row entries are as follows. Row 1. 444111110, 11111, 2004-09-19, A. Row 2. 444111110, 11112, 2004-09-19, B. Row 3. 444111110, 11113, 2004-09-19, C. Row 4. Ellipsis. The second table titled, Student table. The table has 3 rows and 5 columns. The columns have the following headings from left to right. course I D, subject I D, course number, title, n u m of credits. The row entries are as follows. Row 1. 11111, CSCI, 1301, Introduction to Java I, 4. Row 2. 11112, CSCI, 1302, Introduction to Java II, 3. Row 3. 11113, CSCI, 3720, Database Systems,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413" y="1600200"/>
            <a:ext cx="762317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Primary Key Constraints</a:t>
            </a:r>
          </a:p>
        </p:txBody>
      </p:sp>
      <p:pic>
        <p:nvPicPr>
          <p:cNvPr id="26627" name="Picture 2" descr="There are 2 tables titled, enrollment table and course table. Each course I D value of both the tables must match each other. In course table, each row must have a value for course I D, and the value must be unique, this condition is the primary key constraint, and each value in the n u m of credits column must be greater than zero and less than 5. The table continues after the third row. The first table titled, Student table. The table has 3 rows and 4 columns. The columns have the following headings from left to right. s s n, course I D, date registered, grade. The row entries are as follows. Row 1. 444111110, 11111, 2004-09-19, A. Row 2. 444111110, 11112, 2004-09-19, B. Row 3. 444111110, 11113, 2004-09-19, C. The second table titled, Student table. The table has 3 rows and 5 columns. The columns have the following headings from left to right. course I D, subject I D, course number, title, n u m of credits. The row entries are as follows. Row 1. 11111, CSCI, 1301, Introduction to Java I, 4. Row 2. 11112, CSCI, 1302, Introduction to Java II, 3. Row 3. 11113, CSCI, 3720, Database Systems,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9625" y="1447800"/>
            <a:ext cx="75247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Foreign Key Constraints</a:t>
            </a:r>
          </a:p>
        </p:txBody>
      </p:sp>
      <p:pic>
        <p:nvPicPr>
          <p:cNvPr id="27651" name="Picture 2" descr="There are 2 tables titled, enrollment table and course table. Each course I D value of both the tables must match each other, this condition is the foreign key constraint. In course table, each row must have a value for course I D, and the value must be unique, and each value in the n u m of credits column must be greater than zero and less than 5. The table continues after the third row. The first table titled, Student table. The table has 3 rows and 4 columns. The columns have the following headings from left to right. s s n, course I D, date registered, grade. The row entries are as follows. Row 1. 444111110, 11111, 2004-09-19, A. Row 2. 444111110, 11112, 2004-09-19, B. Row 3. 444111110, 11113, 2004-09-19, C. The second table titled, Student table. The table has 3 rows and 5 columns. The columns have the following headings from left to right. course I D, subject I D, course number, title, n u m of credits. The row entries are as follows. Row 1. 11111, CSCI, 1301, Introduction to Java I, 4. Row 2. 11112, CSCI, 1302, Introduction to Java II, 3. Row 3. 11113, CSCI, 3720, Database Systems,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1828800"/>
            <a:ext cx="70770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Domain Constraints</a:t>
            </a:r>
          </a:p>
        </p:txBody>
      </p:sp>
      <p:sp>
        <p:nvSpPr>
          <p:cNvPr id="3" name="Content Placeholder 2"/>
          <p:cNvSpPr>
            <a:spLocks noGrp="1"/>
          </p:cNvSpPr>
          <p:nvPr>
            <p:ph type="body" idx="1"/>
          </p:nvPr>
        </p:nvSpPr>
        <p:spPr/>
        <p:txBody>
          <a:bodyPr/>
          <a:lstStyle/>
          <a:p>
            <a:pPr>
              <a:defRPr/>
            </a:pPr>
            <a:r>
              <a:rPr lang="en-US" altLang="en-US" smtClean="0"/>
              <a:t>Domain constraints specify the permissible values for an attribute. Domains can be specified using standard data types such as integers, floating-point numbers, fixed-length strings, and variant-length strings. The standard data type specifies a broad range of values. Additional constraints can be specified to narrow the ranges. You can also specify whether an attribute can be null. </a:t>
            </a: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z="3600" smtClean="0">
                <a:latin typeface="Palatino" pitchFamily="18" charset="0"/>
                <a:cs typeface="Times New Roman" panose="02020603050405020304" pitchFamily="18" charset="0"/>
                <a:sym typeface="Times New Roman" panose="02020603050405020304" pitchFamily="18" charset="0"/>
              </a:rPr>
              <a:t>Domain Constraints Example</a:t>
            </a:r>
            <a:endParaRPr lang="en-US" altLang="en-US"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2" name="Picture 2" descr="Computer code, titled, Domain Constraints example has 8 lines. The lines read as follows. Line 1. create table Course left parenthesis. Line 2, indented once. Course I d, c h a r left parenthesis 5 right parenthesis comma. Line 3, indented once. Subject I d, c h a r left parenthesis 4 right parenthesis not null comma. Line 4, indented once. Course number integer comma. Line 5, indented once. Title v a r c h a r left parenthesis 50 right parenthesis not null comma. Line 6, indented once. N u m of credits integer comma. Line 7, indented once. Constraint greater than one. Line 8, indented twice. Check left parenthesis n u m of credits greater than sign equals 1 right parenthesis right parenthesis semicolon."/>
          <p:cNvPicPr>
            <a:picLocks noChangeAspect="1"/>
          </p:cNvPicPr>
          <p:nvPr/>
        </p:nvPicPr>
        <p:blipFill>
          <a:blip r:embed="rId2"/>
          <a:stretch>
            <a:fillRect/>
          </a:stretch>
        </p:blipFill>
        <p:spPr>
          <a:xfrm>
            <a:off x="1257300" y="1447800"/>
            <a:ext cx="6629400" cy="4533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Superkey</a:t>
            </a:r>
          </a:p>
        </p:txBody>
      </p:sp>
      <p:sp>
        <p:nvSpPr>
          <p:cNvPr id="3" name="Content Placeholder 2"/>
          <p:cNvSpPr>
            <a:spLocks noGrp="1"/>
          </p:cNvSpPr>
          <p:nvPr>
            <p:ph type="body" idx="1"/>
          </p:nvPr>
        </p:nvSpPr>
        <p:spPr/>
        <p:txBody>
          <a:bodyPr/>
          <a:lstStyle/>
          <a:p>
            <a:pPr>
              <a:defRPr/>
            </a:pPr>
            <a:r>
              <a:rPr lang="en-US" altLang="en-US" smtClean="0"/>
              <a:t>A superkey is an attribute or a set of attributes that uniquely identify the relation. That is, no two tuples have the same values on the superkey. By definition, a relation consists of a set of distinct tuples. The set of all attributes in the relation forms a superkey.</a:t>
            </a:r>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Key and Candidate Key</a:t>
            </a:r>
          </a:p>
        </p:txBody>
      </p:sp>
      <p:sp>
        <p:nvSpPr>
          <p:cNvPr id="3" name="Content Placeholder 2"/>
          <p:cNvSpPr>
            <a:spLocks noGrp="1"/>
          </p:cNvSpPr>
          <p:nvPr>
            <p:ph type="body" idx="1"/>
          </p:nvPr>
        </p:nvSpPr>
        <p:spPr/>
        <p:txBody>
          <a:bodyPr/>
          <a:lstStyle/>
          <a:p>
            <a:pPr>
              <a:defRPr/>
            </a:pPr>
            <a:r>
              <a:rPr lang="en-US" altLang="en-US" smtClean="0"/>
              <a:t>A key K is a minimal superkey, meaning that any proper subset of K is not a superkey. It is possible that a relation has several keys. In this case, each of the keys is called a candidate key. </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32.1</a:t>
            </a:r>
            <a:r>
              <a:rPr lang="en-US" altLang="en-US" smtClean="0">
                <a:solidFill>
                  <a:srgbClr val="000000"/>
                </a:solidFill>
                <a:cs typeface="Arial" panose="020B0604020202020204" pitchFamily="34" charset="0"/>
                <a:sym typeface="Arial" panose="020B0604020202020204" pitchFamily="34" charset="0"/>
              </a:rPr>
              <a:t> To understand the concept of database and database management systems (§32.2).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32.2</a:t>
            </a:r>
            <a:r>
              <a:rPr lang="en-US" altLang="en-US" smtClean="0">
                <a:solidFill>
                  <a:srgbClr val="000000"/>
                </a:solidFill>
                <a:cs typeface="Arial" panose="020B0604020202020204" pitchFamily="34" charset="0"/>
                <a:sym typeface="Arial" panose="020B0604020202020204" pitchFamily="34" charset="0"/>
              </a:rPr>
              <a:t> To understand the relational data model: relational data structures, constraints, and languages (§32.2).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32.3</a:t>
            </a:r>
            <a:r>
              <a:rPr lang="en-US" altLang="en-US" smtClean="0">
                <a:solidFill>
                  <a:srgbClr val="000000"/>
                </a:solidFill>
                <a:cs typeface="Arial" panose="020B0604020202020204" pitchFamily="34" charset="0"/>
                <a:sym typeface="Arial" panose="020B0604020202020204" pitchFamily="34" charset="0"/>
              </a:rPr>
              <a:t> To use SQL to create and drop tables, and to retrieve and modify data (§32.3).</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32.4</a:t>
            </a:r>
            <a:r>
              <a:rPr lang="en-US" altLang="en-US" smtClean="0">
                <a:solidFill>
                  <a:srgbClr val="000000"/>
                </a:solidFill>
                <a:cs typeface="Arial" panose="020B0604020202020204" pitchFamily="34" charset="0"/>
                <a:sym typeface="Arial" panose="020B0604020202020204" pitchFamily="34" charset="0"/>
              </a:rPr>
              <a:t> To learn how to load a driver, connect to a database, execute statements, and process result sets using JDBC (§32.4).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Primary Key</a:t>
            </a:r>
          </a:p>
        </p:txBody>
      </p:sp>
      <p:sp>
        <p:nvSpPr>
          <p:cNvPr id="3" name="Content Placeholder 2"/>
          <p:cNvSpPr>
            <a:spLocks noGrp="1"/>
          </p:cNvSpPr>
          <p:nvPr>
            <p:ph type="body" idx="1"/>
          </p:nvPr>
        </p:nvSpPr>
        <p:spPr>
          <a:xfrm>
            <a:off x="457200" y="1600200"/>
            <a:ext cx="8229600" cy="1295400"/>
          </a:xfrm>
        </p:spPr>
        <p:txBody>
          <a:bodyPr/>
          <a:lstStyle/>
          <a:p>
            <a:pPr>
              <a:defRPr/>
            </a:pPr>
            <a:r>
              <a:rPr lang="en-US" altLang="en-US" smtClean="0"/>
              <a:t>The primary key is one of the candidate keys designated by the database designer. The primary key is often used to identify tuples in a relation.</a:t>
            </a:r>
            <a:endParaRPr lang="en-US" altLang="en-US" dirty="0"/>
          </a:p>
        </p:txBody>
      </p:sp>
      <p:pic>
        <p:nvPicPr>
          <p:cNvPr id="32772" name="Picture 3" descr="Computer code, titled, Primary key has 6 lines. The lines read as follows. Line 1. create table Course left parenthesis. Line 2, indented once. Subject code c h a r left parenthesis 4 right parenthesis comma. Line 3, indented once. Course Number i n t comma. Line 4, indented once. Title v a r c h a r left parenthesis 50 right parenthesis comma n u m of credits i n t. Line 5, indented twice. Constraint greater than one check left parenthesis n u m of credits greater than sign equals 1 right parenthesis comma. Line 6. Primary key left parenthesis subject code comma course number right parenthesis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3276600"/>
            <a:ext cx="64198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Primary Key</a:t>
            </a:r>
          </a:p>
        </p:txBody>
      </p:sp>
      <p:sp>
        <p:nvSpPr>
          <p:cNvPr id="3" name="Content Placeholder 2"/>
          <p:cNvSpPr>
            <a:spLocks noGrp="1"/>
          </p:cNvSpPr>
          <p:nvPr>
            <p:ph type="body" idx="1"/>
          </p:nvPr>
        </p:nvSpPr>
        <p:spPr>
          <a:xfrm>
            <a:off x="457200" y="1600200"/>
            <a:ext cx="8229600" cy="1295400"/>
          </a:xfrm>
        </p:spPr>
        <p:txBody>
          <a:bodyPr/>
          <a:lstStyle/>
          <a:p>
            <a:pPr>
              <a:defRPr/>
            </a:pPr>
            <a:r>
              <a:rPr lang="en-US" altLang="en-US" smtClean="0"/>
              <a:t>The primary key is one of the candidate keys designated by the database designer. The primary key is often used to identify tuples in a relation.</a:t>
            </a:r>
            <a:endParaRPr lang="en-US" altLang="en-US" dirty="0"/>
          </a:p>
        </p:txBody>
      </p:sp>
      <p:pic>
        <p:nvPicPr>
          <p:cNvPr id="33796" name="Picture 3" descr="Computer code, titled, primary key has 6 lines. The lines read as follows. Line 1. Create table course left parenthesis. Line 2, indented once. Subject code c h a r left parenthesis 4 right parenthesis comma. Line 3, indented once. Course number i n t comma. Line 4, indented once. Title v a r c h a r left parenthesis 50 right parenthesis comma n u m of credits i n t. Line 5, indented twice. Constraint greater than one check left parenthesis n u m of credits greater than sign equals 1 right parenthesis comma. Line 6, indented once. Primary key left parenthesis subject code comma course number right parenthesis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3276600"/>
            <a:ext cx="64198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Primary Key Constraints</a:t>
            </a:r>
          </a:p>
        </p:txBody>
      </p:sp>
      <p:sp>
        <p:nvSpPr>
          <p:cNvPr id="3" name="Content Placeholder 2"/>
          <p:cNvSpPr>
            <a:spLocks noGrp="1"/>
          </p:cNvSpPr>
          <p:nvPr>
            <p:ph type="body" idx="1"/>
          </p:nvPr>
        </p:nvSpPr>
        <p:spPr/>
        <p:txBody>
          <a:bodyPr/>
          <a:lstStyle/>
          <a:p>
            <a:pPr>
              <a:defRPr/>
            </a:pPr>
            <a:r>
              <a:rPr lang="en-US" altLang="en-US" dirty="0" smtClean="0"/>
              <a:t>The primary key constraint specifies that the primary key value of a tuple cannot be null and no two tuples in the relation can have the same value on the primary key. The D</a:t>
            </a:r>
            <a:r>
              <a:rPr lang="en-US" altLang="en-US" sz="100" dirty="0" smtClean="0"/>
              <a:t> </a:t>
            </a:r>
            <a:r>
              <a:rPr lang="en-US" altLang="en-US" dirty="0" smtClean="0"/>
              <a:t>B</a:t>
            </a:r>
            <a:r>
              <a:rPr lang="en-US" altLang="en-US" sz="100" dirty="0" smtClean="0"/>
              <a:t> </a:t>
            </a:r>
            <a:r>
              <a:rPr lang="en-US" altLang="en-US" dirty="0" smtClean="0"/>
              <a:t>M</a:t>
            </a:r>
            <a:r>
              <a:rPr lang="en-US" altLang="en-US" sz="100" dirty="0" smtClean="0"/>
              <a:t> </a:t>
            </a:r>
            <a:r>
              <a:rPr lang="en-US" altLang="en-US" dirty="0" smtClean="0"/>
              <a:t>S enforces the primary key constraint. For example, if you attempt to insert a record with the same primary key as an existing record in the table, the DBMS would report an error and reject the operation. </a:t>
            </a: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Foreign Key Constraints</a:t>
            </a:r>
          </a:p>
        </p:txBody>
      </p:sp>
      <p:sp>
        <p:nvSpPr>
          <p:cNvPr id="3" name="Content Placeholder 2"/>
          <p:cNvSpPr>
            <a:spLocks noGrp="1"/>
          </p:cNvSpPr>
          <p:nvPr>
            <p:ph type="body" idx="1"/>
          </p:nvPr>
        </p:nvSpPr>
        <p:spPr/>
        <p:txBody>
          <a:bodyPr/>
          <a:lstStyle/>
          <a:p>
            <a:pPr>
              <a:defRPr/>
            </a:pPr>
            <a:r>
              <a:rPr lang="en-US" altLang="en-US" smtClean="0"/>
              <a:t>In a relational database, data are related. Tuples in a relation are related and tuples in different relations are related through their common attributes. Informally speaking, the common attributes are foreign keys. The foreign key constraints define the relationships among relations. </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Foreign Key Constraints Formal Definition</a:t>
            </a:r>
          </a:p>
        </p:txBody>
      </p:sp>
      <p:sp>
        <p:nvSpPr>
          <p:cNvPr id="3" name="Content Placeholder 2"/>
          <p:cNvSpPr>
            <a:spLocks noGrp="1"/>
          </p:cNvSpPr>
          <p:nvPr>
            <p:ph type="body" idx="1"/>
          </p:nvPr>
        </p:nvSpPr>
        <p:spPr>
          <a:xfrm>
            <a:off x="457200" y="1600200"/>
            <a:ext cx="8229600" cy="2895600"/>
          </a:xfrm>
        </p:spPr>
        <p:txBody>
          <a:bodyPr/>
          <a:lstStyle/>
          <a:p>
            <a:pPr>
              <a:defRPr/>
            </a:pPr>
            <a:r>
              <a:rPr lang="en-US" altLang="en-US" dirty="0" smtClean="0"/>
              <a:t>Formally, a set of attributes FK is a foreign key in a relation R that references relation T if it satisfies the following two rules:</a:t>
            </a:r>
          </a:p>
          <a:p>
            <a:pPr lvl="1">
              <a:defRPr/>
            </a:pPr>
            <a:r>
              <a:rPr lang="en-US" altLang="en-US" dirty="0" smtClean="0"/>
              <a:t>The attributes in FK have the same domain as the primary key in T.</a:t>
            </a:r>
          </a:p>
          <a:p>
            <a:pPr lvl="1">
              <a:defRPr/>
            </a:pPr>
            <a:r>
              <a:rPr lang="en-US" altLang="en-US" dirty="0" smtClean="0"/>
              <a:t>A non-null value on FK in R must match a primary key value in T. </a:t>
            </a:r>
            <a:endParaRPr lang="en-US" altLang="en-US" dirty="0"/>
          </a:p>
        </p:txBody>
      </p:sp>
      <p:graphicFrame>
        <p:nvGraphicFramePr>
          <p:cNvPr id="36868" name="Object 3" descr="The formal definition for foreign key constraints is that the relation R represents relation T by a right arrow, and the right arrow denotes the foreign key."/>
          <p:cNvGraphicFramePr>
            <a:graphicFrameLocks noChangeAspect="1"/>
          </p:cNvGraphicFramePr>
          <p:nvPr>
            <p:extLst>
              <p:ext uri="{D42A27DB-BD31-4B8C-83A1-F6EECF244321}">
                <p14:modId xmlns:p14="http://schemas.microsoft.com/office/powerpoint/2010/main" val="3895300129"/>
              </p:ext>
            </p:extLst>
          </p:nvPr>
        </p:nvGraphicFramePr>
        <p:xfrm>
          <a:off x="3086100" y="4419600"/>
          <a:ext cx="2971800" cy="1039813"/>
        </p:xfrm>
        <a:graphic>
          <a:graphicData uri="http://schemas.openxmlformats.org/presentationml/2006/ole">
            <mc:AlternateContent xmlns:mc="http://schemas.openxmlformats.org/markup-compatibility/2006">
              <mc:Choice xmlns:v="urn:schemas-microsoft-com:vml" Requires="v">
                <p:oleObj spid="_x0000_s36876" r:id="rId3" imgW="1524000" imgH="533400" progId="Word.Picture.8">
                  <p:embed/>
                </p:oleObj>
              </mc:Choice>
              <mc:Fallback>
                <p:oleObj r:id="rId3" imgW="1524000" imgH="533400"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4419600"/>
                        <a:ext cx="2971800"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Foreign Key Example</a:t>
            </a:r>
          </a:p>
        </p:txBody>
      </p:sp>
      <p:pic>
        <p:nvPicPr>
          <p:cNvPr id="37891" name="Picture 2" descr="Computer code, titled, foreign key example has 11 lines. The lines read as follows. Line 1. create table Enrollment left parenthesis. Line 2, indented once. S s n, c h a r left parenthesis 9 right parenthesis comma. Line 3, indented once. Course I d, c h a r left parenthesis 5 right parenthesis comma. Line 4, indented once. Date Registered date comma. Line 5, indented once. grade c h a r left parenthesis 1 right parenthesis comma. Line 6, indented once. primary key left parenthesis s s n comma course I d right parenthesis comma. Line 7, indented once. foreign key left parenthesis s s n right parenthesis references. Line 8, indented once. Student comma. Line 9, indented once. foreign key left parenthesis course I d right parenthesis references. Line 10, indented once. Course. Line 11.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7263" y="1809750"/>
            <a:ext cx="72294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Foreign Key Discussion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4)</a:t>
            </a:r>
          </a:p>
        </p:txBody>
      </p:sp>
      <p:sp>
        <p:nvSpPr>
          <p:cNvPr id="3" name="Content Placeholder 2"/>
          <p:cNvSpPr>
            <a:spLocks noGrp="1"/>
          </p:cNvSpPr>
          <p:nvPr>
            <p:ph type="body" idx="1"/>
          </p:nvPr>
        </p:nvSpPr>
        <p:spPr/>
        <p:txBody>
          <a:bodyPr/>
          <a:lstStyle/>
          <a:p>
            <a:pPr>
              <a:defRPr/>
            </a:pPr>
            <a:r>
              <a:rPr lang="en-US" altLang="en-US" dirty="0">
                <a:cs typeface="Times New Roman" panose="02020603050405020304" pitchFamily="18" charset="0"/>
              </a:rPr>
              <a:t>A foreign key is not necessarily the primary key or part of the primary in the relation. For example, </a:t>
            </a:r>
            <a:r>
              <a:rPr lang="en-US" altLang="en-US" u="sng" dirty="0">
                <a:cs typeface="Times New Roman" panose="02020603050405020304" pitchFamily="18" charset="0"/>
              </a:rPr>
              <a:t>subjectCode</a:t>
            </a:r>
            <a:r>
              <a:rPr lang="en-US" altLang="en-US" dirty="0">
                <a:cs typeface="Times New Roman" panose="02020603050405020304" pitchFamily="18" charset="0"/>
              </a:rPr>
              <a:t> is a foreign key in the </a:t>
            </a:r>
            <a:r>
              <a:rPr lang="en-US" altLang="en-US" u="sng" dirty="0">
                <a:cs typeface="Times New Roman" panose="02020603050405020304" pitchFamily="18" charset="0"/>
              </a:rPr>
              <a:t>Course</a:t>
            </a:r>
            <a:r>
              <a:rPr lang="en-US" altLang="en-US" dirty="0">
                <a:cs typeface="Times New Roman" panose="02020603050405020304" pitchFamily="18" charset="0"/>
              </a:rPr>
              <a:t> table that references the </a:t>
            </a:r>
            <a:r>
              <a:rPr lang="en-US" altLang="en-US" u="sng" dirty="0">
                <a:cs typeface="Times New Roman" panose="02020603050405020304" pitchFamily="18" charset="0"/>
              </a:rPr>
              <a:t>Subject</a:t>
            </a:r>
            <a:r>
              <a:rPr lang="en-US" altLang="en-US" dirty="0">
                <a:cs typeface="Times New Roman" panose="02020603050405020304" pitchFamily="18" charset="0"/>
              </a:rPr>
              <a:t> table, but it is not the primary key in </a:t>
            </a:r>
            <a:r>
              <a:rPr lang="en-US" altLang="en-US" u="sng" dirty="0">
                <a:cs typeface="Times New Roman" panose="02020603050405020304" pitchFamily="18" charset="0"/>
              </a:rPr>
              <a:t>Course</a:t>
            </a:r>
            <a:r>
              <a:rPr lang="en-US" altLang="en-US" dirty="0">
                <a:cs typeface="Times New Roman" panose="02020603050405020304" pitchFamily="18" charset="0"/>
              </a:rPr>
              <a:t>. </a:t>
            </a:r>
            <a:r>
              <a:rPr lang="en-US" altLang="en-US" u="sng" dirty="0">
                <a:cs typeface="Times New Roman" panose="02020603050405020304" pitchFamily="18" charset="0"/>
              </a:rPr>
              <a:t>departmentCode</a:t>
            </a:r>
            <a:r>
              <a:rPr lang="en-US" altLang="en-US" dirty="0">
                <a:cs typeface="Times New Roman" panose="02020603050405020304" pitchFamily="18" charset="0"/>
              </a:rPr>
              <a:t> is a foreign key in the </a:t>
            </a:r>
            <a:r>
              <a:rPr lang="en-US" altLang="en-US" u="sng" dirty="0">
                <a:cs typeface="Times New Roman" panose="02020603050405020304" pitchFamily="18" charset="0"/>
              </a:rPr>
              <a:t>Subject</a:t>
            </a:r>
            <a:r>
              <a:rPr lang="en-US" altLang="en-US" dirty="0">
                <a:cs typeface="Times New Roman" panose="02020603050405020304" pitchFamily="18" charset="0"/>
              </a:rPr>
              <a:t> table that references </a:t>
            </a:r>
            <a:r>
              <a:rPr lang="en-US" altLang="en-US" u="sng" dirty="0">
                <a:cs typeface="Times New Roman" panose="02020603050405020304" pitchFamily="18" charset="0"/>
              </a:rPr>
              <a:t>Department</a:t>
            </a:r>
            <a:r>
              <a:rPr lang="en-US" altLang="en-US" dirty="0">
                <a:cs typeface="Times New Roman" panose="02020603050405020304" pitchFamily="18" charset="0"/>
              </a:rPr>
              <a:t>, but it is not the primary key in </a:t>
            </a:r>
            <a:r>
              <a:rPr lang="en-US" altLang="en-US" u="sng" dirty="0">
                <a:cs typeface="Times New Roman" panose="02020603050405020304" pitchFamily="18" charset="0"/>
              </a:rPr>
              <a:t>Subject</a:t>
            </a:r>
            <a:r>
              <a:rPr lang="en-US" altLang="en-US" dirty="0">
                <a:cs typeface="Times New Roman" panose="02020603050405020304" pitchFamily="18" charset="0"/>
              </a:rPr>
              <a:t>.</a:t>
            </a:r>
            <a:r>
              <a:rPr lang="en-US" altLang="en-US" dirty="0">
                <a:latin typeface="Courier" charset="0"/>
                <a:cs typeface="Times New Roman" panose="02020603050405020304" pitchFamily="18" charset="0"/>
              </a:rPr>
              <a:t> </a:t>
            </a:r>
            <a:r>
              <a:rPr lang="en-US" altLang="en-US" dirty="0">
                <a:cs typeface="Times New Roman" panose="02020603050405020304" pitchFamily="18" charset="0"/>
              </a:rPr>
              <a:t>    </a:t>
            </a:r>
            <a:endParaRPr lang="en-US" altLang="en-US" dirty="0">
              <a:latin typeface="Courier"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Foreign Key Discussion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4)</a:t>
            </a:r>
          </a:p>
        </p:txBody>
      </p:sp>
      <p:sp>
        <p:nvSpPr>
          <p:cNvPr id="3" name="Content Placeholder 2"/>
          <p:cNvSpPr>
            <a:spLocks noGrp="1"/>
          </p:cNvSpPr>
          <p:nvPr>
            <p:ph type="body" idx="1"/>
          </p:nvPr>
        </p:nvSpPr>
        <p:spPr/>
        <p:txBody>
          <a:bodyPr/>
          <a:lstStyle/>
          <a:p>
            <a:pPr>
              <a:defRPr/>
            </a:pPr>
            <a:r>
              <a:rPr lang="en-US" altLang="en-US" dirty="0">
                <a:cs typeface="Times New Roman" panose="02020603050405020304" pitchFamily="18" charset="0"/>
              </a:rPr>
              <a:t>The referencing relation and the referenced relation may be the same table. For example, </a:t>
            </a:r>
            <a:r>
              <a:rPr lang="en-US" altLang="en-US" u="sng" dirty="0" err="1">
                <a:cs typeface="Times New Roman" panose="02020603050405020304" pitchFamily="18" charset="0"/>
              </a:rPr>
              <a:t>supervisorId</a:t>
            </a:r>
            <a:r>
              <a:rPr lang="en-US" altLang="en-US" dirty="0">
                <a:cs typeface="Times New Roman" panose="02020603050405020304" pitchFamily="18" charset="0"/>
              </a:rPr>
              <a:t> is a foreign key in </a:t>
            </a:r>
            <a:r>
              <a:rPr lang="en-US" altLang="en-US" u="sng" dirty="0">
                <a:cs typeface="Times New Roman" panose="02020603050405020304" pitchFamily="18" charset="0"/>
              </a:rPr>
              <a:t>Faculty</a:t>
            </a:r>
            <a:r>
              <a:rPr lang="en-US" altLang="en-US" dirty="0">
                <a:cs typeface="Times New Roman" panose="02020603050405020304" pitchFamily="18" charset="0"/>
              </a:rPr>
              <a:t> that references </a:t>
            </a:r>
            <a:r>
              <a:rPr lang="en-US" altLang="en-US" u="sng" dirty="0" err="1">
                <a:cs typeface="Times New Roman" panose="02020603050405020304" pitchFamily="18" charset="0"/>
              </a:rPr>
              <a:t>facultyId</a:t>
            </a:r>
            <a:r>
              <a:rPr lang="en-US" altLang="en-US" dirty="0">
                <a:cs typeface="Times New Roman" panose="02020603050405020304" pitchFamily="18" charset="0"/>
              </a:rPr>
              <a:t> in </a:t>
            </a:r>
            <a:r>
              <a:rPr lang="en-US" altLang="en-US" u="sng" dirty="0">
                <a:cs typeface="Times New Roman" panose="02020603050405020304" pitchFamily="18" charset="0"/>
              </a:rPr>
              <a:t>Faculty</a:t>
            </a:r>
            <a:r>
              <a:rPr lang="en-US" altLang="en-US" dirty="0">
                <a:cs typeface="Times New Roman" panose="02020603050405020304" pitchFamily="18"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Foreign Key Discussion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(3 of 4)</a:t>
            </a:r>
          </a:p>
        </p:txBody>
      </p:sp>
      <p:sp>
        <p:nvSpPr>
          <p:cNvPr id="40963" name="Text Placeholder 2"/>
          <p:cNvSpPr txBox="1">
            <a:spLocks noGrp="1"/>
          </p:cNvSpPr>
          <p:nvPr>
            <p:ph type="body" idx="1"/>
          </p:nvPr>
        </p:nvSpPr>
        <p:spPr/>
        <p:txBody>
          <a:bodyPr/>
          <a:lstStyle/>
          <a:p>
            <a:pPr marL="255588" indent="-255588">
              <a:buSzTx/>
              <a:buFontTx/>
              <a:buChar char="•"/>
            </a:pPr>
            <a:r>
              <a:rPr lang="en-US" altLang="en-US" dirty="0" smtClean="0">
                <a:solidFill>
                  <a:srgbClr val="000000"/>
                </a:solidFill>
                <a:cs typeface="Times New Roman" panose="02020603050405020304" pitchFamily="18" charset="0"/>
                <a:sym typeface="Arial" panose="020B0604020202020204" pitchFamily="34" charset="0"/>
              </a:rPr>
              <a:t>The foreign key is not necessary to have the same name as its referenced primary key as long as they have the same domain. For example, </a:t>
            </a:r>
            <a:r>
              <a:rPr lang="en-US" altLang="en-US" u="sng" dirty="0" err="1" smtClean="0">
                <a:solidFill>
                  <a:srgbClr val="000000"/>
                </a:solidFill>
                <a:cs typeface="Times New Roman" panose="02020603050405020304" pitchFamily="18" charset="0"/>
                <a:sym typeface="Arial" panose="020B0604020202020204" pitchFamily="34" charset="0"/>
              </a:rPr>
              <a:t>headId</a:t>
            </a:r>
            <a:r>
              <a:rPr lang="en-US" altLang="en-US" dirty="0" smtClean="0">
                <a:solidFill>
                  <a:srgbClr val="000000"/>
                </a:solidFill>
                <a:cs typeface="Times New Roman" panose="02020603050405020304" pitchFamily="18" charset="0"/>
                <a:sym typeface="Arial" panose="020B0604020202020204" pitchFamily="34" charset="0"/>
              </a:rPr>
              <a:t> is a foreign key in </a:t>
            </a:r>
            <a:r>
              <a:rPr lang="en-US" altLang="en-US" u="sng" dirty="0" smtClean="0">
                <a:solidFill>
                  <a:srgbClr val="000000"/>
                </a:solidFill>
                <a:cs typeface="Times New Roman" panose="02020603050405020304" pitchFamily="18" charset="0"/>
                <a:sym typeface="Arial" panose="020B0604020202020204" pitchFamily="34" charset="0"/>
              </a:rPr>
              <a:t>Department</a:t>
            </a:r>
            <a:r>
              <a:rPr lang="en-US" altLang="en-US" dirty="0" smtClean="0">
                <a:solidFill>
                  <a:srgbClr val="000000"/>
                </a:solidFill>
                <a:cs typeface="Times New Roman" panose="02020603050405020304" pitchFamily="18" charset="0"/>
                <a:sym typeface="Arial" panose="020B0604020202020204" pitchFamily="34" charset="0"/>
              </a:rPr>
              <a:t> that references </a:t>
            </a:r>
            <a:r>
              <a:rPr lang="en-US" altLang="en-US" u="sng" dirty="0" err="1" smtClean="0">
                <a:solidFill>
                  <a:srgbClr val="000000"/>
                </a:solidFill>
                <a:cs typeface="Times New Roman" panose="02020603050405020304" pitchFamily="18" charset="0"/>
                <a:sym typeface="Arial" panose="020B0604020202020204" pitchFamily="34" charset="0"/>
              </a:rPr>
              <a:t>facultyId</a:t>
            </a:r>
            <a:r>
              <a:rPr lang="en-US" altLang="en-US" dirty="0" smtClean="0">
                <a:solidFill>
                  <a:srgbClr val="000000"/>
                </a:solidFill>
                <a:cs typeface="Times New Roman" panose="02020603050405020304" pitchFamily="18" charset="0"/>
                <a:sym typeface="Arial" panose="020B0604020202020204" pitchFamily="34" charset="0"/>
              </a:rPr>
              <a:t> in </a:t>
            </a:r>
            <a:r>
              <a:rPr lang="en-US" altLang="en-US" u="sng" dirty="0" smtClean="0">
                <a:solidFill>
                  <a:srgbClr val="000000"/>
                </a:solidFill>
                <a:cs typeface="Times New Roman" panose="02020603050405020304" pitchFamily="18" charset="0"/>
                <a:sym typeface="Arial" panose="020B0604020202020204" pitchFamily="34" charset="0"/>
              </a:rPr>
              <a:t>Faculty</a:t>
            </a:r>
            <a:r>
              <a:rPr lang="en-US" altLang="en-US" dirty="0" smtClean="0">
                <a:solidFill>
                  <a:srgbClr val="000000"/>
                </a:solidFill>
                <a:cs typeface="Times New Roman" panose="02020603050405020304" pitchFamily="18" charset="0"/>
                <a:sym typeface="Arial" panose="020B0604020202020204" pitchFamily="34"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Foreign Key Discussion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(4 of 4)</a:t>
            </a:r>
          </a:p>
        </p:txBody>
      </p:sp>
      <p:sp>
        <p:nvSpPr>
          <p:cNvPr id="3" name="Content Placeholder 2"/>
          <p:cNvSpPr>
            <a:spLocks noGrp="1"/>
          </p:cNvSpPr>
          <p:nvPr>
            <p:ph type="body" idx="1"/>
          </p:nvPr>
        </p:nvSpPr>
        <p:spPr/>
        <p:txBody>
          <a:bodyPr/>
          <a:lstStyle/>
          <a:p>
            <a:pPr>
              <a:defRPr/>
            </a:pPr>
            <a:r>
              <a:rPr lang="en-US" altLang="en-US" dirty="0">
                <a:cs typeface="Times New Roman" panose="02020603050405020304" pitchFamily="18" charset="0"/>
              </a:rPr>
              <a:t>A relation may have more than one foreign key. For example, </a:t>
            </a:r>
            <a:r>
              <a:rPr lang="en-US" altLang="en-US" u="sng" dirty="0" err="1">
                <a:cs typeface="Times New Roman" panose="02020603050405020304" pitchFamily="18" charset="0"/>
              </a:rPr>
              <a:t>headId</a:t>
            </a:r>
            <a:r>
              <a:rPr lang="en-US" altLang="en-US" dirty="0">
                <a:cs typeface="Times New Roman" panose="02020603050405020304" pitchFamily="18" charset="0"/>
              </a:rPr>
              <a:t> and </a:t>
            </a:r>
            <a:r>
              <a:rPr lang="en-US" altLang="en-US" u="sng" dirty="0" err="1">
                <a:cs typeface="Times New Roman" panose="02020603050405020304" pitchFamily="18" charset="0"/>
              </a:rPr>
              <a:t>collegeCode</a:t>
            </a:r>
            <a:r>
              <a:rPr lang="en-US" altLang="en-US" dirty="0">
                <a:cs typeface="Times New Roman" panose="02020603050405020304" pitchFamily="18" charset="0"/>
              </a:rPr>
              <a:t> are both foreign keys in </a:t>
            </a:r>
            <a:r>
              <a:rPr lang="en-US" altLang="en-US" u="sng" dirty="0">
                <a:cs typeface="Times New Roman" panose="02020603050405020304" pitchFamily="18" charset="0"/>
              </a:rPr>
              <a:t>Department</a:t>
            </a:r>
            <a:r>
              <a:rPr lang="en-US" altLang="en-US" dirty="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32.5</a:t>
            </a:r>
            <a:r>
              <a:rPr lang="en-US" altLang="en-US" smtClean="0">
                <a:solidFill>
                  <a:srgbClr val="000000"/>
                </a:solidFill>
                <a:cs typeface="Arial" panose="020B0604020202020204" pitchFamily="34" charset="0"/>
                <a:sym typeface="Arial" panose="020B0604020202020204" pitchFamily="34" charset="0"/>
              </a:rPr>
              <a:t> To use prepared statements to execute precompiled SQL statements (§32.5). </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32.6</a:t>
            </a:r>
            <a:r>
              <a:rPr lang="en-US" altLang="en-US" smtClean="0">
                <a:solidFill>
                  <a:srgbClr val="000000"/>
                </a:solidFill>
                <a:cs typeface="Arial" panose="020B0604020202020204" pitchFamily="34" charset="0"/>
                <a:sym typeface="Arial" panose="020B0604020202020204" pitchFamily="34" charset="0"/>
              </a:rPr>
              <a:t> To use callable statements to execute stored SQL procedures and functions (§32.6). </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32.7</a:t>
            </a:r>
            <a:r>
              <a:rPr lang="en-US" altLang="en-US" smtClean="0">
                <a:solidFill>
                  <a:srgbClr val="000000"/>
                </a:solidFill>
                <a:cs typeface="Arial" panose="020B0604020202020204" pitchFamily="34" charset="0"/>
                <a:sym typeface="Arial" panose="020B0604020202020204" pitchFamily="34" charset="0"/>
              </a:rPr>
              <a:t> To explore database metadata using the DatabaseMetaData and ResultSetMetaData interfaces (§32.7).</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 Q L </a:t>
            </a:r>
          </a:p>
        </p:txBody>
      </p:sp>
      <p:sp>
        <p:nvSpPr>
          <p:cNvPr id="3" name="Content Placeholder 2"/>
          <p:cNvSpPr>
            <a:spLocks noGrp="1"/>
          </p:cNvSpPr>
          <p:nvPr>
            <p:ph type="body" idx="1"/>
          </p:nvPr>
        </p:nvSpPr>
        <p:spPr/>
        <p:txBody>
          <a:bodyPr/>
          <a:lstStyle/>
          <a:p>
            <a:pPr>
              <a:defRPr/>
            </a:pPr>
            <a:r>
              <a:rPr lang="en-US" altLang="en-US" dirty="0" smtClean="0"/>
              <a:t>Structured Query Language, pronounced S-Q-L, or Sequel</a:t>
            </a:r>
          </a:p>
          <a:p>
            <a:pPr>
              <a:defRPr/>
            </a:pPr>
            <a:r>
              <a:rPr lang="en-US" altLang="en-US" dirty="0" smtClean="0"/>
              <a:t>To access or write applications for database systems, you need to use the Structured Query Language (S</a:t>
            </a:r>
            <a:r>
              <a:rPr lang="en-US" altLang="en-US" sz="100" dirty="0" smtClean="0"/>
              <a:t> </a:t>
            </a:r>
            <a:r>
              <a:rPr lang="en-US" altLang="en-US" dirty="0" smtClean="0"/>
              <a:t>Q</a:t>
            </a:r>
            <a:r>
              <a:rPr lang="en-US" altLang="en-US" sz="100" dirty="0" smtClean="0"/>
              <a:t> </a:t>
            </a:r>
            <a:r>
              <a:rPr lang="en-US" altLang="en-US" dirty="0" smtClean="0"/>
              <a:t>L). S</a:t>
            </a:r>
            <a:r>
              <a:rPr lang="en-US" altLang="en-US" sz="100" dirty="0" smtClean="0"/>
              <a:t> </a:t>
            </a:r>
            <a:r>
              <a:rPr lang="en-US" altLang="en-US" dirty="0" smtClean="0"/>
              <a:t>Q</a:t>
            </a:r>
            <a:r>
              <a:rPr lang="en-US" altLang="en-US" sz="100" dirty="0" smtClean="0"/>
              <a:t> </a:t>
            </a:r>
            <a:r>
              <a:rPr lang="en-US" altLang="en-US" dirty="0" smtClean="0"/>
              <a:t>L is the universal language for accessing relational database systems. Application programs may allow users to access database without directly using S</a:t>
            </a:r>
            <a:r>
              <a:rPr lang="en-US" altLang="en-US" sz="100" dirty="0" smtClean="0"/>
              <a:t> </a:t>
            </a:r>
            <a:r>
              <a:rPr lang="en-US" altLang="en-US" dirty="0" smtClean="0"/>
              <a:t>Q</a:t>
            </a:r>
            <a:r>
              <a:rPr lang="en-US" altLang="en-US" sz="100" dirty="0" smtClean="0"/>
              <a:t> </a:t>
            </a:r>
            <a:r>
              <a:rPr lang="en-US" altLang="en-US" dirty="0" smtClean="0"/>
              <a:t>L, but these applications themselves must use S</a:t>
            </a:r>
            <a:r>
              <a:rPr lang="en-US" altLang="en-US" sz="100" dirty="0" smtClean="0"/>
              <a:t> </a:t>
            </a:r>
            <a:r>
              <a:rPr lang="en-US" altLang="en-US" dirty="0" smtClean="0"/>
              <a:t>Q</a:t>
            </a:r>
            <a:r>
              <a:rPr lang="en-US" altLang="en-US" sz="100" dirty="0" smtClean="0"/>
              <a:t> </a:t>
            </a:r>
            <a:r>
              <a:rPr lang="en-US" altLang="en-US" dirty="0" smtClean="0"/>
              <a:t>L to access the database.</a:t>
            </a: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Examples of simple SQL statements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7)</a:t>
            </a:r>
          </a:p>
        </p:txBody>
      </p:sp>
      <p:sp>
        <p:nvSpPr>
          <p:cNvPr id="7" name="Content Placeholder 2"/>
          <p:cNvSpPr>
            <a:spLocks noGrp="1"/>
          </p:cNvSpPr>
          <p:nvPr>
            <p:ph type="body" idx="1"/>
          </p:nvPr>
        </p:nvSpPr>
        <p:spPr>
          <a:xfrm>
            <a:off x="457200" y="1600200"/>
            <a:ext cx="8229600" cy="457200"/>
          </a:xfrm>
        </p:spPr>
        <p:txBody>
          <a:bodyPr/>
          <a:lstStyle/>
          <a:p>
            <a:pPr>
              <a:defRPr/>
            </a:pPr>
            <a:r>
              <a:rPr lang="en-US" dirty="0" smtClean="0"/>
              <a:t>Create Table</a:t>
            </a:r>
            <a:endParaRPr lang="en-US" dirty="0"/>
          </a:p>
        </p:txBody>
      </p:sp>
      <p:pic>
        <p:nvPicPr>
          <p:cNvPr id="44036" name="Picture 3" descr="Computer code, titled, Examples of simple S Q L statements to create table has two codes. The first code has 8 lines. The lines read as follows. Line 1. create table Course left parenthesis. Line 2, indented once. Course I d, c h a r left parenthesis 5 right parenthesis comma. Line 3, indented once. Subject I d, c h a r left parenthesis 4 right parenthesis not null comma. Line 4, indented once. Course Number integer comma. Line 5, indented once. title v a r c h a r left parenthesis 50 right parenthesis not null comma. Line 6, indented once. N u m Of Credits integer comma. Line 7, indented once. Primary key left parenthesis course I d right parenthesis. Line 8. Right parenthesis semicolon. The second code has 12 lines. The lines read as follows. Line 1. create table Student left parenthesis. Line 2, indented once. S s n, c h a r left parenthesis 9 right parenthesis comma. Line 3, indented once. First Name v a r c h a r left parenthesis 25 right parenthesis comma. Line 4, indented once. m I, c h a r left parenthesis 1 right parenthesis comma. Line 5, indented once. Last Name v a r c h a r left parenthesis 25 right parenthesis comma. Line 6, indented once. Birth Date date comma. Line 7, indented once. street v a r c h a r left parenthesis 25 right parenthesis comma. Line 8, indented once. phone c h a r left parenthesis 11 right parenthesis comma. Line 9, indented once. Zip Code c h a r left parenthesis 5 right parenthesis comma. Line 10, indented once. D e p t I d, c h a r left parenthesis 4 right parenthesis comma. Line 11, indented once. primary key left parenthesis s s n right parenthesis. Line 12.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7263" y="2060575"/>
            <a:ext cx="722947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Examples of simple SQL statements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7)</a:t>
            </a:r>
          </a:p>
        </p:txBody>
      </p:sp>
      <p:sp>
        <p:nvSpPr>
          <p:cNvPr id="5" name="Content Placeholder 2"/>
          <p:cNvSpPr>
            <a:spLocks noGrp="1"/>
          </p:cNvSpPr>
          <p:nvPr>
            <p:ph type="body" idx="1"/>
          </p:nvPr>
        </p:nvSpPr>
        <p:spPr>
          <a:xfrm>
            <a:off x="457200" y="1600200"/>
            <a:ext cx="8229600" cy="533400"/>
          </a:xfrm>
        </p:spPr>
        <p:txBody>
          <a:bodyPr/>
          <a:lstStyle/>
          <a:p>
            <a:pPr>
              <a:defRPr/>
            </a:pPr>
            <a:r>
              <a:rPr lang="en-US" dirty="0" smtClean="0"/>
              <a:t>Drop Table</a:t>
            </a:r>
            <a:endParaRPr lang="en-US" dirty="0"/>
          </a:p>
        </p:txBody>
      </p:sp>
      <p:pic>
        <p:nvPicPr>
          <p:cNvPr id="45060" name="Picture 3" descr="Computer code, titled, Examples of simple S Q L statements to drop table. The code has 3 lines. The lines read as follows. Line 1. Drop table Enrollment semicolon. Line 2. Drop table course semicolon. Line 3. Drop table student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819400"/>
            <a:ext cx="27432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Examples of simple SQL statements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(3 of 7)</a:t>
            </a:r>
          </a:p>
        </p:txBody>
      </p:sp>
      <p:sp>
        <p:nvSpPr>
          <p:cNvPr id="5" name="Content Placeholder 2"/>
          <p:cNvSpPr>
            <a:spLocks noGrp="1"/>
          </p:cNvSpPr>
          <p:nvPr>
            <p:ph type="body" idx="1"/>
          </p:nvPr>
        </p:nvSpPr>
        <p:spPr>
          <a:xfrm>
            <a:off x="457200" y="1600200"/>
            <a:ext cx="8229600" cy="533400"/>
          </a:xfrm>
        </p:spPr>
        <p:txBody>
          <a:bodyPr/>
          <a:lstStyle/>
          <a:p>
            <a:pPr>
              <a:defRPr/>
            </a:pPr>
            <a:r>
              <a:rPr lang="en-US" dirty="0" smtClean="0"/>
              <a:t>Describe Table</a:t>
            </a:r>
            <a:endParaRPr lang="en-US" dirty="0"/>
          </a:p>
        </p:txBody>
      </p:sp>
      <p:pic>
        <p:nvPicPr>
          <p:cNvPr id="46084" name="Picture 3" descr="Computer code, titled, Examples of simple S Q L statements to describe table. The code has 1 lines. The lines read as follows. Line 1. Describe Course semicolon dash dash Oracl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6088" y="3286125"/>
            <a:ext cx="31718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Examples of simple SQL statements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(4 of 7)</a:t>
            </a:r>
          </a:p>
        </p:txBody>
      </p:sp>
      <p:sp>
        <p:nvSpPr>
          <p:cNvPr id="5" name="Content Placeholder 2"/>
          <p:cNvSpPr>
            <a:spLocks noGrp="1"/>
          </p:cNvSpPr>
          <p:nvPr>
            <p:ph type="body" idx="1"/>
          </p:nvPr>
        </p:nvSpPr>
        <p:spPr>
          <a:xfrm>
            <a:off x="457200" y="1600200"/>
            <a:ext cx="8229600" cy="533400"/>
          </a:xfrm>
        </p:spPr>
        <p:txBody>
          <a:bodyPr/>
          <a:lstStyle/>
          <a:p>
            <a:pPr>
              <a:defRPr/>
            </a:pPr>
            <a:r>
              <a:rPr lang="en-US" dirty="0" smtClean="0"/>
              <a:t>Select</a:t>
            </a:r>
            <a:endParaRPr lang="en-US" dirty="0"/>
          </a:p>
        </p:txBody>
      </p:sp>
      <p:pic>
        <p:nvPicPr>
          <p:cNvPr id="47108" name="Picture 3" descr="Computer code, titled, Examples of simple S Q L statements to select table. The code has 9 lines. The lines read as follows. Line 1. Select first name comma m i comma last name. Line 2. From Student. Line 3. Where d e p t I d equals single quote C S single quote semicolon. Line 4. Select first name comma m i comma last name. Line 5. From Student. Line 6. Where d e p t I d equals single quote C S single quote and zip code equals single quote 31411 single quote semicolon. Line 7. Select asterisk. Line 8. From Student. Line 9. Where d e p t I d equals single quote C S single quote and zip code equals single quote 31411 single quote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2133600"/>
            <a:ext cx="44291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Examples of simple SQL statements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(5 of 7)</a:t>
            </a:r>
          </a:p>
        </p:txBody>
      </p:sp>
      <p:sp>
        <p:nvSpPr>
          <p:cNvPr id="5" name="Content Placeholder 2"/>
          <p:cNvSpPr>
            <a:spLocks noGrp="1"/>
          </p:cNvSpPr>
          <p:nvPr>
            <p:ph type="body" idx="1"/>
          </p:nvPr>
        </p:nvSpPr>
        <p:spPr>
          <a:xfrm>
            <a:off x="457200" y="1600200"/>
            <a:ext cx="8229600" cy="533400"/>
          </a:xfrm>
        </p:spPr>
        <p:txBody>
          <a:bodyPr/>
          <a:lstStyle/>
          <a:p>
            <a:pPr>
              <a:defRPr/>
            </a:pPr>
            <a:r>
              <a:rPr lang="en-US" dirty="0" smtClean="0"/>
              <a:t>Insert</a:t>
            </a:r>
            <a:endParaRPr lang="en-US" dirty="0"/>
          </a:p>
        </p:txBody>
      </p:sp>
      <p:pic>
        <p:nvPicPr>
          <p:cNvPr id="48132" name="Picture 3" descr="Computer code, titled, Examples of simple S Q L statements to insert table. The code has 2 lines. The lines read as follows. Line 1. Insert into Course left parenthesis course I d comma subject I d comma course Number comma title right parenthesis. Line 2. Values left parenthesis single quote 11113 single quote comma single quote C S C I single quote comma single quote 3720 single quote comma single quote Database Systems single quote comma 3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3052763"/>
            <a:ext cx="67151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Examples of simple SQL statements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(6 of 7)</a:t>
            </a:r>
          </a:p>
        </p:txBody>
      </p:sp>
      <p:sp>
        <p:nvSpPr>
          <p:cNvPr id="5" name="Content Placeholder 2"/>
          <p:cNvSpPr>
            <a:spLocks noGrp="1"/>
          </p:cNvSpPr>
          <p:nvPr>
            <p:ph type="body" idx="1"/>
          </p:nvPr>
        </p:nvSpPr>
        <p:spPr>
          <a:xfrm>
            <a:off x="457200" y="1600200"/>
            <a:ext cx="8229600" cy="533400"/>
          </a:xfrm>
        </p:spPr>
        <p:txBody>
          <a:bodyPr/>
          <a:lstStyle/>
          <a:p>
            <a:pPr>
              <a:defRPr/>
            </a:pPr>
            <a:r>
              <a:rPr lang="en-US" dirty="0" smtClean="0"/>
              <a:t>Update</a:t>
            </a:r>
            <a:endParaRPr lang="en-US" dirty="0"/>
          </a:p>
        </p:txBody>
      </p:sp>
      <p:pic>
        <p:nvPicPr>
          <p:cNvPr id="49156" name="Picture 3" descr="Computer code, titled, Examples of simple S Q L statements to update table. The code has 3 lines. The lines read as follows. Line 1. Update Course. Line 2. Set n u m of Credits equals 4. Line 3. Where title equals single quote Database Systems single quote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2905125"/>
            <a:ext cx="381952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Examples of simple SQL statements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(7 of 7)</a:t>
            </a:r>
          </a:p>
        </p:txBody>
      </p:sp>
      <p:sp>
        <p:nvSpPr>
          <p:cNvPr id="5" name="Content Placeholder 2"/>
          <p:cNvSpPr>
            <a:spLocks noGrp="1"/>
          </p:cNvSpPr>
          <p:nvPr>
            <p:ph type="body" idx="1"/>
          </p:nvPr>
        </p:nvSpPr>
        <p:spPr>
          <a:xfrm>
            <a:off x="457200" y="1600200"/>
            <a:ext cx="8229600" cy="533400"/>
          </a:xfrm>
        </p:spPr>
        <p:txBody>
          <a:bodyPr/>
          <a:lstStyle/>
          <a:p>
            <a:pPr>
              <a:defRPr/>
            </a:pPr>
            <a:r>
              <a:rPr lang="en-US" dirty="0" smtClean="0"/>
              <a:t>Delete</a:t>
            </a:r>
            <a:endParaRPr lang="en-US" dirty="0"/>
          </a:p>
        </p:txBody>
      </p:sp>
      <p:pic>
        <p:nvPicPr>
          <p:cNvPr id="50180" name="Picture 3" descr="Computer code, titled, Examples of simple S Q L statements to delete table. The code has 2 lines. The lines read as follows. Line 1. Delete Course. Line 2. Where title equals single quote Database System single quote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3675" y="3086100"/>
            <a:ext cx="3676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Why Java for Database Programming?</a:t>
            </a:r>
          </a:p>
        </p:txBody>
      </p:sp>
      <p:sp>
        <p:nvSpPr>
          <p:cNvPr id="5" name="Content Placeholder 2"/>
          <p:cNvSpPr>
            <a:spLocks noGrp="1"/>
          </p:cNvSpPr>
          <p:nvPr>
            <p:ph type="body" idx="1"/>
          </p:nvPr>
        </p:nvSpPr>
        <p:spPr/>
        <p:txBody>
          <a:bodyPr/>
          <a:lstStyle/>
          <a:p>
            <a:pPr>
              <a:defRPr/>
            </a:pPr>
            <a:r>
              <a:rPr lang="en-US" altLang="en-US" dirty="0" smtClean="0"/>
              <a:t>First, Java is platform independent. You can develop platform-independent database applications using S</a:t>
            </a:r>
            <a:r>
              <a:rPr lang="en-US" altLang="en-US" sz="100" dirty="0" smtClean="0"/>
              <a:t> </a:t>
            </a:r>
            <a:r>
              <a:rPr lang="en-US" altLang="en-US" dirty="0" smtClean="0"/>
              <a:t>Q</a:t>
            </a:r>
            <a:r>
              <a:rPr lang="en-US" altLang="en-US" sz="100" dirty="0" smtClean="0"/>
              <a:t> </a:t>
            </a:r>
            <a:r>
              <a:rPr lang="en-US" altLang="en-US" dirty="0" smtClean="0"/>
              <a:t>L and Java for any relational database systems. </a:t>
            </a:r>
          </a:p>
          <a:p>
            <a:pPr>
              <a:defRPr/>
            </a:pPr>
            <a:r>
              <a:rPr lang="en-US" altLang="en-US" dirty="0" smtClean="0"/>
              <a:t>Second, the support for accessing database systems from Java is built into Java A</a:t>
            </a:r>
            <a:r>
              <a:rPr lang="en-US" altLang="en-US" sz="100" dirty="0" smtClean="0"/>
              <a:t> </a:t>
            </a:r>
            <a:r>
              <a:rPr lang="en-US" altLang="en-US" dirty="0" smtClean="0"/>
              <a:t>P</a:t>
            </a:r>
            <a:r>
              <a:rPr lang="en-US" altLang="en-US" sz="100" dirty="0" smtClean="0"/>
              <a:t> </a:t>
            </a:r>
            <a:r>
              <a:rPr lang="en-US" altLang="en-US" dirty="0" smtClean="0"/>
              <a:t>I, so you can create database applications using all Java code with a common interface. </a:t>
            </a:r>
          </a:p>
          <a:p>
            <a:pPr>
              <a:defRPr/>
            </a:pPr>
            <a:r>
              <a:rPr lang="en-US" altLang="en-US" dirty="0" smtClean="0"/>
              <a:t>Third, Java is taught in almost every university either as the first programming language or as the second programming language.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Database Applications Using Java </a:t>
            </a:r>
          </a:p>
        </p:txBody>
      </p:sp>
      <p:sp>
        <p:nvSpPr>
          <p:cNvPr id="5" name="Content Placeholder 2"/>
          <p:cNvSpPr>
            <a:spLocks noGrp="1"/>
          </p:cNvSpPr>
          <p:nvPr>
            <p:ph type="body" idx="1"/>
          </p:nvPr>
        </p:nvSpPr>
        <p:spPr/>
        <p:txBody>
          <a:bodyPr/>
          <a:lstStyle/>
          <a:p>
            <a:pPr>
              <a:defRPr/>
            </a:pPr>
            <a:r>
              <a:rPr lang="en-US" altLang="en-US" dirty="0" smtClean="0"/>
              <a:t>G</a:t>
            </a:r>
            <a:r>
              <a:rPr lang="en-US" altLang="en-US" sz="100" dirty="0" smtClean="0"/>
              <a:t> </a:t>
            </a:r>
            <a:r>
              <a:rPr lang="en-US" altLang="en-US" dirty="0" smtClean="0"/>
              <a:t>U</a:t>
            </a:r>
            <a:r>
              <a:rPr lang="en-US" altLang="en-US" sz="100" dirty="0" smtClean="0"/>
              <a:t> </a:t>
            </a:r>
            <a:r>
              <a:rPr lang="en-US" altLang="en-US" dirty="0" smtClean="0"/>
              <a:t>I</a:t>
            </a:r>
          </a:p>
          <a:p>
            <a:pPr>
              <a:defRPr/>
            </a:pPr>
            <a:r>
              <a:rPr lang="en-US" altLang="en-US" dirty="0" smtClean="0"/>
              <a:t>Client/Server</a:t>
            </a:r>
          </a:p>
          <a:p>
            <a:pPr>
              <a:defRPr/>
            </a:pPr>
            <a:r>
              <a:rPr lang="en-US" altLang="en-US" dirty="0" smtClean="0"/>
              <a:t>Server-Side programming</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What is a Database System?</a:t>
            </a:r>
          </a:p>
        </p:txBody>
      </p:sp>
      <p:pic>
        <p:nvPicPr>
          <p:cNvPr id="16387" name="Picture 2" descr="A diagram illustrates a database system which consists of application users, application programs, database management system, and database which are interconnected with each other. The database management system is also interconnected with system us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3" y="1676400"/>
            <a:ext cx="5514975" cy="416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Architecture of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53251" name="Picture 2" descr="A diagram illustrates the architecture of J D B C with java programs which is built at the top of the architecture. The java programs level is interconnected with J D B C A P I. The J D B C A P I is interconnected with three individual drivers namely M Y S Q L J D B C driver, Oracle J D B C Driver, and J D B C hyphen O D B C Bridge Driver. The M Y S Q L J D B C driver is interconnected with Local or remote My S Q L D B, while Oracle J D B C Driver is interconnected with local or remote ORACLE D B, and the J D B C hyphen O D B C Bridge Driver is interconnected with Microsoft O D B C Driver which is interconnected with Microsoft Access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138" y="1330325"/>
            <a:ext cx="6689725"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 Interfaces</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54275" name="Picture 2" descr="A diagram illustrates the J D B C interfaces in a process to obtain a result set. The whole process is interconnected with each other. The loading drivers establishes several connections. The connections create and execute several statements. The statement produces the processing result s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6463" y="1600200"/>
            <a:ext cx="733107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Developing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 Programs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4)</a:t>
            </a:r>
          </a:p>
        </p:txBody>
      </p:sp>
      <p:sp>
        <p:nvSpPr>
          <p:cNvPr id="7" name="Content Placeholder 2"/>
          <p:cNvSpPr>
            <a:spLocks noGrp="1"/>
          </p:cNvSpPr>
          <p:nvPr>
            <p:ph type="body" idx="1"/>
          </p:nvPr>
        </p:nvSpPr>
        <p:spPr>
          <a:xfrm>
            <a:off x="457200" y="1600200"/>
            <a:ext cx="8229600" cy="457200"/>
          </a:xfrm>
        </p:spPr>
        <p:txBody>
          <a:bodyPr/>
          <a:lstStyle/>
          <a:p>
            <a:pPr>
              <a:defRPr/>
            </a:pPr>
            <a:r>
              <a:rPr lang="en-US" dirty="0" smtClean="0"/>
              <a:t>Loading Drivers</a:t>
            </a:r>
            <a:endParaRPr lang="en-US" dirty="0"/>
          </a:p>
        </p:txBody>
      </p:sp>
      <p:pic>
        <p:nvPicPr>
          <p:cNvPr id="55300" name="Picture 3" descr="n illustration depicts loading drivers with its statement, types of driver class, and commands. Statement to load a driver is Class period for Name left parenthesis double quote J D B C Driver Class double quote right parenthesis semicolon. A driver is a class. An example is illustrated in a table. The table has 3 rows and 3 columns. The columns have the following headings from left to right. Database, Driver Class, and Source. The row entries are as follows. Row 1. Access, sun period j d b c period o d b c period J d b c O d b c Driver, Already in J D K. The word J d b c O d b c in row 1 is labeled, The J D B C hyphen O D B C driver for Access is bundled in J D K. Row 2. My S Q L, com. My s q l period j d b c period Driver, my s q l dash connector dash java dash 5 period 1 period 26 period jar. The word my s q l in row 2 is labeled, My S Q L driver class is in My s q l j d b c period jar. Row 3. Oracle, oracle period J d b c period driver period Oracle Driver, o j d b c 6 period jar. The word oracle in row 3 is labeled, Oracle driver class is in classes 12 period jar. To use the My S Q L and Oracle drivers, you have to add my s q l j d b c period jar and classes 12 period jar in the class path using the following D O S command on Windows semicolon. Class path equals percent sign class path percent sign semicolon c colon back slash book back slash my s q l j d b c period jar semicolon c colon back slash book back slash classes 12 period ja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5338" y="2133600"/>
            <a:ext cx="5013325"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Developing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 Programs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4)</a:t>
            </a:r>
          </a:p>
        </p:txBody>
      </p:sp>
      <p:sp>
        <p:nvSpPr>
          <p:cNvPr id="7" name="Content Placeholder 2"/>
          <p:cNvSpPr>
            <a:spLocks noGrp="1"/>
          </p:cNvSpPr>
          <p:nvPr>
            <p:ph type="body" idx="1"/>
          </p:nvPr>
        </p:nvSpPr>
        <p:spPr/>
        <p:txBody>
          <a:bodyPr/>
          <a:lstStyle/>
          <a:p>
            <a:pPr>
              <a:defRPr/>
            </a:pPr>
            <a:r>
              <a:rPr lang="en-US" altLang="en-US" smtClean="0"/>
              <a:t>Establishing connections</a:t>
            </a:r>
            <a:endParaRPr lang="en-US" altLang="en-US" dirty="0"/>
          </a:p>
        </p:txBody>
      </p:sp>
      <p:pic>
        <p:nvPicPr>
          <p:cNvPr id="56324" name="Picture 3" descr="An illustration depicts establishing connections, database U R L, and the examples for access, My S Q L, and Oracle. Line 1. Connection connection equals Driver Manager period get Connection left parenthesis database U R L right parenthesis semicolon. A table has 3 rows and 2 columns. The columns have the following headings from left to right. Database, U R L Pattern. The row entries are as follows. Row 1. Access, j d b c colon o d b c colon data Source. Row 2. My S Q L, j d b c colon my s q l colon forward slash forward slash host name forward slash d b name. Row 3. Oracle, j d b c colon oracle colon thin colon at sign host name colon port hash colon oracle D B S I D. The 3 U R L patterns are collectively labeled, database U R L. The example code for access is Line 1. Connection connection equals Driver Manager period get Connection Line 2. Left parenthesis double quote j d b c colon o d b c colon example M D B Data Source double quote right parenthesis semicolon, where M D B labeled, see supplement I V period D for creating an O D B C data source. The example for My S Q L is Line 1. Connection connection equals Driver Manager period get Connection Line 2. Left parenthesis double quote j d b c colon My s q l colon forward slash forward slash local host forward slash test double quote right parenthesis semicolon. The example for Oracle is Connection connection equals Driver Manager period get Connection Line 2. Left parenthesis double quote j d b c colon oracle colon thin colon at sign Liang period Armstrong period e d u colon 1521 colon o r c l double quote comma double quote s c o t t double quote comma double quote tiger double quote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209800"/>
            <a:ext cx="4321175"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Developing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 Programs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(3 of 4)</a:t>
            </a:r>
          </a:p>
        </p:txBody>
      </p:sp>
      <p:sp>
        <p:nvSpPr>
          <p:cNvPr id="7" name="Content Placeholder 2"/>
          <p:cNvSpPr>
            <a:spLocks noGrp="1"/>
          </p:cNvSpPr>
          <p:nvPr>
            <p:ph type="body" idx="1"/>
          </p:nvPr>
        </p:nvSpPr>
        <p:spPr>
          <a:xfrm>
            <a:off x="457200" y="1600200"/>
            <a:ext cx="8229600" cy="533400"/>
          </a:xfrm>
        </p:spPr>
        <p:txBody>
          <a:bodyPr/>
          <a:lstStyle/>
          <a:p>
            <a:pPr>
              <a:defRPr/>
            </a:pPr>
            <a:r>
              <a:rPr lang="en-US" altLang="en-US" dirty="0" smtClean="0"/>
              <a:t>Creating and executing statements</a:t>
            </a:r>
            <a:endParaRPr lang="en-US" altLang="en-US" dirty="0"/>
          </a:p>
        </p:txBody>
      </p:sp>
      <p:pic>
        <p:nvPicPr>
          <p:cNvPr id="57348" name="Picture 3" descr="An illustration depicts creating and executing statements. The example code for creating statement is Statement statement equals connection period create Statement left parenthesis right parenthesis semicolon. The example code for executing statement for update, delete, and insert is Line 1. Statement period execute update Line 2. Left parenthesis double quote create table Temp left parenthesis c o l 1 c h a r left parenthesis 5 right parenthesis comma c o l 2 c h a r left parenthesis 5 right parenthesis right parenthesis double quote right parenthesis semicolon. The example code for executing statement for select is Line 1. Forward slash forward slash select the columns from the Student table Line 2. Result set result set equals statement period execute Query Line 3. Left parenthesis double quote select first name, m i, last name from Student where last name double quote Line 4. Plus double quote equals single quote Smith single quote double quote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2438" y="2398713"/>
            <a:ext cx="5699125"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Developing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 Programs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(4 of 4)</a:t>
            </a:r>
          </a:p>
        </p:txBody>
      </p:sp>
      <p:sp>
        <p:nvSpPr>
          <p:cNvPr id="7" name="Content Placeholder 2"/>
          <p:cNvSpPr>
            <a:spLocks noGrp="1"/>
          </p:cNvSpPr>
          <p:nvPr>
            <p:ph type="body" idx="1"/>
          </p:nvPr>
        </p:nvSpPr>
        <p:spPr>
          <a:xfrm>
            <a:off x="457200" y="1600200"/>
            <a:ext cx="8229600" cy="533400"/>
          </a:xfrm>
        </p:spPr>
        <p:txBody>
          <a:bodyPr/>
          <a:lstStyle/>
          <a:p>
            <a:pPr>
              <a:defRPr/>
            </a:pPr>
            <a:r>
              <a:rPr lang="en-US" altLang="en-US" dirty="0" smtClean="0"/>
              <a:t>Processing result set</a:t>
            </a:r>
            <a:endParaRPr lang="en-US" altLang="en-US" dirty="0"/>
          </a:p>
        </p:txBody>
      </p:sp>
      <p:pic>
        <p:nvPicPr>
          <p:cNvPr id="58372" name="Picture 3" descr="An illustration depicts processing result set. The example code for executing statement for select is Line 1. Forward slash forward slash Select the columns from the Student table Line 2. Result Set result Set equals s t m t period execute Query Line 3. Left parenthesis double quote select first name, m i, last name, from Student where last Name double quote plus double quote equals single quote Smith single quote double quote right parenthesis semicolon. The example code for processing result set for select is Line 1. Forward slash forward slash Iterate through the result and print the student names Line 2. While left parenthesis result Set period next left parenthesis right parenthesis right parenthesis Line 3. System period out period print l n left parenthesis result set period get string left parenthesis 1 right parenthesis plus double quote double quote plus result set period get string left parenthesis 2 right parenthesis Line 4. Plus double quote period double quote plus result Set period get String left parenthesis 3 right parenthesis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2420938"/>
            <a:ext cx="5362575"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Simple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 Example</a:t>
            </a:r>
          </a:p>
        </p:txBody>
      </p:sp>
      <p:pic>
        <p:nvPicPr>
          <p:cNvPr id="59395" name="Picture 2" descr="Computer code, titled, Simple J D B C example has 30 lines. The lines read as follows. Line 1. import java period s q l period asterisk semicolon. Line 2, indented once. public class Simple J d b c left brace. Line 3, indented once. public static void main left parenthesis String left bracket right bracket a r g s right parenthesis. Line 4, indented twice. throws S Q L Exception comma Class Not Found Exception left brace. Line 5, indented once. forward slash forward slash Load the J D B C driver. Line 6, indented once. Class period for Name left parenthesis double quote com period my s q l period j d b c period Driver double quote right parenthesis semicolon. Line 7, indented once. System period out period print l n left parenthesis double quote Driver loaded double quote right parenthesis semicolon. Line 8, indented once. forward slash forward slash Establish a connection. Line 9, indented once. Connection connection equals Driver Manager period get Connection. Line 10, indented twice. left parenthesis double quote j d b c colon my s q l colon forward slash forward slash localhost forward slash java book double quote comma double quote s c o t t double quote comma double quote tiger double quote right parenthesis semicolon. Line 11, indented once. System period out period print l n left parenthesis double quote Database connected double quote right parenthesis semicolon. Line 12, indented once. forward slash forward slash Create a statement. Line 13, indented once. Statement statement equals connection period create Statement left parenthesis right parenthesis semicolon. Line 14, indented once. forward slash forward slash Execute a statement. Line 15, indented once. Result Set result Set equals statement period execute Query. Line 16, indented twice. left parenthesis double quote select first Name comma m i comma last Name from Student. Line 17. where last Name double quote. Line 18, indented twice. Plus double quote equals single quote Smith single quote double quote right parenthesis semicolon. Line 19, indented once. forward slash forward slash Iterate through the result and print the student names. Line 20, indented once. while left parenthesis result Set period next left parenthesis right parenthesis right parenthesis. Line 21, indented twice. System period out period print l n left parenthesis result Set period get String left parenthesis 1 right parenthesis plus double quote back slash t double quote plus. Line 22, indented twice. Result Set period get String left parenthesis 2 right parenthesis plus double quote back slash t double quote plus. Line 23. Result Set period get String left parenthesis 3 right parenthesis right parenthesis semicolon. Line 24, indented once. forward slash forward slash Close the connection. Line 25, indented once. connection period close left parenthesis right parenthesis semicolon. Line 26, indented once. right brace. Line 27. right bra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1371600"/>
            <a:ext cx="3681413"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
            <a:hlinkClick r:id="rId3"/>
          </p:cNvPr>
          <p:cNvSpPr>
            <a:spLocks noChangeArrowheads="1"/>
          </p:cNvSpPr>
          <p:nvPr/>
        </p:nvSpPr>
        <p:spPr bwMode="auto">
          <a:xfrm>
            <a:off x="4533900" y="5791200"/>
            <a:ext cx="2093913"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2400" dirty="0" smtClean="0">
                <a:latin typeface="+mn-lt"/>
              </a:rPr>
              <a:t>SimpleJdbc</a:t>
            </a:r>
          </a:p>
        </p:txBody>
      </p:sp>
      <p:sp>
        <p:nvSpPr>
          <p:cNvPr id="2" name="TextBox 4">
            <a:hlinkClick r:id="rId4"/>
          </p:cNvPr>
          <p:cNvSpPr txBox="1"/>
          <p:nvPr/>
        </p:nvSpPr>
        <p:spPr>
          <a:xfrm>
            <a:off x="6781800" y="5791200"/>
            <a:ext cx="685800" cy="446892"/>
          </a:xfrm>
          <a:prstGeom prst="rect">
            <a:avLst/>
          </a:prstGeom>
          <a:solidFill>
            <a:srgbClr val="38A1BA"/>
          </a:solidFill>
        </p:spPr>
        <p:txBody>
          <a:bodyPr wrap="square" rtlCol="0">
            <a:spAutoFit/>
          </a:bodyPr>
          <a:lstStyle/>
          <a:p>
            <a:r>
              <a:rPr lang="en-US" dirty="0" smtClean="0"/>
              <a:t>Run</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O</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 Data Source </a:t>
            </a:r>
          </a:p>
        </p:txBody>
      </p:sp>
      <p:sp>
        <p:nvSpPr>
          <p:cNvPr id="7" name="Content Placeholder 2"/>
          <p:cNvSpPr>
            <a:spLocks noGrp="1"/>
          </p:cNvSpPr>
          <p:nvPr>
            <p:ph type="body" idx="1"/>
          </p:nvPr>
        </p:nvSpPr>
        <p:spPr/>
        <p:txBody>
          <a:bodyPr/>
          <a:lstStyle/>
          <a:p>
            <a:pPr>
              <a:defRPr/>
            </a:pPr>
            <a:r>
              <a:rPr lang="en-US" altLang="en-US" dirty="0" smtClean="0"/>
              <a:t>Please follow the steps in Supplement on the Companion Website to create an O</a:t>
            </a:r>
            <a:r>
              <a:rPr lang="en-US" altLang="en-US" sz="100" dirty="0" smtClean="0"/>
              <a:t> </a:t>
            </a:r>
            <a:r>
              <a:rPr lang="en-US" altLang="en-US" dirty="0" smtClean="0"/>
              <a:t>D</a:t>
            </a:r>
            <a:r>
              <a:rPr lang="en-US" altLang="en-US" sz="100" dirty="0" smtClean="0"/>
              <a:t> </a:t>
            </a:r>
            <a:r>
              <a:rPr lang="en-US" altLang="en-US" dirty="0" smtClean="0"/>
              <a:t>B</a:t>
            </a:r>
            <a:r>
              <a:rPr lang="en-US" altLang="en-US" sz="100" dirty="0" smtClean="0"/>
              <a:t> </a:t>
            </a:r>
            <a:r>
              <a:rPr lang="en-US" altLang="en-US" dirty="0" smtClean="0"/>
              <a:t>C data source on Windows.</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Example: Accessing Database from </a:t>
            </a:r>
            <a:r>
              <a:rPr lang="en-US" altLang="en-US" dirty="0" err="1" smtClean="0">
                <a:latin typeface="Times New Roman" panose="02020603050405020304" pitchFamily="18" charset="0"/>
                <a:cs typeface="Times New Roman" panose="02020603050405020304" pitchFamily="18" charset="0"/>
                <a:sym typeface="Times New Roman" panose="02020603050405020304" pitchFamily="18" charset="0"/>
              </a:rPr>
              <a:t>JavaF</a:t>
            </a: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 X</a:t>
            </a:r>
          </a:p>
        </p:txBody>
      </p:sp>
      <p:sp>
        <p:nvSpPr>
          <p:cNvPr id="7" name="Content Placeholder 2"/>
          <p:cNvSpPr>
            <a:spLocks noGrp="1"/>
          </p:cNvSpPr>
          <p:nvPr>
            <p:ph type="body" idx="1"/>
          </p:nvPr>
        </p:nvSpPr>
        <p:spPr>
          <a:xfrm>
            <a:off x="457200" y="1600200"/>
            <a:ext cx="8229600" cy="3276600"/>
          </a:xfrm>
        </p:spPr>
        <p:txBody>
          <a:bodyPr/>
          <a:lstStyle/>
          <a:p>
            <a:pPr>
              <a:defRPr/>
            </a:pPr>
            <a:r>
              <a:rPr lang="en-US" altLang="en-US" dirty="0" smtClean="0"/>
              <a:t>This example demonstrates connecting to a database from a Java applet. The applet lets the user enter the S</a:t>
            </a:r>
            <a:r>
              <a:rPr lang="en-US" altLang="en-US" sz="100" dirty="0" smtClean="0"/>
              <a:t> </a:t>
            </a:r>
            <a:r>
              <a:rPr lang="en-US" altLang="en-US" dirty="0" err="1" smtClean="0"/>
              <a:t>S</a:t>
            </a:r>
            <a:r>
              <a:rPr lang="en-US" altLang="en-US" sz="100" dirty="0" smtClean="0"/>
              <a:t> </a:t>
            </a:r>
            <a:r>
              <a:rPr lang="en-US" altLang="en-US" dirty="0" smtClean="0"/>
              <a:t>N and the course I</a:t>
            </a:r>
            <a:r>
              <a:rPr lang="en-US" altLang="en-US" sz="100" dirty="0" smtClean="0"/>
              <a:t> </a:t>
            </a:r>
            <a:r>
              <a:rPr lang="en-US" altLang="en-US" dirty="0" smtClean="0"/>
              <a:t>D to find a student’s grade.</a:t>
            </a:r>
          </a:p>
          <a:p>
            <a:pPr marL="0" indent="0">
              <a:buFont typeface="Arial"/>
              <a:buNone/>
              <a:defRPr/>
            </a:pPr>
            <a:r>
              <a:rPr lang="en-US" altLang="en-US" dirty="0" smtClean="0"/>
              <a:t>NOTE: To run this program from here, you need:</a:t>
            </a:r>
          </a:p>
          <a:p>
            <a:pPr>
              <a:defRPr/>
            </a:pPr>
            <a:r>
              <a:rPr lang="en-US" altLang="en-US" dirty="0" smtClean="0"/>
              <a:t>To have a MyS</a:t>
            </a:r>
            <a:r>
              <a:rPr lang="en-US" altLang="en-US" sz="100" dirty="0" smtClean="0"/>
              <a:t> </a:t>
            </a:r>
            <a:r>
              <a:rPr lang="en-US" altLang="en-US" dirty="0" smtClean="0"/>
              <a:t>Q</a:t>
            </a:r>
            <a:r>
              <a:rPr lang="en-US" altLang="en-US" sz="100" dirty="0" smtClean="0"/>
              <a:t> </a:t>
            </a:r>
            <a:r>
              <a:rPr lang="en-US" altLang="en-US" dirty="0" smtClean="0"/>
              <a:t>L database setup just like the one in the text.</a:t>
            </a:r>
          </a:p>
          <a:p>
            <a:pPr>
              <a:defRPr/>
            </a:pPr>
            <a:r>
              <a:rPr lang="en-US" altLang="en-US" dirty="0" smtClean="0"/>
              <a:t>Set MyS</a:t>
            </a:r>
            <a:r>
              <a:rPr lang="en-US" altLang="en-US" sz="100" dirty="0" smtClean="0"/>
              <a:t> </a:t>
            </a:r>
            <a:r>
              <a:rPr lang="en-US" altLang="en-US" dirty="0" smtClean="0"/>
              <a:t>Q</a:t>
            </a:r>
            <a:r>
              <a:rPr lang="en-US" altLang="en-US" sz="100" dirty="0" smtClean="0"/>
              <a:t> </a:t>
            </a:r>
            <a:r>
              <a:rPr lang="en-US" altLang="en-US" dirty="0" smtClean="0"/>
              <a:t>L J</a:t>
            </a:r>
            <a:r>
              <a:rPr lang="en-US" altLang="en-US" sz="100" dirty="0" smtClean="0"/>
              <a:t> </a:t>
            </a:r>
            <a:r>
              <a:rPr lang="en-US" altLang="en-US" dirty="0" smtClean="0"/>
              <a:t>D</a:t>
            </a:r>
            <a:r>
              <a:rPr lang="en-US" altLang="en-US" sz="100" dirty="0" smtClean="0"/>
              <a:t> </a:t>
            </a:r>
            <a:r>
              <a:rPr lang="en-US" altLang="en-US" dirty="0" smtClean="0"/>
              <a:t>B</a:t>
            </a:r>
            <a:r>
              <a:rPr lang="en-US" altLang="en-US" sz="100" dirty="0" smtClean="0"/>
              <a:t> </a:t>
            </a:r>
            <a:r>
              <a:rPr lang="en-US" altLang="en-US" dirty="0" smtClean="0"/>
              <a:t>C driver in the classpath.</a:t>
            </a:r>
            <a:endParaRPr lang="en-US" altLang="en-US" dirty="0"/>
          </a:p>
        </p:txBody>
      </p:sp>
      <p:sp>
        <p:nvSpPr>
          <p:cNvPr id="8" name="TextBox 3">
            <a:hlinkClick r:id="rId2"/>
          </p:cNvPr>
          <p:cNvSpPr>
            <a:spLocks noChangeArrowheads="1"/>
          </p:cNvSpPr>
          <p:nvPr/>
        </p:nvSpPr>
        <p:spPr bwMode="auto">
          <a:xfrm>
            <a:off x="4533900" y="5791200"/>
            <a:ext cx="2093913"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2400" dirty="0" smtClean="0">
                <a:latin typeface="+mn-lt"/>
              </a:rPr>
              <a:t>FindGrade</a:t>
            </a:r>
          </a:p>
        </p:txBody>
      </p:sp>
      <p:sp>
        <p:nvSpPr>
          <p:cNvPr id="10" name="TextBox 4">
            <a:hlinkClick r:id="rId3"/>
          </p:cNvPr>
          <p:cNvSpPr txBox="1"/>
          <p:nvPr/>
        </p:nvSpPr>
        <p:spPr>
          <a:xfrm>
            <a:off x="6781800" y="5791200"/>
            <a:ext cx="685800" cy="446892"/>
          </a:xfrm>
          <a:prstGeom prst="rect">
            <a:avLst/>
          </a:prstGeom>
          <a:solidFill>
            <a:srgbClr val="38A1BA"/>
          </a:solidFill>
        </p:spPr>
        <p:txBody>
          <a:bodyPr wrap="square" rtlCol="0">
            <a:spAutoFit/>
          </a:bodyPr>
          <a:lstStyle/>
          <a:p>
            <a:r>
              <a:rPr lang="en-US" dirty="0" smtClean="0"/>
              <a:t>Run</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dirty="0" smtClean="0">
                <a:latin typeface="Times New Roman" panose="02020603050405020304" pitchFamily="18" charset="0"/>
                <a:cs typeface="Times New Roman" panose="02020603050405020304" pitchFamily="18" charset="0"/>
                <a:sym typeface="Times New Roman" panose="02020603050405020304" pitchFamily="18" charset="0"/>
              </a:rPr>
              <a:t>Processing Statements</a:t>
            </a:r>
          </a:p>
        </p:txBody>
      </p:sp>
      <p:sp>
        <p:nvSpPr>
          <p:cNvPr id="7" name="Content Placeholder 2"/>
          <p:cNvSpPr>
            <a:spLocks noGrp="1"/>
          </p:cNvSpPr>
          <p:nvPr>
            <p:ph type="body" idx="1"/>
          </p:nvPr>
        </p:nvSpPr>
        <p:spPr/>
        <p:txBody>
          <a:bodyPr/>
          <a:lstStyle/>
          <a:p>
            <a:pPr>
              <a:defRPr/>
            </a:pPr>
            <a:r>
              <a:rPr lang="en-US" altLang="en-US" dirty="0" smtClean="0"/>
              <a:t>Once a connection to a particular database is established, it can be used to send S</a:t>
            </a:r>
            <a:r>
              <a:rPr lang="en-US" altLang="en-US" sz="100" dirty="0" smtClean="0"/>
              <a:t> </a:t>
            </a:r>
            <a:r>
              <a:rPr lang="en-US" altLang="en-US" dirty="0" smtClean="0"/>
              <a:t>Q</a:t>
            </a:r>
            <a:r>
              <a:rPr lang="en-US" altLang="en-US" sz="100" dirty="0" smtClean="0"/>
              <a:t> </a:t>
            </a:r>
            <a:r>
              <a:rPr lang="en-US" altLang="en-US" dirty="0" smtClean="0"/>
              <a:t>L statements from your program to the database. J</a:t>
            </a:r>
            <a:r>
              <a:rPr lang="en-US" altLang="en-US" sz="100" dirty="0" smtClean="0"/>
              <a:t> </a:t>
            </a:r>
            <a:r>
              <a:rPr lang="en-US" altLang="en-US" dirty="0" smtClean="0"/>
              <a:t>D</a:t>
            </a:r>
            <a:r>
              <a:rPr lang="en-US" altLang="en-US" sz="100" dirty="0" smtClean="0"/>
              <a:t> </a:t>
            </a:r>
            <a:r>
              <a:rPr lang="en-US" altLang="en-US" dirty="0" smtClean="0"/>
              <a:t>B</a:t>
            </a:r>
            <a:r>
              <a:rPr lang="en-US" altLang="en-US" sz="100" dirty="0" smtClean="0"/>
              <a:t> </a:t>
            </a:r>
            <a:r>
              <a:rPr lang="en-US" altLang="en-US" dirty="0" smtClean="0"/>
              <a:t>C provides the Statement, PreparedStatement, and </a:t>
            </a:r>
            <a:r>
              <a:rPr lang="en-US" altLang="en-US" dirty="0" err="1" smtClean="0"/>
              <a:t>CallableStatement</a:t>
            </a:r>
            <a:r>
              <a:rPr lang="en-US" altLang="en-US" dirty="0" smtClean="0"/>
              <a:t> interfaces to facilitate sending statements to a database for execution and receiving execution results from the database.</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Database Application Systems</a:t>
            </a:r>
          </a:p>
        </p:txBody>
      </p:sp>
      <p:pic>
        <p:nvPicPr>
          <p:cNvPr id="17411" name="Picture 2" descr="A diagram illustrates the application users which are interconnected with application programs and application programs is interconnected with multiple database management system and each database management system is interconnected with multiple databases simultaneous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1828800"/>
            <a:ext cx="703897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Processing Statements Diagram</a:t>
            </a:r>
          </a:p>
        </p:txBody>
      </p:sp>
      <p:pic>
        <p:nvPicPr>
          <p:cNvPr id="63491" name="Picture 2" descr="A processing statements diagram has four parts, driver management, establishing sessions, processing statements, and processing results. The driver management part of the diagram consists of the driver manager period register driver left parenthesis new driver name left parenthesis right parenthesis right parenthesis and driver manager period get connection left parenthesis right parenthesis. The connection leads to the establishing sessions part of the diagram, which consists of a statement, prepare call left parenthesis right parenthesis, a prepared statement, prepare statement left parenthesis right parenthesis, and a callable statement, create statement left parenthesis right parenthesis. The processing statements part of the diagram consists of execute update left parenthesis right parenthesis, execute query left parenthesis right parenthesis, execute left parenthesis right parenthesis, get more results left parenthesis right parenthesis, get result set left parenthesis right parenthesis, and get update count left parenthesis right parenthesis. Execute, get more results, get result set, and get update count are for handling multiple result sets. The execute query and get result set commands lead to the result set, which is in the processing results part of the diagram. The result set consists of, next left parenthesis right parenthesis, get string left parenthesis right parenthesis, get I n t left parenthesis right paren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553200"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execute, executeQuery, and executeUpdate Methods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7" name="Content Placeholder 2"/>
          <p:cNvSpPr>
            <a:spLocks noGrp="1"/>
          </p:cNvSpPr>
          <p:nvPr>
            <p:ph type="body" idx="1"/>
          </p:nvPr>
        </p:nvSpPr>
        <p:spPr/>
        <p:txBody>
          <a:bodyPr/>
          <a:lstStyle/>
          <a:p>
            <a:pPr>
              <a:defRPr/>
            </a:pPr>
            <a:r>
              <a:rPr lang="en-US" altLang="en-US" dirty="0" smtClean="0"/>
              <a:t>The methods for executing S</a:t>
            </a:r>
            <a:r>
              <a:rPr lang="en-US" altLang="en-US" sz="100" dirty="0" smtClean="0"/>
              <a:t> </a:t>
            </a:r>
            <a:r>
              <a:rPr lang="en-US" altLang="en-US" dirty="0" smtClean="0"/>
              <a:t>Q</a:t>
            </a:r>
            <a:r>
              <a:rPr lang="en-US" altLang="en-US" sz="100" dirty="0" smtClean="0"/>
              <a:t> </a:t>
            </a:r>
            <a:r>
              <a:rPr lang="en-US" altLang="en-US" dirty="0" smtClean="0"/>
              <a:t>L statements are execute, </a:t>
            </a:r>
            <a:r>
              <a:rPr lang="en-US" altLang="en-US" dirty="0" err="1" smtClean="0"/>
              <a:t>executeQuery</a:t>
            </a:r>
            <a:r>
              <a:rPr lang="en-US" altLang="en-US" dirty="0" smtClean="0"/>
              <a:t>, and </a:t>
            </a:r>
            <a:r>
              <a:rPr lang="en-US" altLang="en-US" dirty="0" err="1" smtClean="0"/>
              <a:t>executeUpdate</a:t>
            </a:r>
            <a:r>
              <a:rPr lang="en-US" altLang="en-US" dirty="0" smtClean="0"/>
              <a:t>, each of which accepts a string containing a S</a:t>
            </a:r>
            <a:r>
              <a:rPr lang="en-US" altLang="en-US" sz="100" dirty="0" smtClean="0"/>
              <a:t> </a:t>
            </a:r>
            <a:r>
              <a:rPr lang="en-US" altLang="en-US" dirty="0" smtClean="0"/>
              <a:t>Q</a:t>
            </a:r>
            <a:r>
              <a:rPr lang="en-US" altLang="en-US" sz="100" dirty="0" smtClean="0"/>
              <a:t> </a:t>
            </a:r>
            <a:r>
              <a:rPr lang="en-US" altLang="en-US" dirty="0" smtClean="0"/>
              <a:t>L statement as an argument. This string is passed to the database for execution. The execute method should be used if the execution produces multiple result sets, multiple update counts, or a combination of result sets and update counts. </a:t>
            </a:r>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The execute, executeQuery, and executeUpdate Methods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sp>
        <p:nvSpPr>
          <p:cNvPr id="7" name="Content Placeholder 2"/>
          <p:cNvSpPr>
            <a:spLocks noGrp="1"/>
          </p:cNvSpPr>
          <p:nvPr>
            <p:ph type="body" idx="1"/>
          </p:nvPr>
        </p:nvSpPr>
        <p:spPr/>
        <p:txBody>
          <a:bodyPr/>
          <a:lstStyle/>
          <a:p>
            <a:pPr>
              <a:defRPr/>
            </a:pPr>
            <a:r>
              <a:rPr lang="en-US" altLang="en-US" dirty="0" smtClean="0"/>
              <a:t>The </a:t>
            </a:r>
            <a:r>
              <a:rPr lang="en-US" altLang="en-US" dirty="0" err="1" smtClean="0"/>
              <a:t>executeQuery</a:t>
            </a:r>
            <a:r>
              <a:rPr lang="en-US" altLang="en-US" dirty="0" smtClean="0"/>
              <a:t> method should be used if the execution produces a single result set, such as the S</a:t>
            </a:r>
            <a:r>
              <a:rPr lang="en-US" altLang="en-US" sz="100" dirty="0" smtClean="0"/>
              <a:t> </a:t>
            </a:r>
            <a:r>
              <a:rPr lang="en-US" altLang="en-US" dirty="0" smtClean="0"/>
              <a:t>Q</a:t>
            </a:r>
            <a:r>
              <a:rPr lang="en-US" altLang="en-US" sz="100" dirty="0" smtClean="0"/>
              <a:t> </a:t>
            </a:r>
            <a:r>
              <a:rPr lang="en-US" altLang="en-US" dirty="0" smtClean="0"/>
              <a:t>L select statement. The </a:t>
            </a:r>
            <a:r>
              <a:rPr lang="en-US" altLang="en-US" dirty="0" err="1" smtClean="0"/>
              <a:t>executeUpdate</a:t>
            </a:r>
            <a:r>
              <a:rPr lang="en-US" altLang="en-US" dirty="0" smtClean="0"/>
              <a:t> method should be used if the statement results in a single update count or no update count, such as a S</a:t>
            </a:r>
            <a:r>
              <a:rPr lang="en-US" altLang="en-US" sz="100" dirty="0" smtClean="0"/>
              <a:t> </a:t>
            </a:r>
            <a:r>
              <a:rPr lang="en-US" altLang="en-US" dirty="0" smtClean="0"/>
              <a:t>Q</a:t>
            </a:r>
            <a:r>
              <a:rPr lang="en-US" altLang="en-US" sz="100" dirty="0" smtClean="0"/>
              <a:t> </a:t>
            </a:r>
            <a:r>
              <a:rPr lang="en-US" altLang="en-US" dirty="0" smtClean="0"/>
              <a:t>L INSERT, DELETE, UPDATE, or D</a:t>
            </a:r>
            <a:r>
              <a:rPr lang="en-US" altLang="en-US" sz="100" dirty="0" smtClean="0"/>
              <a:t> </a:t>
            </a:r>
            <a:r>
              <a:rPr lang="en-US" altLang="en-US" dirty="0" err="1" smtClean="0"/>
              <a:t>D</a:t>
            </a:r>
            <a:r>
              <a:rPr lang="en-US" altLang="en-US" sz="100" dirty="0" smtClean="0"/>
              <a:t> </a:t>
            </a:r>
            <a:r>
              <a:rPr lang="en-US" altLang="en-US" dirty="0" smtClean="0"/>
              <a:t>L statement.</a:t>
            </a: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PreparedStatement</a:t>
            </a:r>
          </a:p>
        </p:txBody>
      </p:sp>
      <p:sp>
        <p:nvSpPr>
          <p:cNvPr id="7" name="Content Placeholder 2"/>
          <p:cNvSpPr>
            <a:spLocks noGrp="1"/>
          </p:cNvSpPr>
          <p:nvPr>
            <p:ph type="body" idx="1"/>
          </p:nvPr>
        </p:nvSpPr>
        <p:spPr>
          <a:xfrm>
            <a:off x="457200" y="1600201"/>
            <a:ext cx="8229600" cy="1371600"/>
          </a:xfrm>
        </p:spPr>
        <p:txBody>
          <a:bodyPr/>
          <a:lstStyle/>
          <a:p>
            <a:pPr>
              <a:defRPr/>
            </a:pPr>
            <a:r>
              <a:rPr lang="en-US" altLang="en-US" sz="2000" dirty="0" smtClean="0"/>
              <a:t>The PreparedStatement interface is designed to execute dynamic S</a:t>
            </a:r>
            <a:r>
              <a:rPr lang="en-US" altLang="en-US" sz="100" dirty="0" smtClean="0"/>
              <a:t> </a:t>
            </a:r>
            <a:r>
              <a:rPr lang="en-US" altLang="en-US" sz="2000" dirty="0" smtClean="0"/>
              <a:t>Q</a:t>
            </a:r>
            <a:r>
              <a:rPr lang="en-US" altLang="en-US" sz="100" dirty="0" smtClean="0"/>
              <a:t> </a:t>
            </a:r>
            <a:r>
              <a:rPr lang="en-US" altLang="en-US" sz="2000" dirty="0" smtClean="0"/>
              <a:t>L statements and S</a:t>
            </a:r>
            <a:r>
              <a:rPr lang="en-US" altLang="en-US" sz="100" dirty="0" smtClean="0"/>
              <a:t> </a:t>
            </a:r>
            <a:r>
              <a:rPr lang="en-US" altLang="en-US" sz="2000" dirty="0" smtClean="0"/>
              <a:t>Q</a:t>
            </a:r>
            <a:r>
              <a:rPr lang="en-US" altLang="en-US" sz="100" dirty="0" smtClean="0"/>
              <a:t> </a:t>
            </a:r>
            <a:r>
              <a:rPr lang="en-US" altLang="en-US" sz="2000" dirty="0" smtClean="0"/>
              <a:t>L-stored procedures with I</a:t>
            </a:r>
            <a:r>
              <a:rPr lang="en-US" altLang="en-US" sz="100" dirty="0" smtClean="0"/>
              <a:t> </a:t>
            </a:r>
            <a:r>
              <a:rPr lang="en-US" altLang="en-US" sz="2000" dirty="0" smtClean="0"/>
              <a:t>N parameters. These S</a:t>
            </a:r>
            <a:r>
              <a:rPr lang="en-US" altLang="en-US" sz="100" dirty="0" smtClean="0"/>
              <a:t> </a:t>
            </a:r>
            <a:r>
              <a:rPr lang="en-US" altLang="en-US" sz="2000" dirty="0" smtClean="0"/>
              <a:t>Q</a:t>
            </a:r>
            <a:r>
              <a:rPr lang="en-US" altLang="en-US" sz="100" dirty="0" smtClean="0"/>
              <a:t> </a:t>
            </a:r>
            <a:r>
              <a:rPr lang="en-US" altLang="en-US" sz="2000" dirty="0" smtClean="0"/>
              <a:t>L statements and stored procedures are precompiled for efficient use when repeatedly executed.</a:t>
            </a:r>
            <a:endParaRPr lang="en-US" altLang="en-US" sz="2000" dirty="0"/>
          </a:p>
        </p:txBody>
      </p:sp>
      <p:pic>
        <p:nvPicPr>
          <p:cNvPr id="66564" name="Picture 3" descr="Computer code, titled, Prepared statement has 3 lines. The question mark is labeled, parameter. The lines read as follows. Line 1. Statement p S t m t equals connection period prepare Statement. Line 2. left parenthesis double quote insert into Student left parenthesis first Name comma m i comma last Name right parenthesis plus. Line 3. values left parenthesis question mark comma question mark comma question mark right parenthesis double quote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4191000"/>
            <a:ext cx="68865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Line 4"/>
          <p:cNvSpPr>
            <a:spLocks noChangeShapeType="1"/>
          </p:cNvSpPr>
          <p:nvPr/>
        </p:nvSpPr>
        <p:spPr bwMode="auto">
          <a:xfrm flipH="1">
            <a:off x="2819400" y="2262188"/>
            <a:ext cx="4191000" cy="3200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6" name="Line 5"/>
          <p:cNvSpPr>
            <a:spLocks noChangeShapeType="1"/>
          </p:cNvSpPr>
          <p:nvPr/>
        </p:nvSpPr>
        <p:spPr bwMode="auto">
          <a:xfrm flipH="1">
            <a:off x="3124200" y="2262188"/>
            <a:ext cx="3886200" cy="3200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7" name="Line 6"/>
          <p:cNvSpPr>
            <a:spLocks noChangeShapeType="1"/>
          </p:cNvSpPr>
          <p:nvPr/>
        </p:nvSpPr>
        <p:spPr bwMode="auto">
          <a:xfrm flipH="1">
            <a:off x="3505200" y="2262188"/>
            <a:ext cx="3505200" cy="3200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Example:Using PreparedStatement to Execute Dynamic 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Q</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L Statements</a:t>
            </a:r>
          </a:p>
        </p:txBody>
      </p:sp>
      <p:sp>
        <p:nvSpPr>
          <p:cNvPr id="7" name="Content Placeholder 2"/>
          <p:cNvSpPr>
            <a:spLocks noGrp="1"/>
          </p:cNvSpPr>
          <p:nvPr>
            <p:ph type="body" idx="1"/>
          </p:nvPr>
        </p:nvSpPr>
        <p:spPr>
          <a:xfrm>
            <a:off x="457200" y="1600200"/>
            <a:ext cx="8229600" cy="838200"/>
          </a:xfrm>
        </p:spPr>
        <p:txBody>
          <a:bodyPr/>
          <a:lstStyle/>
          <a:p>
            <a:pPr>
              <a:spcAft>
                <a:spcPts val="1200"/>
              </a:spcAft>
              <a:defRPr/>
            </a:pPr>
            <a:r>
              <a:rPr lang="en-US" altLang="en-US" dirty="0">
                <a:cs typeface="Times New Roman" panose="02020603050405020304" pitchFamily="18" charset="0"/>
              </a:rPr>
              <a:t>This example rewrites the preceding example using </a:t>
            </a:r>
            <a:r>
              <a:rPr lang="en-US" altLang="en-US" u="sng" dirty="0">
                <a:cs typeface="Times New Roman" panose="02020603050405020304" pitchFamily="18" charset="0"/>
              </a:rPr>
              <a:t>PreparedStatement</a:t>
            </a:r>
            <a:r>
              <a:rPr lang="en-US" altLang="en-US" dirty="0">
                <a:cs typeface="Times New Roman" panose="02020603050405020304" pitchFamily="18" charset="0"/>
              </a:rPr>
              <a:t>.</a:t>
            </a:r>
            <a:r>
              <a:rPr lang="en-US" altLang="en-US" dirty="0">
                <a:latin typeface="Courier" charset="0"/>
                <a:cs typeface="Times New Roman" panose="02020603050405020304" pitchFamily="18" charset="0"/>
              </a:rPr>
              <a:t> </a:t>
            </a:r>
          </a:p>
        </p:txBody>
      </p:sp>
      <p:sp>
        <p:nvSpPr>
          <p:cNvPr id="6" name="TextBox 3">
            <a:hlinkClick r:id="rId2"/>
          </p:cNvPr>
          <p:cNvSpPr>
            <a:spLocks noChangeArrowheads="1"/>
          </p:cNvSpPr>
          <p:nvPr/>
        </p:nvSpPr>
        <p:spPr bwMode="auto">
          <a:xfrm>
            <a:off x="1371600" y="4953000"/>
            <a:ext cx="5141913" cy="4572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defRPr/>
            </a:pPr>
            <a:r>
              <a:rPr lang="en-US" altLang="en-US" sz="2400" dirty="0" err="1" smtClean="0">
                <a:latin typeface="+mn-lt"/>
              </a:rPr>
              <a:t>FindGradeUsingPreparedStatement</a:t>
            </a:r>
            <a:endParaRPr lang="en-US" altLang="en-US" sz="2400" dirty="0">
              <a:latin typeface="+mn-lt"/>
            </a:endParaRPr>
          </a:p>
        </p:txBody>
      </p:sp>
      <p:sp>
        <p:nvSpPr>
          <p:cNvPr id="9" name="TextBox 4">
            <a:hlinkClick r:id="rId3"/>
          </p:cNvPr>
          <p:cNvSpPr txBox="1"/>
          <p:nvPr/>
        </p:nvSpPr>
        <p:spPr>
          <a:xfrm>
            <a:off x="6705600" y="4966183"/>
            <a:ext cx="685800" cy="446892"/>
          </a:xfrm>
          <a:prstGeom prst="rect">
            <a:avLst/>
          </a:prstGeom>
          <a:solidFill>
            <a:srgbClr val="38A1BA"/>
          </a:solidFill>
        </p:spPr>
        <p:txBody>
          <a:bodyPr wrap="square" rtlCol="0">
            <a:spAutoFit/>
          </a:bodyPr>
          <a:lstStyle/>
          <a:p>
            <a:r>
              <a:rPr lang="en-US" dirty="0" smtClean="0"/>
              <a:t>Run</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Retrieving Database Metadata</a:t>
            </a:r>
          </a:p>
        </p:txBody>
      </p:sp>
      <p:sp>
        <p:nvSpPr>
          <p:cNvPr id="7" name="Content Placeholder 2"/>
          <p:cNvSpPr>
            <a:spLocks noGrp="1"/>
          </p:cNvSpPr>
          <p:nvPr>
            <p:ph type="body" idx="1"/>
          </p:nvPr>
        </p:nvSpPr>
        <p:spPr/>
        <p:txBody>
          <a:bodyPr/>
          <a:lstStyle/>
          <a:p>
            <a:pPr>
              <a:defRPr/>
            </a:pPr>
            <a:r>
              <a:rPr lang="en-US" altLang="en-US" dirty="0" smtClean="0"/>
              <a:t>Database metadata is the information that describes database itself. J</a:t>
            </a:r>
            <a:r>
              <a:rPr lang="en-US" altLang="en-US" sz="100" dirty="0" smtClean="0"/>
              <a:t> </a:t>
            </a:r>
            <a:r>
              <a:rPr lang="en-US" altLang="en-US" dirty="0" smtClean="0"/>
              <a:t>D</a:t>
            </a:r>
            <a:r>
              <a:rPr lang="en-US" altLang="en-US" sz="100" dirty="0" smtClean="0"/>
              <a:t> </a:t>
            </a:r>
            <a:r>
              <a:rPr lang="en-US" altLang="en-US" dirty="0" smtClean="0"/>
              <a:t>B</a:t>
            </a:r>
            <a:r>
              <a:rPr lang="en-US" altLang="en-US" sz="100" dirty="0" smtClean="0"/>
              <a:t> </a:t>
            </a:r>
            <a:r>
              <a:rPr lang="en-US" altLang="en-US" dirty="0" smtClean="0"/>
              <a:t>C provides the DatabaseMetaData interface for obtaining database wide information and the </a:t>
            </a:r>
            <a:r>
              <a:rPr lang="en-US" altLang="en-US" dirty="0" err="1" smtClean="0"/>
              <a:t>ResultSetMetaData</a:t>
            </a:r>
            <a:r>
              <a:rPr lang="en-US" altLang="en-US" dirty="0" smtClean="0"/>
              <a:t> interface for obtaining the information on the specific ResultSet. </a:t>
            </a:r>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DatabaseMetadata</a:t>
            </a:r>
          </a:p>
        </p:txBody>
      </p:sp>
      <p:sp>
        <p:nvSpPr>
          <p:cNvPr id="7" name="Content Placeholder 2"/>
          <p:cNvSpPr>
            <a:spLocks noGrp="1"/>
          </p:cNvSpPr>
          <p:nvPr>
            <p:ph type="body" idx="1"/>
          </p:nvPr>
        </p:nvSpPr>
        <p:spPr/>
        <p:txBody>
          <a:bodyPr/>
          <a:lstStyle/>
          <a:p>
            <a:pPr>
              <a:defRPr/>
            </a:pPr>
            <a:r>
              <a:rPr lang="en-US" altLang="en-US" smtClean="0"/>
              <a:t>The DatabaseMetaData interface provides more than 100 methods for getting database metadata concerning the database as a whole. These methods can be divided into three groups: for retrieving general information, for finding database capabilities, and for getting object descriptions. </a:t>
            </a:r>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General Information</a:t>
            </a:r>
          </a:p>
        </p:txBody>
      </p:sp>
      <p:sp>
        <p:nvSpPr>
          <p:cNvPr id="7" name="Content Placeholder 2"/>
          <p:cNvSpPr>
            <a:spLocks noGrp="1"/>
          </p:cNvSpPr>
          <p:nvPr>
            <p:ph type="body" idx="1"/>
          </p:nvPr>
        </p:nvSpPr>
        <p:spPr/>
        <p:txBody>
          <a:bodyPr/>
          <a:lstStyle/>
          <a:p>
            <a:pPr>
              <a:defRPr/>
            </a:pPr>
            <a:r>
              <a:rPr lang="en-US" altLang="en-US" dirty="0" smtClean="0"/>
              <a:t>The general information includes the U</a:t>
            </a:r>
            <a:r>
              <a:rPr lang="en-US" altLang="en-US" sz="100" dirty="0" smtClean="0"/>
              <a:t> </a:t>
            </a:r>
            <a:r>
              <a:rPr lang="en-US" altLang="en-US" dirty="0" smtClean="0"/>
              <a:t>R</a:t>
            </a:r>
            <a:r>
              <a:rPr lang="en-US" altLang="en-US" sz="100" dirty="0" smtClean="0"/>
              <a:t> </a:t>
            </a:r>
            <a:r>
              <a:rPr lang="en-US" altLang="en-US" dirty="0" smtClean="0"/>
              <a:t>L, username, product name, product version, driver name, driver version, available functions, available data types and so on. </a:t>
            </a:r>
            <a:endParaRPr lang="en-US"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z="3600" smtClean="0">
                <a:latin typeface="Times New Roman" panose="02020603050405020304" pitchFamily="18" charset="0"/>
                <a:cs typeface="Times New Roman" panose="02020603050405020304" pitchFamily="18" charset="0"/>
                <a:sym typeface="Times New Roman" panose="02020603050405020304" pitchFamily="18" charset="0"/>
              </a:rPr>
              <a:t>Obtaining Database Capabilities</a:t>
            </a:r>
            <a:endParaRPr lang="en-US" altLang="en-US"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7" name="Content Placeholder 2"/>
          <p:cNvSpPr>
            <a:spLocks noGrp="1"/>
          </p:cNvSpPr>
          <p:nvPr>
            <p:ph type="body" idx="1"/>
          </p:nvPr>
        </p:nvSpPr>
        <p:spPr/>
        <p:txBody>
          <a:bodyPr/>
          <a:lstStyle/>
          <a:p>
            <a:pPr marL="0" indent="0">
              <a:spcAft>
                <a:spcPts val="1200"/>
              </a:spcAft>
              <a:buFont typeface="Monotype Sorts" pitchFamily="2" charset="2"/>
              <a:buNone/>
              <a:defRPr/>
            </a:pPr>
            <a:r>
              <a:rPr lang="en-US" altLang="en-US" dirty="0"/>
              <a:t>The examples of the database capabilities are whether the database supports the GROUP BY operator, the ALTER TABLE command with add column option, supports entry-level or full ANSI92 </a:t>
            </a:r>
            <a:r>
              <a:rPr lang="en-US" altLang="en-US" dirty="0" smtClean="0"/>
              <a:t>S</a:t>
            </a:r>
            <a:r>
              <a:rPr lang="en-US" altLang="en-US" sz="100" dirty="0" smtClean="0"/>
              <a:t> </a:t>
            </a:r>
            <a:r>
              <a:rPr lang="en-US" altLang="en-US" dirty="0" smtClean="0"/>
              <a:t>Q</a:t>
            </a:r>
            <a:r>
              <a:rPr lang="en-US" altLang="en-US" sz="100" dirty="0" smtClean="0"/>
              <a:t> </a:t>
            </a:r>
            <a:r>
              <a:rPr lang="en-US" altLang="en-US" dirty="0" smtClean="0"/>
              <a:t>L </a:t>
            </a:r>
            <a:r>
              <a:rPr lang="en-US" altLang="en-US" dirty="0"/>
              <a:t>grammar.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Obtaining Object Descriptions</a:t>
            </a:r>
          </a:p>
        </p:txBody>
      </p:sp>
      <p:sp>
        <p:nvSpPr>
          <p:cNvPr id="7" name="Content Placeholder 2"/>
          <p:cNvSpPr>
            <a:spLocks noGrp="1"/>
          </p:cNvSpPr>
          <p:nvPr>
            <p:ph type="body" idx="1"/>
          </p:nvPr>
        </p:nvSpPr>
        <p:spPr/>
        <p:txBody>
          <a:bodyPr/>
          <a:lstStyle/>
          <a:p>
            <a:pPr>
              <a:defRPr/>
            </a:pPr>
            <a:r>
              <a:rPr lang="en-US" altLang="en-US" dirty="0"/>
              <a:t>T</a:t>
            </a:r>
            <a:r>
              <a:rPr lang="en-US" altLang="en-US" dirty="0" smtClean="0"/>
              <a:t>he examples of the database objects are tables, views, and procedures.</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Rational Database and Relational Data Model</a:t>
            </a:r>
          </a:p>
        </p:txBody>
      </p:sp>
      <p:sp>
        <p:nvSpPr>
          <p:cNvPr id="3" name="Content Placeholder 2"/>
          <p:cNvSpPr>
            <a:spLocks noGrp="1"/>
          </p:cNvSpPr>
          <p:nvPr>
            <p:ph type="body" idx="1"/>
          </p:nvPr>
        </p:nvSpPr>
        <p:spPr/>
        <p:txBody>
          <a:bodyPr/>
          <a:lstStyle/>
          <a:p>
            <a:pPr>
              <a:defRPr/>
            </a:pPr>
            <a:r>
              <a:rPr lang="en-US" altLang="en-US" dirty="0" smtClean="0"/>
              <a:t>Most of today’s database systems are relational database systems, based on the relational data model. A relational data model has three key A relational data model has three key components: structure, integrity and languages.</a:t>
            </a:r>
          </a:p>
          <a:p>
            <a:pPr lvl="1">
              <a:defRPr/>
            </a:pPr>
            <a:r>
              <a:rPr lang="en-US" altLang="en-US" dirty="0" smtClean="0"/>
              <a:t>Structure defines the representation of the data.</a:t>
            </a:r>
          </a:p>
          <a:p>
            <a:pPr lvl="1">
              <a:defRPr/>
            </a:pPr>
            <a:r>
              <a:rPr lang="en-US" altLang="en-US" dirty="0" smtClean="0"/>
              <a:t>Integrity imposes constraints on the data. </a:t>
            </a:r>
          </a:p>
          <a:p>
            <a:pPr lvl="1">
              <a:defRPr/>
            </a:pPr>
            <a:r>
              <a:rPr lang="en-US" altLang="en-US" dirty="0" smtClean="0"/>
              <a:t>Language provides the means for accessing and manipulating data.</a:t>
            </a:r>
          </a:p>
          <a:p>
            <a:pPr lvl="1">
              <a:defRPr/>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Examples</a:t>
            </a:r>
          </a:p>
        </p:txBody>
      </p:sp>
      <p:pic>
        <p:nvPicPr>
          <p:cNvPr id="73731" name="Picture 2" descr="Computer code has 23 lines. The lines read as follows. Line 1. Database Meta Data d b Meta Data equals connection period get Meta Data left parenthesis right parenthesis semicolon. Line 2. System period out period print l n left parenthesis double quote database URL colon double quote plus d b Meta Data period get U R L left parenthesis right parenthesis right parenthesis semicolon. Line 3. System period out period print l n left parenthesis double quote database username colon double quote plus. Line 4, indented once. D b Meta Data period get User Name left parenthesis right parenthesis right parenthesis semicolon. Line 5. System period out period print l n left parenthesis double quote database product name colon double quote plus. Line 6, indented once. D b Meta Data period get Database Product Name left parenthesis right parenthesis right parenthesis semicolon. Line 7. System period out period print l n left parenthesis double quote database product version colon double quote plus. Line 8, indented once. Db Meta Data period get Database Product Version left parenthesis right parenthesis right parenthesis semicolon. Line 9. System period out period print l n left parenthesis double quote J D B C driver name colon double quote plus. Line 10, indented once. Db Meta Data period get Driver Name left parenthesis right parenthesis right parenthesis semicolon. Line 11. System period out period print l n left parenthesis double quote J D B C driver version colon double quote plus. Line 12, indented once. D b Meta Data period get Driver Version left parenthesis right parenthesis right parenthesis semicolon. Line 13. System period out period print l n left parenthesis double quote J D B C driver major version colon double quote plus. Line 14, indented once. D b Meta Data period get Driver Major Version left parenthesis right parenthesis right parenthesis semicolon. Line 15. System period out period print l n left parenthesis double quote J D B C driver minor version colon double quote plus. Line 16, indented once. new Integer left parenthesis d b Meta Data period get Driver Minor Version left parenthesis right parenthesis right parenthesis right parenthesis semicolon. Line 17. System period out period print l n left parenthesis double quote Max number of connections colon double quote plus. Line 18, indented once. new Integer left parenthesis d b Meta Data period get Max Connections left parenthesis right parenthesis right parenthesis right parenthesis semicolon. Line 19. System period out period print l n left parenthesis double quote Max Table Name Length colon double quote plus. Line 20, indented once. new Integer left parenthesis d b Meta Data period get Max Table Name Length left parenthesis right parenthesis right parenthesis right parenthesis semicolon. Line 21. System period out period print l n left parenthesis double quote Max Columns In Table colon double quote plus. Line 22, indented once. new Integer left parenthesis d b Meta Data period get Max Columns In Table left parenthesis right parenthesis right parenthesis right parenthesis semicolon. Line 23. connection period close left parenthesis right parenthesis semicolon."/>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75" y="1447800"/>
            <a:ext cx="6064250" cy="453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Sample Run</a:t>
            </a:r>
          </a:p>
        </p:txBody>
      </p:sp>
      <p:pic>
        <p:nvPicPr>
          <p:cNvPr id="74755" name="Picture 2" descr="A screenshot of a command prompt displays sample run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905000"/>
            <a:ext cx="8610600" cy="351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Copyright</a:t>
            </a:r>
            <a:endParaRPr lang="en-US" dirty="0"/>
          </a:p>
        </p:txBody>
      </p:sp>
      <p:pic>
        <p:nvPicPr>
          <p:cNvPr id="75778"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Relational Structure</a:t>
            </a:r>
          </a:p>
        </p:txBody>
      </p:sp>
      <p:sp>
        <p:nvSpPr>
          <p:cNvPr id="3" name="Content Placeholder 2"/>
          <p:cNvSpPr>
            <a:spLocks noGrp="1"/>
          </p:cNvSpPr>
          <p:nvPr>
            <p:ph type="body" idx="1"/>
          </p:nvPr>
        </p:nvSpPr>
        <p:spPr/>
        <p:txBody>
          <a:bodyPr/>
          <a:lstStyle/>
          <a:p>
            <a:pPr>
              <a:defRPr/>
            </a:pPr>
            <a:r>
              <a:rPr lang="en-US" altLang="en-US" smtClean="0"/>
              <a:t>A relational database consists of a set of relations. A relation has two things in one: a schema and an instance of the schema. The schema defines the relation and an instance is the content of the relation at a given time. An instance of a relation is nothing more than a table with rows and named columns. For convenience with no confusion, we refer instances of relations as just relations or tables. </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Course Table</a:t>
            </a:r>
          </a:p>
        </p:txBody>
      </p:sp>
      <p:pic>
        <p:nvPicPr>
          <p:cNvPr id="20483" name="Picture 2" descr="A table has a relation or table name called course table and each row is called as tuples or rows. All the headings in the table are called as columns or attributes. A table titled, Student table. The table has 8 rows and 5 columns. The columns have the following headings from left to right. Course I d, Subject I d, Course number, title, N u m of credits. The row entries are as follows. Row 1. 11111, C S C I, 1301, Introduction to Java 1, 4. Row 2. 11112, C S C I, 1302, Introduction to Java 2, 3. Row 3. 11113, C S C I, 3720, Database Systems, 3. Row 4. 11114, C S C I, 4750, Rapid Java Application, 3. Row 5. 11115, MATH, 2750, Calculus 1, 5. Row 6. 11116, MATH, 3750, Calculus 2, 5. Row 7. 11117, E D U C, 1111, Reading, 3. Row 8. 11118, I T E C, 1344, Database Administration,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2133600"/>
            <a:ext cx="8305800" cy="295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txBox="1">
            <a:spLocks noGrp="1"/>
          </p:cNvSpPr>
          <p:nvPr>
            <p:ph type="title"/>
          </p:nvPr>
        </p:nvSpPr>
        <p:spPr>
          <a:xfrm>
            <a:off x="457200" y="228600"/>
            <a:ext cx="8229600" cy="1066800"/>
          </a:xfrm>
        </p:spPr>
        <p:txBody>
          <a:bodyPr anchor="b"/>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Student Table</a:t>
            </a:r>
          </a:p>
        </p:txBody>
      </p:sp>
      <p:pic>
        <p:nvPicPr>
          <p:cNvPr id="21507" name="Picture 2" descr="A table titled, Student table. The table has 11 rows and 10 columns. The columns have the following headings from left to right. s s n, first name, m i, last name, phone, birth date, blank, street, zip code, department I D. The row entries are as follows. Row 1. 444111110, Jacob, R, Smith, 9129219434, 1985-04-09, 99, Kingston Street, 31435, BIOL. Row 2. 444111111, John, K, Stevenson, 9129219434, null, 100, Main Street, 31411, BIOL. Row 3. 444111112, George, K, Smith, 9129213454, 1974-10-10, 1200, Abercorn St., 31419, CS. Row 4. 444111113, Frank, E, Jones, 9125919434, 1970-09-09, 100, Main Street, 31411, BIOL. Row 5. 444111114, Jean, K, Smith, 9129219434, 1970-02-09, 100, Main Street, 31411, CHEM. Row 6. 444111115, Josh, R, Woo, 7075989434, 1970-02-09, 555, Franklin Street, 31411, CHEM. Row 7. 444111116, Josh, R, Smith, 9129219434, 1973-02-09, 100, Main Street, 31411, BIOL. Row 8. 444111117, Joy, P, Kennedy, 9129229434, 1974-03-19, 103, Bay Street, 31412, CS. Row 9. 444111118, Toni, R, Peterson, 9129229434, 1964-04-29, 103, Bay Street, 31412, MATH. Row 10. 444111119, Patrick, R, Stoneman, 9129229434, 1969-04-29, 101, Washington St., 31435, MATH. Row 11. 444111120, Rick, R, Carter, 9125919434, 1986-04-09, 19, West Ford St., 31411, BI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713" y="2209800"/>
            <a:ext cx="6886575"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2349</TotalTime>
  <Words>1965</Words>
  <Application>Microsoft Office PowerPoint</Application>
  <PresentationFormat>On-screen Show (4:3)</PresentationFormat>
  <Paragraphs>138</Paragraphs>
  <Slides>62</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4" baseType="lpstr">
      <vt:lpstr>ＭＳ Ｐゴシック</vt:lpstr>
      <vt:lpstr>ＭＳ Ｐゴシック</vt:lpstr>
      <vt:lpstr>Arial</vt:lpstr>
      <vt:lpstr>Calibri</vt:lpstr>
      <vt:lpstr>Courier</vt:lpstr>
      <vt:lpstr>Monotype Sorts</vt:lpstr>
      <vt:lpstr>Noto Sans Symbols</vt:lpstr>
      <vt:lpstr>Palatino</vt:lpstr>
      <vt:lpstr>Times New Roman</vt:lpstr>
      <vt:lpstr>Verdana</vt:lpstr>
      <vt:lpstr>508 Lecture</vt:lpstr>
      <vt:lpstr>Microsoft Word Picture</vt:lpstr>
      <vt:lpstr>Introduction to Java Programming</vt:lpstr>
      <vt:lpstr>Objectives (1 of 2)</vt:lpstr>
      <vt:lpstr>Objectives (2 of 2)</vt:lpstr>
      <vt:lpstr>What is a Database System?</vt:lpstr>
      <vt:lpstr>Database Application Systems</vt:lpstr>
      <vt:lpstr>Rational Database and Relational Data Model</vt:lpstr>
      <vt:lpstr>Relational Structure</vt:lpstr>
      <vt:lpstr>Course Table</vt:lpstr>
      <vt:lpstr>Student Table</vt:lpstr>
      <vt:lpstr>Enrollment Table</vt:lpstr>
      <vt:lpstr>Table vs. File</vt:lpstr>
      <vt:lpstr>Integrity Constraints</vt:lpstr>
      <vt:lpstr>Domain Constraints</vt:lpstr>
      <vt:lpstr>Primary Key Constraints</vt:lpstr>
      <vt:lpstr>Foreign Key Constraints</vt:lpstr>
      <vt:lpstr>Domain Constraints</vt:lpstr>
      <vt:lpstr>Domain Constraints Example</vt:lpstr>
      <vt:lpstr>Superkey</vt:lpstr>
      <vt:lpstr>Key and Candidate Key</vt:lpstr>
      <vt:lpstr>Primary Key</vt:lpstr>
      <vt:lpstr>Primary Key</vt:lpstr>
      <vt:lpstr>Primary Key Constraints</vt:lpstr>
      <vt:lpstr>Foreign Key Constraints</vt:lpstr>
      <vt:lpstr>Foreign Key Constraints Formal Definition</vt:lpstr>
      <vt:lpstr>Foreign Key Example</vt:lpstr>
      <vt:lpstr>Foreign Key Discussion (1 of 4)</vt:lpstr>
      <vt:lpstr>Foreign Key Discussion (2 of 4)</vt:lpstr>
      <vt:lpstr>Foreign Key Discussion (3 of 4)</vt:lpstr>
      <vt:lpstr>Foreign Key Discussion (4 of 4)</vt:lpstr>
      <vt:lpstr>S Q L </vt:lpstr>
      <vt:lpstr>Examples of simple SQL statements (1 of 7)</vt:lpstr>
      <vt:lpstr>Examples of simple SQL statements (2 of 7)</vt:lpstr>
      <vt:lpstr>Examples of simple SQL statements (3 of 7)</vt:lpstr>
      <vt:lpstr>Examples of simple SQL statements (4 of 7)</vt:lpstr>
      <vt:lpstr>Examples of simple SQL statements (5 of 7)</vt:lpstr>
      <vt:lpstr>Examples of simple SQL statements (6 of 7)</vt:lpstr>
      <vt:lpstr>Examples of simple SQL statements (7 of 7)</vt:lpstr>
      <vt:lpstr>Why Java for Database Programming?</vt:lpstr>
      <vt:lpstr>Database Applications Using Java </vt:lpstr>
      <vt:lpstr>The Architecture of J D B C</vt:lpstr>
      <vt:lpstr>The J D B C Interfaces</vt:lpstr>
      <vt:lpstr>Developing J D B C Programs (1 of 4)</vt:lpstr>
      <vt:lpstr>Developing J D B C Programs (2 of 4)</vt:lpstr>
      <vt:lpstr>Developing J D B C Programs (3 of 4)</vt:lpstr>
      <vt:lpstr>Developing J D B C Programs (4 of 4)</vt:lpstr>
      <vt:lpstr>Simple J D B C Example</vt:lpstr>
      <vt:lpstr>Creating O D B C Data Source </vt:lpstr>
      <vt:lpstr>Example: Accessing Database from JavaF X</vt:lpstr>
      <vt:lpstr>Processing Statements</vt:lpstr>
      <vt:lpstr>Processing Statements Diagram</vt:lpstr>
      <vt:lpstr>The execute, executeQuery, and executeUpdate Methods (1 of 2)</vt:lpstr>
      <vt:lpstr>The execute, executeQuery, and executeUpdate Methods (2 of 2)</vt:lpstr>
      <vt:lpstr>PreparedStatement</vt:lpstr>
      <vt:lpstr>Example:Using PreparedStatement to Execute Dynamic S Q L Statements</vt:lpstr>
      <vt:lpstr>Retrieving Database Metadata</vt:lpstr>
      <vt:lpstr>DatabaseMetadata</vt:lpstr>
      <vt:lpstr>General Information</vt:lpstr>
      <vt:lpstr>Obtaining Database Capabilities</vt:lpstr>
      <vt:lpstr>Obtaining Object Descriptions</vt:lpstr>
      <vt:lpstr>Examples</vt:lpstr>
      <vt:lpstr>Sample Run</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Ismail, Nedha (Cognizant)</cp:lastModifiedBy>
  <cp:revision>313</cp:revision>
  <dcterms:created xsi:type="dcterms:W3CDTF">2010-11-01T17:51:55Z</dcterms:created>
  <dcterms:modified xsi:type="dcterms:W3CDTF">2018-03-23T09:20:05Z</dcterms:modified>
</cp:coreProperties>
</file>