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18"/>
  </p:notesMasterIdLst>
  <p:handoutMasterIdLst>
    <p:handoutMasterId r:id="rId19"/>
  </p:handoutMasterIdLst>
  <p:sldIdLst>
    <p:sldId id="308" r:id="rId2"/>
    <p:sldId id="257" r:id="rId3"/>
    <p:sldId id="317" r:id="rId4"/>
    <p:sldId id="318" r:id="rId5"/>
    <p:sldId id="319" r:id="rId6"/>
    <p:sldId id="320" r:id="rId7"/>
    <p:sldId id="321" r:id="rId8"/>
    <p:sldId id="323" r:id="rId9"/>
    <p:sldId id="324" r:id="rId10"/>
    <p:sldId id="325" r:id="rId11"/>
    <p:sldId id="326" r:id="rId12"/>
    <p:sldId id="327" r:id="rId13"/>
    <p:sldId id="328" r:id="rId14"/>
    <p:sldId id="330" r:id="rId15"/>
    <p:sldId id="329" r:id="rId16"/>
    <p:sldId id="293"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0" d="100"/>
          <a:sy n="110" d="100"/>
        </p:scale>
        <p:origin x="108"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7D30BBD7-A256-42F7-B19F-C4DA56DEFF60}" type="datetimeFigureOut">
              <a:rPr lang="en-US" altLang="en-US"/>
              <a:pPr>
                <a:defRPr/>
              </a:pPr>
              <a:t>3/23/2018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336BFEAF-11E3-472E-B9BE-CE4D8C3018C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E2E5FD54-F01D-4DEF-9027-A0C1DE6D3238}" type="datetimeFigureOut">
              <a:rPr lang="en-US" altLang="en-US"/>
              <a:pPr>
                <a:defRPr/>
              </a:pPr>
              <a:t>3/23/2018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98E60B0D-BF51-4E69-BE3A-FD1B97ED59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0BF3E43-4602-4C61-96EA-3192725D66DB}"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03B853C-47A2-4D68-BE09-A3156CCF3A07}"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A462E06-34D0-43A8-9794-6283946D88EB}" type="slidenum">
              <a:rPr lang="en-US" altLang="en-US" smtClean="0">
                <a:latin typeface="Calibri" panose="020F0502020204030204" pitchFamily="34" charset="0"/>
              </a:rPr>
              <a:pPr/>
              <a:t>16</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26703A99-BC1D-4D18-912C-01A5714FB5FC}" type="datetime1">
              <a:rPr lang="en-US" altLang="en-US"/>
              <a:pPr>
                <a:defRPr/>
              </a:pPr>
              <a:t>3/23/2018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F6472C35-265C-44C4-A61F-0D2EA5205B81}" type="slidenum">
              <a:rPr lang="en-US" altLang="en-US"/>
              <a:pPr>
                <a:defRPr/>
              </a:pPr>
              <a:t>‹#›</a:t>
            </a:fld>
            <a:endParaRPr lang="en-US" altLang="en-US"/>
          </a:p>
        </p:txBody>
      </p:sp>
    </p:spTree>
    <p:extLst>
      <p:ext uri="{BB962C8B-B14F-4D97-AF65-F5344CB8AC3E}">
        <p14:creationId xmlns:p14="http://schemas.microsoft.com/office/powerpoint/2010/main" val="232162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93123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219575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BE1C1AE9-FE34-4EEF-8FCA-9A537E19A50D}" type="datetime1">
              <a:rPr lang="en-US" altLang="en-US"/>
              <a:pPr>
                <a:defRPr/>
              </a:pPr>
              <a:t>3/23/2018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3EBC35AE-19D2-4BEE-9B9C-30648BE724DF}" type="slidenum">
              <a:rPr lang="en-US" altLang="en-US"/>
              <a:pPr>
                <a:defRPr/>
              </a:pPr>
              <a:t>‹#›</a:t>
            </a:fld>
            <a:endParaRPr lang="en-US" altLang="en-US"/>
          </a:p>
        </p:txBody>
      </p:sp>
    </p:spTree>
    <p:extLst>
      <p:ext uri="{BB962C8B-B14F-4D97-AF65-F5344CB8AC3E}">
        <p14:creationId xmlns:p14="http://schemas.microsoft.com/office/powerpoint/2010/main" val="338715316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5"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916873B6-9179-420E-A40F-A20F77F157B6}" type="datetime1">
              <a:rPr lang="en-US" altLang="en-US"/>
              <a:pPr>
                <a:defRPr/>
              </a:pPr>
              <a:t>3/23/2018</a:t>
            </a:fld>
            <a:endParaRPr lang="en-US" altLang="en-US"/>
          </a:p>
        </p:txBody>
      </p:sp>
      <p:sp>
        <p:nvSpPr>
          <p:cNvPr id="6"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E3F402E7-EF4B-47F6-8704-1C1690E59EC5}" type="slidenum">
              <a:rPr lang="en-US" altLang="en-US"/>
              <a:pPr>
                <a:defRPr/>
              </a:pPr>
              <a:t>‹#›</a:t>
            </a:fld>
            <a:endParaRPr lang="en-US" altLang="en-US"/>
          </a:p>
        </p:txBody>
      </p:sp>
    </p:spTree>
    <p:extLst>
      <p:ext uri="{BB962C8B-B14F-4D97-AF65-F5344CB8AC3E}">
        <p14:creationId xmlns:p14="http://schemas.microsoft.com/office/powerpoint/2010/main" val="244803834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F32A0D25-C092-483A-B92A-597A66FEEFC3}" type="datetime1">
              <a:rPr lang="en-US" altLang="en-US"/>
              <a:pPr>
                <a:defRPr/>
              </a:pPr>
              <a:t>3/23/2018</a:t>
            </a:fld>
            <a:endParaRPr lang="en-US" altLang="en-US"/>
          </a:p>
        </p:txBody>
      </p:sp>
      <p:sp>
        <p:nvSpPr>
          <p:cNvPr id="7"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AF216CCB-7723-4721-99C5-38684A6B5653}" type="slidenum">
              <a:rPr lang="en-US" altLang="en-US"/>
              <a:pPr>
                <a:defRPr/>
              </a:pPr>
              <a:t>‹#›</a:t>
            </a:fld>
            <a:endParaRPr lang="en-US" altLang="en-US"/>
          </a:p>
        </p:txBody>
      </p:sp>
    </p:spTree>
    <p:extLst>
      <p:ext uri="{BB962C8B-B14F-4D97-AF65-F5344CB8AC3E}">
        <p14:creationId xmlns:p14="http://schemas.microsoft.com/office/powerpoint/2010/main" val="134148440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5"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3B75F57E-FAF3-46C0-BBA4-3E78B72ED38A}" type="datetime1">
              <a:rPr lang="en-US" altLang="en-US"/>
              <a:pPr>
                <a:defRPr/>
              </a:pPr>
              <a:t>3/23/2018</a:t>
            </a:fld>
            <a:endParaRPr lang="en-US" altLang="en-US"/>
          </a:p>
        </p:txBody>
      </p:sp>
      <p:sp>
        <p:nvSpPr>
          <p:cNvPr id="6"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D97CD9CE-5FBC-4342-A5EC-BED5DE6E2D70}" type="slidenum">
              <a:rPr lang="en-US" altLang="en-US"/>
              <a:pPr>
                <a:defRPr/>
              </a:pPr>
              <a:t>‹#›</a:t>
            </a:fld>
            <a:endParaRPr lang="en-US" altLang="en-US"/>
          </a:p>
        </p:txBody>
      </p:sp>
    </p:spTree>
    <p:extLst>
      <p:ext uri="{BB962C8B-B14F-4D97-AF65-F5344CB8AC3E}">
        <p14:creationId xmlns:p14="http://schemas.microsoft.com/office/powerpoint/2010/main" val="294749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00" r:id="rId1"/>
    <p:sldLayoutId id="2147485101" r:id="rId2"/>
    <p:sldLayoutId id="2147485102" r:id="rId3"/>
    <p:sldLayoutId id="2147485103" r:id="rId4"/>
    <p:sldLayoutId id="2147485104" r:id="rId5"/>
    <p:sldLayoutId id="2147485105" r:id="rId6"/>
    <p:sldLayoutId id="2147485106"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33</a:t>
            </a:r>
            <a:endParaRPr lang="en-US" b="1" dirty="0">
              <a:latin typeface="+mn-lt"/>
            </a:endParaRPr>
          </a:p>
        </p:txBody>
      </p:sp>
      <p:sp>
        <p:nvSpPr>
          <p:cNvPr id="19" name="Content Placeholder 4"/>
          <p:cNvSpPr>
            <a:spLocks noGrp="1"/>
          </p:cNvSpPr>
          <p:nvPr>
            <p:ph type="body" idx="3"/>
          </p:nvPr>
        </p:nvSpPr>
        <p:spPr>
          <a:xfrm>
            <a:off x="5029200" y="3200400"/>
            <a:ext cx="3657600" cy="606425"/>
          </a:xfrm>
        </p:spPr>
        <p:txBody>
          <a:bodyPr/>
          <a:lstStyle/>
          <a:p>
            <a:pPr algn="ctr">
              <a:defRPr/>
            </a:pPr>
            <a:r>
              <a:rPr lang="en-US" altLang="en-US" dirty="0" err="1">
                <a:latin typeface="+mn-lt"/>
              </a:rPr>
              <a:t>JavaServer</a:t>
            </a:r>
            <a:r>
              <a:rPr lang="en-US" altLang="en-US" dirty="0">
                <a:latin typeface="+mn-lt"/>
              </a:rPr>
              <a:t> Face</a:t>
            </a:r>
          </a:p>
        </p:txBody>
      </p:sp>
      <p:sp>
        <p:nvSpPr>
          <p:cNvPr id="11270" name="Content Placeholder 5"/>
          <p:cNvSpPr txBox="1">
            <a:spLocks noChangeArrowheads="1"/>
          </p:cNvSpPr>
          <p:nvPr/>
        </p:nvSpPr>
        <p:spPr bwMode="auto">
          <a:xfrm>
            <a:off x="5105400" y="4495800"/>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solidFill>
                  <a:schemeClr val="bg1"/>
                </a:solidFill>
              </a:rPr>
              <a:t>Slides in the presentation contain hyperlinks. JAWS user should be able to get a list of links by using INSERT+F7</a:t>
            </a:r>
          </a:p>
        </p:txBody>
      </p:sp>
      <p:pic>
        <p:nvPicPr>
          <p:cNvPr id="11272" name="Picture 6"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7"/>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Listing 33.3 CurrentTime.xhtml</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2531" name="Picture 2" descr="Computer code has 15 lines. The lines read as follows. Line 1. left angle bracket question mark x m l version equals single quote 1 period 0 single quote encoding equals single quote U T F hyphen 8 single quote question mark right angle bracket. Line 2. left angle bracket exclamation point D O C T Y P E h t m l PUBLIC double quote hyphen forward slash forward slash W 3 C forward slash forward slash D T D X H T M L 1 period 0. Line 3. Transactional forward slash forward slash E N double quote. Line 4, indented once. h t t p colon forward slash forward slash w w w period w 3 period o r g forward slash T R forward slash x h tm l 1 forward slash D T D forward slash x h t m l 1 hyphen. Line 5. transitional period d t d double quote right angle bracket. Line 6. left angle bracket html x m l n s equals double quote http colon forward slash forward slash www period w3 period org forward slash 1999 forward slash x h t m l double quote. Line 7, indented twice. x m l n s colon h equals double quote h t t p colon forward slash forward slash java period sun period c o m forward slash j s f forward slash html double quote right angle bracket. Line 8, indented once. left angle bracket h colon head right angle bracket. Line 9. left angle bracket title right angle bracket Display Current Time left angle bracket forward slash title right angle bracket. Line 10. left angle bracket meta http hyphen e q u i v equals double quote refresh double quote content equals double quote 60 double quote forward slash right angle bracket. Line 11. left angle bracket forward slash h colon head right angle bracket. Line 12. left angle bracket h colon body right angle bracket. Line 13. The current time is hash left brace time Bean period time right brace. Line 14. left angle bracket forward slash h colon body right angle bracket. Line 15. left angle bracket forward slash html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9888" y="1447800"/>
            <a:ext cx="586422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 G</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U</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 Components </a:t>
            </a:r>
            <a:endParaRPr lang="en-US" altLang="en-US"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graphicFrame>
        <p:nvGraphicFramePr>
          <p:cNvPr id="23555" name="Object 2" descr="A table has 19 rows and 2 columns. The columns have the following headings from left to right. J S F Tag, Description. The row entries are as follows. Row 1. h colon form, inserts an XHTML form into a page. Row 2. h colon panel Group, similar to a Java F X Flow Pane. Row 3. h colon panel Grid, similar to a Java F X Grid Pane. Row 4. h colon input Text, displays a textbox for entering input. Row 5. h colon output Text, displays a textbox for displaying output. Row 6. h colon input Text Area, displays a text area for entering input. Row 7. h colon input Secret, displays a textbox for entering password. Row 8. h colon output Label, displays a label. Row 9. h colon output Link, displays a hypertext link. Row 10. h colon select One Menu, displays a combo box for selecting one item. Row 11. h colon select One Radio, displays a set of radio button. Row 12. h colon select Many Checkbox, displays check boxes. Row 13. h colon select One List box, displays a list for selecting one item. Row 14. h colon select Many List box, displays a list for selecting multiple items. Row 15. f colon select Item, specifies an item in an h colon select One Menu, h colon select One Radio, or h colon select Many List box. Row 16. h colon message, displays a message for validating input. Row 17. h colon data Table, displays a data table. Row 18. h colon column, specifies a column in a data table. Row 19. h colon graphic Image, displays an image."/>
          <p:cNvGraphicFramePr>
            <a:graphicFrameLocks noChangeAspect="1"/>
          </p:cNvGraphicFramePr>
          <p:nvPr>
            <p:extLst>
              <p:ext uri="{D42A27DB-BD31-4B8C-83A1-F6EECF244321}">
                <p14:modId xmlns:p14="http://schemas.microsoft.com/office/powerpoint/2010/main" val="4207001197"/>
              </p:ext>
            </p:extLst>
          </p:nvPr>
        </p:nvGraphicFramePr>
        <p:xfrm>
          <a:off x="1978025" y="1600200"/>
          <a:ext cx="5187950" cy="4646613"/>
        </p:xfrm>
        <a:graphic>
          <a:graphicData uri="http://schemas.openxmlformats.org/presentationml/2006/ole">
            <mc:AlternateContent xmlns:mc="http://schemas.openxmlformats.org/markup-compatibility/2006">
              <mc:Choice xmlns:v="urn:schemas-microsoft-com:vml" Requires="v">
                <p:oleObj spid="_x0000_s23559" name="Picture" r:id="rId3" imgW="5109077" imgH="4552221" progId="Word.Picture.8">
                  <p:embed/>
                </p:oleObj>
              </mc:Choice>
              <mc:Fallback>
                <p:oleObj name="Picture" r:id="rId3" imgW="5109077" imgH="4552221"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025" y="1600200"/>
                        <a:ext cx="5187950"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 U</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 Containers </a:t>
            </a:r>
          </a:p>
        </p:txBody>
      </p:sp>
      <p:pic>
        <p:nvPicPr>
          <p:cNvPr id="24579" name="Picture 2" descr="A window titled Student Registration Form. The window has the following dialogue box from left to right, top to bottom. Last Name, First Name and M I in the first row. Two radio buttons named Male, Female for Gender in the second row. Major dialogue box with Computer Science selected and Minor dialogue box with the options Computer Science, Mathematics and English, in the third row. Three checkboxes named Tennis, Golf, Ping Pong for Hobby in the fourth row. The fifth row has a Remarks label with a text box below. A Register button is at the bottom of the win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828800"/>
            <a:ext cx="61531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33.5 Case Study: Calculator</a:t>
            </a:r>
          </a:p>
        </p:txBody>
      </p:sp>
      <p:pic>
        <p:nvPicPr>
          <p:cNvPr id="25603" name="Picture 2" descr="A window titled Calculator. The window has 3 dialogue boxes in the first row from left to right named, Number 1 with value 3.0 entered, Number 2 with value 5.0 entered and Result with value 8.0. The second row has 4 buttons from left to right named, Add, Subtract, Multiply, Div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6200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33.6 Session Tracking</a:t>
            </a:r>
          </a:p>
        </p:txBody>
      </p:sp>
      <p:pic>
        <p:nvPicPr>
          <p:cNvPr id="26627" name="Picture 2" descr="Three windows titled Guess a Number. The first window has a dialogue box, Enter your guess with a button named Guess next to it. The second window has dialogue box named Enter your guess with 50 entered and a button named Guess next to it. Below the dialogue box a highlighted text reads, Too low. The third window has dialogue box named Enter your guess with 75 entered and a button named Guess next to it. Below the dialogue box a highlighted text reads, Too high."/>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0325" y="1447800"/>
            <a:ext cx="6481763" cy="477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33.7 Validating Input</a:t>
            </a:r>
          </a:p>
        </p:txBody>
      </p:sp>
      <p:graphicFrame>
        <p:nvGraphicFramePr>
          <p:cNvPr id="27651" name="Object 2" descr="A table has 6 rows and 2 columns. The columns have the following headings from left to right. J S F Tag, Description. The row entries are as follows. Row 1. f colon validate Length, validates the length of the input. Row 2. f colon validate Double Range, validates whether numeric input falls within acceptable range of double values. Row 3. f colon validate Long Range, validates whether numeric input falls within acceptable range of long values. Row 4. f colon validate Required, validates whether a field is not empty. Row 5. f colon validate Regex, validates whether the input matches a regular expression. Row 6. f colon validate Bean, invokes a custom method in a bean to perform custom validation."/>
          <p:cNvGraphicFramePr>
            <a:graphicFrameLocks noChangeAspect="1"/>
          </p:cNvGraphicFramePr>
          <p:nvPr>
            <p:extLst>
              <p:ext uri="{D42A27DB-BD31-4B8C-83A1-F6EECF244321}">
                <p14:modId xmlns:p14="http://schemas.microsoft.com/office/powerpoint/2010/main" val="4060584734"/>
              </p:ext>
            </p:extLst>
          </p:nvPr>
        </p:nvGraphicFramePr>
        <p:xfrm>
          <a:off x="571500" y="1981200"/>
          <a:ext cx="8001000" cy="3716338"/>
        </p:xfrm>
        <a:graphic>
          <a:graphicData uri="http://schemas.openxmlformats.org/presentationml/2006/ole">
            <mc:AlternateContent xmlns:mc="http://schemas.openxmlformats.org/markup-compatibility/2006">
              <mc:Choice xmlns:v="urn:schemas-microsoft-com:vml" Requires="v">
                <p:oleObj spid="_x0000_s27655" name="Picture" r:id="rId3" imgW="5120345" imgH="2376943" progId="Word.Picture.8">
                  <p:embed/>
                </p:oleObj>
              </mc:Choice>
              <mc:Fallback>
                <p:oleObj name="Picture" r:id="rId3" imgW="5120345" imgH="2376943"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981200"/>
                        <a:ext cx="8001000"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33.1 </a:t>
            </a:r>
            <a:r>
              <a:rPr lang="en-US" altLang="en-US" smtClean="0">
                <a:solidFill>
                  <a:srgbClr val="000000"/>
                </a:solidFill>
                <a:cs typeface="Arial" panose="020B0604020202020204" pitchFamily="34" charset="0"/>
                <a:sym typeface="Arial" panose="020B0604020202020204" pitchFamily="34" charset="0"/>
              </a:rPr>
              <a:t>To explain what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F is (§33.1).</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33.2 </a:t>
            </a:r>
            <a:r>
              <a:rPr lang="en-US" altLang="en-US" smtClean="0">
                <a:solidFill>
                  <a:srgbClr val="000000"/>
                </a:solidFill>
                <a:cs typeface="Arial" panose="020B0604020202020204" pitchFamily="34" charset="0"/>
                <a:sym typeface="Arial" panose="020B0604020202020204" pitchFamily="34" charset="0"/>
              </a:rPr>
              <a:t>To create a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F page using NetBeans (§33.2).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33.3</a:t>
            </a:r>
            <a:r>
              <a:rPr lang="en-US" altLang="en-US" smtClean="0">
                <a:solidFill>
                  <a:srgbClr val="000000"/>
                </a:solidFill>
                <a:cs typeface="Arial" panose="020B0604020202020204" pitchFamily="34" charset="0"/>
                <a:sym typeface="Arial" panose="020B0604020202020204" pitchFamily="34" charset="0"/>
              </a:rPr>
              <a:t> To create a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F managed bean (§33.2).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33.4 </a:t>
            </a:r>
            <a:r>
              <a:rPr lang="en-US" altLang="en-US" smtClean="0">
                <a:solidFill>
                  <a:srgbClr val="000000"/>
                </a:solidFill>
                <a:cs typeface="Arial" panose="020B0604020202020204" pitchFamily="34" charset="0"/>
                <a:sym typeface="Arial" panose="020B0604020202020204" pitchFamily="34" charset="0"/>
              </a:rPr>
              <a:t>To use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F  expressions in a facelet (§33.2).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33.5 </a:t>
            </a:r>
            <a:r>
              <a:rPr lang="en-US" altLang="en-US" smtClean="0">
                <a:solidFill>
                  <a:srgbClr val="000000"/>
                </a:solidFill>
                <a:cs typeface="Arial" panose="020B0604020202020204" pitchFamily="34" charset="0"/>
                <a:sym typeface="Arial" panose="020B0604020202020204" pitchFamily="34" charset="0"/>
              </a:rPr>
              <a:t>To use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F G</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U</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I components (§33.3).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33.6</a:t>
            </a:r>
            <a:r>
              <a:rPr lang="en-US" altLang="en-US" smtClean="0">
                <a:solidFill>
                  <a:srgbClr val="000000"/>
                </a:solidFill>
                <a:cs typeface="Arial" panose="020B0604020202020204" pitchFamily="34" charset="0"/>
                <a:sym typeface="Arial" panose="020B0604020202020204" pitchFamily="34" charset="0"/>
              </a:rPr>
              <a:t> To obtain and process input from a form (§33.4).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33.7</a:t>
            </a:r>
            <a:r>
              <a:rPr lang="en-US" altLang="en-US" smtClean="0">
                <a:solidFill>
                  <a:srgbClr val="000000"/>
                </a:solidFill>
                <a:cs typeface="Arial" panose="020B0604020202020204" pitchFamily="34" charset="0"/>
                <a:sym typeface="Arial" panose="020B0604020202020204" pitchFamily="34" charset="0"/>
              </a:rPr>
              <a:t> To track sessions in application, session, view, and request scope (§33.5).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33.8</a:t>
            </a:r>
            <a:r>
              <a:rPr lang="en-US" altLang="en-US" smtClean="0">
                <a:solidFill>
                  <a:srgbClr val="000000"/>
                </a:solidFill>
                <a:cs typeface="Arial" panose="020B0604020202020204" pitchFamily="34" charset="0"/>
                <a:sym typeface="Arial" panose="020B0604020202020204" pitchFamily="34" charset="0"/>
              </a:rPr>
              <a:t> To validate input using the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F validators (§33.6).</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33.9</a:t>
            </a:r>
            <a:r>
              <a:rPr lang="en-US" altLang="en-US" smtClean="0">
                <a:solidFill>
                  <a:srgbClr val="000000"/>
                </a:solidFill>
                <a:cs typeface="Arial" panose="020B0604020202020204" pitchFamily="34" charset="0"/>
                <a:sym typeface="Arial" panose="020B0604020202020204" pitchFamily="34" charset="0"/>
              </a:rPr>
              <a:t> To bind database with facelets (§33.7).</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a:t>
            </a:r>
          </a:p>
        </p:txBody>
      </p:sp>
      <p:sp>
        <p:nvSpPr>
          <p:cNvPr id="3" name="Text Placeholder 2"/>
          <p:cNvSpPr>
            <a:spLocks noGrp="1"/>
          </p:cNvSpPr>
          <p:nvPr>
            <p:ph type="body" idx="1"/>
          </p:nvPr>
        </p:nvSpPr>
        <p:spPr/>
        <p:txBody>
          <a:bodyPr/>
          <a:lstStyle/>
          <a:p>
            <a:pPr>
              <a:defRPr/>
            </a:pPr>
            <a:r>
              <a:rPr lang="en-US" altLang="en-US" dirty="0" smtClean="0"/>
              <a:t>J</a:t>
            </a:r>
            <a:r>
              <a:rPr lang="en-US" altLang="en-US" sz="100" dirty="0" smtClean="0"/>
              <a:t> </a:t>
            </a:r>
            <a:r>
              <a:rPr lang="en-US" altLang="en-US" dirty="0" smtClean="0"/>
              <a:t>S</a:t>
            </a:r>
            <a:r>
              <a:rPr lang="en-US" altLang="en-US" sz="100" dirty="0" smtClean="0"/>
              <a:t> </a:t>
            </a:r>
            <a:r>
              <a:rPr lang="en-US" altLang="en-US" dirty="0" smtClean="0"/>
              <a:t>F completely separates Web U</a:t>
            </a:r>
            <a:r>
              <a:rPr lang="en-US" altLang="en-US" sz="100" dirty="0" smtClean="0"/>
              <a:t> </a:t>
            </a:r>
            <a:r>
              <a:rPr lang="en-US" altLang="en-US" dirty="0" smtClean="0"/>
              <a:t>I from Java code so the application developed using J</a:t>
            </a:r>
            <a:r>
              <a:rPr lang="en-US" altLang="en-US" sz="100" dirty="0" smtClean="0"/>
              <a:t> </a:t>
            </a:r>
            <a:r>
              <a:rPr lang="en-US" altLang="en-US" dirty="0" smtClean="0"/>
              <a:t>S</a:t>
            </a:r>
            <a:r>
              <a:rPr lang="en-US" altLang="en-US" sz="100" dirty="0" smtClean="0"/>
              <a:t> </a:t>
            </a:r>
            <a:r>
              <a:rPr lang="en-US" altLang="en-US" dirty="0" smtClean="0"/>
              <a:t>F is easy to debug and maintain.</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a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 Project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 </a:t>
            </a:r>
          </a:p>
        </p:txBody>
      </p:sp>
      <p:sp>
        <p:nvSpPr>
          <p:cNvPr id="3" name="Text Placeholder 2"/>
          <p:cNvSpPr>
            <a:spLocks noGrp="1"/>
          </p:cNvSpPr>
          <p:nvPr>
            <p:ph type="body" idx="1"/>
          </p:nvPr>
        </p:nvSpPr>
        <p:spPr>
          <a:xfrm>
            <a:off x="533400" y="1570038"/>
            <a:ext cx="8229600" cy="563562"/>
          </a:xfrm>
        </p:spPr>
        <p:txBody>
          <a:bodyPr/>
          <a:lstStyle/>
          <a:p>
            <a:pPr>
              <a:defRPr/>
            </a:pPr>
            <a:r>
              <a:rPr lang="en-US" altLang="en-US" smtClean="0"/>
              <a:t>Create a Web project with JavaServer Faces.</a:t>
            </a:r>
            <a:endParaRPr lang="en-US" altLang="en-US" dirty="0"/>
          </a:p>
        </p:txBody>
      </p:sp>
      <p:pic>
        <p:nvPicPr>
          <p:cNvPr id="17412" name="Picture 3" descr="Two windows of a New Web Application. The left pane of the window has four steps, Choose Project, Name and Location, Server and Settings, Frameworks. In the first New Web Application window, the second step Name and Location is selected in the left pane. The right pane has Project Name, Project Location and Project Folder dialogue boxes. It has a Browse button next to the Project Location dialogue box. A check box Set as Main Project is enabled, and the Next button is highlighted. In the second New Web Application window, the third step Server and Settings is selected in the left pane. The right pane has Add to Enterprise Application dialogue box. Below that, it has the Server dialogue box in which the Apache Tomcat 7 period 0 period 11 is selected, with an Add button next to it. Below that, the window has Java E E Version and Context path. There are 5 buttons at the bottom right side of the window, from left to right that reads, Back, Next, Finish, Cancel, Help, where the Next button is highligh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2274" y="2362200"/>
            <a:ext cx="3139451"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a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 Project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 </a:t>
            </a:r>
          </a:p>
        </p:txBody>
      </p:sp>
      <p:pic>
        <p:nvPicPr>
          <p:cNvPr id="18435" name="Picture 2" descr="Two windows. The first window is a New Web Application Window with the fourth step Frameworks selected in the left pane. The right pane has two segments. The first segment is Select the frameworks you want to use in your web application, where the Java Server Faces is selected. The second segment is Java Server Faces Configuration where the Libraries tab is selected and Registered Libraries radio button enabled. There are 5 buttons at the bottom right side of the window, from left to right that reads, Back, Next, Finish, Cancel, Help, where the Finish button is highlighted. The second window is j s f 2 demo hyphen Net Beans I D E 7 period 0. The left pane of the window has 2 segments under the Projects tab, where the index period x h t m l is selected. The second segment is index period x h t m l hyphen Navigator, where the h t m l is selected. The right pane has a computer code of 12 lines. The lines read as follows. Line 1. left angle bracket question mark xml version equals '1 period 0' encoding equals 'U T F hyphen 8' question mark right angle bracket. Line 2. left angle bracket exclamation point D O C T Y P E h t m l PUBLIC double quote hyphen forward slash forward slash W 3 C forward slash forward slash D T D X H T M L 1 period 0 Transactional forward slash forward slash E N double quote. Line 3, indented once. http colon forward slash forward slash www period w3 period org forward slash TR forward slash x h t m l 1 forward slash D T D forward slash x h t m l 1 hyphen transitional period d t d right angle bracket. Line 4. left angle bracket html x m l n s equals double quote h t t p colon forward slash forward slash w w w period w 3 period o r g forward slash 1999 forward slash x h t m l double quote. Line 5, indented twice. x m l n s colon h equals double quote h t t p colon forward slash forward slash java period sun period c o m forward slash j s f forward slash html double quote right angle bracket. Line 6, indented once. left angle bracket h colon head right angle bracket. Line 7, indented 3 times. left angle bracket title right angle bracket Face let Title left angle bracket forward slash title right angle bracket. Line 8, indented once. left angle bracket forward slash h colon head right angle bracket. Line 9, indented once. left angle bracket h colon body right angle bracket. Line 10, indented 3 times. Hello from Face lets. Line 11, indented once. left angle bracket forward slash h colon body right angle bracket. Line 12. left angle bracket forward slash html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1549400"/>
            <a:ext cx="625792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 Basic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 Page </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19459" name="Picture 2" descr="Computer code has 15 lines. The lines read as follows. Line 1. left angle bracket question mark xml version equals single quote 1 period 0 single quote encoding equals single quote UTF hyphen 8 single quote question mark right angle bracket. Line 2. left angle bracket exclamation point hyphen hyphen index period x h t m l hyphen hyphen right angle bracket. Line 3. left angle bracket exclamation point D O C T Y P E h t m l PUBLIC double quote hyphen forward slash forward slash W 3 C forward slash forward slash D T D X H T M L 1 period 0. Line 4. Transactional forward slash forward slash E N double quote. Line 5, indented once. h t t p colon forward slash forward slash w w w period w 3 period o r g forward slash T R forward slash x h tm l 1 forward slash D T D forward slash x h t m l 1 hyphen. Line 6. transitional period d t d double quote right angle bracket. Line 7. left angle bracket html x m l n s equals double quote http colon forward slash forward slash www period w3 period org forward slash 1999 forward slash x h t m l double quote. Line 8, indented twice. x m l n s colon h equals double quote h t t p colon forward slash forward slash java period sun period c o m forward slash j s f forward slash html double quote right angle bracket. Line 9, indented once. left angle bracket h colon head right angle bracket. Line 10, indented once. left angle bracket title right angle bracket Face let Title left angle bracket forward slash title right angle bracket. Line 11, indented once. left angle bracket forward slash h colon head right angle bracket. Line 12, indented once. left angle bracket h colon body right angle bracket. Line 13, indented twice. Hello from Face lets. Line 14, indented once. left angle bracket forward slash h colon body right angle bracket. Line 15. left angle bracket forward slash html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8463" y="1447800"/>
            <a:ext cx="58070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Managed JavaBeans for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 </a:t>
            </a:r>
          </a:p>
        </p:txBody>
      </p:sp>
      <p:pic>
        <p:nvPicPr>
          <p:cNvPr id="20483" name="Picture 2" descr="A window titled, j s f 2 demo hyphen Net Beans I D E 7 period 0. In the left pane of the window, the j s f 2 demo is selected under the Projects tab. It has a drop down list, where New option is selected. The New option has another drop down list, where J S F Managed Bean ellipsis is sel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1676400"/>
            <a:ext cx="54260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Managed JavaBeans for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 </a:t>
            </a:r>
          </a:p>
        </p:txBody>
      </p:sp>
      <p:pic>
        <p:nvPicPr>
          <p:cNvPr id="21507" name="Picture 2" descr="Computer code has 13 lines. The lines read as follows. Line 1. package j s f 2 demo semicolon. Line 2. import j a v a x period f a c e s period b e a n period Managed Bean semicolon. Line 3. import j a v a x period f a c e s period b e a n period Request Scoped semicolon. Line 4. at sign Managed Bean. Line 5. at sign Request Scoped. Line 6. public class Time Bean left brace. Line 7, indented once. public String get Time left parenthesis right parenthesis left brace. Line 8, indented twice. return new j a v a period u t i l period Date left parenthesis right parenthesis period to String left parenthesis right parenthesis semicolon. Line 9, indented once. right brace. Line 10. right brace. Line 11, indented 3 times. hash left brace expression right brace. Line 12, indented 3 times. hash left brace time Bean period time right brace semicolon. Line 13, indented 3 times. hash left brace time Bean period get Time left parenthesis right parenthesis right brace."/>
          <p:cNvPicPr>
            <a:picLocks noChangeAspect="1"/>
          </p:cNvPicPr>
          <p:nvPr/>
        </p:nvPicPr>
        <p:blipFill>
          <a:blip r:embed="rId2">
            <a:extLst>
              <a:ext uri="{28A0092B-C50C-407E-A947-70E740481C1C}">
                <a14:useLocalDpi xmlns:a14="http://schemas.microsoft.com/office/drawing/2010/main" val="0"/>
              </a:ext>
            </a:extLst>
          </a:blip>
          <a:srcRect b="1903"/>
          <a:stretch>
            <a:fillRect/>
          </a:stretch>
        </p:blipFill>
        <p:spPr bwMode="auto">
          <a:xfrm>
            <a:off x="1087438" y="1371600"/>
            <a:ext cx="69691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2132</TotalTime>
  <Words>287</Words>
  <Application>Microsoft Office PowerPoint</Application>
  <PresentationFormat>On-screen Show (4:3)</PresentationFormat>
  <Paragraphs>34</Paragraphs>
  <Slides>16</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ＭＳ Ｐゴシック</vt:lpstr>
      <vt:lpstr>ＭＳ Ｐゴシック</vt:lpstr>
      <vt:lpstr>Arial</vt:lpstr>
      <vt:lpstr>Calibri</vt:lpstr>
      <vt:lpstr>Noto Sans Symbols</vt:lpstr>
      <vt:lpstr>Times New Roman</vt:lpstr>
      <vt:lpstr>Verdana</vt:lpstr>
      <vt:lpstr>508 Lecture</vt:lpstr>
      <vt:lpstr>Picture</vt:lpstr>
      <vt:lpstr>Introduction to Java Programming</vt:lpstr>
      <vt:lpstr>Objectives (1 of 2)</vt:lpstr>
      <vt:lpstr>Objectives (2 of 2)</vt:lpstr>
      <vt:lpstr>What is J S F?</vt:lpstr>
      <vt:lpstr>Creating a J S F Project (1 of 2) </vt:lpstr>
      <vt:lpstr>Creating a J S F Project (2 of 2) </vt:lpstr>
      <vt:lpstr>A Basic J S F Page </vt:lpstr>
      <vt:lpstr>Managed JavaBeans for J S F (1 of 2) </vt:lpstr>
      <vt:lpstr>Managed JavaBeans for J S F (2 of 2) </vt:lpstr>
      <vt:lpstr>Listing 33.3 CurrentTime.xhtml</vt:lpstr>
      <vt:lpstr>J S F G U I Components </vt:lpstr>
      <vt:lpstr>J S F U I Containers </vt:lpstr>
      <vt:lpstr>33.5 Case Study: Calculator</vt:lpstr>
      <vt:lpstr>33.6 Session Tracking</vt:lpstr>
      <vt:lpstr>33.7 Validating Input</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284</cp:revision>
  <dcterms:created xsi:type="dcterms:W3CDTF">2010-11-01T17:51:55Z</dcterms:created>
  <dcterms:modified xsi:type="dcterms:W3CDTF">2018-03-23T09:49:05Z</dcterms:modified>
</cp:coreProperties>
</file>