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931" r:id="rId1"/>
  </p:sldMasterIdLst>
  <p:notesMasterIdLst>
    <p:notesMasterId r:id="rId40"/>
  </p:notesMasterIdLst>
  <p:handoutMasterIdLst>
    <p:handoutMasterId r:id="rId41"/>
  </p:handoutMasterIdLst>
  <p:sldIdLst>
    <p:sldId id="308" r:id="rId2"/>
    <p:sldId id="257" r:id="rId3"/>
    <p:sldId id="309" r:id="rId4"/>
    <p:sldId id="310" r:id="rId5"/>
    <p:sldId id="311" r:id="rId6"/>
    <p:sldId id="312" r:id="rId7"/>
    <p:sldId id="313" r:id="rId8"/>
    <p:sldId id="314" r:id="rId9"/>
    <p:sldId id="315" r:id="rId10"/>
    <p:sldId id="316" r:id="rId11"/>
    <p:sldId id="317" r:id="rId12"/>
    <p:sldId id="318" r:id="rId13"/>
    <p:sldId id="319" r:id="rId14"/>
    <p:sldId id="320" r:id="rId15"/>
    <p:sldId id="321" r:id="rId16"/>
    <p:sldId id="322" r:id="rId17"/>
    <p:sldId id="323" r:id="rId18"/>
    <p:sldId id="324" r:id="rId19"/>
    <p:sldId id="325" r:id="rId20"/>
    <p:sldId id="326" r:id="rId21"/>
    <p:sldId id="327" r:id="rId22"/>
    <p:sldId id="328" r:id="rId23"/>
    <p:sldId id="329" r:id="rId24"/>
    <p:sldId id="330" r:id="rId25"/>
    <p:sldId id="331" r:id="rId26"/>
    <p:sldId id="332" r:id="rId27"/>
    <p:sldId id="333" r:id="rId28"/>
    <p:sldId id="334" r:id="rId29"/>
    <p:sldId id="335" r:id="rId30"/>
    <p:sldId id="336" r:id="rId31"/>
    <p:sldId id="337" r:id="rId32"/>
    <p:sldId id="338" r:id="rId33"/>
    <p:sldId id="339" r:id="rId34"/>
    <p:sldId id="340" r:id="rId35"/>
    <p:sldId id="341" r:id="rId36"/>
    <p:sldId id="342" r:id="rId37"/>
    <p:sldId id="343" r:id="rId38"/>
    <p:sldId id="293" r:id="rId3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A1BA"/>
    <a:srgbClr val="007FA3"/>
    <a:srgbClr val="00B050"/>
    <a:srgbClr val="F79443"/>
    <a:srgbClr val="CED4E4"/>
    <a:srgbClr val="B6B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47" autoAdjust="0"/>
    <p:restoredTop sz="94660"/>
  </p:normalViewPr>
  <p:slideViewPr>
    <p:cSldViewPr>
      <p:cViewPr varScale="1">
        <p:scale>
          <a:sx n="110" d="100"/>
          <a:sy n="110" d="100"/>
        </p:scale>
        <p:origin x="108" y="21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4632" y="-34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ＭＳ Ｐゴシック" charset="0"/>
                <a:cs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ea typeface="ＭＳ Ｐゴシック" panose="020B0600070205080204" pitchFamily="34" charset="-128"/>
                <a:cs typeface="Arial" pitchFamily="34" charset="0"/>
              </a:defRPr>
            </a:lvl1pPr>
          </a:lstStyle>
          <a:p>
            <a:pPr>
              <a:defRPr/>
            </a:pPr>
            <a:fld id="{78ADC407-1E9B-4842-BD8B-B729AF241F15}" type="datetimeFigureOut">
              <a:rPr lang="en-US" altLang="en-US"/>
              <a:pPr>
                <a:defRPr/>
              </a:pPr>
              <a:t>3/23/2018</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ea typeface="ＭＳ Ｐゴシック" charset="0"/>
                <a:cs typeface="Arial"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ea typeface="ＭＳ Ｐゴシック" panose="020B0600070205080204" pitchFamily="34" charset="-128"/>
                <a:cs typeface="Arial" panose="020B0604020202020204" pitchFamily="34" charset="0"/>
              </a:defRPr>
            </a:lvl1pPr>
          </a:lstStyle>
          <a:p>
            <a:pPr>
              <a:defRPr/>
            </a:pPr>
            <a:fld id="{0836DD81-56F4-4858-8754-1466914238C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ea typeface="+mn-ea"/>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itchFamily="34" charset="0"/>
                <a:ea typeface="ＭＳ Ｐゴシック" panose="020B0600070205080204" pitchFamily="34" charset="-128"/>
                <a:cs typeface="Arial" pitchFamily="34" charset="0"/>
              </a:defRPr>
            </a:lvl1pPr>
          </a:lstStyle>
          <a:p>
            <a:pPr>
              <a:defRPr/>
            </a:pPr>
            <a:fld id="{70CD1E6B-C9BE-465C-95A4-31FE69BFA455}" type="datetimeFigureOut">
              <a:rPr lang="en-US" altLang="en-US"/>
              <a:pPr>
                <a:defRPr/>
              </a:pPr>
              <a:t>3/23/2018</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ea typeface="+mn-ea"/>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ea typeface="ＭＳ Ｐゴシック" panose="020B0600070205080204" pitchFamily="34" charset="-128"/>
                <a:cs typeface="Arial" panose="020B0604020202020204" pitchFamily="34" charset="0"/>
              </a:defRPr>
            </a:lvl1pPr>
          </a:lstStyle>
          <a:p>
            <a:pPr>
              <a:defRPr/>
            </a:pPr>
            <a:fld id="{D50E64D2-E502-49E1-9B36-08BB768B4E1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33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80518F7-CDC8-4E59-B3FC-B0F30E04A59D}" type="slidenum">
              <a:rPr lang="en-US" altLang="en-US" smtClean="0">
                <a:latin typeface="Calibri" panose="020F0502020204030204" pitchFamily="34" charset="0"/>
              </a:rPr>
              <a:pPr/>
              <a:t>2</a:t>
            </a:fld>
            <a:endParaRPr lang="en-US" altLang="en-US" smtClean="0">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31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C594AB5B-DA8C-47D5-ADF9-A66F0C202E5B}" type="slidenum">
              <a:rPr lang="en-US" altLang="en-US" smtClean="0">
                <a:latin typeface="Calibri" panose="020F0502020204030204" pitchFamily="34" charset="0"/>
              </a:rPr>
              <a:pPr/>
              <a:t>11</a:t>
            </a:fld>
            <a:endParaRPr lang="en-US" altLang="en-US" smtClean="0">
              <a:latin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33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0C569777-6610-478A-B8D2-C1A9C5892120}" type="slidenum">
              <a:rPr lang="en-US" altLang="en-US" smtClean="0">
                <a:latin typeface="Calibri" panose="020F0502020204030204" pitchFamily="34" charset="0"/>
              </a:rPr>
              <a:pPr/>
              <a:t>12</a:t>
            </a:fld>
            <a:endParaRPr lang="en-US" altLang="en-US" smtClean="0">
              <a:latin typeface="Calibri"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EFA9DD22-3386-4E7C-BBCF-FBE7E3E164A9}" type="slidenum">
              <a:rPr lang="en-US" altLang="en-US" smtClean="0">
                <a:latin typeface="Calibri" panose="020F0502020204030204" pitchFamily="34" charset="0"/>
              </a:rPr>
              <a:pPr/>
              <a:t>13</a:t>
            </a:fld>
            <a:endParaRPr lang="en-US" altLang="en-US" smtClean="0">
              <a:latin typeface="Calibri" panose="020F050202020403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378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A401501C-EFFD-4459-A8E8-EAB3CF5A77D2}" type="slidenum">
              <a:rPr lang="en-US" altLang="en-US" smtClean="0">
                <a:latin typeface="Calibri" panose="020F0502020204030204" pitchFamily="34" charset="0"/>
              </a:rPr>
              <a:pPr/>
              <a:t>14</a:t>
            </a:fld>
            <a:endParaRPr lang="en-US" altLang="en-US" smtClean="0">
              <a:latin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39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40B5BF4F-9756-4A18-9625-0CA11D772513}" type="slidenum">
              <a:rPr lang="en-US" altLang="en-US" smtClean="0">
                <a:latin typeface="Calibri" panose="020F0502020204030204" pitchFamily="34" charset="0"/>
              </a:rPr>
              <a:pPr/>
              <a:t>15</a:t>
            </a:fld>
            <a:endParaRPr lang="en-US" altLang="en-US" smtClean="0">
              <a:latin typeface="Calibri" panose="020F050202020403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0FC5CF33-A190-4744-9D6C-E94F7F5B733C}" type="slidenum">
              <a:rPr lang="en-US" altLang="en-US" smtClean="0">
                <a:latin typeface="Calibri" panose="020F0502020204030204" pitchFamily="34" charset="0"/>
              </a:rPr>
              <a:pPr/>
              <a:t>16</a:t>
            </a:fld>
            <a:endParaRPr lang="en-US" altLang="en-US" smtClean="0">
              <a:latin typeface="Calibri" panose="020F050202020403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44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5287495E-0757-434B-BA96-D688E73849D2}" type="slidenum">
              <a:rPr lang="en-US" altLang="en-US" smtClean="0">
                <a:latin typeface="Calibri" panose="020F0502020204030204" pitchFamily="34" charset="0"/>
              </a:rPr>
              <a:pPr/>
              <a:t>17</a:t>
            </a:fld>
            <a:endParaRPr lang="en-US" altLang="en-US" smtClean="0">
              <a:latin typeface="Calibri" panose="020F050202020403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460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C2C30E9B-B0E8-464F-8A0B-D9D97151297E}" type="slidenum">
              <a:rPr lang="en-US" altLang="en-US" smtClean="0">
                <a:latin typeface="Calibri" panose="020F0502020204030204" pitchFamily="34" charset="0"/>
              </a:rPr>
              <a:pPr/>
              <a:t>18</a:t>
            </a:fld>
            <a:endParaRPr lang="en-US" altLang="en-US" smtClean="0">
              <a:latin typeface="Calibri" panose="020F050202020403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481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9E9BE5E0-DF43-498B-91DE-95B93927486C}" type="slidenum">
              <a:rPr lang="en-US" altLang="en-US" smtClean="0">
                <a:latin typeface="Calibri" panose="020F0502020204030204" pitchFamily="34" charset="0"/>
              </a:rPr>
              <a:pPr/>
              <a:t>19</a:t>
            </a:fld>
            <a:endParaRPr lang="en-US" altLang="en-US" smtClean="0">
              <a:latin typeface="Calibri" panose="020F050202020403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501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90C0F416-7C82-4B3A-921B-B86C207421D8}" type="slidenum">
              <a:rPr lang="en-US" altLang="en-US" smtClean="0">
                <a:latin typeface="Calibri" panose="020F0502020204030204" pitchFamily="34" charset="0"/>
              </a:rPr>
              <a:pPr/>
              <a:t>20</a:t>
            </a:fld>
            <a:endParaRPr lang="en-US" altLang="en-US" smtClean="0">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4097E863-C8C9-427B-BF1B-D17B2B82D864}" type="slidenum">
              <a:rPr lang="en-US" altLang="en-US" smtClean="0">
                <a:latin typeface="Calibri" panose="020F0502020204030204" pitchFamily="34" charset="0"/>
              </a:rPr>
              <a:pPr/>
              <a:t>3</a:t>
            </a:fld>
            <a:endParaRPr lang="en-US" altLang="en-US" smtClean="0">
              <a:latin typeface="Calibri" panose="020F050202020403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96A59363-9EFB-4C72-B9EF-30107D496422}" type="slidenum">
              <a:rPr lang="en-US" altLang="en-US" smtClean="0">
                <a:latin typeface="Calibri" panose="020F0502020204030204" pitchFamily="34" charset="0"/>
              </a:rPr>
              <a:pPr/>
              <a:t>21</a:t>
            </a:fld>
            <a:endParaRPr lang="en-US" altLang="en-US" smtClean="0">
              <a:latin typeface="Calibri" panose="020F050202020403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542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CFFAFE5E-2B5D-4BDE-A082-F613B9E01141}" type="slidenum">
              <a:rPr lang="en-US" altLang="en-US" smtClean="0">
                <a:latin typeface="Calibri" panose="020F0502020204030204" pitchFamily="34" charset="0"/>
              </a:rPr>
              <a:pPr/>
              <a:t>22</a:t>
            </a:fld>
            <a:endParaRPr lang="en-US" altLang="en-US" smtClean="0">
              <a:latin typeface="Calibri" panose="020F050202020403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7278E13F-2EDA-42BE-A10B-581296939F1A}" type="slidenum">
              <a:rPr lang="en-US" altLang="en-US" smtClean="0">
                <a:latin typeface="Calibri" panose="020F0502020204030204" pitchFamily="34" charset="0"/>
              </a:rPr>
              <a:pPr/>
              <a:t>23</a:t>
            </a:fld>
            <a:endParaRPr lang="en-US" altLang="en-US" smtClean="0">
              <a:latin typeface="Calibri" panose="020F050202020403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91A278D8-004C-4038-9374-53FA6D3613FA}" type="slidenum">
              <a:rPr lang="en-US" altLang="en-US" smtClean="0">
                <a:latin typeface="Calibri" panose="020F0502020204030204" pitchFamily="34" charset="0"/>
              </a:rPr>
              <a:pPr/>
              <a:t>24</a:t>
            </a:fld>
            <a:endParaRPr lang="en-US" altLang="en-US" smtClean="0">
              <a:latin typeface="Calibri" panose="020F050202020403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604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2EB0D26E-EA98-4332-939B-C59ED2902E96}" type="slidenum">
              <a:rPr lang="en-US" altLang="en-US" smtClean="0">
                <a:latin typeface="Calibri" panose="020F0502020204030204" pitchFamily="34" charset="0"/>
              </a:rPr>
              <a:pPr/>
              <a:t>25</a:t>
            </a:fld>
            <a:endParaRPr lang="en-US" altLang="en-US" smtClean="0">
              <a:latin typeface="Calibri" panose="020F050202020403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B9A2561A-ECB7-4D99-8AFE-5D12B8CD7BF9}" type="slidenum">
              <a:rPr lang="en-US" altLang="en-US" smtClean="0">
                <a:latin typeface="Calibri" panose="020F0502020204030204" pitchFamily="34" charset="0"/>
              </a:rPr>
              <a:pPr/>
              <a:t>26</a:t>
            </a:fld>
            <a:endParaRPr lang="en-US" altLang="en-US" smtClean="0">
              <a:latin typeface="Calibri" panose="020F050202020403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645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26A9C699-8D56-46A4-95D5-F39C10B8D09B}" type="slidenum">
              <a:rPr lang="en-US" altLang="en-US" smtClean="0">
                <a:latin typeface="Calibri" panose="020F0502020204030204" pitchFamily="34" charset="0"/>
              </a:rPr>
              <a:pPr/>
              <a:t>27</a:t>
            </a:fld>
            <a:endParaRPr lang="en-US" altLang="en-US" smtClean="0">
              <a:latin typeface="Calibri" panose="020F050202020403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665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F9E8C69C-2313-4760-8738-812983FF52A2}" type="slidenum">
              <a:rPr lang="en-US" altLang="en-US" smtClean="0">
                <a:latin typeface="Calibri" panose="020F0502020204030204" pitchFamily="34" charset="0"/>
              </a:rPr>
              <a:pPr/>
              <a:t>28</a:t>
            </a:fld>
            <a:endParaRPr lang="en-US" altLang="en-US" smtClean="0">
              <a:latin typeface="Calibri" panose="020F050202020403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686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5187A16F-B937-4E38-BC68-5AD5E0A7CF23}" type="slidenum">
              <a:rPr lang="en-US" altLang="en-US" smtClean="0">
                <a:latin typeface="Calibri" panose="020F0502020204030204" pitchFamily="34" charset="0"/>
              </a:rPr>
              <a:pPr/>
              <a:t>29</a:t>
            </a:fld>
            <a:endParaRPr lang="en-US" altLang="en-US" smtClean="0">
              <a:latin typeface="Calibri" panose="020F050202020403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706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3B58EC6D-FC04-408B-B1C6-193D20EEF17F}" type="slidenum">
              <a:rPr lang="en-US" altLang="en-US" smtClean="0">
                <a:latin typeface="Calibri" panose="020F0502020204030204" pitchFamily="34" charset="0"/>
              </a:rPr>
              <a:pPr/>
              <a:t>30</a:t>
            </a:fld>
            <a:endParaRPr lang="en-US" altLang="en-US" smtClean="0">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E48100BA-FF23-4F18-B903-5A31F54F0033}" type="slidenum">
              <a:rPr lang="en-US" altLang="en-US" smtClean="0">
                <a:latin typeface="Calibri" panose="020F0502020204030204" pitchFamily="34" charset="0"/>
              </a:rPr>
              <a:pPr/>
              <a:t>4</a:t>
            </a:fld>
            <a:endParaRPr lang="en-US" altLang="en-US" smtClean="0">
              <a:latin typeface="Calibri" panose="020F050202020403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727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A574FA97-4313-4EA6-A60F-6BD6F04EFAA3}" type="slidenum">
              <a:rPr lang="en-US" altLang="en-US" smtClean="0">
                <a:latin typeface="Calibri" panose="020F0502020204030204" pitchFamily="34" charset="0"/>
              </a:rPr>
              <a:pPr/>
              <a:t>31</a:t>
            </a:fld>
            <a:endParaRPr lang="en-US" altLang="en-US" smtClean="0">
              <a:latin typeface="Calibri" panose="020F050202020403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747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D2533F75-E99C-4AE1-930D-41E931C58B29}" type="slidenum">
              <a:rPr lang="en-US" altLang="en-US" smtClean="0">
                <a:latin typeface="Calibri" panose="020F0502020204030204" pitchFamily="34" charset="0"/>
              </a:rPr>
              <a:pPr/>
              <a:t>32</a:t>
            </a:fld>
            <a:endParaRPr lang="en-US" altLang="en-US" smtClean="0">
              <a:latin typeface="Calibri" panose="020F050202020403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768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AA4491FF-0821-4A3B-930B-01393ACC5031}" type="slidenum">
              <a:rPr lang="en-US" altLang="en-US" smtClean="0">
                <a:latin typeface="Calibri" panose="020F0502020204030204" pitchFamily="34" charset="0"/>
              </a:rPr>
              <a:pPr/>
              <a:t>33</a:t>
            </a:fld>
            <a:endParaRPr lang="en-US" altLang="en-US" smtClean="0">
              <a:latin typeface="Calibri" panose="020F050202020403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788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A17FEF3D-8A38-452F-AF83-E0C54DE9A864}" type="slidenum">
              <a:rPr lang="en-US" altLang="en-US" smtClean="0">
                <a:latin typeface="Calibri" panose="020F0502020204030204" pitchFamily="34" charset="0"/>
              </a:rPr>
              <a:pPr/>
              <a:t>34</a:t>
            </a:fld>
            <a:endParaRPr lang="en-US" altLang="en-US" smtClean="0">
              <a:latin typeface="Calibri" panose="020F050202020403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80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83C0DFDE-898B-4730-9971-CFADB02DB856}" type="slidenum">
              <a:rPr lang="en-US" altLang="en-US" smtClean="0">
                <a:latin typeface="Calibri" panose="020F0502020204030204" pitchFamily="34" charset="0"/>
              </a:rPr>
              <a:pPr/>
              <a:t>35</a:t>
            </a:fld>
            <a:endParaRPr lang="en-US" altLang="en-US" smtClean="0">
              <a:latin typeface="Calibri" panose="020F050202020403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829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8E0941BE-9AED-4B32-9473-ED63C00CCE88}" type="slidenum">
              <a:rPr lang="en-US" altLang="en-US" smtClean="0">
                <a:latin typeface="Calibri" panose="020F0502020204030204" pitchFamily="34" charset="0"/>
              </a:rPr>
              <a:pPr/>
              <a:t>36</a:t>
            </a:fld>
            <a:endParaRPr lang="en-US" altLang="en-US" smtClean="0">
              <a:latin typeface="Calibri" panose="020F050202020403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849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A43EF7FE-A665-4A11-AE89-7DFCD189A112}" type="slidenum">
              <a:rPr lang="en-US" altLang="en-US" smtClean="0">
                <a:latin typeface="Calibri" panose="020F0502020204030204" pitchFamily="34" charset="0"/>
              </a:rPr>
              <a:pPr/>
              <a:t>37</a:t>
            </a:fld>
            <a:endParaRPr lang="en-US" altLang="en-US" smtClean="0">
              <a:latin typeface="Calibri" panose="020F050202020403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870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C007D0C7-690F-459E-8C15-4C0F33C9E9D7}" type="slidenum">
              <a:rPr lang="en-US" altLang="en-US" smtClean="0">
                <a:latin typeface="Calibri" panose="020F0502020204030204" pitchFamily="34" charset="0"/>
              </a:rPr>
              <a:pPr/>
              <a:t>38</a:t>
            </a:fld>
            <a:endParaRPr lang="en-US" altLang="en-US" smtClean="0">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CF4447CB-110B-4647-8AE8-9AC1B76016D6}" type="slidenum">
              <a:rPr lang="en-US" altLang="en-US" smtClean="0">
                <a:latin typeface="Calibri" panose="020F0502020204030204" pitchFamily="34" charset="0"/>
              </a:rPr>
              <a:pPr/>
              <a:t>5</a:t>
            </a:fld>
            <a:endParaRPr lang="en-US" altLang="en-US" smtClean="0">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F0D288C8-26B6-428B-BD4A-5B714BBF3AC5}" type="slidenum">
              <a:rPr lang="en-US" altLang="en-US" smtClean="0">
                <a:latin typeface="Calibri" panose="020F0502020204030204" pitchFamily="34" charset="0"/>
              </a:rPr>
              <a:pPr/>
              <a:t>6</a:t>
            </a:fld>
            <a:endParaRPr lang="en-US" altLang="en-US" smtClean="0">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C86A46E9-BDB2-43C5-9676-1BBB923E439A}" type="slidenum">
              <a:rPr lang="en-US" altLang="en-US" smtClean="0">
                <a:latin typeface="Calibri" panose="020F0502020204030204" pitchFamily="34" charset="0"/>
              </a:rPr>
              <a:pPr/>
              <a:t>7</a:t>
            </a:fld>
            <a:endParaRPr lang="en-US" altLang="en-US" smtClean="0">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DED6B68C-516E-4FA7-8ABA-3D5681B720BA}" type="slidenum">
              <a:rPr lang="en-US" altLang="en-US" smtClean="0">
                <a:latin typeface="Calibri" panose="020F0502020204030204" pitchFamily="34" charset="0"/>
              </a:rPr>
              <a:pPr/>
              <a:t>8</a:t>
            </a:fld>
            <a:endParaRPr lang="en-US" altLang="en-US" smtClean="0">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76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07854AAC-42F7-41BA-8E36-45B8A40DAC9D}" type="slidenum">
              <a:rPr lang="en-US" altLang="en-US" smtClean="0">
                <a:latin typeface="Calibri" panose="020F0502020204030204" pitchFamily="34" charset="0"/>
              </a:rPr>
              <a:pPr/>
              <a:t>9</a:t>
            </a:fld>
            <a:endParaRPr lang="en-US" altLang="en-US" smtClean="0">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51082CC6-A400-4393-824E-2088AD654418}" type="slidenum">
              <a:rPr lang="en-US" altLang="en-US" smtClean="0">
                <a:latin typeface="Calibri" panose="020F0502020204030204" pitchFamily="34" charset="0"/>
              </a:rPr>
              <a:pPr/>
              <a:t>10</a:t>
            </a:fld>
            <a:endParaRPr lang="en-US" altLang="en-US" smtClean="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7"/>
        <p:cNvGrpSpPr/>
        <p:nvPr/>
      </p:nvGrpSpPr>
      <p:grpSpPr>
        <a:xfrm>
          <a:off x="0" y="0"/>
          <a:ext cx="0" cy="0"/>
          <a:chOff x="0" y="0"/>
          <a:chExt cx="0" cy="0"/>
        </a:xfrm>
      </p:grpSpPr>
      <p:sp>
        <p:nvSpPr>
          <p:cNvPr id="4" name="Shape 18"/>
          <p:cNvSpPr>
            <a:spLocks noChangeArrowheads="1"/>
          </p:cNvSpPr>
          <p:nvPr/>
        </p:nvSpPr>
        <p:spPr bwMode="auto">
          <a:xfrm>
            <a:off x="0" y="0"/>
            <a:ext cx="9144000" cy="3886200"/>
          </a:xfrm>
          <a:prstGeom prst="rect">
            <a:avLst/>
          </a:prstGeom>
          <a:solidFill>
            <a:srgbClr val="007FA3"/>
          </a:solidFill>
          <a:ln w="25400">
            <a:solidFill>
              <a:srgbClr val="007FA3"/>
            </a:solidFill>
            <a:round/>
            <a:headEnd/>
            <a:tailEnd/>
          </a:ln>
        </p:spPr>
        <p:txBody>
          <a:bodyPr lIns="91425" tIns="45700" rIns="91425" bIns="45700"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mtClean="0">
              <a:solidFill>
                <a:srgbClr val="FFFFFF"/>
              </a:solidFill>
              <a:cs typeface="Arial" panose="020B0604020202020204" pitchFamily="34" charset="0"/>
              <a:sym typeface="Arial" panose="020B0604020202020204" pitchFamily="34" charset="0"/>
            </a:endParaRPr>
          </a:p>
        </p:txBody>
      </p:sp>
      <p:sp>
        <p:nvSpPr>
          <p:cNvPr id="5"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US" altLang="en-US" sz="1200" dirty="0" smtClean="0">
                <a:latin typeface="Verdana" panose="020B0604030504040204" pitchFamily="34" charset="0"/>
              </a:rPr>
              <a:t>Copyright © 2015 Pearson Education, Inc. All Rights Reserved</a:t>
            </a:r>
          </a:p>
        </p:txBody>
      </p:sp>
      <p:sp>
        <p:nvSpPr>
          <p:cNvPr id="19" name="Shape 19"/>
          <p:cNvSpPr txBox="1">
            <a:spLocks noGrp="1"/>
          </p:cNvSpPr>
          <p:nvPr>
            <p:ph type="ctrTitle"/>
          </p:nvPr>
        </p:nvSpPr>
        <p:spPr>
          <a:xfrm>
            <a:off x="685800" y="762000"/>
            <a:ext cx="7772400" cy="2838451"/>
          </a:xfrm>
          <a:prstGeom prst="rect">
            <a:avLst/>
          </a:prstGeom>
          <a:noFill/>
          <a:ln>
            <a:noFill/>
          </a:ln>
        </p:spPr>
        <p:txBody>
          <a:bodyPr/>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r>
              <a:rPr lang="en-US" smtClean="0"/>
              <a:t>Click to edit Master subtitle style</a:t>
            </a:r>
            <a:endParaRPr dirty="0"/>
          </a:p>
        </p:txBody>
      </p:sp>
      <p:sp>
        <p:nvSpPr>
          <p:cNvPr id="6" name="Shape 22"/>
          <p:cNvSpPr txBox="1">
            <a:spLocks noGrp="1"/>
          </p:cNvSpPr>
          <p:nvPr>
            <p:ph type="dt" idx="10"/>
          </p:nvPr>
        </p:nvSpPr>
        <p:spPr>
          <a:xfrm>
            <a:off x="6335713" y="112713"/>
            <a:ext cx="2133600" cy="182562"/>
          </a:xfrm>
          <a:prstGeom prst="rect">
            <a:avLst/>
          </a:prstGeom>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9835D85F-DE60-4749-AC8C-80761E9953F8}" type="datetime1">
              <a:rPr lang="en-US" altLang="en-US"/>
              <a:pPr>
                <a:defRPr/>
              </a:pPr>
              <a:t>3/23/2018</a:t>
            </a:fld>
            <a:endParaRPr lang="en-US" altLang="en-US"/>
          </a:p>
        </p:txBody>
      </p:sp>
      <p:sp>
        <p:nvSpPr>
          <p:cNvPr id="7" name="Shape 23"/>
          <p:cNvSpPr txBox="1">
            <a:spLocks noGrp="1"/>
          </p:cNvSpPr>
          <p:nvPr>
            <p:ph type="sldNum" idx="11"/>
          </p:nvPr>
        </p:nvSpPr>
        <p:spPr>
          <a:xfrm>
            <a:off x="8469313" y="112713"/>
            <a:ext cx="552450" cy="182562"/>
          </a:xfrm>
          <a:prstGeom prst="rect">
            <a:avLst/>
          </a:prstGeom>
        </p:spPr>
        <p:txBody>
          <a:bodyPr lIns="91425" tIns="45700" rIns="91425" bIns="45700" anchor="ctr" anchorCtr="0">
            <a:noAutofit/>
          </a:bodyPr>
          <a:lstStyle>
            <a:lvl1pPr>
              <a:defRPr>
                <a:ea typeface="ＭＳ Ｐゴシック" panose="020B0600070205080204" pitchFamily="34" charset="-128"/>
              </a:defRPr>
            </a:lvl1pPr>
          </a:lstStyle>
          <a:p>
            <a:pPr>
              <a:defRPr/>
            </a:pPr>
            <a:fld id="{AB08544D-E64D-44A6-93B9-1BB3E204BA60}" type="slidenum">
              <a:rPr lang="en-US" altLang="en-US"/>
              <a:pPr>
                <a:defRPr/>
              </a:pPr>
              <a:t>‹#›</a:t>
            </a:fld>
            <a:endParaRPr lang="en-US" altLang="en-US"/>
          </a:p>
        </p:txBody>
      </p:sp>
    </p:spTree>
    <p:extLst>
      <p:ext uri="{BB962C8B-B14F-4D97-AF65-F5344CB8AC3E}">
        <p14:creationId xmlns:p14="http://schemas.microsoft.com/office/powerpoint/2010/main" val="743353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4"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US" altLang="en-US" sz="1200" dirty="0" smtClean="0">
                <a:latin typeface="Verdana" panose="020B0604030504040204" pitchFamily="34" charset="0"/>
              </a:rPr>
              <a:t>Copyright © 2015 Pearson Education, Inc. All Rights Reserved</a:t>
            </a:r>
          </a:p>
        </p:txBody>
      </p:sp>
      <p:pic>
        <p:nvPicPr>
          <p:cNvPr id="5"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32700" y="5162550"/>
            <a:ext cx="10541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Shape 2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smtClean="0"/>
              <a:t>Click to edit Master title style</a:t>
            </a:r>
            <a:endParaRPr dirty="0"/>
          </a:p>
        </p:txBody>
      </p:sp>
      <p:sp>
        <p:nvSpPr>
          <p:cNvPr id="26" name="Shape 26"/>
          <p:cNvSpPr txBox="1">
            <a:spLocks noGrp="1"/>
          </p:cNvSpPr>
          <p:nvPr>
            <p:ph type="body" idx="1"/>
          </p:nvPr>
        </p:nvSpPr>
        <p:spPr>
          <a:xfrm>
            <a:off x="457200" y="1600200"/>
            <a:ext cx="8229600" cy="4525963"/>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endParaRPr lang="en-US" dirty="0" smtClean="0"/>
          </a:p>
          <a:p>
            <a:pPr lvl="2"/>
            <a:endParaRPr lang="en-US" dirty="0" smtClean="0"/>
          </a:p>
          <a:p>
            <a:pPr lvl="3"/>
            <a:endParaRPr lang="en-US" dirty="0" smtClean="0"/>
          </a:p>
        </p:txBody>
      </p:sp>
    </p:spTree>
    <p:extLst>
      <p:ext uri="{BB962C8B-B14F-4D97-AF65-F5344CB8AC3E}">
        <p14:creationId xmlns:p14="http://schemas.microsoft.com/office/powerpoint/2010/main" val="1787237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Shape 24"/>
        <p:cNvGrpSpPr/>
        <p:nvPr/>
      </p:nvGrpSpPr>
      <p:grpSpPr>
        <a:xfrm>
          <a:off x="0" y="0"/>
          <a:ext cx="0" cy="0"/>
          <a:chOff x="0" y="0"/>
          <a:chExt cx="0" cy="0"/>
        </a:xfrm>
      </p:grpSpPr>
      <p:sp>
        <p:nvSpPr>
          <p:cNvPr id="6"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US" altLang="en-US" sz="1200" dirty="0" smtClean="0">
                <a:latin typeface="Verdana" panose="020B0604030504040204" pitchFamily="34" charset="0"/>
              </a:rPr>
              <a:t>Copyright © 2015 Pearson Education, Inc. All Rights Reserved</a:t>
            </a:r>
          </a:p>
        </p:txBody>
      </p:sp>
      <p:pic>
        <p:nvPicPr>
          <p:cNvPr id="7"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32700" y="5162550"/>
            <a:ext cx="10541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Shape 2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smtClean="0"/>
              <a:t>Click to edit Master title style</a:t>
            </a:r>
            <a:endParaRPr dirty="0"/>
          </a:p>
        </p:txBody>
      </p:sp>
      <p:sp>
        <p:nvSpPr>
          <p:cNvPr id="26" name="Shape 26"/>
          <p:cNvSpPr txBox="1">
            <a:spLocks noGrp="1"/>
          </p:cNvSpPr>
          <p:nvPr>
            <p:ph type="body" idx="1"/>
          </p:nvPr>
        </p:nvSpPr>
        <p:spPr>
          <a:xfrm>
            <a:off x="457200" y="1600201"/>
            <a:ext cx="8229600" cy="381000"/>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2286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endParaRPr lang="en-US" dirty="0" smtClean="0"/>
          </a:p>
          <a:p>
            <a:pPr lvl="2"/>
            <a:endParaRPr lang="en-US" dirty="0" smtClean="0"/>
          </a:p>
          <a:p>
            <a:pPr lvl="3"/>
            <a:endParaRPr lang="en-US" dirty="0" smtClean="0"/>
          </a:p>
        </p:txBody>
      </p:sp>
      <p:sp>
        <p:nvSpPr>
          <p:cNvPr id="5" name="Shape 26"/>
          <p:cNvSpPr txBox="1">
            <a:spLocks noGrp="1"/>
          </p:cNvSpPr>
          <p:nvPr>
            <p:ph type="body" idx="10"/>
          </p:nvPr>
        </p:nvSpPr>
        <p:spPr>
          <a:xfrm>
            <a:off x="442784" y="2514600"/>
            <a:ext cx="8229600" cy="381000"/>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2286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endParaRPr lang="en-US" dirty="0" smtClean="0"/>
          </a:p>
          <a:p>
            <a:pPr lvl="2"/>
            <a:endParaRPr lang="en-US" dirty="0" smtClean="0"/>
          </a:p>
          <a:p>
            <a:pPr lvl="3"/>
            <a:endParaRPr lang="en-US" dirty="0" smtClean="0"/>
          </a:p>
        </p:txBody>
      </p:sp>
    </p:spTree>
    <p:extLst>
      <p:ext uri="{BB962C8B-B14F-4D97-AF65-F5344CB8AC3E}">
        <p14:creationId xmlns:p14="http://schemas.microsoft.com/office/powerpoint/2010/main" val="2234521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smtClean="0"/>
              <a:t>Edit Master text styles</a:t>
            </a: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3" name="Text Placeholder 2"/>
          <p:cNvSpPr>
            <a:spLocks noGrp="1"/>
          </p:cNvSpPr>
          <p:nvPr>
            <p:ph type="body" sz="quarter" idx="13"/>
          </p:nvPr>
        </p:nvSpPr>
        <p:spPr>
          <a:xfrm>
            <a:off x="3352800" y="6324600"/>
            <a:ext cx="5334000" cy="381000"/>
          </a:xfrm>
        </p:spPr>
        <p:txBody>
          <a:bodyPr/>
          <a:lstStyle>
            <a:lvl1pPr marL="101600" indent="0">
              <a:buNone/>
              <a:defRPr/>
            </a:lvl1pPr>
          </a:lstStyle>
          <a:p>
            <a:pPr lvl="0"/>
            <a:endParaRPr lang="en-US" dirty="0"/>
          </a:p>
        </p:txBody>
      </p:sp>
      <p:sp>
        <p:nvSpPr>
          <p:cNvPr id="7" name="Shape 43"/>
          <p:cNvSpPr txBox="1">
            <a:spLocks noGrp="1"/>
          </p:cNvSpPr>
          <p:nvPr>
            <p:ph type="dt" idx="14"/>
          </p:nvPr>
        </p:nvSpPr>
        <p:spPr>
          <a:xfrm>
            <a:off x="6335713" y="112713"/>
            <a:ext cx="2133600" cy="182562"/>
          </a:xfrm>
          <a:prstGeom prst="rect">
            <a:avLst/>
          </a:prstGeom>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6819E15E-2861-4A98-8CCB-3A9947DFB82E}" type="datetime1">
              <a:rPr lang="en-US" altLang="en-US"/>
              <a:pPr>
                <a:defRPr/>
              </a:pPr>
              <a:t>3/23/2018</a:t>
            </a:fld>
            <a:endParaRPr lang="en-US" altLang="en-US"/>
          </a:p>
        </p:txBody>
      </p:sp>
      <p:sp>
        <p:nvSpPr>
          <p:cNvPr id="8" name="Shape 44"/>
          <p:cNvSpPr txBox="1">
            <a:spLocks noGrp="1"/>
          </p:cNvSpPr>
          <p:nvPr>
            <p:ph type="sldNum" idx="15"/>
          </p:nvPr>
        </p:nvSpPr>
        <p:spPr>
          <a:xfrm>
            <a:off x="8469313" y="112713"/>
            <a:ext cx="552450" cy="182562"/>
          </a:xfrm>
          <a:prstGeom prst="rect">
            <a:avLst/>
          </a:prstGeom>
        </p:spPr>
        <p:txBody>
          <a:bodyPr lIns="91425" tIns="45700" rIns="91425" bIns="45700" anchor="ctr" anchorCtr="0">
            <a:noAutofit/>
          </a:bodyPr>
          <a:lstStyle>
            <a:lvl1pPr>
              <a:defRPr>
                <a:ea typeface="ＭＳ Ｐゴシック" panose="020B0600070205080204" pitchFamily="34" charset="-128"/>
              </a:defRPr>
            </a:lvl1pPr>
          </a:lstStyle>
          <a:p>
            <a:pPr>
              <a:defRPr/>
            </a:pPr>
            <a:fld id="{30518181-62AD-4720-9A75-68E4E718CB53}" type="slidenum">
              <a:rPr lang="en-US" altLang="en-US"/>
              <a:pPr>
                <a:defRPr/>
              </a:pPr>
              <a:t>‹#›</a:t>
            </a:fld>
            <a:endParaRPr lang="en-US" altLang="en-US"/>
          </a:p>
        </p:txBody>
      </p:sp>
    </p:spTree>
    <p:extLst>
      <p:ext uri="{BB962C8B-B14F-4D97-AF65-F5344CB8AC3E}">
        <p14:creationId xmlns:p14="http://schemas.microsoft.com/office/powerpoint/2010/main" val="1427328409"/>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4"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US" altLang="en-US" sz="1200" dirty="0" smtClean="0">
                <a:latin typeface="Verdana" panose="020B0604030504040204" pitchFamily="34" charset="0"/>
              </a:rPr>
              <a:t>Copyright © 2015 Pearson Education, Inc. All Rights Reserved</a:t>
            </a:r>
          </a:p>
        </p:txBody>
      </p:sp>
      <p:pic>
        <p:nvPicPr>
          <p:cNvPr id="5"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32700" y="5162550"/>
            <a:ext cx="10541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 name="Shape 54"/>
          <p:cNvSpPr txBox="1">
            <a:spLocks noGrp="1"/>
          </p:cNvSpPr>
          <p:nvPr>
            <p:ph type="title"/>
          </p:nvPr>
        </p:nvSpPr>
        <p:spPr>
          <a:xfrm>
            <a:off x="457200" y="228600"/>
            <a:ext cx="8229600" cy="1066799"/>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anchor="b"/>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6" name="Shape 57"/>
          <p:cNvSpPr txBox="1">
            <a:spLocks noGrp="1"/>
          </p:cNvSpPr>
          <p:nvPr>
            <p:ph type="dt" idx="10"/>
          </p:nvPr>
        </p:nvSpPr>
        <p:spPr>
          <a:xfrm>
            <a:off x="6335713" y="112713"/>
            <a:ext cx="2133600" cy="182562"/>
          </a:xfrm>
          <a:prstGeom prst="rect">
            <a:avLst/>
          </a:prstGeom>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9274A686-EA8E-4E8B-B19D-56CA420A0044}" type="datetime1">
              <a:rPr lang="en-US" altLang="en-US"/>
              <a:pPr>
                <a:defRPr/>
              </a:pPr>
              <a:t>3/23/2018</a:t>
            </a:fld>
            <a:endParaRPr lang="en-US" altLang="en-US"/>
          </a:p>
        </p:txBody>
      </p:sp>
      <p:sp>
        <p:nvSpPr>
          <p:cNvPr id="7" name="Shape 58"/>
          <p:cNvSpPr txBox="1">
            <a:spLocks noGrp="1"/>
          </p:cNvSpPr>
          <p:nvPr>
            <p:ph type="sldNum" idx="11"/>
          </p:nvPr>
        </p:nvSpPr>
        <p:spPr>
          <a:xfrm>
            <a:off x="8469313" y="112713"/>
            <a:ext cx="552450" cy="182562"/>
          </a:xfrm>
          <a:prstGeom prst="rect">
            <a:avLst/>
          </a:prstGeom>
        </p:spPr>
        <p:txBody>
          <a:bodyPr lIns="91425" tIns="45700" rIns="91425" bIns="45700" anchor="ctr" anchorCtr="0">
            <a:noAutofit/>
          </a:bodyPr>
          <a:lstStyle>
            <a:lvl1pPr>
              <a:defRPr>
                <a:ea typeface="ＭＳ Ｐゴシック" panose="020B0600070205080204" pitchFamily="34" charset="-128"/>
              </a:defRPr>
            </a:lvl1pPr>
          </a:lstStyle>
          <a:p>
            <a:pPr>
              <a:defRPr/>
            </a:pPr>
            <a:fld id="{88B6A52A-D4BD-44D3-881F-A1CE9A0DD5F4}" type="slidenum">
              <a:rPr lang="en-US" altLang="en-US"/>
              <a:pPr>
                <a:defRPr/>
              </a:pPr>
              <a:t>‹#›</a:t>
            </a:fld>
            <a:endParaRPr lang="en-US" altLang="en-US"/>
          </a:p>
        </p:txBody>
      </p:sp>
    </p:spTree>
    <p:extLst>
      <p:ext uri="{BB962C8B-B14F-4D97-AF65-F5344CB8AC3E}">
        <p14:creationId xmlns:p14="http://schemas.microsoft.com/office/powerpoint/2010/main" val="1657311121"/>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5"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US" altLang="en-US" sz="1200" dirty="0" smtClean="0">
                <a:latin typeface="Verdana" panose="020B0604030504040204" pitchFamily="34" charset="0"/>
              </a:rPr>
              <a:t>Copyright © 2015 Pearson Education, Inc. All Rights Reserved</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32700" y="5162550"/>
            <a:ext cx="10541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 name="Shape 62"/>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smtClean="0"/>
              <a:t>Edit Master text styles</a:t>
            </a: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7" name="Shape 66"/>
          <p:cNvSpPr txBox="1">
            <a:spLocks noGrp="1"/>
          </p:cNvSpPr>
          <p:nvPr>
            <p:ph type="dt" idx="10"/>
          </p:nvPr>
        </p:nvSpPr>
        <p:spPr>
          <a:xfrm>
            <a:off x="6335713" y="112713"/>
            <a:ext cx="2133600" cy="182562"/>
          </a:xfrm>
          <a:prstGeom prst="rect">
            <a:avLst/>
          </a:prstGeom>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5B731DD0-F15B-4394-8B7F-0181346E68E2}" type="datetime1">
              <a:rPr lang="en-US" altLang="en-US"/>
              <a:pPr>
                <a:defRPr/>
              </a:pPr>
              <a:t>3/23/2018</a:t>
            </a:fld>
            <a:endParaRPr lang="en-US" altLang="en-US"/>
          </a:p>
        </p:txBody>
      </p:sp>
      <p:sp>
        <p:nvSpPr>
          <p:cNvPr id="8" name="Shape 67"/>
          <p:cNvSpPr txBox="1">
            <a:spLocks noGrp="1"/>
          </p:cNvSpPr>
          <p:nvPr>
            <p:ph type="sldNum" idx="11"/>
          </p:nvPr>
        </p:nvSpPr>
        <p:spPr>
          <a:xfrm>
            <a:off x="8469313" y="112713"/>
            <a:ext cx="552450" cy="182562"/>
          </a:xfrm>
          <a:prstGeom prst="rect">
            <a:avLst/>
          </a:prstGeom>
        </p:spPr>
        <p:txBody>
          <a:bodyPr lIns="91425" tIns="45700" rIns="91425" bIns="45700" anchor="ctr" anchorCtr="0">
            <a:noAutofit/>
          </a:bodyPr>
          <a:lstStyle>
            <a:lvl1pPr>
              <a:defRPr>
                <a:ea typeface="ＭＳ Ｐゴシック" panose="020B0600070205080204" pitchFamily="34" charset="-128"/>
              </a:defRPr>
            </a:lvl1pPr>
          </a:lstStyle>
          <a:p>
            <a:pPr>
              <a:defRPr/>
            </a:pPr>
            <a:fld id="{1E8471DF-63C4-43B1-A46E-3CA4EC643635}" type="slidenum">
              <a:rPr lang="en-US" altLang="en-US"/>
              <a:pPr>
                <a:defRPr/>
              </a:pPr>
              <a:t>‹#›</a:t>
            </a:fld>
            <a:endParaRPr lang="en-US" altLang="en-US"/>
          </a:p>
        </p:txBody>
      </p:sp>
    </p:spTree>
    <p:extLst>
      <p:ext uri="{BB962C8B-B14F-4D97-AF65-F5344CB8AC3E}">
        <p14:creationId xmlns:p14="http://schemas.microsoft.com/office/powerpoint/2010/main" val="3105056887"/>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4"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US" altLang="en-US" sz="1200" dirty="0" smtClean="0">
                <a:latin typeface="Verdana" panose="020B0604030504040204" pitchFamily="34" charset="0"/>
              </a:rPr>
              <a:t>Copyright © 2015 Pearson Education, Inc. All Rights Reserved</a:t>
            </a:r>
          </a:p>
        </p:txBody>
      </p:sp>
      <p:pic>
        <p:nvPicPr>
          <p:cNvPr id="5"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32700" y="5162550"/>
            <a:ext cx="10541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 name="Shape 69"/>
          <p:cNvSpPr txBox="1">
            <a:spLocks noGrp="1"/>
          </p:cNvSpPr>
          <p:nvPr>
            <p:ph type="title"/>
          </p:nvPr>
        </p:nvSpPr>
        <p:spPr>
          <a:xfrm>
            <a:off x="685800" y="1447800"/>
            <a:ext cx="7772400" cy="2152651"/>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pPr lvl="0"/>
            <a:r>
              <a:rPr lang="en-US" smtClean="0"/>
              <a:t>Edit Master text styles</a:t>
            </a:r>
          </a:p>
        </p:txBody>
      </p:sp>
      <p:sp>
        <p:nvSpPr>
          <p:cNvPr id="6" name="Shape 72"/>
          <p:cNvSpPr txBox="1">
            <a:spLocks noGrp="1"/>
          </p:cNvSpPr>
          <p:nvPr>
            <p:ph type="dt" idx="10"/>
          </p:nvPr>
        </p:nvSpPr>
        <p:spPr>
          <a:xfrm>
            <a:off x="6335713" y="112713"/>
            <a:ext cx="2133600" cy="182562"/>
          </a:xfrm>
          <a:prstGeom prst="rect">
            <a:avLst/>
          </a:prstGeom>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2CD8A3E0-84A6-4346-A452-822602973471}" type="datetime1">
              <a:rPr lang="en-US" altLang="en-US"/>
              <a:pPr>
                <a:defRPr/>
              </a:pPr>
              <a:t>3/23/2018</a:t>
            </a:fld>
            <a:endParaRPr lang="en-US" altLang="en-US"/>
          </a:p>
        </p:txBody>
      </p:sp>
      <p:sp>
        <p:nvSpPr>
          <p:cNvPr id="7" name="Shape 73"/>
          <p:cNvSpPr txBox="1">
            <a:spLocks noGrp="1"/>
          </p:cNvSpPr>
          <p:nvPr>
            <p:ph type="sldNum" idx="11"/>
          </p:nvPr>
        </p:nvSpPr>
        <p:spPr>
          <a:xfrm>
            <a:off x="8469313" y="112713"/>
            <a:ext cx="552450" cy="182562"/>
          </a:xfrm>
          <a:prstGeom prst="rect">
            <a:avLst/>
          </a:prstGeom>
        </p:spPr>
        <p:txBody>
          <a:bodyPr lIns="91425" tIns="45700" rIns="91425" bIns="45700" anchor="ctr" anchorCtr="0">
            <a:noAutofit/>
          </a:bodyPr>
          <a:lstStyle>
            <a:lvl1pPr>
              <a:defRPr>
                <a:ea typeface="ＭＳ Ｐゴシック" panose="020B0600070205080204" pitchFamily="34" charset="-128"/>
              </a:defRPr>
            </a:lvl1pPr>
          </a:lstStyle>
          <a:p>
            <a:pPr>
              <a:defRPr/>
            </a:pPr>
            <a:fld id="{73E0D531-C51D-46AD-90C5-5F562B9D034B}" type="slidenum">
              <a:rPr lang="en-US" altLang="en-US"/>
              <a:pPr>
                <a:defRPr/>
              </a:pPr>
              <a:t>‹#›</a:t>
            </a:fld>
            <a:endParaRPr lang="en-US" altLang="en-US"/>
          </a:p>
        </p:txBody>
      </p:sp>
    </p:spTree>
    <p:extLst>
      <p:ext uri="{BB962C8B-B14F-4D97-AF65-F5344CB8AC3E}">
        <p14:creationId xmlns:p14="http://schemas.microsoft.com/office/powerpoint/2010/main" val="1057602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Shape 10"/>
          <p:cNvSpPr txBox="1">
            <a:spLocks noGrp="1"/>
          </p:cNvSpPr>
          <p:nvPr>
            <p:ph type="title"/>
          </p:nvPr>
        </p:nvSpPr>
        <p:spPr bwMode="auto">
          <a:xfrm>
            <a:off x="457200" y="215900"/>
            <a:ext cx="8229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smtClean="0">
              <a:sym typeface="Arial" panose="020B0604020202020204" pitchFamily="34" charset="0"/>
            </a:endParaRPr>
          </a:p>
        </p:txBody>
      </p:sp>
      <p:sp>
        <p:nvSpPr>
          <p:cNvPr id="1027" name="Shape 11"/>
          <p:cNvSpPr txBox="1">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smtClean="0">
              <a:sym typeface="Arial" panose="020B0604020202020204" pitchFamily="34" charset="0"/>
            </a:endParaRPr>
          </a:p>
        </p:txBody>
      </p:sp>
      <p:pic>
        <p:nvPicPr>
          <p:cNvPr id="1028" name="Shape 15" descr="Pearson Logo"/>
          <p:cNvPicPr preferRelativeResize="0">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44500" y="6429375"/>
            <a:ext cx="9175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dk2" tx2="lt2" accent1="accent1" accent2="accent2" accent3="accent3" accent4="accent4" accent5="accent5" accent6="accent6" hlink="hlink" folHlink="folHlink"/>
  <p:sldLayoutIdLst>
    <p:sldLayoutId id="2147485156" r:id="rId1"/>
    <p:sldLayoutId id="2147485157" r:id="rId2"/>
    <p:sldLayoutId id="2147485158" r:id="rId3"/>
    <p:sldLayoutId id="2147485159" r:id="rId4"/>
    <p:sldLayoutId id="2147485160" r:id="rId5"/>
    <p:sldLayoutId id="2147485161" r:id="rId6"/>
    <p:sldLayoutId id="2147485162" r:id="rId7"/>
  </p:sldLayoutIdLst>
  <p:hf hd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fontAlgn="base">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fontAlgn="base">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fontAlgn="base">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fontAlgn="base">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hyperlink" Target="http://liveexample-ppe.pearsoncmg.com/LiveRun/faces/LiveExample.xhtml?" TargetMode="External"/><Relationship Id="rId2" Type="http://schemas.openxmlformats.org/officeDocument/2006/relationships/slideLayout" Target="../slideLayouts/slideLayout5.xml"/><Relationship Id="rId1" Type="http://schemas.openxmlformats.org/officeDocument/2006/relationships/vmlDrawing" Target="../drawings/vmlDrawing4.vml"/><Relationship Id="rId6" Type="http://schemas.openxmlformats.org/officeDocument/2006/relationships/hyperlink" Target="http://www.cs.armstrong.edu/liang/intro10e/html/CurveDemo.html" TargetMode="External"/><Relationship Id="rId5" Type="http://schemas.openxmlformats.org/officeDocument/2006/relationships/image" Target="../media/image9.wmf"/><Relationship Id="rId4"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hyperlink" Target="http://liveexample-ppe.pearsoncmg.com/LiveRun/faces/LiveExample.xhtml?" TargetMode="External"/><Relationship Id="rId4" Type="http://schemas.openxmlformats.org/officeDocument/2006/relationships/hyperlink" Target="http://www.cs.armstrong.edu/liang/intro10e/html/CurveDemo.html"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www.cs.armstrong.edu/liang/intro10e/html/PathDemo.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liveexample-ppe.pearsoncmg.com/LiveRun/faces/LiveExample.xhtm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hyperlink" Target="http://liveexample-ppe.pearsoncmg.com/LiveRun/faces/LiveExample.xhtml?" TargetMode="External"/><Relationship Id="rId4" Type="http://schemas.openxmlformats.org/officeDocument/2006/relationships/hyperlink" Target="http://www.cs.armstrong.edu/liang/intro10e/html/PathDemo.html"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hyperlink" Target="http://liveexample-ppe.pearsoncmg.com/LiveRun/faces/LiveExample.xhtml?" TargetMode="Externa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hyperlink" Target="http://www.cs.armstrong.edu/liang/intro10e/html/TransitionDemo.html" TargetMode="External"/><Relationship Id="rId5" Type="http://schemas.openxmlformats.org/officeDocument/2006/relationships/image" Target="../media/image12.wmf"/><Relationship Id="rId4" Type="http://schemas.openxmlformats.org/officeDocument/2006/relationships/oleObject" Target="../embeddings/oleObject5.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hyperlink" Target="http://liveexample-ppe.pearsoncmg.com/LiveRun/faces/LiveExample.xhtml?" TargetMode="Externa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hyperlink" Target="http://www.cs.armstrong.edu/liang/intro10e/html/RotationDemo.html" TargetMode="External"/><Relationship Id="rId5" Type="http://schemas.openxmlformats.org/officeDocument/2006/relationships/image" Target="../media/image13.emf"/><Relationship Id="rId4" Type="http://schemas.openxmlformats.org/officeDocument/2006/relationships/oleObject" Target="../embeddings/oleObject6.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hyperlink" Target="http://liveexample-ppe.pearsoncmg.com/LiveRun/faces/LiveExample.xhtml?" TargetMode="External"/><Relationship Id="rId2" Type="http://schemas.openxmlformats.org/officeDocument/2006/relationships/slideLayout" Target="../slideLayouts/slideLayout5.xml"/><Relationship Id="rId1" Type="http://schemas.openxmlformats.org/officeDocument/2006/relationships/vmlDrawing" Target="../drawings/vmlDrawing7.vml"/><Relationship Id="rId6" Type="http://schemas.openxmlformats.org/officeDocument/2006/relationships/hyperlink" Target="http://www.cs.armstrong.edu/liang/intro10e/html/ScaleDemo.html" TargetMode="External"/><Relationship Id="rId5" Type="http://schemas.openxmlformats.org/officeDocument/2006/relationships/image" Target="../media/image14.emf"/><Relationship Id="rId4" Type="http://schemas.openxmlformats.org/officeDocument/2006/relationships/oleObject" Target="../embeddings/oleObject7.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vmlDrawing" Target="../drawings/vmlDrawing8.vml"/><Relationship Id="rId5" Type="http://schemas.openxmlformats.org/officeDocument/2006/relationships/image" Target="../media/image15.wmf"/><Relationship Id="rId4" Type="http://schemas.openxmlformats.org/officeDocument/2006/relationships/oleObject" Target="../embeddings/oleObject8.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9.wmf"/><Relationship Id="rId4" Type="http://schemas.openxmlformats.org/officeDocument/2006/relationships/oleObject" Target="../embeddings/oleObject9.bin"/></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5.xml"/><Relationship Id="rId5" Type="http://schemas.openxmlformats.org/officeDocument/2006/relationships/hyperlink" Target="http://liveexample-ppe.pearsoncmg.com/LiveRun/faces/LiveExample.xhtml?" TargetMode="External"/><Relationship Id="rId4" Type="http://schemas.openxmlformats.org/officeDocument/2006/relationships/hyperlink" Target="http://www.cs.armstrong.edu/liang/intro10e/html/StrokeDemo.html"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5.xml"/><Relationship Id="rId5" Type="http://schemas.openxmlformats.org/officeDocument/2006/relationships/hyperlink" Target="http://liveexample-ppe.pearsoncmg.com/LiveRun/faces/LiveExample.xhtml?" TargetMode="External"/><Relationship Id="rId4" Type="http://schemas.openxmlformats.org/officeDocument/2006/relationships/hyperlink" Target="http://www.cs.armstrong.edu/liang/intro10e/html/MenuDemo.html"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5.xml"/><Relationship Id="rId5" Type="http://schemas.openxmlformats.org/officeDocument/2006/relationships/hyperlink" Target="http://liveexample-ppe.pearsoncmg.com/LiveRun/faces/LiveExample.xhtml?" TargetMode="External"/><Relationship Id="rId4" Type="http://schemas.openxmlformats.org/officeDocument/2006/relationships/hyperlink" Target="http://www.cs.armstrong.edu/liang/intro10e/html/ContextMenuDemo.html"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5.xml"/><Relationship Id="rId5" Type="http://schemas.openxmlformats.org/officeDocument/2006/relationships/hyperlink" Target="http://liveexample-ppe.pearsoncmg.com/LiveRun/faces/LiveExample.xhtml?" TargetMode="External"/><Relationship Id="rId4" Type="http://schemas.openxmlformats.org/officeDocument/2006/relationships/hyperlink" Target="http://www.cs.armstrong.edu/liang/intro10e/html/SplitPaneDemo.html"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5.xml"/><Relationship Id="rId1" Type="http://schemas.openxmlformats.org/officeDocument/2006/relationships/vmlDrawing" Target="../drawings/vmlDrawing10.vml"/><Relationship Id="rId5" Type="http://schemas.openxmlformats.org/officeDocument/2006/relationships/image" Target="../media/image26.wmf"/><Relationship Id="rId4" Type="http://schemas.openxmlformats.org/officeDocument/2006/relationships/oleObject" Target="../embeddings/oleObject10.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7" Type="http://schemas.openxmlformats.org/officeDocument/2006/relationships/hyperlink" Target="http://liveexample-ppe.pearsoncmg.com/LiveRun/faces/LiveExample.xhtml?" TargetMode="External"/><Relationship Id="rId2" Type="http://schemas.openxmlformats.org/officeDocument/2006/relationships/slideLayout" Target="../slideLayouts/slideLayout5.xml"/><Relationship Id="rId1" Type="http://schemas.openxmlformats.org/officeDocument/2006/relationships/vmlDrawing" Target="../drawings/vmlDrawing11.vml"/><Relationship Id="rId6" Type="http://schemas.openxmlformats.org/officeDocument/2006/relationships/hyperlink" Target="http://www.cs.armstrong.edu/liang/intro10e/html/TabPaneDemo.html" TargetMode="External"/><Relationship Id="rId5" Type="http://schemas.openxmlformats.org/officeDocument/2006/relationships/image" Target="../media/image27.wmf"/><Relationship Id="rId4" Type="http://schemas.openxmlformats.org/officeDocument/2006/relationships/oleObject" Target="../embeddings/oleObject11.bin"/></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hyperlink" Target="http://liveexample-ppe.pearsoncmg.com/LiveRun/faces/LiveExample.xhtml?" TargetMode="External"/><Relationship Id="rId4" Type="http://schemas.openxmlformats.org/officeDocument/2006/relationships/hyperlink" Target="http://www.cs.armstrong.edu/liang/intro10e/html/TableViewDemo.html" TargetMode="Externa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5.xml"/><Relationship Id="rId1" Type="http://schemas.openxmlformats.org/officeDocument/2006/relationships/vmlDrawing" Target="../drawings/vmlDrawing12.vml"/><Relationship Id="rId5" Type="http://schemas.openxmlformats.org/officeDocument/2006/relationships/image" Target="../media/image29.wmf"/><Relationship Id="rId4" Type="http://schemas.openxmlformats.org/officeDocument/2006/relationships/oleObject" Target="../embeddings/oleObject12.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5.xml"/><Relationship Id="rId1" Type="http://schemas.openxmlformats.org/officeDocument/2006/relationships/vmlDrawing" Target="../drawings/vmlDrawing13.vml"/><Relationship Id="rId5" Type="http://schemas.openxmlformats.org/officeDocument/2006/relationships/image" Target="../media/image30.wmf"/><Relationship Id="rId4" Type="http://schemas.openxmlformats.org/officeDocument/2006/relationships/oleObject" Target="../embeddings/oleObject13.bin"/></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hyperlink" Target="http://liveexample-ppe.pearsoncmg.com/LiveRun/faces/LiveExample.xhtml?" TargetMode="External"/><Relationship Id="rId4" Type="http://schemas.openxmlformats.org/officeDocument/2006/relationships/hyperlink" Target="http://www.cs.armstrong.edu/liang/intro10e/html/AddNewRowDemo.html"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docs.oracle.com/javafx/2/api/javafx/scene/doc-files/cssref.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cs.armstrong.edu/liang/intro10e/html/mystyle.cs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liveexample-ppe.pearsoncmg.com/LiveRun/faces/LiveExample.xhtml?" TargetMode="External"/><Relationship Id="rId4" Type="http://schemas.openxmlformats.org/officeDocument/2006/relationships/hyperlink" Target="http://www.cs.armstrong.edu/liang/intro10e/html/StyleSheetDemo.html"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www.cs.armstrong.edu/liang/intro10e/html/BuilderClassDemo.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liveexample-ppe.pearsoncmg.com/LiveRun/faces/LiveExample.xhtml?"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1.bin"/><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vmlDrawing" Target="../drawings/vmlDrawing2.vml"/><Relationship Id="rId5" Type="http://schemas.openxmlformats.org/officeDocument/2006/relationships/image" Target="../media/image6.wmf"/><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8.png"/><Relationship Id="rId5" Type="http://schemas.openxmlformats.org/officeDocument/2006/relationships/image" Target="../media/image7.wmf"/><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descr="Front Cover: International Business: The New Realities, Fourth edition by Cavusgil, Knight and Riesenberger."/>
          <p:cNvSpPr txBox="1">
            <a:spLocks noGrp="1"/>
          </p:cNvSpPr>
          <p:nvPr>
            <p:ph type="title"/>
          </p:nvPr>
        </p:nvSpPr>
        <p:spPr>
          <a:xfrm>
            <a:off x="457200" y="215900"/>
            <a:ext cx="8229600" cy="622300"/>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Introduction to Java Programming</a:t>
            </a:r>
          </a:p>
        </p:txBody>
      </p:sp>
      <p:sp>
        <p:nvSpPr>
          <p:cNvPr id="17" name="Content Placeholder 2"/>
          <p:cNvSpPr>
            <a:spLocks noGrp="1"/>
          </p:cNvSpPr>
          <p:nvPr>
            <p:ph type="body" idx="1"/>
          </p:nvPr>
        </p:nvSpPr>
        <p:spPr>
          <a:xfrm>
            <a:off x="457200" y="815975"/>
            <a:ext cx="8229600" cy="479425"/>
          </a:xfrm>
        </p:spPr>
        <p:txBody>
          <a:bodyPr/>
          <a:lstStyle/>
          <a:p>
            <a:pPr>
              <a:defRPr/>
            </a:pPr>
            <a:r>
              <a:rPr lang="en-US" altLang="en-US" dirty="0" smtClean="0">
                <a:latin typeface="+mn-lt"/>
              </a:rPr>
              <a:t>Tenth Edition</a:t>
            </a:r>
            <a:endParaRPr lang="en-US" dirty="0">
              <a:latin typeface="+mn-lt"/>
            </a:endParaRPr>
          </a:p>
        </p:txBody>
      </p:sp>
      <p:sp>
        <p:nvSpPr>
          <p:cNvPr id="18" name="Content Placeholder 3"/>
          <p:cNvSpPr>
            <a:spLocks noGrp="1"/>
          </p:cNvSpPr>
          <p:nvPr>
            <p:ph type="body" idx="2"/>
          </p:nvPr>
        </p:nvSpPr>
        <p:spPr>
          <a:xfrm>
            <a:off x="5029200" y="1600200"/>
            <a:ext cx="3657600" cy="1600200"/>
          </a:xfrm>
        </p:spPr>
        <p:txBody>
          <a:bodyPr/>
          <a:lstStyle/>
          <a:p>
            <a:pPr algn="ctr">
              <a:defRPr/>
            </a:pPr>
            <a:r>
              <a:rPr lang="en-US" b="1" dirty="0" smtClean="0">
                <a:latin typeface="+mn-lt"/>
              </a:rPr>
              <a:t>Chapter 34</a:t>
            </a:r>
            <a:endParaRPr lang="en-US" b="1" dirty="0">
              <a:latin typeface="+mn-lt"/>
            </a:endParaRPr>
          </a:p>
        </p:txBody>
      </p:sp>
      <p:sp>
        <p:nvSpPr>
          <p:cNvPr id="19" name="Content Placeholder 4"/>
          <p:cNvSpPr>
            <a:spLocks noGrp="1"/>
          </p:cNvSpPr>
          <p:nvPr>
            <p:ph type="body" idx="3"/>
          </p:nvPr>
        </p:nvSpPr>
        <p:spPr/>
        <p:txBody>
          <a:bodyPr/>
          <a:lstStyle/>
          <a:p>
            <a:pPr algn="ctr">
              <a:defRPr/>
            </a:pPr>
            <a:r>
              <a:rPr lang="en-US" altLang="en-US" dirty="0">
                <a:latin typeface="+mn-lt"/>
              </a:rPr>
              <a:t>Advanced </a:t>
            </a:r>
            <a:r>
              <a:rPr lang="en-US" altLang="en-US" dirty="0" smtClean="0">
                <a:latin typeface="+mn-lt"/>
              </a:rPr>
              <a:t>JavaF</a:t>
            </a:r>
            <a:r>
              <a:rPr lang="en-US" altLang="en-US" sz="100" dirty="0" smtClean="0">
                <a:latin typeface="+mn-lt"/>
              </a:rPr>
              <a:t> </a:t>
            </a:r>
            <a:r>
              <a:rPr lang="en-US" altLang="en-US" dirty="0" smtClean="0">
                <a:latin typeface="+mn-lt"/>
              </a:rPr>
              <a:t>X</a:t>
            </a:r>
            <a:endParaRPr lang="en-US" altLang="en-US" dirty="0">
              <a:latin typeface="+mn-lt"/>
            </a:endParaRPr>
          </a:p>
        </p:txBody>
      </p:sp>
      <p:pic>
        <p:nvPicPr>
          <p:cNvPr id="11272" name="Picture 5" descr="Front Cover: Introduction to Java Programming, Tenth edition by Lia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493838"/>
            <a:ext cx="3668713" cy="463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1" name="Content Placeholder 6"/>
          <p:cNvSpPr txBox="1">
            <a:spLocks noGrp="1"/>
          </p:cNvSpPr>
          <p:nvPr>
            <p:ph type="body" sz="quarter" idx="13"/>
          </p:nvPr>
        </p:nvSpPr>
        <p:spPr>
          <a:xfrm>
            <a:off x="3673475" y="6384925"/>
            <a:ext cx="5257800" cy="381000"/>
          </a:xfrm>
        </p:spPr>
        <p:txBody>
          <a:bodyPr/>
          <a:lstStyle/>
          <a:p>
            <a:r>
              <a:rPr lang="en-US" altLang="en-US" sz="1200" smtClean="0">
                <a:latin typeface="Verdana" panose="020B0604030504040204" pitchFamily="34" charset="0"/>
                <a:cs typeface="Arial" panose="020B0604020202020204" pitchFamily="34" charset="0"/>
              </a:rPr>
              <a:t>Copyright © 2015 Pearson Education, Inc. All Rights Reserved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txBox="1">
            <a:spLocks noGrp="1"/>
          </p:cNvSpPr>
          <p:nvPr>
            <p:ph type="title"/>
          </p:nvPr>
        </p:nvSpPr>
        <p:spPr>
          <a:xfrm>
            <a:off x="457200" y="228600"/>
            <a:ext cx="8229600" cy="1066800"/>
          </a:xfrm>
        </p:spPr>
        <p:txBody>
          <a:bodyPr anchor="b"/>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CubicCurve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(2 of 2)</a:t>
            </a:r>
          </a:p>
        </p:txBody>
      </p:sp>
      <p:graphicFrame>
        <p:nvGraphicFramePr>
          <p:cNvPr id="28675" name="Object 2" descr="A diagram illustrates a U M L class diagram for the class name java f x period scene period shape period Cubic Curve. The attributes in all classes are of private access modifier by minus. The methods in all classes are of public access modifier denoted by +. The 8 attributes and 2 methods in the superclass java f x period scene period shape period Q u a d Curve are as follows. Attribute, Start X Colon Double Property. Function, The x hyphen coordinate of the start point. The default value for start point is 0. The attribute Start X Colon Double Property is labeled, the getter and setter methods for property values and a getter for property itself are provided in the class, but omitted in the UML diagram for brevity. Attribute, Start Y Colon Double property. Function, The y hyphen coordinate of the start point. The default value for start point is 0. Attribute, End X Colon Double property. Function, The x hyphen coordinate of the end point. The default value of end point is 0. Attribute, End Y Colon Double property. Function, The y hyphen coordinate of the end point. The default value of end point is 0. Attribute, control X1 Colon Double property. Function, The x hyphen coordinate of the first control point. The default value of control point is 0. Attribute, control Y1 Colon Double property. Function, The y hyphen coordinate of the first control point. The default value of control point is 0. Attribute, control X2 colon Double Property. Function, The x hyphen coordinate of the second control point. The default value of control point is 0. Attribute, control Y2 colon Double Property. Function, The y hyphen coordinate of the second control point. The default value of control point is 0. Method, Cubic Curve left parenthesis right parenthesis. Result, Creates an empty cubic curve. Method, Cubic Curve left parenthesis start X colon double comma start Y colon double comma control X1 colon double comma control Y1 colon double comma control X2 colon double comma control Y2 colon double Comma end X colon double comma end Y colon double right parenthesis. Result, Creates a Cubic curve with the specified arguments."/>
          <p:cNvGraphicFramePr>
            <a:graphicFrameLocks noChangeAspect="1"/>
          </p:cNvGraphicFramePr>
          <p:nvPr>
            <p:extLst>
              <p:ext uri="{D42A27DB-BD31-4B8C-83A1-F6EECF244321}">
                <p14:modId xmlns:p14="http://schemas.microsoft.com/office/powerpoint/2010/main" val="278986648"/>
              </p:ext>
            </p:extLst>
          </p:nvPr>
        </p:nvGraphicFramePr>
        <p:xfrm>
          <a:off x="1143000" y="1524000"/>
          <a:ext cx="6858000" cy="3429000"/>
        </p:xfrm>
        <a:graphic>
          <a:graphicData uri="http://schemas.openxmlformats.org/presentationml/2006/ole">
            <mc:AlternateContent xmlns:mc="http://schemas.openxmlformats.org/markup-compatibility/2006">
              <mc:Choice xmlns:v="urn:schemas-microsoft-com:vml" Requires="v">
                <p:oleObj spid="_x0000_s28686" name="Picture" r:id="rId4" imgW="5257041" imgH="2624723" progId="Word.Picture.8">
                  <p:embed/>
                </p:oleObj>
              </mc:Choice>
              <mc:Fallback>
                <p:oleObj name="Picture" r:id="rId4" imgW="5257041" imgH="2624723" progId="Word.Picture.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1524000"/>
                        <a:ext cx="6858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Box 3">
            <a:hlinkClick r:id="rId6" highlightClick="1"/>
          </p:cNvPr>
          <p:cNvSpPr>
            <a:spLocks noChangeArrowheads="1"/>
          </p:cNvSpPr>
          <p:nvPr/>
        </p:nvSpPr>
        <p:spPr bwMode="auto">
          <a:xfrm>
            <a:off x="1164431" y="5312568"/>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 name="TextBox 4">
            <a:hlinkClick r:id="" action="ppaction://noaction" highlightClick="1"/>
          </p:cNvPr>
          <p:cNvSpPr>
            <a:spLocks noChangeArrowheads="1"/>
          </p:cNvSpPr>
          <p:nvPr/>
        </p:nvSpPr>
        <p:spPr bwMode="auto">
          <a:xfrm>
            <a:off x="1981200" y="5361525"/>
            <a:ext cx="2819400" cy="451449"/>
          </a:xfrm>
          <a:prstGeom prst="actionButtonBlank">
            <a:avLst/>
          </a:prstGeom>
          <a:solidFill>
            <a:srgbClr val="00B050"/>
          </a:solidFill>
          <a:ln>
            <a:noFill/>
          </a:ln>
          <a:effectLst>
            <a:prstShdw prst="shdw17" dist="17961" dir="2700000">
              <a:schemeClr val="bg1"/>
            </a:prstShdw>
          </a:effectLst>
        </p:spPr>
        <p:txBody>
          <a:bodyPr wrap="none" anchor="ctr"/>
          <a:lstStyle/>
          <a:p>
            <a:pPr algn="ctr">
              <a:defRPr/>
            </a:pPr>
            <a:r>
              <a:rPr lang="en-US" sz="2400" dirty="0">
                <a:latin typeface="+mn-lt"/>
              </a:rPr>
              <a:t>CurveDemo</a:t>
            </a:r>
          </a:p>
        </p:txBody>
      </p:sp>
      <p:sp>
        <p:nvSpPr>
          <p:cNvPr id="7" name="TextBox 5">
            <a:hlinkClick r:id="rId7"/>
          </p:cNvPr>
          <p:cNvSpPr txBox="1"/>
          <p:nvPr/>
        </p:nvSpPr>
        <p:spPr>
          <a:xfrm>
            <a:off x="5149056" y="5369866"/>
            <a:ext cx="838200" cy="461665"/>
          </a:xfrm>
          <a:prstGeom prst="rect">
            <a:avLst/>
          </a:prstGeom>
          <a:solidFill>
            <a:srgbClr val="38A1BA"/>
          </a:solidFill>
        </p:spPr>
        <p:txBody>
          <a:bodyPr wrap="square" rtlCol="0">
            <a:spAutoFit/>
          </a:bodyPr>
          <a:lstStyle/>
          <a:p>
            <a:pPr algn="ctr"/>
            <a:r>
              <a:rPr lang="en-US" sz="2400" dirty="0" smtClean="0">
                <a:latin typeface="+mn-lt"/>
              </a:rPr>
              <a:t>Run</a:t>
            </a:r>
            <a:endParaRPr lang="en-US" sz="2400" dirty="0">
              <a:latin typeface="+mn-l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txBox="1">
            <a:spLocks noGrp="1"/>
          </p:cNvSpPr>
          <p:nvPr>
            <p:ph type="title"/>
          </p:nvPr>
        </p:nvSpPr>
        <p:spPr>
          <a:xfrm>
            <a:off x="457200" y="228600"/>
            <a:ext cx="8229600" cy="1066800"/>
          </a:xfrm>
        </p:spPr>
        <p:txBody>
          <a:bodyPr anchor="b"/>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Curve Demo</a:t>
            </a:r>
            <a:endPar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endParaRPr>
          </a:p>
        </p:txBody>
      </p:sp>
      <p:pic>
        <p:nvPicPr>
          <p:cNvPr id="30723" name="Picture 2" descr="A screenshot displays two windows, named Curve Demo. In window 1, to the left corner is control point, a concave shaped curve, to the right corner is control point 1, a concave and convex shaped curve and in the bottom, is control point 2. In window 2, to the left corner is control point, the open region of the concave shaped curve is shaded, to the right corner is control point 1, the open region of the concave and convex shaped curve is shaded and in the bottom, is control point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49550" y="1600200"/>
            <a:ext cx="3643313" cy="322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3">
            <a:hlinkClick r:id="rId4" highlightClick="1"/>
          </p:cNvPr>
          <p:cNvSpPr>
            <a:spLocks noChangeArrowheads="1"/>
          </p:cNvSpPr>
          <p:nvPr/>
        </p:nvSpPr>
        <p:spPr bwMode="auto">
          <a:xfrm>
            <a:off x="1398587" y="5312568"/>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 name="TextBox 4">
            <a:hlinkClick r:id="" action="ppaction://noaction" highlightClick="1"/>
          </p:cNvPr>
          <p:cNvSpPr>
            <a:spLocks noChangeArrowheads="1"/>
          </p:cNvSpPr>
          <p:nvPr/>
        </p:nvSpPr>
        <p:spPr bwMode="auto">
          <a:xfrm>
            <a:off x="1982638" y="5342969"/>
            <a:ext cx="2819400" cy="478632"/>
          </a:xfrm>
          <a:prstGeom prst="actionButtonBlank">
            <a:avLst/>
          </a:prstGeom>
          <a:solidFill>
            <a:srgbClr val="00B050"/>
          </a:solidFill>
          <a:ln>
            <a:noFill/>
          </a:ln>
          <a:effectLst>
            <a:prstShdw prst="shdw17" dist="17961" dir="2700000">
              <a:schemeClr val="bg1"/>
            </a:prstShdw>
          </a:effectLst>
        </p:spPr>
        <p:txBody>
          <a:bodyPr wrap="none" anchor="ctr"/>
          <a:lstStyle/>
          <a:p>
            <a:pPr algn="ctr">
              <a:defRPr/>
            </a:pPr>
            <a:r>
              <a:rPr lang="en-US" sz="2400" dirty="0">
                <a:latin typeface="+mn-lt"/>
              </a:rPr>
              <a:t>CurveDemo</a:t>
            </a:r>
          </a:p>
        </p:txBody>
      </p:sp>
      <p:sp>
        <p:nvSpPr>
          <p:cNvPr id="8" name="TextBox 5">
            <a:hlinkClick r:id="rId5"/>
          </p:cNvPr>
          <p:cNvSpPr txBox="1"/>
          <p:nvPr/>
        </p:nvSpPr>
        <p:spPr>
          <a:xfrm>
            <a:off x="4914900" y="5369866"/>
            <a:ext cx="838200" cy="461665"/>
          </a:xfrm>
          <a:prstGeom prst="rect">
            <a:avLst/>
          </a:prstGeom>
          <a:solidFill>
            <a:srgbClr val="38A1BA"/>
          </a:solidFill>
        </p:spPr>
        <p:txBody>
          <a:bodyPr wrap="square" rtlCol="0">
            <a:spAutoFit/>
          </a:bodyPr>
          <a:lstStyle/>
          <a:p>
            <a:pPr algn="ctr"/>
            <a:r>
              <a:rPr lang="en-US" sz="2400" dirty="0" smtClean="0">
                <a:latin typeface="+mn-lt"/>
              </a:rPr>
              <a:t>Run</a:t>
            </a:r>
            <a:endParaRPr lang="en-US" sz="2400" dirty="0">
              <a:latin typeface="+mn-l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rPr>
              <a:t>Path </a:t>
            </a:r>
            <a:r>
              <a:rPr lang="en-US" altLang="en-US" sz="2000" b="0" dirty="0" smtClean="0">
                <a:latin typeface="Times New Roman" panose="02020603050405020304" pitchFamily="18" charset="0"/>
                <a:cs typeface="Times New Roman" panose="02020603050405020304" pitchFamily="18" charset="0"/>
                <a:sym typeface="Times New Roman" panose="02020603050405020304" pitchFamily="18" charset="0"/>
              </a:rPr>
              <a:t>(1 of 2)</a:t>
            </a:r>
          </a:p>
        </p:txBody>
      </p:sp>
      <p:sp>
        <p:nvSpPr>
          <p:cNvPr id="3" name="Content Placeholder 2"/>
          <p:cNvSpPr>
            <a:spLocks noGrp="1"/>
          </p:cNvSpPr>
          <p:nvPr>
            <p:ph type="body" idx="1"/>
          </p:nvPr>
        </p:nvSpPr>
        <p:spPr>
          <a:xfrm>
            <a:off x="457200" y="1600200"/>
            <a:ext cx="8229600" cy="1981200"/>
          </a:xfrm>
        </p:spPr>
        <p:txBody>
          <a:bodyPr/>
          <a:lstStyle/>
          <a:p>
            <a:pPr>
              <a:defRPr/>
            </a:pPr>
            <a:r>
              <a:rPr lang="en-US" altLang="en-US" dirty="0"/>
              <a:t>The </a:t>
            </a:r>
            <a:r>
              <a:rPr lang="en-US" altLang="en-US" b="1" dirty="0"/>
              <a:t>Path</a:t>
            </a:r>
            <a:r>
              <a:rPr lang="en-US" altLang="en-US" dirty="0"/>
              <a:t> class models an arbitrary geometric path. A path is constructed by adding path elements into the path. The </a:t>
            </a:r>
            <a:r>
              <a:rPr lang="en-US" altLang="en-US" b="1" dirty="0"/>
              <a:t>PathElement</a:t>
            </a:r>
            <a:r>
              <a:rPr lang="en-US" altLang="en-US" dirty="0"/>
              <a:t> is the root class for the path elements </a:t>
            </a:r>
            <a:r>
              <a:rPr lang="en-US" altLang="en-US" b="1" dirty="0"/>
              <a:t>MoveTo</a:t>
            </a:r>
            <a:r>
              <a:rPr lang="en-US" altLang="en-US" dirty="0"/>
              <a:t>, </a:t>
            </a:r>
            <a:r>
              <a:rPr lang="en-US" altLang="en-US" b="1" dirty="0"/>
              <a:t>HLineTo</a:t>
            </a:r>
            <a:r>
              <a:rPr lang="en-US" altLang="en-US" dirty="0"/>
              <a:t>, </a:t>
            </a:r>
            <a:r>
              <a:rPr lang="en-US" altLang="en-US" b="1" dirty="0"/>
              <a:t>VLineTo</a:t>
            </a:r>
            <a:r>
              <a:rPr lang="en-US" altLang="en-US" dirty="0"/>
              <a:t>, </a:t>
            </a:r>
            <a:r>
              <a:rPr lang="en-US" altLang="en-US" b="1" dirty="0"/>
              <a:t>LineTo</a:t>
            </a:r>
            <a:r>
              <a:rPr lang="en-US" altLang="en-US" dirty="0"/>
              <a:t>, </a:t>
            </a:r>
            <a:r>
              <a:rPr lang="en-US" altLang="en-US" b="1" dirty="0"/>
              <a:t>ArcTo</a:t>
            </a:r>
            <a:r>
              <a:rPr lang="en-US" altLang="en-US" dirty="0"/>
              <a:t>, </a:t>
            </a:r>
            <a:r>
              <a:rPr lang="en-US" altLang="en-US" b="1" dirty="0"/>
              <a:t>QuadCurveTo</a:t>
            </a:r>
            <a:r>
              <a:rPr lang="en-US" altLang="en-US" dirty="0"/>
              <a:t>, </a:t>
            </a:r>
            <a:r>
              <a:rPr lang="en-US" altLang="en-US" b="1" dirty="0"/>
              <a:t>CubicCurveTo</a:t>
            </a:r>
            <a:r>
              <a:rPr lang="en-US" altLang="en-US" dirty="0"/>
              <a:t>,</a:t>
            </a:r>
            <a:r>
              <a:rPr lang="en-US" altLang="en-US" b="1" dirty="0"/>
              <a:t> </a:t>
            </a:r>
            <a:r>
              <a:rPr lang="en-US" altLang="en-US" dirty="0"/>
              <a:t>and</a:t>
            </a:r>
            <a:r>
              <a:rPr lang="en-US" altLang="en-US" b="1" dirty="0"/>
              <a:t> ClosePath</a:t>
            </a:r>
            <a:r>
              <a:rPr lang="en-US" altLang="en-US" dirty="0"/>
              <a:t>. </a:t>
            </a:r>
          </a:p>
        </p:txBody>
      </p:sp>
      <p:sp>
        <p:nvSpPr>
          <p:cNvPr id="7" name="TextBox 3">
            <a:hlinkClick r:id="rId3" highlightClick="1"/>
          </p:cNvPr>
          <p:cNvSpPr>
            <a:spLocks noChangeArrowheads="1"/>
          </p:cNvSpPr>
          <p:nvPr/>
        </p:nvSpPr>
        <p:spPr bwMode="auto">
          <a:xfrm>
            <a:off x="1398587" y="5312568"/>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 name="TextBox 4">
            <a:hlinkClick r:id="" action="ppaction://noaction" highlightClick="1"/>
          </p:cNvPr>
          <p:cNvSpPr>
            <a:spLocks noChangeArrowheads="1"/>
          </p:cNvSpPr>
          <p:nvPr/>
        </p:nvSpPr>
        <p:spPr bwMode="auto">
          <a:xfrm>
            <a:off x="1981200" y="5369865"/>
            <a:ext cx="2819400" cy="461665"/>
          </a:xfrm>
          <a:prstGeom prst="actionButtonBlank">
            <a:avLst/>
          </a:prstGeom>
          <a:solidFill>
            <a:srgbClr val="00B050"/>
          </a:solidFill>
          <a:ln>
            <a:noFill/>
          </a:ln>
          <a:effectLst>
            <a:prstShdw prst="shdw17" dist="17961" dir="2700000">
              <a:schemeClr val="bg1"/>
            </a:prstShdw>
          </a:effectLst>
        </p:spPr>
        <p:txBody>
          <a:bodyPr wrap="none" anchor="ctr"/>
          <a:lstStyle/>
          <a:p>
            <a:pPr algn="ctr">
              <a:defRPr/>
            </a:pPr>
            <a:r>
              <a:rPr lang="en-US" sz="2400" dirty="0">
                <a:latin typeface="+mn-lt"/>
              </a:rPr>
              <a:t>PathDemo</a:t>
            </a:r>
          </a:p>
        </p:txBody>
      </p:sp>
      <p:sp>
        <p:nvSpPr>
          <p:cNvPr id="8" name="TextBox 5">
            <a:hlinkClick r:id="rId4"/>
          </p:cNvPr>
          <p:cNvSpPr txBox="1"/>
          <p:nvPr/>
        </p:nvSpPr>
        <p:spPr>
          <a:xfrm>
            <a:off x="5029200" y="5369866"/>
            <a:ext cx="838200" cy="461665"/>
          </a:xfrm>
          <a:prstGeom prst="rect">
            <a:avLst/>
          </a:prstGeom>
          <a:solidFill>
            <a:srgbClr val="38A1BA"/>
          </a:solidFill>
        </p:spPr>
        <p:txBody>
          <a:bodyPr wrap="square" rtlCol="0">
            <a:spAutoFit/>
          </a:bodyPr>
          <a:lstStyle/>
          <a:p>
            <a:pPr algn="ctr"/>
            <a:r>
              <a:rPr lang="en-US" sz="2400" dirty="0" smtClean="0">
                <a:latin typeface="+mn-lt"/>
              </a:rPr>
              <a:t>Run</a:t>
            </a:r>
            <a:endParaRPr lang="en-US" sz="2400" dirty="0">
              <a:latin typeface="+mn-lt"/>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txBox="1">
            <a:spLocks noGrp="1"/>
          </p:cNvSpPr>
          <p:nvPr>
            <p:ph type="title"/>
          </p:nvPr>
        </p:nvSpPr>
        <p:spPr>
          <a:xfrm>
            <a:off x="457200" y="228600"/>
            <a:ext cx="8229600" cy="1066800"/>
          </a:xfrm>
        </p:spPr>
        <p:txBody>
          <a:bodyPr anchor="b"/>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Path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(2 of 2)</a:t>
            </a:r>
          </a:p>
        </p:txBody>
      </p:sp>
      <p:pic>
        <p:nvPicPr>
          <p:cNvPr id="34819" name="Picture 2" descr="A screenshot displays a window, named Path Demo. In this window, an arbitrary geometric path is constructed by adding elements. To the left end, elements are added in counter clockwise direction are as follows. H Line To is horizontal line, V line To vertical line, Line To, Arc To, Q u a d Curve To, Cubic Curve To and Close Path."/>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97013" y="1600200"/>
            <a:ext cx="6149975" cy="300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3">
            <a:hlinkClick r:id="rId4" highlightClick="1"/>
          </p:cNvPr>
          <p:cNvSpPr>
            <a:spLocks noChangeArrowheads="1"/>
          </p:cNvSpPr>
          <p:nvPr/>
        </p:nvSpPr>
        <p:spPr bwMode="auto">
          <a:xfrm>
            <a:off x="1398587" y="5312568"/>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 name="TextBox 4">
            <a:hlinkClick r:id="" action="ppaction://noaction" highlightClick="1"/>
          </p:cNvPr>
          <p:cNvSpPr>
            <a:spLocks noChangeArrowheads="1"/>
          </p:cNvSpPr>
          <p:nvPr/>
        </p:nvSpPr>
        <p:spPr bwMode="auto">
          <a:xfrm>
            <a:off x="1981200" y="5369866"/>
            <a:ext cx="2819400" cy="461664"/>
          </a:xfrm>
          <a:prstGeom prst="actionButtonBlank">
            <a:avLst/>
          </a:prstGeom>
          <a:solidFill>
            <a:srgbClr val="00B050"/>
          </a:solidFill>
          <a:ln>
            <a:noFill/>
          </a:ln>
          <a:effectLst>
            <a:prstShdw prst="shdw17" dist="17961" dir="2700000">
              <a:schemeClr val="bg1"/>
            </a:prstShdw>
          </a:effectLst>
        </p:spPr>
        <p:txBody>
          <a:bodyPr wrap="none" anchor="ctr"/>
          <a:lstStyle/>
          <a:p>
            <a:pPr algn="ctr">
              <a:defRPr/>
            </a:pPr>
            <a:r>
              <a:rPr lang="en-US" sz="2400" dirty="0">
                <a:latin typeface="+mn-lt"/>
              </a:rPr>
              <a:t>PathDemo</a:t>
            </a:r>
          </a:p>
        </p:txBody>
      </p:sp>
      <p:sp>
        <p:nvSpPr>
          <p:cNvPr id="8" name="TextBox 5">
            <a:hlinkClick r:id="rId5"/>
          </p:cNvPr>
          <p:cNvSpPr txBox="1"/>
          <p:nvPr/>
        </p:nvSpPr>
        <p:spPr>
          <a:xfrm>
            <a:off x="4914900" y="5369866"/>
            <a:ext cx="838200" cy="461665"/>
          </a:xfrm>
          <a:prstGeom prst="rect">
            <a:avLst/>
          </a:prstGeom>
          <a:solidFill>
            <a:srgbClr val="38A1BA"/>
          </a:solidFill>
        </p:spPr>
        <p:txBody>
          <a:bodyPr wrap="square" rtlCol="0">
            <a:spAutoFit/>
          </a:bodyPr>
          <a:lstStyle/>
          <a:p>
            <a:pPr algn="ctr"/>
            <a:r>
              <a:rPr lang="en-US" sz="2400" dirty="0" smtClean="0">
                <a:latin typeface="+mn-lt"/>
              </a:rPr>
              <a:t>Run</a:t>
            </a:r>
            <a:endParaRPr lang="en-US" sz="2400" dirty="0">
              <a:latin typeface="+mn-l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Coordinate Transformations </a:t>
            </a:r>
          </a:p>
        </p:txBody>
      </p:sp>
      <p:sp>
        <p:nvSpPr>
          <p:cNvPr id="3" name="Content Placeholder 2"/>
          <p:cNvSpPr>
            <a:spLocks noGrp="1"/>
          </p:cNvSpPr>
          <p:nvPr>
            <p:ph type="body" idx="1"/>
          </p:nvPr>
        </p:nvSpPr>
        <p:spPr/>
        <p:txBody>
          <a:bodyPr/>
          <a:lstStyle/>
          <a:p>
            <a:pPr>
              <a:defRPr/>
            </a:pPr>
            <a:r>
              <a:rPr lang="en-US" altLang="en-US" dirty="0" smtClean="0"/>
              <a:t>JavaF</a:t>
            </a:r>
            <a:r>
              <a:rPr lang="en-US" altLang="en-US" sz="100" dirty="0" smtClean="0"/>
              <a:t> </a:t>
            </a:r>
            <a:r>
              <a:rPr lang="en-US" altLang="en-US" dirty="0" smtClean="0"/>
              <a:t>X supports coordinate transformations using translation, rotation, and scaling.</a:t>
            </a:r>
            <a:endParaRPr lang="en-US"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Translations</a:t>
            </a:r>
          </a:p>
        </p:txBody>
      </p:sp>
      <p:sp>
        <p:nvSpPr>
          <p:cNvPr id="3" name="Content Placeholder 2"/>
          <p:cNvSpPr>
            <a:spLocks noGrp="1"/>
          </p:cNvSpPr>
          <p:nvPr>
            <p:ph type="body" idx="1"/>
          </p:nvPr>
        </p:nvSpPr>
        <p:spPr>
          <a:xfrm>
            <a:off x="457200" y="1600200"/>
            <a:ext cx="8229600" cy="1600200"/>
          </a:xfrm>
        </p:spPr>
        <p:txBody>
          <a:bodyPr/>
          <a:lstStyle/>
          <a:p>
            <a:pPr>
              <a:defRPr/>
            </a:pPr>
            <a:r>
              <a:rPr lang="en-US" altLang="en-US" dirty="0" smtClean="0"/>
              <a:t>You can use the </a:t>
            </a:r>
            <a:r>
              <a:rPr lang="en-US" altLang="en-US" b="1" dirty="0" err="1" smtClean="0"/>
              <a:t>setTranslateX</a:t>
            </a:r>
            <a:r>
              <a:rPr lang="en-US" altLang="en-US" b="1" dirty="0" smtClean="0"/>
              <a:t>(double x), </a:t>
            </a:r>
            <a:r>
              <a:rPr lang="en-US" altLang="en-US" b="1" dirty="0" err="1" smtClean="0"/>
              <a:t>setTranslateY</a:t>
            </a:r>
            <a:r>
              <a:rPr lang="en-US" altLang="en-US" b="1" dirty="0" smtClean="0"/>
              <a:t>(double y), </a:t>
            </a:r>
            <a:r>
              <a:rPr lang="en-US" altLang="en-US" dirty="0" smtClean="0"/>
              <a:t>and </a:t>
            </a:r>
            <a:r>
              <a:rPr lang="en-US" altLang="en-US" b="1" dirty="0" err="1" smtClean="0"/>
              <a:t>setTranslateZ</a:t>
            </a:r>
            <a:r>
              <a:rPr lang="en-US" altLang="en-US" b="1" dirty="0" smtClean="0"/>
              <a:t>(double z)</a:t>
            </a:r>
            <a:r>
              <a:rPr lang="en-US" altLang="en-US" dirty="0" smtClean="0"/>
              <a:t>methods in the Node class to translate the coordinates for a node. </a:t>
            </a:r>
            <a:endParaRPr lang="en-US" altLang="en-US" dirty="0"/>
          </a:p>
        </p:txBody>
      </p:sp>
      <p:graphicFrame>
        <p:nvGraphicFramePr>
          <p:cNvPr id="38916" name="Object 3" descr="An illustration of coordinate transformation for scaling is represented in a graph. The graph represents previous and current positions of the node. The previous position of the node is (8,1) and (10,2), translation of (negative 6, 4) is indicated by a pointer, which points to current position of node along (5, 2) and (6, 4)."/>
          <p:cNvGraphicFramePr>
            <a:graphicFrameLocks noChangeAspect="1"/>
          </p:cNvGraphicFramePr>
          <p:nvPr>
            <p:extLst>
              <p:ext uri="{D42A27DB-BD31-4B8C-83A1-F6EECF244321}">
                <p14:modId xmlns:p14="http://schemas.microsoft.com/office/powerpoint/2010/main" val="3321365330"/>
              </p:ext>
            </p:extLst>
          </p:nvPr>
        </p:nvGraphicFramePr>
        <p:xfrm>
          <a:off x="468313" y="3201988"/>
          <a:ext cx="4192662" cy="2674937"/>
        </p:xfrm>
        <a:graphic>
          <a:graphicData uri="http://schemas.openxmlformats.org/presentationml/2006/ole">
            <mc:AlternateContent xmlns:mc="http://schemas.openxmlformats.org/markup-compatibility/2006">
              <mc:Choice xmlns:v="urn:schemas-microsoft-com:vml" Requires="v">
                <p:oleObj spid="_x0000_s38927" name="Picture" r:id="rId4" imgW="2629080" imgH="1536840" progId="Word.Picture.8">
                  <p:embed/>
                </p:oleObj>
              </mc:Choice>
              <mc:Fallback>
                <p:oleObj name="Picture" r:id="rId4" imgW="2629080" imgH="1536840" progId="Word.Picture.8">
                  <p:embed/>
                  <p:pic>
                    <p:nvPicPr>
                      <p:cNvPr id="0" name="Object 3"/>
                      <p:cNvPicPr>
                        <a:picLocks noChangeAspect="1" noChangeArrowheads="1"/>
                      </p:cNvPicPr>
                      <p:nvPr/>
                    </p:nvPicPr>
                    <p:blipFill>
                      <a:blip r:embed="rId5"/>
                      <a:srcRect/>
                      <a:stretch>
                        <a:fillRect/>
                      </a:stretch>
                    </p:blipFill>
                    <p:spPr bwMode="auto">
                      <a:xfrm>
                        <a:off x="468313" y="3201988"/>
                        <a:ext cx="4192662" cy="2674937"/>
                      </a:xfrm>
                      <a:prstGeom prst="rect">
                        <a:avLst/>
                      </a:prstGeom>
                      <a:noFill/>
                      <a:ln>
                        <a:noFill/>
                      </a:ln>
                      <a:extLst/>
                    </p:spPr>
                  </p:pic>
                </p:oleObj>
              </mc:Fallback>
            </mc:AlternateContent>
          </a:graphicData>
        </a:graphic>
      </p:graphicFrame>
      <p:sp>
        <p:nvSpPr>
          <p:cNvPr id="9" name="TextBox 4">
            <a:hlinkClick r:id="rId6" highlightClick="1"/>
          </p:cNvPr>
          <p:cNvSpPr>
            <a:spLocks noChangeArrowheads="1"/>
          </p:cNvSpPr>
          <p:nvPr/>
        </p:nvSpPr>
        <p:spPr bwMode="auto">
          <a:xfrm>
            <a:off x="4802981" y="4702967"/>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 name="TextBox 5">
            <a:hlinkClick r:id="" action="ppaction://noaction" highlightClick="1"/>
          </p:cNvPr>
          <p:cNvSpPr>
            <a:spLocks noChangeArrowheads="1"/>
          </p:cNvSpPr>
          <p:nvPr/>
        </p:nvSpPr>
        <p:spPr bwMode="auto">
          <a:xfrm>
            <a:off x="5413300" y="4702967"/>
            <a:ext cx="2819400" cy="478632"/>
          </a:xfrm>
          <a:prstGeom prst="actionButtonBlank">
            <a:avLst/>
          </a:prstGeom>
          <a:solidFill>
            <a:srgbClr val="00B050"/>
          </a:solidFill>
          <a:ln>
            <a:noFill/>
          </a:ln>
          <a:effectLst>
            <a:prstShdw prst="shdw17" dist="17961" dir="2700000">
              <a:schemeClr val="bg1"/>
            </a:prstShdw>
          </a:effectLst>
        </p:spPr>
        <p:txBody>
          <a:bodyPr wrap="none" anchor="ctr"/>
          <a:lstStyle/>
          <a:p>
            <a:pPr algn="ctr">
              <a:defRPr/>
            </a:pPr>
            <a:r>
              <a:rPr lang="en-US" sz="2400" dirty="0">
                <a:latin typeface="+mn-lt"/>
              </a:rPr>
              <a:t>TransitionDemo</a:t>
            </a:r>
          </a:p>
        </p:txBody>
      </p:sp>
      <p:sp>
        <p:nvSpPr>
          <p:cNvPr id="11" name="TextBox 6">
            <a:hlinkClick r:id="rId7"/>
          </p:cNvPr>
          <p:cNvSpPr txBox="1"/>
          <p:nvPr/>
        </p:nvSpPr>
        <p:spPr>
          <a:xfrm>
            <a:off x="6403900" y="5306547"/>
            <a:ext cx="838200" cy="461665"/>
          </a:xfrm>
          <a:prstGeom prst="rect">
            <a:avLst/>
          </a:prstGeom>
          <a:solidFill>
            <a:srgbClr val="38A1BA"/>
          </a:solidFill>
        </p:spPr>
        <p:txBody>
          <a:bodyPr wrap="square" rtlCol="0">
            <a:spAutoFit/>
          </a:bodyPr>
          <a:lstStyle/>
          <a:p>
            <a:pPr algn="ctr"/>
            <a:r>
              <a:rPr lang="en-US" sz="2400" dirty="0" smtClean="0">
                <a:latin typeface="+mn-lt"/>
              </a:rPr>
              <a:t>Run</a:t>
            </a:r>
            <a:endParaRPr lang="en-US" sz="2400" dirty="0">
              <a:latin typeface="+mn-l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Rotations</a:t>
            </a:r>
          </a:p>
        </p:txBody>
      </p:sp>
      <p:sp>
        <p:nvSpPr>
          <p:cNvPr id="3" name="Content Placeholder 2"/>
          <p:cNvSpPr>
            <a:spLocks noGrp="1"/>
          </p:cNvSpPr>
          <p:nvPr>
            <p:ph type="body" idx="1"/>
          </p:nvPr>
        </p:nvSpPr>
        <p:spPr/>
        <p:txBody>
          <a:bodyPr/>
          <a:lstStyle/>
          <a:p>
            <a:pPr>
              <a:defRPr/>
            </a:pPr>
            <a:r>
              <a:rPr lang="en-US" altLang="en-US" dirty="0" smtClean="0"/>
              <a:t>You can use the rotate(double theta) method in the Node class to rotate a node by theta degrees from its pivot point clockwise, where theta is a double value in degrees. The pivot point is automatically computed based on the bounds of the node. </a:t>
            </a:r>
            <a:endParaRPr lang="en-US" altLang="en-US" dirty="0"/>
          </a:p>
        </p:txBody>
      </p:sp>
      <p:graphicFrame>
        <p:nvGraphicFramePr>
          <p:cNvPr id="40964" name="Object 3" descr="An illustration of coordinate transformation for Rotation is represented in a graph. The graph is displayed for the before rotate and after rotate positions of a node. The before rotate node is placed in a horizontal position. The after rotate node is rotated by the function rectangle period rotate left parenthesis 45 right parenthesis."/>
          <p:cNvGraphicFramePr>
            <a:graphicFrameLocks noChangeAspect="1"/>
          </p:cNvGraphicFramePr>
          <p:nvPr>
            <p:extLst>
              <p:ext uri="{D42A27DB-BD31-4B8C-83A1-F6EECF244321}">
                <p14:modId xmlns:p14="http://schemas.microsoft.com/office/powerpoint/2010/main" val="3106771905"/>
              </p:ext>
            </p:extLst>
          </p:nvPr>
        </p:nvGraphicFramePr>
        <p:xfrm>
          <a:off x="788988" y="3656013"/>
          <a:ext cx="3886200" cy="2135187"/>
        </p:xfrm>
        <a:graphic>
          <a:graphicData uri="http://schemas.openxmlformats.org/presentationml/2006/ole">
            <mc:AlternateContent xmlns:mc="http://schemas.openxmlformats.org/markup-compatibility/2006">
              <mc:Choice xmlns:v="urn:schemas-microsoft-com:vml" Requires="v">
                <p:oleObj spid="_x0000_s40975" name="Picture" r:id="rId4" imgW="2808770" imgH="1538383" progId="Word.Picture.8">
                  <p:embed/>
                </p:oleObj>
              </mc:Choice>
              <mc:Fallback>
                <p:oleObj name="Picture" r:id="rId4" imgW="2808770" imgH="1538383" progId="Word.Picture.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8988" y="3656013"/>
                        <a:ext cx="3886200" cy="213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TextBox 4">
            <a:hlinkClick r:id="rId6" highlightClick="1"/>
          </p:cNvPr>
          <p:cNvSpPr>
            <a:spLocks noChangeArrowheads="1"/>
          </p:cNvSpPr>
          <p:nvPr/>
        </p:nvSpPr>
        <p:spPr bwMode="auto">
          <a:xfrm>
            <a:off x="4675188" y="4723606"/>
            <a:ext cx="468312"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 name="TextBox 5">
            <a:hlinkClick r:id="" action="ppaction://noaction" highlightClick="1"/>
          </p:cNvPr>
          <p:cNvSpPr>
            <a:spLocks noChangeArrowheads="1"/>
          </p:cNvSpPr>
          <p:nvPr/>
        </p:nvSpPr>
        <p:spPr bwMode="auto">
          <a:xfrm>
            <a:off x="5257800" y="4723606"/>
            <a:ext cx="2819400" cy="457994"/>
          </a:xfrm>
          <a:prstGeom prst="actionButtonBlank">
            <a:avLst/>
          </a:prstGeom>
          <a:solidFill>
            <a:srgbClr val="00B050"/>
          </a:solidFill>
          <a:ln>
            <a:noFill/>
          </a:ln>
          <a:effectLst>
            <a:prstShdw prst="shdw17" dist="17961" dir="2700000">
              <a:schemeClr val="bg1"/>
            </a:prstShdw>
          </a:effectLst>
        </p:spPr>
        <p:txBody>
          <a:bodyPr wrap="none" anchor="ctr"/>
          <a:lstStyle/>
          <a:p>
            <a:pPr algn="ctr">
              <a:defRPr/>
            </a:pPr>
            <a:r>
              <a:rPr lang="en-US" sz="2400" dirty="0">
                <a:latin typeface="+mn-lt"/>
              </a:rPr>
              <a:t>RotationDemo</a:t>
            </a:r>
          </a:p>
        </p:txBody>
      </p:sp>
      <p:sp>
        <p:nvSpPr>
          <p:cNvPr id="11" name="TextBox 6">
            <a:hlinkClick r:id="rId7"/>
          </p:cNvPr>
          <p:cNvSpPr txBox="1"/>
          <p:nvPr/>
        </p:nvSpPr>
        <p:spPr>
          <a:xfrm>
            <a:off x="6248400" y="5318559"/>
            <a:ext cx="838200" cy="461665"/>
          </a:xfrm>
          <a:prstGeom prst="rect">
            <a:avLst/>
          </a:prstGeom>
          <a:solidFill>
            <a:srgbClr val="38A1BA"/>
          </a:solidFill>
        </p:spPr>
        <p:txBody>
          <a:bodyPr wrap="square" rtlCol="0">
            <a:spAutoFit/>
          </a:bodyPr>
          <a:lstStyle/>
          <a:p>
            <a:pPr algn="ctr"/>
            <a:r>
              <a:rPr lang="en-US" sz="2400" dirty="0" smtClean="0">
                <a:latin typeface="+mn-lt"/>
              </a:rPr>
              <a:t>Run</a:t>
            </a:r>
            <a:endParaRPr lang="en-US" sz="2400" dirty="0">
              <a:latin typeface="+mn-l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Scaling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(1 of 2)</a:t>
            </a:r>
          </a:p>
        </p:txBody>
      </p:sp>
      <p:sp>
        <p:nvSpPr>
          <p:cNvPr id="3" name="Content Placeholder 2"/>
          <p:cNvSpPr>
            <a:spLocks noGrp="1"/>
          </p:cNvSpPr>
          <p:nvPr>
            <p:ph type="body" idx="1"/>
          </p:nvPr>
        </p:nvSpPr>
        <p:spPr/>
        <p:txBody>
          <a:bodyPr/>
          <a:lstStyle/>
          <a:p>
            <a:pPr>
              <a:defRPr/>
            </a:pPr>
            <a:r>
              <a:rPr lang="en-US" altLang="en-US" dirty="0" smtClean="0"/>
              <a:t>You can use the </a:t>
            </a:r>
            <a:r>
              <a:rPr lang="en-US" altLang="en-US" dirty="0" err="1" smtClean="0"/>
              <a:t>setScaleX</a:t>
            </a:r>
            <a:r>
              <a:rPr lang="en-US" altLang="en-US" dirty="0" smtClean="0"/>
              <a:t>(double </a:t>
            </a:r>
            <a:r>
              <a:rPr lang="en-US" altLang="en-US" dirty="0" err="1" smtClean="0"/>
              <a:t>sx</a:t>
            </a:r>
            <a:r>
              <a:rPr lang="en-US" altLang="en-US" dirty="0" smtClean="0"/>
              <a:t>), </a:t>
            </a:r>
            <a:r>
              <a:rPr lang="en-US" altLang="en-US" dirty="0" err="1" smtClean="0"/>
              <a:t>setScaleY</a:t>
            </a:r>
            <a:r>
              <a:rPr lang="en-US" altLang="en-US" dirty="0" smtClean="0"/>
              <a:t>(double </a:t>
            </a:r>
            <a:r>
              <a:rPr lang="en-US" altLang="en-US" dirty="0" err="1" smtClean="0"/>
              <a:t>sy</a:t>
            </a:r>
            <a:r>
              <a:rPr lang="en-US" altLang="en-US" dirty="0" smtClean="0"/>
              <a:t>) , and </a:t>
            </a:r>
            <a:r>
              <a:rPr lang="en-US" altLang="en-US" dirty="0" err="1" smtClean="0"/>
              <a:t>setScaleY</a:t>
            </a:r>
            <a:r>
              <a:rPr lang="en-US" altLang="en-US" dirty="0" smtClean="0"/>
              <a:t>(double </a:t>
            </a:r>
            <a:r>
              <a:rPr lang="en-US" altLang="en-US" dirty="0" err="1" smtClean="0"/>
              <a:t>sy</a:t>
            </a:r>
            <a:r>
              <a:rPr lang="en-US" altLang="en-US" dirty="0" smtClean="0"/>
              <a:t>) methods in the Node class to specify a scaling factor. The node will appear larger or smaller depending on the scaling factor. Scaling alters the coordinate space of the node such that each unit of distance along the axis is multiplied by the scale factor. As with rotation transformations, scaling transformations are applied to enlarge or shrink the node around the pivot point.</a:t>
            </a:r>
          </a:p>
          <a:p>
            <a:pPr>
              <a:defRPr/>
            </a:pPr>
            <a:r>
              <a:rPr lang="en-US" altLang="en-US" dirty="0" smtClean="0"/>
              <a:t>For a node of the rectangle shape, the pivot point is the center of the rectangle. </a:t>
            </a:r>
            <a:endParaRPr lang="en-US"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txBox="1">
            <a:spLocks noGrp="1"/>
          </p:cNvSpPr>
          <p:nvPr>
            <p:ph type="title"/>
          </p:nvPr>
        </p:nvSpPr>
        <p:spPr>
          <a:xfrm>
            <a:off x="457200" y="228600"/>
            <a:ext cx="8229600" cy="1066800"/>
          </a:xfrm>
        </p:spPr>
        <p:txBody>
          <a:bodyPr anchor="b"/>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Scaling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(2 of 2)</a:t>
            </a:r>
          </a:p>
        </p:txBody>
      </p:sp>
      <p:graphicFrame>
        <p:nvGraphicFramePr>
          <p:cNvPr id="45059" name="Object 2" descr="An illustration of coordinate transformation for scaling is represented in a graph. The graph represents the position of original size and new size of the nodes after applying scaling factor. The node of a small square is an original size, is placed inside the node of a larger square is a new size after applying scaling factor left parenthesis x = 2 and y = 2 right parenthesis."/>
          <p:cNvGraphicFramePr>
            <a:graphicFrameLocks noChangeAspect="1"/>
          </p:cNvGraphicFramePr>
          <p:nvPr>
            <p:extLst>
              <p:ext uri="{D42A27DB-BD31-4B8C-83A1-F6EECF244321}">
                <p14:modId xmlns:p14="http://schemas.microsoft.com/office/powerpoint/2010/main" val="1280473015"/>
              </p:ext>
            </p:extLst>
          </p:nvPr>
        </p:nvGraphicFramePr>
        <p:xfrm>
          <a:off x="1601788" y="1447800"/>
          <a:ext cx="5940425" cy="3784600"/>
        </p:xfrm>
        <a:graphic>
          <a:graphicData uri="http://schemas.openxmlformats.org/presentationml/2006/ole">
            <mc:AlternateContent xmlns:mc="http://schemas.openxmlformats.org/markup-compatibility/2006">
              <mc:Choice xmlns:v="urn:schemas-microsoft-com:vml" Requires="v">
                <p:oleObj spid="_x0000_s45070" name="Picture" r:id="rId4" imgW="2420257" imgH="1538383" progId="Word.Picture.8">
                  <p:embed/>
                </p:oleObj>
              </mc:Choice>
              <mc:Fallback>
                <p:oleObj name="Picture" r:id="rId4" imgW="2420257" imgH="1538383" progId="Word.Picture.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1788" y="1447800"/>
                        <a:ext cx="5940425"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Box 3">
            <a:hlinkClick r:id="rId6" highlightClick="1"/>
          </p:cNvPr>
          <p:cNvSpPr>
            <a:spLocks noChangeArrowheads="1"/>
          </p:cNvSpPr>
          <p:nvPr/>
        </p:nvSpPr>
        <p:spPr bwMode="auto">
          <a:xfrm>
            <a:off x="1857944" y="5464968"/>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 name="TextBox 4">
            <a:hlinkClick r:id="" action="ppaction://noaction" highlightClick="1"/>
          </p:cNvPr>
          <p:cNvSpPr>
            <a:spLocks noChangeArrowheads="1"/>
          </p:cNvSpPr>
          <p:nvPr/>
        </p:nvSpPr>
        <p:spPr bwMode="auto">
          <a:xfrm>
            <a:off x="2438400" y="5522265"/>
            <a:ext cx="2819400" cy="461665"/>
          </a:xfrm>
          <a:prstGeom prst="actionButtonBlank">
            <a:avLst/>
          </a:prstGeom>
          <a:solidFill>
            <a:srgbClr val="00B050"/>
          </a:solidFill>
          <a:ln>
            <a:noFill/>
          </a:ln>
          <a:effectLst>
            <a:prstShdw prst="shdw17" dist="17961" dir="2700000">
              <a:schemeClr val="bg1"/>
            </a:prstShdw>
          </a:effectLst>
        </p:spPr>
        <p:txBody>
          <a:bodyPr wrap="none" anchor="ctr"/>
          <a:lstStyle/>
          <a:p>
            <a:pPr algn="ctr">
              <a:defRPr/>
            </a:pPr>
            <a:r>
              <a:rPr lang="en-US" sz="2400" dirty="0">
                <a:latin typeface="+mn-lt"/>
              </a:rPr>
              <a:t>ScaleDemo</a:t>
            </a:r>
          </a:p>
        </p:txBody>
      </p:sp>
      <p:sp>
        <p:nvSpPr>
          <p:cNvPr id="7" name="TextBox 6">
            <a:hlinkClick r:id="rId7"/>
          </p:cNvPr>
          <p:cNvSpPr txBox="1"/>
          <p:nvPr/>
        </p:nvSpPr>
        <p:spPr>
          <a:xfrm>
            <a:off x="5486400" y="5522266"/>
            <a:ext cx="838200" cy="461665"/>
          </a:xfrm>
          <a:prstGeom prst="rect">
            <a:avLst/>
          </a:prstGeom>
          <a:solidFill>
            <a:srgbClr val="38A1BA"/>
          </a:solidFill>
        </p:spPr>
        <p:txBody>
          <a:bodyPr wrap="square" rtlCol="0">
            <a:spAutoFit/>
          </a:bodyPr>
          <a:lstStyle/>
          <a:p>
            <a:pPr algn="ctr"/>
            <a:r>
              <a:rPr lang="en-US" sz="2400" dirty="0" smtClean="0">
                <a:latin typeface="+mn-lt"/>
              </a:rPr>
              <a:t>Run</a:t>
            </a:r>
            <a:endParaRPr lang="en-US" sz="2400" dirty="0">
              <a:latin typeface="+mn-l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txBox="1">
            <a:spLocks noGrp="1"/>
          </p:cNvSpPr>
          <p:nvPr>
            <p:ph type="title"/>
          </p:nvPr>
        </p:nvSpPr>
        <p:spPr>
          <a:xfrm>
            <a:off x="457200" y="228600"/>
            <a:ext cx="8229600" cy="1066800"/>
          </a:xfrm>
        </p:spPr>
        <p:txBody>
          <a:bodyPr anchor="b"/>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Strokes </a:t>
            </a:r>
            <a:endPar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endParaRPr>
          </a:p>
        </p:txBody>
      </p:sp>
      <p:graphicFrame>
        <p:nvGraphicFramePr>
          <p:cNvPr id="47107" name="Object 2" descr="A diagram illustrates a U M L diagram for the class name java f x period scene period shape period Shape. The methods in all the classes are of public access modifier denoted by +. The 7 methods in the superclass geometric object are as follows. Method, set Stroke left parenthesis paint Colon paint right parenthesis colon void. Result, Sets a paint for the stroke. Method, set stroke width left parenthesis width colon double right parenthesis colon void. Result, Sets a width for the stroke. The default value of width is 1. Method, set stroke Type left parenthesis type colon stroke type right parenthesis colon void. Result, Sets a type for the stroke to indicate whether the stroke is placed inside, centered, or outside of the border left parenthesis default colon CENTERED right parenthesis. Method, set Stroke Line Cap left parenthesis type colon Stroke Line Cap right parenthesis colon void. Result, Specifies the end cap style for the stroke left parenthesis default colon BUTT right parenthesis. Method, set Stroke Line Join left parenthesis type colon Stroke Line Join right parenthesis colon void. Result, specifies how two line segments are joined left parenthesis default colon MITER right parenthesis. Method, get Stroke Hyphen Array left parenthesis right parenthesis colon Observable List left angle bracket Double right angle bracket. Result, returns a list that specifies a hyphened pattern for line segments and specifies the offset to the first segment in the hyphened pattern. Method, set Stroke Hyphen Offset left parenthesis distance colon double right parenthesis colon void."/>
          <p:cNvGraphicFramePr>
            <a:graphicFrameLocks noChangeAspect="1"/>
          </p:cNvGraphicFramePr>
          <p:nvPr>
            <p:extLst>
              <p:ext uri="{D42A27DB-BD31-4B8C-83A1-F6EECF244321}">
                <p14:modId xmlns:p14="http://schemas.microsoft.com/office/powerpoint/2010/main" val="2766849812"/>
              </p:ext>
            </p:extLst>
          </p:nvPr>
        </p:nvGraphicFramePr>
        <p:xfrm>
          <a:off x="236538" y="1981200"/>
          <a:ext cx="8670925" cy="3048000"/>
        </p:xfrm>
        <a:graphic>
          <a:graphicData uri="http://schemas.openxmlformats.org/presentationml/2006/ole">
            <mc:AlternateContent xmlns:mc="http://schemas.openxmlformats.org/markup-compatibility/2006">
              <mc:Choice xmlns:v="urn:schemas-microsoft-com:vml" Requires="v">
                <p:oleObj spid="_x0000_s47115" name="Picture" r:id="rId4" imgW="4877306" imgH="1711842" progId="Word.Picture.8">
                  <p:embed/>
                </p:oleObj>
              </mc:Choice>
              <mc:Fallback>
                <p:oleObj name="Picture" r:id="rId4" imgW="4877306" imgH="1711842" progId="Word.Picture.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538" y="1981200"/>
                        <a:ext cx="8670925"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Objectives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(1 of 2)</a:t>
            </a:r>
          </a:p>
        </p:txBody>
      </p:sp>
      <p:sp>
        <p:nvSpPr>
          <p:cNvPr id="16387" name="Content Placeholder 2"/>
          <p:cNvSpPr txBox="1">
            <a:spLocks noGrp="1"/>
          </p:cNvSpPr>
          <p:nvPr>
            <p:ph type="body" idx="1"/>
          </p:nvPr>
        </p:nvSpPr>
        <p:spPr/>
        <p:txBody>
          <a:bodyPr/>
          <a:lstStyle/>
          <a:p>
            <a:pPr marL="0" indent="0">
              <a:buSzTx/>
              <a:buFontTx/>
              <a:buNone/>
            </a:pPr>
            <a:r>
              <a:rPr lang="en-US" altLang="en-US" b="1" smtClean="0">
                <a:solidFill>
                  <a:srgbClr val="007FA3"/>
                </a:solidFill>
                <a:cs typeface="Arial" panose="020B0604020202020204" pitchFamily="34" charset="0"/>
                <a:sym typeface="Arial" panose="020B0604020202020204" pitchFamily="34" charset="0"/>
              </a:rPr>
              <a:t>34.1</a:t>
            </a:r>
            <a:r>
              <a:rPr lang="en-US" altLang="en-US" smtClean="0">
                <a:solidFill>
                  <a:srgbClr val="000000"/>
                </a:solidFill>
                <a:cs typeface="Arial" panose="020B0604020202020204" pitchFamily="34" charset="0"/>
                <a:sym typeface="Arial" panose="020B0604020202020204" pitchFamily="34" charset="0"/>
              </a:rPr>
              <a:t> To specify styles for U</a:t>
            </a:r>
            <a:r>
              <a:rPr lang="en-US" altLang="en-US" sz="100" smtClean="0">
                <a:solidFill>
                  <a:srgbClr val="000000"/>
                </a:solidFill>
                <a:cs typeface="Arial" panose="020B0604020202020204" pitchFamily="34" charset="0"/>
                <a:sym typeface="Arial" panose="020B0604020202020204" pitchFamily="34" charset="0"/>
              </a:rPr>
              <a:t> </a:t>
            </a:r>
            <a:r>
              <a:rPr lang="en-US" altLang="en-US" smtClean="0">
                <a:solidFill>
                  <a:srgbClr val="000000"/>
                </a:solidFill>
                <a:cs typeface="Arial" panose="020B0604020202020204" pitchFamily="34" charset="0"/>
                <a:sym typeface="Arial" panose="020B0604020202020204" pitchFamily="34" charset="0"/>
              </a:rPr>
              <a:t>I nodes using JavaF</a:t>
            </a:r>
            <a:r>
              <a:rPr lang="en-US" altLang="en-US" sz="100" smtClean="0">
                <a:solidFill>
                  <a:srgbClr val="000000"/>
                </a:solidFill>
                <a:cs typeface="Arial" panose="020B0604020202020204" pitchFamily="34" charset="0"/>
                <a:sym typeface="Arial" panose="020B0604020202020204" pitchFamily="34" charset="0"/>
              </a:rPr>
              <a:t> </a:t>
            </a:r>
            <a:r>
              <a:rPr lang="en-US" altLang="en-US" smtClean="0">
                <a:solidFill>
                  <a:srgbClr val="000000"/>
                </a:solidFill>
                <a:cs typeface="Arial" panose="020B0604020202020204" pitchFamily="34" charset="0"/>
                <a:sym typeface="Arial" panose="020B0604020202020204" pitchFamily="34" charset="0"/>
              </a:rPr>
              <a:t>X C</a:t>
            </a:r>
            <a:r>
              <a:rPr lang="en-US" altLang="en-US" sz="100" smtClean="0">
                <a:solidFill>
                  <a:srgbClr val="000000"/>
                </a:solidFill>
                <a:cs typeface="Arial" panose="020B0604020202020204" pitchFamily="34" charset="0"/>
                <a:sym typeface="Arial" panose="020B0604020202020204" pitchFamily="34" charset="0"/>
              </a:rPr>
              <a:t> </a:t>
            </a:r>
            <a:r>
              <a:rPr lang="en-US" altLang="en-US" smtClean="0">
                <a:solidFill>
                  <a:srgbClr val="000000"/>
                </a:solidFill>
                <a:cs typeface="Arial" panose="020B0604020202020204" pitchFamily="34" charset="0"/>
                <a:sym typeface="Arial" panose="020B0604020202020204" pitchFamily="34" charset="0"/>
              </a:rPr>
              <a:t>S</a:t>
            </a:r>
            <a:r>
              <a:rPr lang="en-US" altLang="en-US" sz="100" smtClean="0">
                <a:solidFill>
                  <a:srgbClr val="000000"/>
                </a:solidFill>
                <a:cs typeface="Arial" panose="020B0604020202020204" pitchFamily="34" charset="0"/>
                <a:sym typeface="Arial" panose="020B0604020202020204" pitchFamily="34" charset="0"/>
              </a:rPr>
              <a:t> </a:t>
            </a:r>
            <a:r>
              <a:rPr lang="en-US" altLang="en-US" smtClean="0">
                <a:solidFill>
                  <a:srgbClr val="000000"/>
                </a:solidFill>
                <a:cs typeface="Arial" panose="020B0604020202020204" pitchFamily="34" charset="0"/>
                <a:sym typeface="Arial" panose="020B0604020202020204" pitchFamily="34" charset="0"/>
              </a:rPr>
              <a:t>S (§34.2).</a:t>
            </a:r>
          </a:p>
          <a:p>
            <a:pPr marL="0" indent="0">
              <a:buSzTx/>
              <a:buFontTx/>
              <a:buNone/>
            </a:pPr>
            <a:r>
              <a:rPr lang="en-US" altLang="en-US" b="1" smtClean="0">
                <a:solidFill>
                  <a:srgbClr val="007FA3"/>
                </a:solidFill>
                <a:cs typeface="Arial" panose="020B0604020202020204" pitchFamily="34" charset="0"/>
                <a:sym typeface="Arial" panose="020B0604020202020204" pitchFamily="34" charset="0"/>
              </a:rPr>
              <a:t>34.2</a:t>
            </a:r>
            <a:r>
              <a:rPr lang="en-US" altLang="en-US" smtClean="0">
                <a:solidFill>
                  <a:srgbClr val="000000"/>
                </a:solidFill>
                <a:cs typeface="Arial" panose="020B0604020202020204" pitchFamily="34" charset="0"/>
                <a:sym typeface="Arial" panose="020B0604020202020204" pitchFamily="34" charset="0"/>
              </a:rPr>
              <a:t> To simplify creating JavaF</a:t>
            </a:r>
            <a:r>
              <a:rPr lang="en-US" altLang="en-US" sz="100" smtClean="0">
                <a:solidFill>
                  <a:srgbClr val="000000"/>
                </a:solidFill>
                <a:cs typeface="Arial" panose="020B0604020202020204" pitchFamily="34" charset="0"/>
                <a:sym typeface="Arial" panose="020B0604020202020204" pitchFamily="34" charset="0"/>
              </a:rPr>
              <a:t> </a:t>
            </a:r>
            <a:r>
              <a:rPr lang="en-US" altLang="en-US" smtClean="0">
                <a:solidFill>
                  <a:srgbClr val="000000"/>
                </a:solidFill>
                <a:cs typeface="Arial" panose="020B0604020202020204" pitchFamily="34" charset="0"/>
                <a:sym typeface="Arial" panose="020B0604020202020204" pitchFamily="34" charset="0"/>
              </a:rPr>
              <a:t>X nodes using the builder classes (§34.3).</a:t>
            </a:r>
          </a:p>
          <a:p>
            <a:pPr marL="0" indent="0">
              <a:buSzTx/>
              <a:buFontTx/>
              <a:buNone/>
            </a:pPr>
            <a:r>
              <a:rPr lang="en-US" altLang="en-US" b="1" smtClean="0">
                <a:solidFill>
                  <a:srgbClr val="007FA3"/>
                </a:solidFill>
                <a:cs typeface="Arial" panose="020B0604020202020204" pitchFamily="34" charset="0"/>
                <a:sym typeface="Arial" panose="020B0604020202020204" pitchFamily="34" charset="0"/>
              </a:rPr>
              <a:t>34.3</a:t>
            </a:r>
            <a:r>
              <a:rPr lang="en-US" altLang="en-US" smtClean="0">
                <a:solidFill>
                  <a:srgbClr val="000000"/>
                </a:solidFill>
                <a:cs typeface="Arial" panose="020B0604020202020204" pitchFamily="34" charset="0"/>
                <a:sym typeface="Arial" panose="020B0604020202020204" pitchFamily="34" charset="0"/>
              </a:rPr>
              <a:t> To create quadratic curve, cubic curve, and path using the QuadCurve, CubicCurve, and Path classes (§34.4).</a:t>
            </a:r>
          </a:p>
          <a:p>
            <a:pPr marL="0" indent="0">
              <a:buSzTx/>
              <a:buFontTx/>
              <a:buNone/>
            </a:pPr>
            <a:r>
              <a:rPr lang="en-US" altLang="en-US" b="1" smtClean="0">
                <a:solidFill>
                  <a:srgbClr val="007FA3"/>
                </a:solidFill>
                <a:cs typeface="Arial" panose="020B0604020202020204" pitchFamily="34" charset="0"/>
                <a:sym typeface="Arial" panose="020B0604020202020204" pitchFamily="34" charset="0"/>
              </a:rPr>
              <a:t>34.4 </a:t>
            </a:r>
            <a:r>
              <a:rPr lang="en-US" altLang="en-US" smtClean="0">
                <a:solidFill>
                  <a:srgbClr val="000000"/>
                </a:solidFill>
                <a:cs typeface="Arial" panose="020B0604020202020204" pitchFamily="34" charset="0"/>
                <a:sym typeface="Arial" panose="020B0604020202020204" pitchFamily="34" charset="0"/>
              </a:rPr>
              <a:t>To translation, rotation, and scaling to perform coordinate transformations for nodes (§34.5).</a:t>
            </a:r>
          </a:p>
          <a:p>
            <a:pPr marL="0" indent="0">
              <a:buSzTx/>
              <a:buFontTx/>
              <a:buNone/>
            </a:pPr>
            <a:r>
              <a:rPr lang="en-US" altLang="en-US" b="1" smtClean="0">
                <a:solidFill>
                  <a:srgbClr val="007FA3"/>
                </a:solidFill>
                <a:cs typeface="Arial" panose="020B0604020202020204" pitchFamily="34" charset="0"/>
                <a:sym typeface="Arial" panose="020B0604020202020204" pitchFamily="34" charset="0"/>
              </a:rPr>
              <a:t>34.5 </a:t>
            </a:r>
            <a:r>
              <a:rPr lang="en-US" altLang="en-US" smtClean="0">
                <a:solidFill>
                  <a:srgbClr val="000000"/>
                </a:solidFill>
                <a:cs typeface="Arial" panose="020B0604020202020204" pitchFamily="34" charset="0"/>
                <a:sym typeface="Arial" panose="020B0604020202020204" pitchFamily="34" charset="0"/>
              </a:rPr>
              <a:t>To define a shape’s border using various types of strokes (§34.6).</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strokeType </a:t>
            </a:r>
            <a:endPar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3" name="Content Placeholder 2"/>
          <p:cNvSpPr>
            <a:spLocks noGrp="1"/>
          </p:cNvSpPr>
          <p:nvPr>
            <p:ph type="body" idx="1"/>
          </p:nvPr>
        </p:nvSpPr>
        <p:spPr>
          <a:xfrm>
            <a:off x="457200" y="1600200"/>
            <a:ext cx="8229600" cy="1981200"/>
          </a:xfrm>
        </p:spPr>
        <p:txBody>
          <a:bodyPr/>
          <a:lstStyle/>
          <a:p>
            <a:pPr>
              <a:defRPr/>
            </a:pPr>
            <a:r>
              <a:rPr lang="en-US" altLang="en-US" dirty="0"/>
              <a:t>The </a:t>
            </a:r>
            <a:r>
              <a:rPr lang="en-US" altLang="en-US" b="1" dirty="0" err="1"/>
              <a:t>setStrokeType</a:t>
            </a:r>
            <a:r>
              <a:rPr lang="en-US" altLang="en-US" b="1" dirty="0"/>
              <a:t>(type)</a:t>
            </a:r>
            <a:r>
              <a:rPr lang="en-US" altLang="en-US" dirty="0"/>
              <a:t> method sets a type for the stroke. The type defines whether the stroke is inside, outside, or in the center of the border using the constants </a:t>
            </a:r>
            <a:r>
              <a:rPr lang="en-US" altLang="en-US" b="1" dirty="0" err="1"/>
              <a:t>StrokeType.INSIDE</a:t>
            </a:r>
            <a:r>
              <a:rPr lang="en-US" altLang="en-US" dirty="0"/>
              <a:t>, </a:t>
            </a:r>
            <a:r>
              <a:rPr lang="en-US" altLang="en-US" b="1" dirty="0" err="1"/>
              <a:t>StrokeType.CENTERED</a:t>
            </a:r>
            <a:r>
              <a:rPr lang="en-US" altLang="en-US" dirty="0"/>
              <a:t> (default), or </a:t>
            </a:r>
            <a:r>
              <a:rPr lang="en-US" altLang="en-US" b="1" dirty="0" err="1"/>
              <a:t>StrokeType.OUTSIDE</a:t>
            </a:r>
            <a:r>
              <a:rPr lang="en-US" altLang="en-US" dirty="0"/>
              <a:t>, </a:t>
            </a:r>
          </a:p>
        </p:txBody>
      </p:sp>
      <p:pic>
        <p:nvPicPr>
          <p:cNvPr id="49156" name="Picture 3" descr="A diagram illustrates four rectangles. The first rectangle is without border, the second rectangle is with small border, the third rectangle is with big border, and the fourth rectangle is with bigger bord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300" y="3840163"/>
            <a:ext cx="7391400" cy="1265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strokeLineCap </a:t>
            </a:r>
            <a:endPar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3" name="Content Placeholder 2"/>
          <p:cNvSpPr>
            <a:spLocks noGrp="1"/>
          </p:cNvSpPr>
          <p:nvPr>
            <p:ph type="body" idx="1"/>
          </p:nvPr>
        </p:nvSpPr>
        <p:spPr>
          <a:xfrm>
            <a:off x="457200" y="1600200"/>
            <a:ext cx="8229600" cy="1981200"/>
          </a:xfrm>
        </p:spPr>
        <p:txBody>
          <a:bodyPr/>
          <a:lstStyle/>
          <a:p>
            <a:pPr>
              <a:defRPr/>
            </a:pPr>
            <a:r>
              <a:rPr lang="en-US" altLang="en-US" dirty="0"/>
              <a:t>The </a:t>
            </a:r>
            <a:r>
              <a:rPr lang="en-US" altLang="en-US" b="1" dirty="0" err="1"/>
              <a:t>setStrokeType</a:t>
            </a:r>
            <a:r>
              <a:rPr lang="en-US" altLang="en-US" b="1" dirty="0"/>
              <a:t>(type)</a:t>
            </a:r>
            <a:r>
              <a:rPr lang="en-US" altLang="en-US" dirty="0"/>
              <a:t> method sets a type for the stroke. The type defines whether the stroke is inside, outside, or in the center of the border using the constants </a:t>
            </a:r>
            <a:r>
              <a:rPr lang="en-US" altLang="en-US" b="1" dirty="0" err="1"/>
              <a:t>StrokeType.INSIDE</a:t>
            </a:r>
            <a:r>
              <a:rPr lang="en-US" altLang="en-US" dirty="0"/>
              <a:t>, </a:t>
            </a:r>
            <a:r>
              <a:rPr lang="en-US" altLang="en-US" b="1" dirty="0" err="1"/>
              <a:t>StrokeType.CENTERED</a:t>
            </a:r>
            <a:r>
              <a:rPr lang="en-US" altLang="en-US" dirty="0"/>
              <a:t> (default), or </a:t>
            </a:r>
            <a:r>
              <a:rPr lang="en-US" altLang="en-US" b="1" dirty="0" err="1"/>
              <a:t>StrokeType.OUTSIDE</a:t>
            </a:r>
            <a:r>
              <a:rPr lang="en-US" altLang="en-US" dirty="0"/>
              <a:t>, </a:t>
            </a:r>
          </a:p>
        </p:txBody>
      </p:sp>
      <p:pic>
        <p:nvPicPr>
          <p:cNvPr id="51204" name="Picture 3" descr="A diagram illustrates three rectangles. Two rectangles are normal rectangle and one rectangle is with curved ed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4238" y="4419600"/>
            <a:ext cx="737552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strokeLineJoin</a:t>
            </a:r>
            <a:endPar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3" name="Content Placeholder 2"/>
          <p:cNvSpPr>
            <a:spLocks noGrp="1"/>
          </p:cNvSpPr>
          <p:nvPr>
            <p:ph type="body" idx="1"/>
          </p:nvPr>
        </p:nvSpPr>
        <p:spPr>
          <a:xfrm>
            <a:off x="457200" y="1600200"/>
            <a:ext cx="8229600" cy="1981200"/>
          </a:xfrm>
        </p:spPr>
        <p:txBody>
          <a:bodyPr/>
          <a:lstStyle/>
          <a:p>
            <a:pPr>
              <a:defRPr/>
            </a:pPr>
            <a:r>
              <a:rPr lang="en-US" altLang="en-US" dirty="0"/>
              <a:t>The </a:t>
            </a:r>
            <a:r>
              <a:rPr lang="en-US" altLang="en-US" b="1" dirty="0" err="1"/>
              <a:t>setStrokeLineJoin</a:t>
            </a:r>
            <a:r>
              <a:rPr lang="en-US" altLang="en-US" dirty="0"/>
              <a:t> method defines the decoration applied where path segments meet. You can specify three types of line join using the constants </a:t>
            </a:r>
            <a:r>
              <a:rPr lang="en-US" altLang="en-US" b="1" dirty="0" err="1"/>
              <a:t>StrokeLineJoin.MITER</a:t>
            </a:r>
            <a:r>
              <a:rPr lang="en-US" altLang="en-US" dirty="0"/>
              <a:t> (default), </a:t>
            </a:r>
            <a:r>
              <a:rPr lang="en-US" altLang="en-US" b="1" dirty="0" err="1"/>
              <a:t>StrokeLineJoin.BEVEL</a:t>
            </a:r>
            <a:r>
              <a:rPr lang="en-US" altLang="en-US" dirty="0"/>
              <a:t>, and </a:t>
            </a:r>
            <a:r>
              <a:rPr lang="en-US" altLang="en-US" b="1" dirty="0" err="1"/>
              <a:t>StrokeLineJoin.ROUND</a:t>
            </a:r>
            <a:r>
              <a:rPr lang="en-US" altLang="en-US" dirty="0"/>
              <a:t>.</a:t>
            </a:r>
          </a:p>
        </p:txBody>
      </p:sp>
      <p:pic>
        <p:nvPicPr>
          <p:cNvPr id="53252" name="Picture 3" descr="A diagram depicts top right edge of three solid rectangles, with one clipped edge and one with curved ed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4343400"/>
            <a:ext cx="73437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strokeDashArray</a:t>
            </a:r>
            <a:endPar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3" name="Content Placeholder 2"/>
          <p:cNvSpPr>
            <a:spLocks noGrp="1"/>
          </p:cNvSpPr>
          <p:nvPr>
            <p:ph type="body" idx="1"/>
          </p:nvPr>
        </p:nvSpPr>
        <p:spPr>
          <a:xfrm>
            <a:off x="457200" y="1600200"/>
            <a:ext cx="8229600" cy="1981200"/>
          </a:xfrm>
        </p:spPr>
        <p:txBody>
          <a:bodyPr/>
          <a:lstStyle/>
          <a:p>
            <a:pPr>
              <a:defRPr/>
            </a:pPr>
            <a:r>
              <a:rPr lang="en-US" altLang="en-US" dirty="0"/>
              <a:t>The </a:t>
            </a:r>
            <a:r>
              <a:rPr lang="en-US" altLang="en-US" b="1" dirty="0"/>
              <a:t>Shape</a:t>
            </a:r>
            <a:r>
              <a:rPr lang="en-US" altLang="en-US" dirty="0"/>
              <a:t> class has a property named </a:t>
            </a:r>
            <a:r>
              <a:rPr lang="en-US" altLang="en-US" b="1" dirty="0" err="1"/>
              <a:t>strokeDashArray</a:t>
            </a:r>
            <a:r>
              <a:rPr lang="en-US" altLang="en-US" dirty="0"/>
              <a:t> of the </a:t>
            </a:r>
            <a:r>
              <a:rPr lang="en-US" altLang="en-US" b="1" dirty="0" err="1"/>
              <a:t>ObservableList</a:t>
            </a:r>
            <a:r>
              <a:rPr lang="en-US" altLang="en-US" b="1" dirty="0"/>
              <a:t>&lt;Double&gt;</a:t>
            </a:r>
            <a:r>
              <a:rPr lang="en-US" altLang="en-US" dirty="0"/>
              <a:t> type. This property is used to define a dashed pattern for the stroke. Alternate numbers in the list specify the lengths of the opaque and transparent segments of the dashes. </a:t>
            </a:r>
          </a:p>
        </p:txBody>
      </p:sp>
      <p:graphicFrame>
        <p:nvGraphicFramePr>
          <p:cNvPr id="55300" name="Object 3" descr="An array with indices and its corresponding values are as follows. 10, 10.0. 20, 20.0. 30, 30.0, 40, 40.0."/>
          <p:cNvGraphicFramePr>
            <a:graphicFrameLocks noChangeAspect="1"/>
          </p:cNvGraphicFramePr>
          <p:nvPr>
            <p:extLst>
              <p:ext uri="{D42A27DB-BD31-4B8C-83A1-F6EECF244321}">
                <p14:modId xmlns:p14="http://schemas.microsoft.com/office/powerpoint/2010/main" val="2431396064"/>
              </p:ext>
            </p:extLst>
          </p:nvPr>
        </p:nvGraphicFramePr>
        <p:xfrm>
          <a:off x="1371600" y="3962400"/>
          <a:ext cx="6400800" cy="877888"/>
        </p:xfrm>
        <a:graphic>
          <a:graphicData uri="http://schemas.openxmlformats.org/presentationml/2006/ole">
            <mc:AlternateContent xmlns:mc="http://schemas.openxmlformats.org/markup-compatibility/2006">
              <mc:Choice xmlns:v="urn:schemas-microsoft-com:vml" Requires="v">
                <p:oleObj spid="_x0000_s55308" name="Picture" r:id="rId4" imgW="5828161" imgH="800480" progId="Word.Picture.8">
                  <p:embed/>
                </p:oleObj>
              </mc:Choice>
              <mc:Fallback>
                <p:oleObj name="Picture" r:id="rId4" imgW="5828161" imgH="800480" progId="Word.Picture.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3962400"/>
                        <a:ext cx="6400800"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txBox="1">
            <a:spLocks noGrp="1"/>
          </p:cNvSpPr>
          <p:nvPr>
            <p:ph type="title"/>
          </p:nvPr>
        </p:nvSpPr>
        <p:spPr>
          <a:xfrm>
            <a:off x="457200" y="228600"/>
            <a:ext cx="8229600" cy="1066800"/>
          </a:xfrm>
        </p:spPr>
        <p:txBody>
          <a:bodyPr anchor="b"/>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Stroke Demo</a:t>
            </a:r>
            <a:endPar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endParaRPr>
          </a:p>
        </p:txBody>
      </p:sp>
      <p:pic>
        <p:nvPicPr>
          <p:cNvPr id="57347" name="Picture 2" descr="A dialog box titled, Stroke demo, displays three rectangles, one with sharp edges, one with blunt edges, and on with rounded edges. Three elongated solid rectangles are presented placed one on top of oth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463" y="1752600"/>
            <a:ext cx="7839075"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3">
            <a:hlinkClick r:id="rId4" highlightClick="1"/>
          </p:cNvPr>
          <p:cNvSpPr>
            <a:spLocks noChangeArrowheads="1"/>
          </p:cNvSpPr>
          <p:nvPr/>
        </p:nvSpPr>
        <p:spPr bwMode="auto">
          <a:xfrm>
            <a:off x="1817687" y="5464968"/>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 name="TextBox 4">
            <a:hlinkClick r:id="" action="ppaction://noaction" highlightClick="1"/>
          </p:cNvPr>
          <p:cNvSpPr>
            <a:spLocks noChangeArrowheads="1"/>
          </p:cNvSpPr>
          <p:nvPr/>
        </p:nvSpPr>
        <p:spPr bwMode="auto">
          <a:xfrm>
            <a:off x="2438400" y="5522265"/>
            <a:ext cx="2819400" cy="461665"/>
          </a:xfrm>
          <a:prstGeom prst="actionButtonBlank">
            <a:avLst/>
          </a:prstGeom>
          <a:solidFill>
            <a:srgbClr val="00B050"/>
          </a:solidFill>
          <a:ln>
            <a:noFill/>
          </a:ln>
          <a:effectLst>
            <a:prstShdw prst="shdw17" dist="17961" dir="2700000">
              <a:schemeClr val="bg1"/>
            </a:prstShdw>
          </a:effectLst>
        </p:spPr>
        <p:txBody>
          <a:bodyPr wrap="none" anchor="ctr"/>
          <a:lstStyle/>
          <a:p>
            <a:pPr algn="ctr">
              <a:defRPr/>
            </a:pPr>
            <a:r>
              <a:rPr lang="en-US" sz="2400" dirty="0">
                <a:latin typeface="+mn-lt"/>
              </a:rPr>
              <a:t>StrokeDemo</a:t>
            </a:r>
          </a:p>
        </p:txBody>
      </p:sp>
      <p:sp>
        <p:nvSpPr>
          <p:cNvPr id="9" name="TextBox 5">
            <a:hlinkClick r:id="rId5"/>
          </p:cNvPr>
          <p:cNvSpPr txBox="1"/>
          <p:nvPr/>
        </p:nvSpPr>
        <p:spPr>
          <a:xfrm>
            <a:off x="5486400" y="5522266"/>
            <a:ext cx="838200" cy="461665"/>
          </a:xfrm>
          <a:prstGeom prst="rect">
            <a:avLst/>
          </a:prstGeom>
          <a:solidFill>
            <a:srgbClr val="38A1BA"/>
          </a:solidFill>
        </p:spPr>
        <p:txBody>
          <a:bodyPr wrap="square" rtlCol="0">
            <a:spAutoFit/>
          </a:bodyPr>
          <a:lstStyle/>
          <a:p>
            <a:pPr algn="ctr"/>
            <a:r>
              <a:rPr lang="en-US" sz="2400" dirty="0" smtClean="0">
                <a:latin typeface="+mn-lt"/>
              </a:rPr>
              <a:t>Run</a:t>
            </a:r>
            <a:endParaRPr lang="en-US" sz="2400" dirty="0">
              <a:latin typeface="+mn-lt"/>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Menu</a:t>
            </a:r>
          </a:p>
        </p:txBody>
      </p:sp>
      <p:sp>
        <p:nvSpPr>
          <p:cNvPr id="3" name="Content Placeholder 2"/>
          <p:cNvSpPr>
            <a:spLocks noGrp="1"/>
          </p:cNvSpPr>
          <p:nvPr>
            <p:ph type="body" idx="1"/>
          </p:nvPr>
        </p:nvSpPr>
        <p:spPr/>
        <p:txBody>
          <a:bodyPr/>
          <a:lstStyle/>
          <a:p>
            <a:pPr>
              <a:defRPr/>
            </a:pPr>
            <a:r>
              <a:rPr lang="en-US" altLang="en-US" dirty="0" smtClean="0"/>
              <a:t>Menus make selection easier and are widely used in window applications. JavaF</a:t>
            </a:r>
            <a:r>
              <a:rPr lang="en-US" altLang="en-US" sz="100" dirty="0" smtClean="0"/>
              <a:t> </a:t>
            </a:r>
            <a:r>
              <a:rPr lang="en-US" altLang="en-US" dirty="0" smtClean="0"/>
              <a:t>X provides five classes that implement menus: </a:t>
            </a:r>
            <a:r>
              <a:rPr lang="en-US" altLang="en-US" dirty="0" err="1" smtClean="0"/>
              <a:t>MenuBar</a:t>
            </a:r>
            <a:r>
              <a:rPr lang="en-US" altLang="en-US" dirty="0" smtClean="0"/>
              <a:t>, Menu, </a:t>
            </a:r>
            <a:r>
              <a:rPr lang="en-US" altLang="en-US" dirty="0" err="1" smtClean="0"/>
              <a:t>MenuItem</a:t>
            </a:r>
            <a:r>
              <a:rPr lang="en-US" altLang="en-US" dirty="0" smtClean="0"/>
              <a:t>, </a:t>
            </a:r>
            <a:r>
              <a:rPr lang="en-US" altLang="en-US" dirty="0" err="1" smtClean="0"/>
              <a:t>CheckMenuItem</a:t>
            </a:r>
            <a:r>
              <a:rPr lang="en-US" altLang="en-US" dirty="0" smtClean="0"/>
              <a:t>, and </a:t>
            </a:r>
            <a:r>
              <a:rPr lang="en-US" altLang="en-US" dirty="0" err="1" smtClean="0"/>
              <a:t>RadioButtonMenuItem</a:t>
            </a:r>
            <a:r>
              <a:rPr lang="en-US" altLang="en-US" dirty="0" smtClean="0"/>
              <a:t>. </a:t>
            </a:r>
          </a:p>
          <a:p>
            <a:pPr>
              <a:defRPr/>
            </a:pPr>
            <a:r>
              <a:rPr lang="en-US" altLang="en-US" dirty="0" err="1" smtClean="0"/>
              <a:t>MenuBar</a:t>
            </a:r>
            <a:r>
              <a:rPr lang="en-US" altLang="en-US" dirty="0" smtClean="0"/>
              <a:t> is a top-level menu component used to hold the menus. A menu consists of menu items that the user can select (or toggle on or off). A menu item can be an instance of </a:t>
            </a:r>
            <a:r>
              <a:rPr lang="en-US" altLang="en-US" dirty="0" err="1" smtClean="0"/>
              <a:t>MenuItem</a:t>
            </a:r>
            <a:r>
              <a:rPr lang="en-US" altLang="en-US" dirty="0" smtClean="0"/>
              <a:t>, </a:t>
            </a:r>
            <a:r>
              <a:rPr lang="en-US" altLang="en-US" dirty="0" err="1" smtClean="0"/>
              <a:t>CheckMenuItem</a:t>
            </a:r>
            <a:r>
              <a:rPr lang="en-US" altLang="en-US" dirty="0" smtClean="0"/>
              <a:t>, or </a:t>
            </a:r>
            <a:r>
              <a:rPr lang="en-US" altLang="en-US" dirty="0" err="1" smtClean="0"/>
              <a:t>RadioButtonMenuItem</a:t>
            </a:r>
            <a:r>
              <a:rPr lang="en-US" altLang="en-US" dirty="0" smtClean="0"/>
              <a:t>. Menu items can be associated with nodes and keyboard accelerators. </a:t>
            </a:r>
            <a:endParaRPr lang="en-US"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txBox="1">
            <a:spLocks noGrp="1"/>
          </p:cNvSpPr>
          <p:nvPr>
            <p:ph type="title"/>
          </p:nvPr>
        </p:nvSpPr>
        <p:spPr>
          <a:xfrm>
            <a:off x="457200" y="228600"/>
            <a:ext cx="8229600" cy="1066800"/>
          </a:xfrm>
        </p:spPr>
        <p:txBody>
          <a:bodyPr anchor="b"/>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Creating Menus</a:t>
            </a:r>
            <a:endPar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endParaRPr>
          </a:p>
        </p:txBody>
      </p:sp>
      <p:pic>
        <p:nvPicPr>
          <p:cNvPr id="61443" name="Picture 2" descr="A dialog box titled, Menu Demo, displays options for mathematical operations, add, subtract, multiply, and divide, at the menu bar along with exit option. Two number entry field and a result display field are displayed and buttons for add, subtract, multiply, divide, are display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362200"/>
            <a:ext cx="7315200" cy="213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3">
            <a:hlinkClick r:id="rId4" highlightClick="1"/>
          </p:cNvPr>
          <p:cNvSpPr>
            <a:spLocks noChangeArrowheads="1"/>
          </p:cNvSpPr>
          <p:nvPr/>
        </p:nvSpPr>
        <p:spPr bwMode="auto">
          <a:xfrm>
            <a:off x="1817687" y="5464968"/>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 name="TextBox 4">
            <a:hlinkClick r:id="" action="ppaction://noaction" highlightClick="1"/>
          </p:cNvPr>
          <p:cNvSpPr>
            <a:spLocks noChangeArrowheads="1"/>
          </p:cNvSpPr>
          <p:nvPr/>
        </p:nvSpPr>
        <p:spPr bwMode="auto">
          <a:xfrm>
            <a:off x="2438400" y="5522265"/>
            <a:ext cx="2819400" cy="461665"/>
          </a:xfrm>
          <a:prstGeom prst="actionButtonBlank">
            <a:avLst/>
          </a:prstGeom>
          <a:solidFill>
            <a:srgbClr val="00B050"/>
          </a:solidFill>
          <a:ln>
            <a:noFill/>
          </a:ln>
          <a:effectLst>
            <a:prstShdw prst="shdw17" dist="17961" dir="2700000">
              <a:schemeClr val="bg1"/>
            </a:prstShdw>
          </a:effectLst>
        </p:spPr>
        <p:txBody>
          <a:bodyPr wrap="none" anchor="ctr"/>
          <a:lstStyle/>
          <a:p>
            <a:pPr algn="ctr">
              <a:defRPr/>
            </a:pPr>
            <a:r>
              <a:rPr lang="en-US" sz="2400" dirty="0">
                <a:latin typeface="+mn-lt"/>
              </a:rPr>
              <a:t>MenuDemo</a:t>
            </a:r>
          </a:p>
        </p:txBody>
      </p:sp>
      <p:sp>
        <p:nvSpPr>
          <p:cNvPr id="9" name="TextBox 5">
            <a:hlinkClick r:id="rId5"/>
          </p:cNvPr>
          <p:cNvSpPr txBox="1"/>
          <p:nvPr/>
        </p:nvSpPr>
        <p:spPr>
          <a:xfrm>
            <a:off x="5417389" y="5522266"/>
            <a:ext cx="838200" cy="461665"/>
          </a:xfrm>
          <a:prstGeom prst="rect">
            <a:avLst/>
          </a:prstGeom>
          <a:solidFill>
            <a:srgbClr val="38A1BA"/>
          </a:solidFill>
        </p:spPr>
        <p:txBody>
          <a:bodyPr wrap="square" rtlCol="0">
            <a:spAutoFit/>
          </a:bodyPr>
          <a:lstStyle/>
          <a:p>
            <a:pPr algn="ctr"/>
            <a:r>
              <a:rPr lang="en-US" sz="2400" dirty="0" smtClean="0">
                <a:latin typeface="+mn-lt"/>
              </a:rPr>
              <a:t>Run</a:t>
            </a:r>
            <a:endParaRPr lang="en-US" sz="2400" dirty="0">
              <a:latin typeface="+mn-lt"/>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Context Menu</a:t>
            </a:r>
          </a:p>
        </p:txBody>
      </p:sp>
      <p:sp>
        <p:nvSpPr>
          <p:cNvPr id="3" name="Content Placeholder 2"/>
          <p:cNvSpPr>
            <a:spLocks noGrp="1"/>
          </p:cNvSpPr>
          <p:nvPr>
            <p:ph type="body" idx="1"/>
          </p:nvPr>
        </p:nvSpPr>
        <p:spPr/>
        <p:txBody>
          <a:bodyPr/>
          <a:lstStyle/>
          <a:p>
            <a:pPr>
              <a:defRPr/>
            </a:pPr>
            <a:r>
              <a:rPr lang="en-US" altLang="en-US" smtClean="0"/>
              <a:t>A context menu, also known as a popup menu, is like a regular menu, but does not have a menu bar and can float anywhere on the screen. Creating a context menu is similar to creating a regular menu. First, you create an instance of ContextMenu, then you can add MenuItem, CheckMenuItem, and RadioMenuItem to the context menu. </a:t>
            </a:r>
            <a:endParaRPr lang="en-US"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txBox="1">
            <a:spLocks noGrp="1"/>
          </p:cNvSpPr>
          <p:nvPr>
            <p:ph type="title"/>
          </p:nvPr>
        </p:nvSpPr>
        <p:spPr>
          <a:xfrm>
            <a:off x="457200" y="228600"/>
            <a:ext cx="8229600" cy="1066800"/>
          </a:xfrm>
        </p:spPr>
        <p:txBody>
          <a:bodyPr anchor="b"/>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Creating Context Menus</a:t>
            </a:r>
            <a:endPar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endParaRPr>
          </a:p>
        </p:txBody>
      </p:sp>
      <p:pic>
        <p:nvPicPr>
          <p:cNvPr id="65539" name="Picture 2" descr="A dialog box titled, context menu demo, displays options for new, open, print, and exit, along with their log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9763" y="1676400"/>
            <a:ext cx="3876675" cy="339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3">
            <a:hlinkClick r:id="rId4" highlightClick="1"/>
          </p:cNvPr>
          <p:cNvSpPr>
            <a:spLocks noChangeArrowheads="1"/>
          </p:cNvSpPr>
          <p:nvPr/>
        </p:nvSpPr>
        <p:spPr bwMode="auto">
          <a:xfrm>
            <a:off x="1817687" y="5464968"/>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 name="TextBox 4">
            <a:hlinkClick r:id="" action="ppaction://noaction" highlightClick="1"/>
          </p:cNvPr>
          <p:cNvSpPr>
            <a:spLocks noChangeArrowheads="1"/>
          </p:cNvSpPr>
          <p:nvPr/>
        </p:nvSpPr>
        <p:spPr bwMode="auto">
          <a:xfrm>
            <a:off x="2438400" y="5522265"/>
            <a:ext cx="2819400" cy="461665"/>
          </a:xfrm>
          <a:prstGeom prst="actionButtonBlank">
            <a:avLst/>
          </a:prstGeom>
          <a:solidFill>
            <a:srgbClr val="00B050"/>
          </a:solidFill>
          <a:ln>
            <a:noFill/>
          </a:ln>
          <a:effectLst>
            <a:prstShdw prst="shdw17" dist="17961" dir="2700000">
              <a:schemeClr val="bg1"/>
            </a:prstShdw>
          </a:effectLst>
        </p:spPr>
        <p:txBody>
          <a:bodyPr wrap="none" anchor="ctr"/>
          <a:lstStyle/>
          <a:p>
            <a:pPr algn="ctr">
              <a:defRPr/>
            </a:pPr>
            <a:r>
              <a:rPr lang="en-US" sz="2400" dirty="0">
                <a:latin typeface="+mn-lt"/>
              </a:rPr>
              <a:t>ContextMenuDemo</a:t>
            </a:r>
          </a:p>
        </p:txBody>
      </p:sp>
      <p:sp>
        <p:nvSpPr>
          <p:cNvPr id="9" name="TextBox 5">
            <a:hlinkClick r:id="rId5"/>
          </p:cNvPr>
          <p:cNvSpPr txBox="1"/>
          <p:nvPr/>
        </p:nvSpPr>
        <p:spPr>
          <a:xfrm>
            <a:off x="5426015" y="5522266"/>
            <a:ext cx="838200" cy="461665"/>
          </a:xfrm>
          <a:prstGeom prst="rect">
            <a:avLst/>
          </a:prstGeom>
          <a:solidFill>
            <a:srgbClr val="38A1BA"/>
          </a:solidFill>
        </p:spPr>
        <p:txBody>
          <a:bodyPr wrap="square" rtlCol="0">
            <a:spAutoFit/>
          </a:bodyPr>
          <a:lstStyle/>
          <a:p>
            <a:pPr algn="ctr"/>
            <a:r>
              <a:rPr lang="en-US" sz="2400" dirty="0" smtClean="0">
                <a:latin typeface="+mn-lt"/>
              </a:rPr>
              <a:t>Run</a:t>
            </a:r>
            <a:endParaRPr lang="en-US" sz="2400" dirty="0">
              <a:latin typeface="+mn-lt"/>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SplitPane</a:t>
            </a:r>
          </a:p>
        </p:txBody>
      </p:sp>
      <p:sp>
        <p:nvSpPr>
          <p:cNvPr id="3" name="Content Placeholder 2"/>
          <p:cNvSpPr>
            <a:spLocks noGrp="1"/>
          </p:cNvSpPr>
          <p:nvPr>
            <p:ph type="body" idx="1"/>
          </p:nvPr>
        </p:nvSpPr>
        <p:spPr/>
        <p:txBody>
          <a:bodyPr/>
          <a:lstStyle/>
          <a:p>
            <a:pPr>
              <a:defRPr/>
            </a:pPr>
            <a:r>
              <a:rPr lang="en-US" altLang="en-US" smtClean="0"/>
              <a:t>The SplitPane class can be used to display multiple panes and allow the user to adjust the size of the panes.</a:t>
            </a:r>
            <a:endParaRPr lang="en-US" altLang="en-US" dirty="0"/>
          </a:p>
        </p:txBody>
      </p:sp>
      <p:pic>
        <p:nvPicPr>
          <p:cNvPr id="67588" name="Picture 3" descr="Two windows titled, Split Pane Demo. First window displays three vertical panes with buttons for side 1, side 2, and side 3, respectively. Second window displays three horizontal panes with buttons for side 1, side 2, and side 3, respectively."/>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57288" y="2971800"/>
            <a:ext cx="6829425" cy="214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Objectives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(2 of 2)</a:t>
            </a:r>
          </a:p>
        </p:txBody>
      </p:sp>
      <p:sp>
        <p:nvSpPr>
          <p:cNvPr id="16387" name="Content Placeholder 2"/>
          <p:cNvSpPr txBox="1">
            <a:spLocks noGrp="1"/>
          </p:cNvSpPr>
          <p:nvPr>
            <p:ph type="body" idx="1"/>
          </p:nvPr>
        </p:nvSpPr>
        <p:spPr/>
        <p:txBody>
          <a:bodyPr/>
          <a:lstStyle/>
          <a:p>
            <a:pPr marL="0" indent="0">
              <a:buSzTx/>
              <a:buFontTx/>
              <a:buNone/>
            </a:pPr>
            <a:r>
              <a:rPr lang="en-US" altLang="en-US" b="1" smtClean="0">
                <a:solidFill>
                  <a:srgbClr val="007FA3"/>
                </a:solidFill>
                <a:cs typeface="Arial" panose="020B0604020202020204" pitchFamily="34" charset="0"/>
                <a:sym typeface="Arial" panose="020B0604020202020204" pitchFamily="34" charset="0"/>
              </a:rPr>
              <a:t>34.6 </a:t>
            </a:r>
            <a:r>
              <a:rPr lang="en-US" altLang="en-US" smtClean="0">
                <a:solidFill>
                  <a:srgbClr val="000000"/>
                </a:solidFill>
                <a:cs typeface="Arial" panose="020B0604020202020204" pitchFamily="34" charset="0"/>
                <a:sym typeface="Arial" panose="020B0604020202020204" pitchFamily="34" charset="0"/>
              </a:rPr>
              <a:t>To create menus using the Menu, MenuItem, CheckMenuItem, and RadioMemuItem classes (§34.7).</a:t>
            </a:r>
          </a:p>
          <a:p>
            <a:pPr marL="0" indent="0">
              <a:buSzTx/>
              <a:buFontTx/>
              <a:buNone/>
            </a:pPr>
            <a:r>
              <a:rPr lang="en-US" altLang="en-US" b="1" smtClean="0">
                <a:solidFill>
                  <a:srgbClr val="007FA3"/>
                </a:solidFill>
                <a:cs typeface="Arial" panose="020B0604020202020204" pitchFamily="34" charset="0"/>
                <a:sym typeface="Arial" panose="020B0604020202020204" pitchFamily="34" charset="0"/>
              </a:rPr>
              <a:t>34.7 </a:t>
            </a:r>
            <a:r>
              <a:rPr lang="en-US" altLang="en-US" smtClean="0">
                <a:solidFill>
                  <a:srgbClr val="000000"/>
                </a:solidFill>
                <a:cs typeface="Arial" panose="020B0604020202020204" pitchFamily="34" charset="0"/>
                <a:sym typeface="Arial" panose="020B0604020202020204" pitchFamily="34" charset="0"/>
              </a:rPr>
              <a:t>To create context menus using the ContextMenu class (§34.8).</a:t>
            </a:r>
          </a:p>
          <a:p>
            <a:pPr marL="0" indent="0">
              <a:buSzTx/>
              <a:buFontTx/>
              <a:buNone/>
            </a:pPr>
            <a:r>
              <a:rPr lang="en-US" altLang="en-US" b="1" smtClean="0">
                <a:solidFill>
                  <a:srgbClr val="007FA3"/>
                </a:solidFill>
                <a:cs typeface="Arial" panose="020B0604020202020204" pitchFamily="34" charset="0"/>
                <a:sym typeface="Arial" panose="020B0604020202020204" pitchFamily="34" charset="0"/>
              </a:rPr>
              <a:t>34.8 </a:t>
            </a:r>
            <a:r>
              <a:rPr lang="en-US" altLang="en-US" smtClean="0">
                <a:solidFill>
                  <a:srgbClr val="000000"/>
                </a:solidFill>
                <a:cs typeface="Arial" panose="020B0604020202020204" pitchFamily="34" charset="0"/>
                <a:sym typeface="Arial" panose="020B0604020202020204" pitchFamily="34" charset="0"/>
              </a:rPr>
              <a:t>To use SplitPane to create adjustable horizontal and vertical panes (§34.9).</a:t>
            </a:r>
          </a:p>
          <a:p>
            <a:pPr marL="0" indent="0">
              <a:buSzTx/>
              <a:buFontTx/>
              <a:buNone/>
            </a:pPr>
            <a:r>
              <a:rPr lang="en-US" altLang="en-US" b="1" smtClean="0">
                <a:solidFill>
                  <a:srgbClr val="007FA3"/>
                </a:solidFill>
                <a:cs typeface="Arial" panose="020B0604020202020204" pitchFamily="34" charset="0"/>
                <a:sym typeface="Arial" panose="020B0604020202020204" pitchFamily="34" charset="0"/>
              </a:rPr>
              <a:t>34.9 </a:t>
            </a:r>
            <a:r>
              <a:rPr lang="en-US" altLang="en-US" smtClean="0">
                <a:solidFill>
                  <a:srgbClr val="000000"/>
                </a:solidFill>
                <a:cs typeface="Arial" panose="020B0604020202020204" pitchFamily="34" charset="0"/>
                <a:sym typeface="Arial" panose="020B0604020202020204" pitchFamily="34" charset="0"/>
              </a:rPr>
              <a:t>To create tab panes using the TabPane control (§34.10).</a:t>
            </a:r>
          </a:p>
          <a:p>
            <a:pPr marL="0" indent="0">
              <a:buSzTx/>
              <a:buFontTx/>
              <a:buNone/>
            </a:pPr>
            <a:r>
              <a:rPr lang="en-US" altLang="en-US" b="1" smtClean="0">
                <a:solidFill>
                  <a:srgbClr val="007FA3"/>
                </a:solidFill>
                <a:cs typeface="Arial" panose="020B0604020202020204" pitchFamily="34" charset="0"/>
                <a:sym typeface="Arial" panose="020B0604020202020204" pitchFamily="34" charset="0"/>
              </a:rPr>
              <a:t>34.10 </a:t>
            </a:r>
            <a:r>
              <a:rPr lang="en-US" altLang="en-US" smtClean="0">
                <a:solidFill>
                  <a:srgbClr val="000000"/>
                </a:solidFill>
                <a:cs typeface="Arial" panose="020B0604020202020204" pitchFamily="34" charset="0"/>
                <a:sym typeface="Arial" panose="020B0604020202020204" pitchFamily="34" charset="0"/>
              </a:rPr>
              <a:t>To create and display tables using the TableView and TableColumn classes (§34.11).</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txBox="1">
            <a:spLocks noGrp="1"/>
          </p:cNvSpPr>
          <p:nvPr>
            <p:ph type="title"/>
          </p:nvPr>
        </p:nvSpPr>
        <p:spPr>
          <a:xfrm>
            <a:off x="457200" y="228600"/>
            <a:ext cx="8229600" cy="1066800"/>
          </a:xfrm>
        </p:spPr>
        <p:txBody>
          <a:bodyPr anchor="b"/>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Using SplitPane</a:t>
            </a:r>
            <a:endPar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endParaRPr>
          </a:p>
        </p:txBody>
      </p:sp>
      <p:pic>
        <p:nvPicPr>
          <p:cNvPr id="69635" name="Picture 2" descr="A diagram illustrates a U M L diagram for the class name java f x period scene period control period control. A class java x period scene period control period split pane is derived from the super class java f x period scene period control period control. The attributes in all classes are of private access modifier by minus. The methods in all classes are of public access modifier denoted by +. The class java x period scene period control period split pane contains 1 attribute and 2 methods. The attribute in the class java x period scene period control period split pane is orientation colon object property right angle bracket orientation left angle bracket. The 2 methods in the java x period scene period control period split pane are as follows. Method, split pane right parenthesis left parenthesis. Result, constructs a default split pane with horizontal orientation. Method, get Items left parenthesis right parenthesis colon. Result, returns a list of items in the pane."/>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04938" y="1622425"/>
            <a:ext cx="6334125"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3">
            <a:hlinkClick r:id="rId4" highlightClick="1"/>
          </p:cNvPr>
          <p:cNvSpPr>
            <a:spLocks noChangeArrowheads="1"/>
          </p:cNvSpPr>
          <p:nvPr/>
        </p:nvSpPr>
        <p:spPr bwMode="auto">
          <a:xfrm>
            <a:off x="4572000" y="5298716"/>
            <a:ext cx="468312"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 name="TextBox 4">
            <a:hlinkClick r:id="" action="ppaction://noaction" highlightClick="1"/>
          </p:cNvPr>
          <p:cNvSpPr>
            <a:spLocks noChangeArrowheads="1"/>
          </p:cNvSpPr>
          <p:nvPr/>
        </p:nvSpPr>
        <p:spPr bwMode="auto">
          <a:xfrm>
            <a:off x="5143500" y="5298716"/>
            <a:ext cx="2819400" cy="468672"/>
          </a:xfrm>
          <a:prstGeom prst="actionButtonBlank">
            <a:avLst/>
          </a:prstGeom>
          <a:solidFill>
            <a:srgbClr val="00B050"/>
          </a:solidFill>
          <a:ln>
            <a:noFill/>
          </a:ln>
          <a:effectLst>
            <a:prstShdw prst="shdw17" dist="17961" dir="2700000">
              <a:schemeClr val="bg1"/>
            </a:prstShdw>
          </a:effectLst>
        </p:spPr>
        <p:txBody>
          <a:bodyPr wrap="none" anchor="ctr"/>
          <a:lstStyle/>
          <a:p>
            <a:pPr algn="ctr">
              <a:defRPr/>
            </a:pPr>
            <a:r>
              <a:rPr lang="en-US" sz="2400" dirty="0">
                <a:latin typeface="+mn-lt"/>
              </a:rPr>
              <a:t>SplitPaneDemo</a:t>
            </a:r>
          </a:p>
        </p:txBody>
      </p:sp>
      <p:sp>
        <p:nvSpPr>
          <p:cNvPr id="9" name="TextBox 5">
            <a:hlinkClick r:id="rId5"/>
          </p:cNvPr>
          <p:cNvSpPr txBox="1"/>
          <p:nvPr/>
        </p:nvSpPr>
        <p:spPr>
          <a:xfrm>
            <a:off x="6134100" y="5875848"/>
            <a:ext cx="838200" cy="461665"/>
          </a:xfrm>
          <a:prstGeom prst="rect">
            <a:avLst/>
          </a:prstGeom>
          <a:solidFill>
            <a:srgbClr val="38A1BA"/>
          </a:solidFill>
        </p:spPr>
        <p:txBody>
          <a:bodyPr wrap="square" rtlCol="0">
            <a:spAutoFit/>
          </a:bodyPr>
          <a:lstStyle/>
          <a:p>
            <a:pPr algn="ctr"/>
            <a:r>
              <a:rPr lang="en-US" sz="2400" dirty="0" smtClean="0">
                <a:latin typeface="+mn-lt"/>
              </a:rPr>
              <a:t>Run</a:t>
            </a:r>
            <a:endParaRPr lang="en-US" sz="2400" dirty="0">
              <a:latin typeface="+mn-lt"/>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TabPane</a:t>
            </a:r>
          </a:p>
        </p:txBody>
      </p:sp>
      <p:sp>
        <p:nvSpPr>
          <p:cNvPr id="3" name="Content Placeholder 2"/>
          <p:cNvSpPr>
            <a:spLocks noGrp="1"/>
          </p:cNvSpPr>
          <p:nvPr>
            <p:ph type="body" idx="1"/>
          </p:nvPr>
        </p:nvSpPr>
        <p:spPr>
          <a:xfrm>
            <a:off x="457200" y="1600200"/>
            <a:ext cx="8229600" cy="914400"/>
          </a:xfrm>
        </p:spPr>
        <p:txBody>
          <a:bodyPr/>
          <a:lstStyle/>
          <a:p>
            <a:pPr>
              <a:defRPr/>
            </a:pPr>
            <a:r>
              <a:rPr lang="en-US" altLang="en-US" dirty="0" smtClean="0"/>
              <a:t>The </a:t>
            </a:r>
            <a:r>
              <a:rPr lang="en-US" altLang="en-US" dirty="0" err="1" smtClean="0"/>
              <a:t>TabPane</a:t>
            </a:r>
            <a:r>
              <a:rPr lang="en-US" altLang="en-US" dirty="0" smtClean="0"/>
              <a:t> class can be used to display multiple panes with tabs.</a:t>
            </a:r>
            <a:endParaRPr lang="en-US" altLang="en-US" dirty="0"/>
          </a:p>
        </p:txBody>
      </p:sp>
      <p:pic>
        <p:nvPicPr>
          <p:cNvPr id="71684" name="Picture 3" descr="Two windows titled, Display Figure, displays tabs for Line, rectangle, circle, and ellipse. In the first window, the line tab is selected and a line is displayed. In second window, circle tab is selected and a solid circle is displayed."/>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23938" y="2801938"/>
            <a:ext cx="7096125" cy="255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txBox="1">
            <a:spLocks noGrp="1"/>
          </p:cNvSpPr>
          <p:nvPr>
            <p:ph type="title"/>
          </p:nvPr>
        </p:nvSpPr>
        <p:spPr>
          <a:xfrm>
            <a:off x="457200" y="228600"/>
            <a:ext cx="8229600" cy="1066800"/>
          </a:xfrm>
        </p:spPr>
        <p:txBody>
          <a:bodyPr anchor="b"/>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The TabPane Class</a:t>
            </a:r>
            <a:endPar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endParaRPr>
          </a:p>
        </p:txBody>
      </p:sp>
      <p:graphicFrame>
        <p:nvGraphicFramePr>
          <p:cNvPr id="73731" name="Object 2" descr="A diagram illustrates a U M L diagram for the class name java f x period scene period control period control. A class java f x period scene period control period Tab pane is derived from the super class java f x period scene period control period control. The attributes in all classes are of private access modifier by minus. The methods in all classes are of public access modifier denoted by +. The class java f x period scene period control period Tab pane contains 1 attribute and 2 methods. The attribute in the class java f x period scene period control period tab pane is side colon Object Property left angle bracket side right angle bracket. Function, The position of the tab in the tab pane. Possible values are Colon Side. TOP, Side. BOTTOM, Side. LEFT, and Side. RIGHT left parenthesis default colon Side. TOP right parenthesis. The 2 methods in the java f x period scene period control period tab pane are as follows. Method, Tab pane left parenthesis right parenthesis. Result, Creates a default tab pane. Method, get Tabs left parenthesis right parenthesis colon Observable List left angle bracket Tab right angle bracket. Result, returns a list of tabs in this tab pane."/>
          <p:cNvGraphicFramePr>
            <a:graphicFrameLocks noChangeAspect="1"/>
          </p:cNvGraphicFramePr>
          <p:nvPr>
            <p:extLst>
              <p:ext uri="{D42A27DB-BD31-4B8C-83A1-F6EECF244321}">
                <p14:modId xmlns:p14="http://schemas.microsoft.com/office/powerpoint/2010/main" val="93469165"/>
              </p:ext>
            </p:extLst>
          </p:nvPr>
        </p:nvGraphicFramePr>
        <p:xfrm>
          <a:off x="642938" y="2057400"/>
          <a:ext cx="7858125" cy="2568575"/>
        </p:xfrm>
        <a:graphic>
          <a:graphicData uri="http://schemas.openxmlformats.org/presentationml/2006/ole">
            <mc:AlternateContent xmlns:mc="http://schemas.openxmlformats.org/markup-compatibility/2006">
              <mc:Choice xmlns:v="urn:schemas-microsoft-com:vml" Requires="v">
                <p:oleObj spid="_x0000_s73739" name="Picture" r:id="rId4" imgW="4731488" imgH="1540202" progId="Word.Picture.8">
                  <p:embed/>
                </p:oleObj>
              </mc:Choice>
              <mc:Fallback>
                <p:oleObj name="Picture" r:id="rId4" imgW="4731488" imgH="1540202" progId="Word.Picture.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2938" y="2057400"/>
                        <a:ext cx="7858125" cy="256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txBox="1">
            <a:spLocks noGrp="1"/>
          </p:cNvSpPr>
          <p:nvPr>
            <p:ph type="title"/>
          </p:nvPr>
        </p:nvSpPr>
        <p:spPr>
          <a:xfrm>
            <a:off x="457200" y="228600"/>
            <a:ext cx="8229600" cy="1066800"/>
          </a:xfrm>
        </p:spPr>
        <p:txBody>
          <a:bodyPr anchor="b"/>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The Tab Class</a:t>
            </a:r>
            <a:endPar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endParaRPr>
          </a:p>
        </p:txBody>
      </p:sp>
      <p:graphicFrame>
        <p:nvGraphicFramePr>
          <p:cNvPr id="75779" name="Object 2" descr="A diagram illustrates a U M L diagram for the class name java period l a n g period Object. A class java f x period scene period control period tab is derived from the super class java period l a n g period object. The attributes in all classes are of private access modifier by minus. The methods in all classes are of public access modifier denoted by +. The class java f x period scene control period tab contains 6 attributes and 2 methods. The 6 attributes in the class java f x period scene period control period tab along with their function are as follows. Attribute, content colon Object Property left angle bracket Node right angle bracket. Function, the content associated with the tab. This attribute content colon Object Property left angle bracket Node right angle bracket is labeled, the getter and setter methods for property values and a getter for property itself are provided in the class, but omitted in the U M L diagram for brevity. Attribute, context menu colon Object Property left angle bracket Context Menu right angle bracket. Function, the context menu associated with the tab. Attribute, graphics colon Object Property left angle bracket Node right angle bracket. Function, The graphics in the tab. Attribute, id colon String Property. Function, The id for the tab. Attribute, text colon String Property. Function, the text shown in the tab. Attribute, tool tip colon String Property. Function, the tool tip associated with the tab. The 2 methods in the class java f x period scene period control period tab are as follows. Method, Tab left parenthesis right parenthesis. Method, Tab left parenthesis text colon String right parenthesis."/>
          <p:cNvGraphicFramePr>
            <a:graphicFrameLocks noChangeAspect="1"/>
          </p:cNvGraphicFramePr>
          <p:nvPr>
            <p:extLst>
              <p:ext uri="{D42A27DB-BD31-4B8C-83A1-F6EECF244321}">
                <p14:modId xmlns:p14="http://schemas.microsoft.com/office/powerpoint/2010/main" val="3016725829"/>
              </p:ext>
            </p:extLst>
          </p:nvPr>
        </p:nvGraphicFramePr>
        <p:xfrm>
          <a:off x="1371600" y="1676400"/>
          <a:ext cx="6400800" cy="3327400"/>
        </p:xfrm>
        <a:graphic>
          <a:graphicData uri="http://schemas.openxmlformats.org/presentationml/2006/ole">
            <mc:AlternateContent xmlns:mc="http://schemas.openxmlformats.org/markup-compatibility/2006">
              <mc:Choice xmlns:v="urn:schemas-microsoft-com:vml" Requires="v">
                <p:oleObj spid="_x0000_s75789" name="Picture" r:id="rId4" imgW="4731488" imgH="2453083" progId="Word.Picture.8">
                  <p:embed/>
                </p:oleObj>
              </mc:Choice>
              <mc:Fallback>
                <p:oleObj name="Picture" r:id="rId4" imgW="4731488" imgH="2453083" progId="Word.Picture.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1676400"/>
                        <a:ext cx="6400800" cy="332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Box 3">
            <a:hlinkClick r:id="rId6" highlightClick="1"/>
          </p:cNvPr>
          <p:cNvSpPr>
            <a:spLocks noChangeArrowheads="1"/>
          </p:cNvSpPr>
          <p:nvPr/>
        </p:nvSpPr>
        <p:spPr bwMode="auto">
          <a:xfrm>
            <a:off x="1352909" y="5464969"/>
            <a:ext cx="468312"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 name="TextBox 4">
            <a:hlinkClick r:id="" action="ppaction://noaction" highlightClick="1"/>
          </p:cNvPr>
          <p:cNvSpPr>
            <a:spLocks noChangeArrowheads="1"/>
          </p:cNvSpPr>
          <p:nvPr/>
        </p:nvSpPr>
        <p:spPr bwMode="auto">
          <a:xfrm>
            <a:off x="2051453" y="5562599"/>
            <a:ext cx="2819400" cy="461665"/>
          </a:xfrm>
          <a:prstGeom prst="actionButtonBlank">
            <a:avLst/>
          </a:prstGeom>
          <a:solidFill>
            <a:srgbClr val="00B050"/>
          </a:solidFill>
          <a:ln>
            <a:noFill/>
          </a:ln>
          <a:effectLst>
            <a:prstShdw prst="shdw17" dist="17961" dir="2700000">
              <a:schemeClr val="bg1"/>
            </a:prstShdw>
          </a:effectLst>
        </p:spPr>
        <p:txBody>
          <a:bodyPr wrap="none" anchor="ctr"/>
          <a:lstStyle/>
          <a:p>
            <a:pPr algn="ctr">
              <a:defRPr/>
            </a:pPr>
            <a:r>
              <a:rPr lang="en-US" sz="2400" dirty="0">
                <a:latin typeface="+mn-lt"/>
              </a:rPr>
              <a:t>TabPaneDemo</a:t>
            </a:r>
          </a:p>
        </p:txBody>
      </p:sp>
      <p:sp>
        <p:nvSpPr>
          <p:cNvPr id="9" name="TextBox 5">
            <a:hlinkClick r:id="rId7"/>
          </p:cNvPr>
          <p:cNvSpPr txBox="1"/>
          <p:nvPr/>
        </p:nvSpPr>
        <p:spPr>
          <a:xfrm>
            <a:off x="5029200" y="5562600"/>
            <a:ext cx="838200" cy="461665"/>
          </a:xfrm>
          <a:prstGeom prst="rect">
            <a:avLst/>
          </a:prstGeom>
          <a:solidFill>
            <a:srgbClr val="38A1BA"/>
          </a:solidFill>
        </p:spPr>
        <p:txBody>
          <a:bodyPr wrap="square" rtlCol="0">
            <a:spAutoFit/>
          </a:bodyPr>
          <a:lstStyle/>
          <a:p>
            <a:pPr algn="ctr"/>
            <a:r>
              <a:rPr lang="en-US" sz="2400" dirty="0" smtClean="0">
                <a:latin typeface="+mn-lt"/>
              </a:rPr>
              <a:t>Run</a:t>
            </a:r>
            <a:endParaRPr lang="en-US" sz="2400" dirty="0">
              <a:latin typeface="+mn-lt"/>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TableView</a:t>
            </a:r>
            <a:endPar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 name="Content Placeholder 2"/>
          <p:cNvSpPr>
            <a:spLocks noGrp="1"/>
          </p:cNvSpPr>
          <p:nvPr>
            <p:ph type="body" idx="1"/>
          </p:nvPr>
        </p:nvSpPr>
        <p:spPr>
          <a:xfrm>
            <a:off x="457200" y="1600200"/>
            <a:ext cx="8229600" cy="457200"/>
          </a:xfrm>
        </p:spPr>
        <p:txBody>
          <a:bodyPr/>
          <a:lstStyle/>
          <a:p>
            <a:pPr>
              <a:defRPr/>
            </a:pPr>
            <a:r>
              <a:rPr lang="en-US" altLang="en-US" dirty="0"/>
              <a:t>You can display tables using the </a:t>
            </a:r>
            <a:r>
              <a:rPr lang="en-US" altLang="en-US" b="1" dirty="0" err="1"/>
              <a:t>TableView</a:t>
            </a:r>
            <a:r>
              <a:rPr lang="en-US" altLang="en-US" dirty="0"/>
              <a:t> class</a:t>
            </a:r>
            <a:r>
              <a:rPr lang="en-US" altLang="en-US" dirty="0" smtClean="0"/>
              <a:t>.</a:t>
            </a:r>
            <a:endParaRPr lang="en-US" altLang="en-US" dirty="0"/>
          </a:p>
        </p:txBody>
      </p:sp>
      <p:pic>
        <p:nvPicPr>
          <p:cNvPr id="77828" name="Picture 3" descr="A window titled, Table View Demo, displays a table with 5 rows and 4 columns. The columns have the following headings from left to right. Country, Capital, Population, Is Democratic. Row 1. USA, Washington Dc, 280.0, true. This row is highlighted. Row 2. Canada, Ottawa, 32.0, true. Row 3. United Kingdom, London, 60.0, true. Row 4. Germany, Berlin, 83.0, true. Row 5. France, Paris, 60.0, tru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00" y="2546350"/>
            <a:ext cx="7239000" cy="235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hlinkClick r:id="rId4" highlightClick="1"/>
          </p:cNvPr>
          <p:cNvSpPr>
            <a:spLocks noChangeArrowheads="1"/>
          </p:cNvSpPr>
          <p:nvPr/>
        </p:nvSpPr>
        <p:spPr bwMode="auto">
          <a:xfrm>
            <a:off x="1741488" y="5406747"/>
            <a:ext cx="468312"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 name="TextBox 5">
            <a:hlinkClick r:id="" action="ppaction://noaction" highlightClick="1"/>
          </p:cNvPr>
          <p:cNvSpPr>
            <a:spLocks noChangeArrowheads="1"/>
          </p:cNvSpPr>
          <p:nvPr/>
        </p:nvSpPr>
        <p:spPr bwMode="auto">
          <a:xfrm>
            <a:off x="2362200" y="5510213"/>
            <a:ext cx="2819400" cy="381000"/>
          </a:xfrm>
          <a:prstGeom prst="actionButtonBlank">
            <a:avLst/>
          </a:prstGeom>
          <a:solidFill>
            <a:srgbClr val="00B050"/>
          </a:solidFill>
          <a:ln>
            <a:noFill/>
          </a:ln>
          <a:effectLst>
            <a:prstShdw prst="shdw17" dist="17961" dir="2700000">
              <a:schemeClr val="bg1"/>
            </a:prstShdw>
          </a:effectLst>
        </p:spPr>
        <p:txBody>
          <a:bodyPr wrap="none" anchor="ctr"/>
          <a:lstStyle/>
          <a:p>
            <a:pPr algn="ctr">
              <a:defRPr/>
            </a:pPr>
            <a:r>
              <a:rPr lang="en-US" sz="2400" dirty="0">
                <a:latin typeface="+mn-lt"/>
              </a:rPr>
              <a:t>TableviewDemo</a:t>
            </a:r>
          </a:p>
        </p:txBody>
      </p:sp>
      <p:sp>
        <p:nvSpPr>
          <p:cNvPr id="9" name="TextBox 6">
            <a:hlinkClick r:id="rId5"/>
          </p:cNvPr>
          <p:cNvSpPr txBox="1"/>
          <p:nvPr/>
        </p:nvSpPr>
        <p:spPr>
          <a:xfrm>
            <a:off x="5334000" y="5464045"/>
            <a:ext cx="838200" cy="461665"/>
          </a:xfrm>
          <a:prstGeom prst="rect">
            <a:avLst/>
          </a:prstGeom>
          <a:solidFill>
            <a:srgbClr val="38A1BA"/>
          </a:solidFill>
        </p:spPr>
        <p:txBody>
          <a:bodyPr wrap="square" rtlCol="0">
            <a:spAutoFit/>
          </a:bodyPr>
          <a:lstStyle/>
          <a:p>
            <a:pPr algn="ctr"/>
            <a:r>
              <a:rPr lang="en-US" sz="2400" dirty="0" smtClean="0">
                <a:latin typeface="+mn-lt"/>
              </a:rPr>
              <a:t>Run</a:t>
            </a:r>
            <a:endParaRPr lang="en-US" sz="2400" dirty="0">
              <a:latin typeface="+mn-lt"/>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txBox="1">
            <a:spLocks noGrp="1"/>
          </p:cNvSpPr>
          <p:nvPr>
            <p:ph type="title"/>
          </p:nvPr>
        </p:nvSpPr>
        <p:spPr>
          <a:xfrm>
            <a:off x="457200" y="228600"/>
            <a:ext cx="8229600" cy="1066800"/>
          </a:xfrm>
        </p:spPr>
        <p:txBody>
          <a:bodyPr anchor="b"/>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The TableView Class</a:t>
            </a:r>
            <a:endPar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endParaRPr>
          </a:p>
        </p:txBody>
      </p:sp>
      <p:graphicFrame>
        <p:nvGraphicFramePr>
          <p:cNvPr id="79875" name="Object 2" descr="A diagram illustrates a U M L diagram for the class name java f x period scene period control period control. A class java f x period scene period control period Table View left angle bracket S right angle bracket. The attributes in all classes are of private access modifier by minus. The methods in all classes are of public access modifier denoted by +. The class java f x period scene period control period Table View left angle bracket S right angle bracket contains 4 attributes and 2 methods. The 4 attributes in the class java f x period scene period control period Table View left angle bracket S right angle bracket are as follows. Attribute, editable colon Boolean Property. Function, specifies whether this table view is editable. For a cell to be editable, Table View, Table Column, and Table Cell for the cell should all be true. This attribute in the class java f x period scene period control period Table View left angle bracket S right angle bracket is labeled, the getter and setter methods for property values and a getter for property itself are provided in the class, but omitted in the U M L diagram for brevity. Attribute, items colon Object Property left angle bracket Observable List left angle bracket S right angle bracket right angle bracket. Function, the data model for the Table Viee. Attribute, place holder colon Object Property left angle bracket Node right angle bracket. Function, this node is shown when table has no contents. Attribute, selection Model colon Object Property left angle bracket Table View Selection Model left angle bracket S right angle bracket right angle bracket. Function, specifies single or multiple selections. The 2 methods in the class java f x period scene period control period Table View left angle bracket S right angle bracket are as follows. Method, Table View left parenthesis right parenthesis. Result, Creates a default Table View with no content. Method, Table View left parenthesis items colon Observable List left angle bracket S right angle bracket right parenthesis. Result, Creates a default Table View with the specified content"/>
          <p:cNvGraphicFramePr>
            <a:graphicFrameLocks noChangeAspect="1"/>
          </p:cNvGraphicFramePr>
          <p:nvPr>
            <p:extLst>
              <p:ext uri="{D42A27DB-BD31-4B8C-83A1-F6EECF244321}">
                <p14:modId xmlns:p14="http://schemas.microsoft.com/office/powerpoint/2010/main" val="2111539104"/>
              </p:ext>
            </p:extLst>
          </p:nvPr>
        </p:nvGraphicFramePr>
        <p:xfrm>
          <a:off x="652463" y="1447800"/>
          <a:ext cx="7839075" cy="3886200"/>
        </p:xfrm>
        <a:graphic>
          <a:graphicData uri="http://schemas.openxmlformats.org/presentationml/2006/ole">
            <mc:AlternateContent xmlns:mc="http://schemas.openxmlformats.org/markup-compatibility/2006">
              <mc:Choice xmlns:v="urn:schemas-microsoft-com:vml" Requires="v">
                <p:oleObj spid="_x0000_s79883" name="Picture" r:id="rId4" imgW="4731488" imgH="2339163" progId="Word.Picture.8">
                  <p:embed/>
                </p:oleObj>
              </mc:Choice>
              <mc:Fallback>
                <p:oleObj name="Picture" r:id="rId4" imgW="4731488" imgH="2339163" progId="Word.Picture.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2463" y="1447800"/>
                        <a:ext cx="7839075"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txBox="1">
            <a:spLocks noGrp="1"/>
          </p:cNvSpPr>
          <p:nvPr>
            <p:ph type="title"/>
          </p:nvPr>
        </p:nvSpPr>
        <p:spPr>
          <a:xfrm>
            <a:off x="457200" y="228600"/>
            <a:ext cx="8229600" cy="1066800"/>
          </a:xfrm>
        </p:spPr>
        <p:txBody>
          <a:bodyPr anchor="b"/>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The TableColumn Class</a:t>
            </a:r>
            <a:endPar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endParaRPr>
          </a:p>
        </p:txBody>
      </p:sp>
      <p:graphicFrame>
        <p:nvGraphicFramePr>
          <p:cNvPr id="4" name="Object 9" descr="A diagram illustrates a U M L diagram for the class name java f x period scene period control period control. A class java f x period scene period control period Table View left angle bracket S right angle bracket. The attributes in all classes are of private access modifier by minus. The methods in all classes are of public access modifier denoted by +. The class java f x period scene period control period Table View left angle bracket S right angle bracket contains 4 attributes and 2 methods. The 4 attributes in the class java f x period scene period control period Table View left angle bracket S right angle bracket are as follows. Attribute, editable colon Boolean Property. Function, specifies whether this table view is editable. For a cell to be editable, Table View, Table Column, and Table Cell for the cell should all be true. This attribute in the class java f x period scene period control period Table View left angle bracket S right angle bracket is labeled, the getter and setter methods for property values and a getter for property itself are provided in the class, but omitted in the U M L diagram for brevity. Attribute, items colon Object Property left angle bracket Observable List left angle bracket S right angle bracket right angle bracket. Function, The data model for the Table Viee. Attribute, place holder colon Object Property left angle bracket Node right angle bracket. Function, this node is shown when table has no contents. Attribute, selection Model colon Object Property left angle bracket Table View Selection Model left angle bracket S right angle bracket right angle bracket. Function, specifies single or multiple selections. The 2 methods in the class java f x period scene period control period Table View left angle bracket S right angle bracket are as follows. Method, Table View left parenthesis right parenthesis. Result, Creates a default Table View with no content. Method, Table View left parenthesis items colon Observable List left angle bracket S right angle bracket right parenthesis. Result, Creates a default Table View with the specified content."/>
          <p:cNvGraphicFramePr>
            <a:graphicFrameLocks noChangeAspect="1"/>
          </p:cNvGraphicFramePr>
          <p:nvPr>
            <p:extLst>
              <p:ext uri="{D42A27DB-BD31-4B8C-83A1-F6EECF244321}">
                <p14:modId xmlns:p14="http://schemas.microsoft.com/office/powerpoint/2010/main" val="261691351"/>
              </p:ext>
            </p:extLst>
          </p:nvPr>
        </p:nvGraphicFramePr>
        <p:xfrm>
          <a:off x="1371600" y="1676400"/>
          <a:ext cx="6304410" cy="4191000"/>
        </p:xfrm>
        <a:graphic>
          <a:graphicData uri="http://schemas.openxmlformats.org/presentationml/2006/ole">
            <mc:AlternateContent xmlns:mc="http://schemas.openxmlformats.org/markup-compatibility/2006">
              <mc:Choice xmlns:v="urn:schemas-microsoft-com:vml" Requires="v">
                <p:oleObj spid="_x0000_s81931" name="Picture" r:id="rId4" imgW="4731488" imgH="3138124" progId="Word.Picture.8">
                  <p:embed/>
                </p:oleObj>
              </mc:Choice>
              <mc:Fallback>
                <p:oleObj name="Picture" r:id="rId4" imgW="4731488" imgH="3138124" progId="Word.Picture.8">
                  <p:embed/>
                  <p:pic>
                    <p:nvPicPr>
                      <p:cNvPr id="38923"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1676400"/>
                        <a:ext cx="6304410" cy="4191000"/>
                      </a:xfrm>
                      <a:prstGeom prst="rect">
                        <a:avLst/>
                      </a:prstGeom>
                      <a:noFill/>
                      <a:ln>
                        <a:noFill/>
                      </a:ln>
                    </p:spPr>
                  </p:pic>
                </p:oleObj>
              </mc:Fallback>
            </mc:AlternateContent>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Add New Row</a:t>
            </a:r>
            <a:endPar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 name="Content Placeholder 2"/>
          <p:cNvSpPr>
            <a:spLocks noGrp="1"/>
          </p:cNvSpPr>
          <p:nvPr>
            <p:ph type="body" idx="1"/>
          </p:nvPr>
        </p:nvSpPr>
        <p:spPr>
          <a:xfrm>
            <a:off x="457200" y="1600200"/>
            <a:ext cx="8229600" cy="457200"/>
          </a:xfrm>
        </p:spPr>
        <p:txBody>
          <a:bodyPr/>
          <a:lstStyle/>
          <a:p>
            <a:pPr>
              <a:defRPr/>
            </a:pPr>
            <a:r>
              <a:rPr lang="en-US" altLang="en-US" dirty="0"/>
              <a:t>You can display tables using the </a:t>
            </a:r>
            <a:r>
              <a:rPr lang="en-US" altLang="en-US" b="1" dirty="0" err="1"/>
              <a:t>TableView</a:t>
            </a:r>
            <a:r>
              <a:rPr lang="en-US" altLang="en-US" dirty="0"/>
              <a:t> class.</a:t>
            </a:r>
          </a:p>
        </p:txBody>
      </p:sp>
      <p:pic>
        <p:nvPicPr>
          <p:cNvPr id="83972" name="Picture 3" descr="A window titled Table View Demo displays a table with 5 rows and 5 columns. The fifth column is partitioned into two sub columns. The columns have the following headings from left to right. Country, Capital, Population, Is Democratic, and location. The two sub columns have the following headings from left to right. latitude and longitude. Row 1. USA, Washington D C, 280.0, true. Row 2. Canada, Ottawa, 32.0, true. Row 3. United Kingdom, London, 60.0, true. Row 4. Germany, Berlin, 83.0, true. Row 5. France, Paris, 60.0, tru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075" y="2368550"/>
            <a:ext cx="8451850" cy="263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4">
            <a:hlinkClick r:id="rId4" highlightClick="1"/>
          </p:cNvPr>
          <p:cNvSpPr>
            <a:spLocks noChangeArrowheads="1"/>
          </p:cNvSpPr>
          <p:nvPr/>
        </p:nvSpPr>
        <p:spPr bwMode="auto">
          <a:xfrm>
            <a:off x="1741488" y="5412581"/>
            <a:ext cx="468312"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 name="TextBox 5">
            <a:hlinkClick r:id="" action="ppaction://noaction" highlightClick="1"/>
          </p:cNvPr>
          <p:cNvSpPr>
            <a:spLocks noChangeArrowheads="1"/>
          </p:cNvSpPr>
          <p:nvPr/>
        </p:nvSpPr>
        <p:spPr bwMode="auto">
          <a:xfrm>
            <a:off x="2366513" y="5467813"/>
            <a:ext cx="2819400" cy="478631"/>
          </a:xfrm>
          <a:prstGeom prst="actionButtonBlank">
            <a:avLst/>
          </a:prstGeom>
          <a:solidFill>
            <a:srgbClr val="00B050"/>
          </a:solidFill>
          <a:ln>
            <a:noFill/>
          </a:ln>
          <a:effectLst>
            <a:prstShdw prst="shdw17" dist="17961" dir="2700000">
              <a:schemeClr val="bg1"/>
            </a:prstShdw>
          </a:effectLst>
        </p:spPr>
        <p:txBody>
          <a:bodyPr wrap="none" anchor="ctr"/>
          <a:lstStyle/>
          <a:p>
            <a:pPr algn="ctr">
              <a:defRPr/>
            </a:pPr>
            <a:r>
              <a:rPr lang="en-US" sz="2400" dirty="0">
                <a:latin typeface="+mn-lt"/>
              </a:rPr>
              <a:t>AddNewRowDemo</a:t>
            </a:r>
          </a:p>
        </p:txBody>
      </p:sp>
      <p:sp>
        <p:nvSpPr>
          <p:cNvPr id="9" name="TextBox 6">
            <a:hlinkClick r:id="rId5"/>
          </p:cNvPr>
          <p:cNvSpPr txBox="1"/>
          <p:nvPr/>
        </p:nvSpPr>
        <p:spPr>
          <a:xfrm>
            <a:off x="5342626" y="5469879"/>
            <a:ext cx="838200" cy="461665"/>
          </a:xfrm>
          <a:prstGeom prst="rect">
            <a:avLst/>
          </a:prstGeom>
          <a:solidFill>
            <a:srgbClr val="38A1BA"/>
          </a:solidFill>
        </p:spPr>
        <p:txBody>
          <a:bodyPr wrap="square" rtlCol="0">
            <a:spAutoFit/>
          </a:bodyPr>
          <a:lstStyle/>
          <a:p>
            <a:pPr algn="ctr"/>
            <a:r>
              <a:rPr lang="en-US" sz="2400" dirty="0" smtClean="0">
                <a:latin typeface="+mn-lt"/>
              </a:rPr>
              <a:t>Run</a:t>
            </a:r>
            <a:endParaRPr lang="en-US" sz="2400" dirty="0">
              <a:latin typeface="+mn-lt"/>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t>Copyright</a:t>
            </a:r>
            <a:endParaRPr lang="en-US" dirty="0"/>
          </a:p>
        </p:txBody>
      </p:sp>
      <p:pic>
        <p:nvPicPr>
          <p:cNvPr id="86018" name="Picture 2"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133600"/>
            <a:ext cx="6950075" cy="217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JavaF</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X C</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S</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S</a:t>
            </a:r>
            <a:endPar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6387" name="Content Placeholder 2"/>
          <p:cNvSpPr txBox="1">
            <a:spLocks noGrp="1"/>
          </p:cNvSpPr>
          <p:nvPr>
            <p:ph type="body" idx="1"/>
          </p:nvPr>
        </p:nvSpPr>
        <p:spPr/>
        <p:txBody>
          <a:bodyPr/>
          <a:lstStyle/>
          <a:p>
            <a:pPr>
              <a:defRPr/>
            </a:pPr>
            <a:r>
              <a:rPr lang="en-US" altLang="en-US" dirty="0"/>
              <a:t>A JavaFX style property is defined with a prefix </a:t>
            </a:r>
            <a:r>
              <a:rPr lang="en-US" altLang="en-US" b="1" dirty="0"/>
              <a:t>–</a:t>
            </a:r>
            <a:r>
              <a:rPr lang="en-US" altLang="en-US" b="1" dirty="0" err="1"/>
              <a:t>fx</a:t>
            </a:r>
            <a:r>
              <a:rPr lang="en-US" altLang="en-US" b="1" dirty="0"/>
              <a:t>-</a:t>
            </a:r>
            <a:r>
              <a:rPr lang="en-US" altLang="en-US" dirty="0"/>
              <a:t> to </a:t>
            </a:r>
            <a:r>
              <a:rPr lang="en-US" altLang="en-US" dirty="0" err="1"/>
              <a:t>distinquish</a:t>
            </a:r>
            <a:r>
              <a:rPr lang="en-US" altLang="en-US" dirty="0"/>
              <a:t> it from a property in CSS. All the available JavaFX properties are defined in </a:t>
            </a:r>
            <a:r>
              <a:rPr lang="en-US" altLang="en-US" u="sng" dirty="0">
                <a:hlinkClick r:id="rId3"/>
              </a:rPr>
              <a:t>http://docs.oracle.com/javafx/2/api/javafx/scene/doc-files/cssref.html</a:t>
            </a:r>
            <a:r>
              <a:rPr lang="en-US" altLang="en-US" dirty="0"/>
              <a:t>. Listing 34.1 gives an example of a style sheet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Style Class and Style I</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D</a:t>
            </a:r>
          </a:p>
        </p:txBody>
      </p:sp>
      <p:sp>
        <p:nvSpPr>
          <p:cNvPr id="16387" name="Content Placeholder 2"/>
          <p:cNvSpPr txBox="1">
            <a:spLocks noGrp="1"/>
          </p:cNvSpPr>
          <p:nvPr>
            <p:ph type="body" idx="1"/>
          </p:nvPr>
        </p:nvSpPr>
        <p:spPr>
          <a:xfrm>
            <a:off x="457200" y="1600201"/>
            <a:ext cx="8229600" cy="2209800"/>
          </a:xfrm>
        </p:spPr>
        <p:txBody>
          <a:bodyPr/>
          <a:lstStyle/>
          <a:p>
            <a:pPr>
              <a:defRPr/>
            </a:pPr>
            <a:r>
              <a:rPr lang="en-US" altLang="en-US" dirty="0" smtClean="0"/>
              <a:t>A style sheet uses the style class or style id to define styles. Multiple style classes can be applied to a single node and a style id to a unique node. The syntax </a:t>
            </a:r>
            <a:r>
              <a:rPr lang="en-US" altLang="en-US" b="1" dirty="0" smtClean="0"/>
              <a:t>.styleclass </a:t>
            </a:r>
            <a:r>
              <a:rPr lang="en-US" altLang="en-US" dirty="0" smtClean="0"/>
              <a:t>defines a style class. The syntax </a:t>
            </a:r>
            <a:r>
              <a:rPr lang="en-US" altLang="en-US" b="1" dirty="0" smtClean="0"/>
              <a:t>#styleid </a:t>
            </a:r>
            <a:r>
              <a:rPr lang="en-US" altLang="en-US" dirty="0" smtClean="0"/>
              <a:t>defines a style id. </a:t>
            </a:r>
            <a:endParaRPr lang="en-US" altLang="en-US" dirty="0"/>
          </a:p>
        </p:txBody>
      </p:sp>
      <p:sp>
        <p:nvSpPr>
          <p:cNvPr id="9" name="TextBox 3">
            <a:hlinkClick r:id="rId3" highlightClick="1"/>
          </p:cNvPr>
          <p:cNvSpPr>
            <a:spLocks noChangeArrowheads="1"/>
          </p:cNvSpPr>
          <p:nvPr/>
        </p:nvSpPr>
        <p:spPr bwMode="auto">
          <a:xfrm>
            <a:off x="1371600" y="4626768"/>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 name="TextBox 4">
            <a:hlinkClick r:id="" action="ppaction://noaction" highlightClick="1"/>
          </p:cNvPr>
          <p:cNvSpPr>
            <a:spLocks noChangeArrowheads="1"/>
          </p:cNvSpPr>
          <p:nvPr/>
        </p:nvSpPr>
        <p:spPr bwMode="auto">
          <a:xfrm>
            <a:off x="1981200" y="4724399"/>
            <a:ext cx="2819400" cy="478631"/>
          </a:xfrm>
          <a:prstGeom prst="actionButtonBlank">
            <a:avLst/>
          </a:prstGeom>
          <a:solidFill>
            <a:srgbClr val="00B050"/>
          </a:solidFill>
          <a:ln>
            <a:noFill/>
          </a:ln>
          <a:effectLst/>
        </p:spPr>
        <p:txBody>
          <a:bodyPr wrap="none" anchor="ctr"/>
          <a:lstStyle/>
          <a:p>
            <a:pPr algn="ctr">
              <a:defRPr/>
            </a:pPr>
            <a:r>
              <a:rPr lang="en-US" sz="2400" dirty="0">
                <a:latin typeface="+mn-lt"/>
              </a:rPr>
              <a:t>mystyle.css</a:t>
            </a:r>
          </a:p>
        </p:txBody>
      </p:sp>
      <p:sp>
        <p:nvSpPr>
          <p:cNvPr id="10" name="TextBox 5">
            <a:hlinkClick r:id="rId4" highlightClick="1"/>
          </p:cNvPr>
          <p:cNvSpPr>
            <a:spLocks noChangeArrowheads="1"/>
          </p:cNvSpPr>
          <p:nvPr/>
        </p:nvSpPr>
        <p:spPr bwMode="auto">
          <a:xfrm>
            <a:off x="1371599" y="5312568"/>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 name="TextBox 6">
            <a:hlinkClick r:id="" action="ppaction://noaction" highlightClick="1"/>
          </p:cNvPr>
          <p:cNvSpPr>
            <a:spLocks noChangeArrowheads="1"/>
          </p:cNvSpPr>
          <p:nvPr/>
        </p:nvSpPr>
        <p:spPr bwMode="auto">
          <a:xfrm>
            <a:off x="1981200" y="5410199"/>
            <a:ext cx="2819400" cy="461665"/>
          </a:xfrm>
          <a:prstGeom prst="actionButtonBlank">
            <a:avLst/>
          </a:prstGeom>
          <a:solidFill>
            <a:srgbClr val="00B050"/>
          </a:solidFill>
          <a:ln>
            <a:noFill/>
          </a:ln>
          <a:effectLst>
            <a:prstShdw prst="shdw17" dist="17961" dir="2700000">
              <a:schemeClr val="bg1"/>
            </a:prstShdw>
          </a:effectLst>
        </p:spPr>
        <p:txBody>
          <a:bodyPr wrap="none" anchor="ctr"/>
          <a:lstStyle/>
          <a:p>
            <a:pPr algn="ctr">
              <a:defRPr/>
            </a:pPr>
            <a:r>
              <a:rPr lang="en-US" sz="2400" dirty="0" smtClean="0">
                <a:latin typeface="+mn-lt"/>
              </a:rPr>
              <a:t>StyleSheetDemo</a:t>
            </a:r>
            <a:endParaRPr lang="en-US" sz="2400" dirty="0">
              <a:latin typeface="+mn-lt"/>
            </a:endParaRPr>
          </a:p>
        </p:txBody>
      </p:sp>
      <p:sp>
        <p:nvSpPr>
          <p:cNvPr id="11" name="TextBox 7">
            <a:hlinkClick r:id="rId5"/>
          </p:cNvPr>
          <p:cNvSpPr txBox="1"/>
          <p:nvPr/>
        </p:nvSpPr>
        <p:spPr>
          <a:xfrm>
            <a:off x="5029200" y="5410200"/>
            <a:ext cx="838200" cy="461665"/>
          </a:xfrm>
          <a:prstGeom prst="rect">
            <a:avLst/>
          </a:prstGeom>
          <a:solidFill>
            <a:srgbClr val="38A1BA"/>
          </a:solidFill>
        </p:spPr>
        <p:txBody>
          <a:bodyPr wrap="square" rtlCol="0">
            <a:spAutoFit/>
          </a:bodyPr>
          <a:lstStyle/>
          <a:p>
            <a:pPr algn="ctr"/>
            <a:r>
              <a:rPr lang="en-US" sz="2400" dirty="0" smtClean="0">
                <a:latin typeface="+mn-lt"/>
              </a:rPr>
              <a:t>Run</a:t>
            </a:r>
            <a:endParaRPr lang="en-US" sz="2400" dirty="0">
              <a:latin typeface="+mn-l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Builder Classes</a:t>
            </a:r>
          </a:p>
        </p:txBody>
      </p:sp>
      <p:sp>
        <p:nvSpPr>
          <p:cNvPr id="16387" name="Content Placeholder 2"/>
          <p:cNvSpPr txBox="1">
            <a:spLocks noGrp="1"/>
          </p:cNvSpPr>
          <p:nvPr>
            <p:ph type="body" idx="1"/>
          </p:nvPr>
        </p:nvSpPr>
        <p:spPr>
          <a:xfrm>
            <a:off x="457200" y="1600201"/>
            <a:ext cx="8229600" cy="2362200"/>
          </a:xfrm>
        </p:spPr>
        <p:txBody>
          <a:bodyPr/>
          <a:lstStyle/>
          <a:p>
            <a:pPr>
              <a:defRPr/>
            </a:pPr>
            <a:r>
              <a:rPr lang="en-US" altLang="en-US" dirty="0" smtClean="0"/>
              <a:t>The builder classes can be used to simplify creating JavaFX nodes. JavaFX provides a builder class for every node. Using the builder class can sometimes simplify coding. It is particularly useful when creating multiple objects of the same type with common properties. </a:t>
            </a:r>
            <a:endParaRPr lang="en-US" altLang="en-US" dirty="0"/>
          </a:p>
        </p:txBody>
      </p:sp>
      <p:sp>
        <p:nvSpPr>
          <p:cNvPr id="6" name="TextBox 3">
            <a:hlinkClick r:id="rId3" highlightClick="1"/>
          </p:cNvPr>
          <p:cNvSpPr>
            <a:spLocks noChangeArrowheads="1"/>
          </p:cNvSpPr>
          <p:nvPr/>
        </p:nvSpPr>
        <p:spPr bwMode="auto">
          <a:xfrm>
            <a:off x="1284287" y="5312568"/>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 name="TextBox 4">
            <a:hlinkClick r:id="" action="ppaction://noaction" highlightClick="1"/>
          </p:cNvPr>
          <p:cNvSpPr>
            <a:spLocks noChangeArrowheads="1"/>
          </p:cNvSpPr>
          <p:nvPr/>
        </p:nvSpPr>
        <p:spPr bwMode="auto">
          <a:xfrm>
            <a:off x="1981200" y="5400135"/>
            <a:ext cx="2819400" cy="471729"/>
          </a:xfrm>
          <a:prstGeom prst="actionButtonBlank">
            <a:avLst/>
          </a:prstGeom>
          <a:solidFill>
            <a:srgbClr val="00B050"/>
          </a:solidFill>
          <a:ln>
            <a:noFill/>
          </a:ln>
          <a:effectLst>
            <a:prstShdw prst="shdw17" dist="17961" dir="2700000">
              <a:schemeClr val="bg1"/>
            </a:prstShdw>
          </a:effectLst>
        </p:spPr>
        <p:txBody>
          <a:bodyPr wrap="none" anchor="ctr"/>
          <a:lstStyle/>
          <a:p>
            <a:pPr algn="ctr">
              <a:defRPr/>
            </a:pPr>
            <a:r>
              <a:rPr lang="en-US" sz="2400" dirty="0">
                <a:latin typeface="+mn-lt"/>
              </a:rPr>
              <a:t>BuilderClassDemo</a:t>
            </a:r>
          </a:p>
        </p:txBody>
      </p:sp>
      <p:sp>
        <p:nvSpPr>
          <p:cNvPr id="7" name="TextBox 5">
            <a:hlinkClick r:id="rId4"/>
          </p:cNvPr>
          <p:cNvSpPr txBox="1"/>
          <p:nvPr/>
        </p:nvSpPr>
        <p:spPr>
          <a:xfrm>
            <a:off x="5029200" y="5410200"/>
            <a:ext cx="838200" cy="461665"/>
          </a:xfrm>
          <a:prstGeom prst="rect">
            <a:avLst/>
          </a:prstGeom>
          <a:solidFill>
            <a:srgbClr val="38A1BA"/>
          </a:solidFill>
        </p:spPr>
        <p:txBody>
          <a:bodyPr wrap="square" rtlCol="0">
            <a:spAutoFit/>
          </a:bodyPr>
          <a:lstStyle/>
          <a:p>
            <a:pPr algn="ctr"/>
            <a:r>
              <a:rPr lang="en-US" sz="2400" dirty="0" smtClean="0">
                <a:latin typeface="+mn-lt"/>
              </a:rPr>
              <a:t>Run</a:t>
            </a:r>
            <a:endParaRPr lang="en-US" sz="2400" dirty="0">
              <a:latin typeface="+mn-l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QuadCurve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(1 of 2)</a:t>
            </a:r>
          </a:p>
        </p:txBody>
      </p:sp>
      <p:sp>
        <p:nvSpPr>
          <p:cNvPr id="16387" name="Content Placeholder 2"/>
          <p:cNvSpPr txBox="1">
            <a:spLocks noGrp="1"/>
          </p:cNvSpPr>
          <p:nvPr>
            <p:ph type="body" idx="1"/>
          </p:nvPr>
        </p:nvSpPr>
        <p:spPr>
          <a:xfrm>
            <a:off x="457200" y="1600200"/>
            <a:ext cx="8229600" cy="1219200"/>
          </a:xfrm>
        </p:spPr>
        <p:txBody>
          <a:bodyPr/>
          <a:lstStyle/>
          <a:p>
            <a:pPr marL="0" indent="0">
              <a:buFont typeface="Monotype Sorts" pitchFamily="2" charset="2"/>
              <a:buNone/>
              <a:defRPr/>
            </a:pPr>
            <a:r>
              <a:rPr lang="en-US" altLang="en-US" dirty="0"/>
              <a:t>A quadratic curve is mathematically defined as a quadratic polynomial. To create a </a:t>
            </a:r>
            <a:r>
              <a:rPr lang="en-US" altLang="en-US" b="1" dirty="0" err="1"/>
              <a:t>QuadCurve</a:t>
            </a:r>
            <a:r>
              <a:rPr lang="en-US" altLang="en-US" dirty="0"/>
              <a:t>, use its no-</a:t>
            </a:r>
            <a:r>
              <a:rPr lang="en-US" altLang="en-US" dirty="0" err="1"/>
              <a:t>arg</a:t>
            </a:r>
            <a:r>
              <a:rPr lang="en-US" altLang="en-US" dirty="0"/>
              <a:t> constructor or the following constructor:</a:t>
            </a:r>
          </a:p>
        </p:txBody>
      </p:sp>
      <p:pic>
        <p:nvPicPr>
          <p:cNvPr id="22533" name="Picture 3" descr="Computer code has 2 lines. The lines read as follows. Line 1. Q u a d Curve left parenthesis double start X comma double start Y comma. Line 2, indented once. double control X comma double control Y comma double end X comma double end Y right parenthesi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895600"/>
            <a:ext cx="7772400" cy="1016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2532" name="Object 4" descr="A diagram illustrates three points. The points are as follows. Left parenthesis start X and start Y right parenthesis, left parenthesis control X and control Y right parenthesis, and left parenthesis end X and end Y right parenthesis. A curve rises from the point left parenthesis start X and start Y right parenthesis, passes nearer to the point but it does not touch the point left parenthesis control X and control Y right parenthesis and then falls to the point left parenthesis end X and end Y right parenthesis."/>
          <p:cNvGraphicFramePr>
            <a:graphicFrameLocks noChangeAspect="1"/>
          </p:cNvGraphicFramePr>
          <p:nvPr>
            <p:extLst>
              <p:ext uri="{D42A27DB-BD31-4B8C-83A1-F6EECF244321}">
                <p14:modId xmlns:p14="http://schemas.microsoft.com/office/powerpoint/2010/main" val="1545040796"/>
              </p:ext>
            </p:extLst>
          </p:nvPr>
        </p:nvGraphicFramePr>
        <p:xfrm>
          <a:off x="2590800" y="4267200"/>
          <a:ext cx="3224213" cy="1752600"/>
        </p:xfrm>
        <a:graphic>
          <a:graphicData uri="http://schemas.openxmlformats.org/presentationml/2006/ole">
            <mc:AlternateContent xmlns:mc="http://schemas.openxmlformats.org/markup-compatibility/2006">
              <mc:Choice xmlns:v="urn:schemas-microsoft-com:vml" Requires="v">
                <p:oleObj spid="_x0000_s22541" name="Picture" r:id="rId5" imgW="2190307" imgH="1189328" progId="Word.Picture.8">
                  <p:embed/>
                </p:oleObj>
              </mc:Choice>
              <mc:Fallback>
                <p:oleObj name="Picture" r:id="rId5" imgW="2190307" imgH="1189328" progId="Word.Picture.8">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0800" y="4267200"/>
                        <a:ext cx="3224213"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txBox="1">
            <a:spLocks noGrp="1"/>
          </p:cNvSpPr>
          <p:nvPr>
            <p:ph type="title"/>
          </p:nvPr>
        </p:nvSpPr>
        <p:spPr>
          <a:xfrm>
            <a:off x="457200" y="228600"/>
            <a:ext cx="8229600" cy="1066800"/>
          </a:xfrm>
        </p:spPr>
        <p:txBody>
          <a:bodyPr anchor="b"/>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QuadCurve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(2 of 2)</a:t>
            </a:r>
          </a:p>
        </p:txBody>
      </p:sp>
      <p:graphicFrame>
        <p:nvGraphicFramePr>
          <p:cNvPr id="24579" name="Object 2" descr=" A diagram illustrates a U M L class diagram for the class name java f x period scene period shape period Q u a d Curve. The attributes in all classes are of private access modifier by minus. The methods in all classes are of public access modifier denoted by +. The 6 attributes and 2 methods in the superclass java f x period scene period shape period Q u a d Curve are as follows. Attribute, Start X Colon Double Property. Function, The x hyphen coordinate of the start point. The default value for start point is 0. The attribute Start X Colon Double Property is labeled, the getter and setter methods for property values and a getter for property itself are provided in the class, but omitted in the UML diagram for brevity. Attribute, Start Y Colon Double property. Function, The y hyphen coordinate of the start point. The default value for start point is 0. Attribute, End X Colon Double property. Function, The x hyphen coordinate of the end point. The default value of end point is 0. Attribute, End Y Colon Double property. Function, The y hyphen coordinate of the end point. The default value of end point is 0. Attribute, Control X Colon Double property. Function, The x hyphen coordinate of the control point. The default value of control point is 0. Attribute, Control Y Colon Double property. Function, The y hyphen coordinate of the control point. The default value of control point is 0. The two methods in the class java f x period scene period shape period Q u a d curve. Method, Q u a d Curve left parenthesis right parenthesis. Result, Creates an empty Q u a d curve. Method, Q u a d Curve left parenthesis start X colon double comma start Y colon double comma control X colon double comma control Y colon double Comma end X colon double comma end Y colon double right parenthesis. Result, Creates a Q u a d curve with the specified arguments."/>
          <p:cNvGraphicFramePr>
            <a:graphicFrameLocks noChangeAspect="1"/>
          </p:cNvGraphicFramePr>
          <p:nvPr>
            <p:extLst>
              <p:ext uri="{D42A27DB-BD31-4B8C-83A1-F6EECF244321}">
                <p14:modId xmlns:p14="http://schemas.microsoft.com/office/powerpoint/2010/main" val="2124652453"/>
              </p:ext>
            </p:extLst>
          </p:nvPr>
        </p:nvGraphicFramePr>
        <p:xfrm>
          <a:off x="925513" y="1981200"/>
          <a:ext cx="7292975" cy="3095625"/>
        </p:xfrm>
        <a:graphic>
          <a:graphicData uri="http://schemas.openxmlformats.org/presentationml/2006/ole">
            <mc:AlternateContent xmlns:mc="http://schemas.openxmlformats.org/markup-compatibility/2006">
              <mc:Choice xmlns:v="urn:schemas-microsoft-com:vml" Requires="v">
                <p:oleObj spid="_x0000_s24587" name="Picture" r:id="rId4" imgW="5257041" imgH="2225243" progId="Word.Picture.8">
                  <p:embed/>
                </p:oleObj>
              </mc:Choice>
              <mc:Fallback>
                <p:oleObj name="Picture" r:id="rId4" imgW="5257041" imgH="2225243" progId="Word.Picture.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5513" y="1981200"/>
                        <a:ext cx="7292975"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CubicCurve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(1 of 2)</a:t>
            </a:r>
          </a:p>
        </p:txBody>
      </p:sp>
      <p:sp>
        <p:nvSpPr>
          <p:cNvPr id="3" name="Content Placeholder 2"/>
          <p:cNvSpPr>
            <a:spLocks noGrp="1"/>
          </p:cNvSpPr>
          <p:nvPr>
            <p:ph type="body" idx="1"/>
          </p:nvPr>
        </p:nvSpPr>
        <p:spPr>
          <a:xfrm>
            <a:off x="457200" y="1600200"/>
            <a:ext cx="8229600" cy="1219200"/>
          </a:xfrm>
        </p:spPr>
        <p:txBody>
          <a:bodyPr/>
          <a:lstStyle/>
          <a:p>
            <a:pPr>
              <a:defRPr/>
            </a:pPr>
            <a:r>
              <a:rPr lang="en-US" altLang="en-US" dirty="0"/>
              <a:t>A cubic curve is mathematically defined as a cubic polynomial. To create a </a:t>
            </a:r>
            <a:r>
              <a:rPr lang="en-US" altLang="en-US" b="1" dirty="0" err="1"/>
              <a:t>CubicCurve</a:t>
            </a:r>
            <a:r>
              <a:rPr lang="en-US" altLang="en-US" dirty="0"/>
              <a:t>, use its no-</a:t>
            </a:r>
            <a:r>
              <a:rPr lang="en-US" altLang="en-US" dirty="0" err="1"/>
              <a:t>arg</a:t>
            </a:r>
            <a:r>
              <a:rPr lang="en-US" altLang="en-US" dirty="0"/>
              <a:t> constructor or the following constructor:</a:t>
            </a:r>
          </a:p>
          <a:p>
            <a:pPr>
              <a:defRPr/>
            </a:pPr>
            <a:endParaRPr lang="en-US" dirty="0"/>
          </a:p>
        </p:txBody>
      </p:sp>
      <p:graphicFrame>
        <p:nvGraphicFramePr>
          <p:cNvPr id="26628" name="Object 3" descr="A diagram illustrates four points. The points are as follows. Left parenthesis start X and start Y right parenthesis, left parenthesis control X1 and control Y1 right parenthesis, left parenthesis control X2 and control Y2 right parenthesis and left parenthesis end X and end Y right parenthesis. A curve rises from the point Left parenthesis start X and start Y right parenthesis, passes nearer to the point but it does not touch the point left parenthesis control X1 and control Y1 right parenthesis, falls nearer to the point left parenthesis control X2 and control Y2 right parenthesis and then rises to the point left parenthesis end X and end Y right parenthesis."/>
          <p:cNvGraphicFramePr>
            <a:graphicFrameLocks noChangeAspect="1"/>
          </p:cNvGraphicFramePr>
          <p:nvPr>
            <p:extLst>
              <p:ext uri="{D42A27DB-BD31-4B8C-83A1-F6EECF244321}">
                <p14:modId xmlns:p14="http://schemas.microsoft.com/office/powerpoint/2010/main" val="3525948101"/>
              </p:ext>
            </p:extLst>
          </p:nvPr>
        </p:nvGraphicFramePr>
        <p:xfrm>
          <a:off x="2438400" y="4495800"/>
          <a:ext cx="3840163" cy="1752600"/>
        </p:xfrm>
        <a:graphic>
          <a:graphicData uri="http://schemas.openxmlformats.org/presentationml/2006/ole">
            <mc:AlternateContent xmlns:mc="http://schemas.openxmlformats.org/markup-compatibility/2006">
              <mc:Choice xmlns:v="urn:schemas-microsoft-com:vml" Requires="v">
                <p:oleObj spid="_x0000_s26637" name="Picture" r:id="rId4" imgW="2800440" imgH="1278720" progId="Word.Picture.8">
                  <p:embed/>
                </p:oleObj>
              </mc:Choice>
              <mc:Fallback>
                <p:oleObj name="Picture" r:id="rId4" imgW="2800440" imgH="1278720" progId="Word.Picture.8">
                  <p:embed/>
                  <p:pic>
                    <p:nvPicPr>
                      <p:cNvPr id="0" name="Object 3"/>
                      <p:cNvPicPr>
                        <a:picLocks noChangeAspect="1" noChangeArrowheads="1"/>
                      </p:cNvPicPr>
                      <p:nvPr/>
                    </p:nvPicPr>
                    <p:blipFill>
                      <a:blip r:embed="rId5"/>
                      <a:srcRect/>
                      <a:stretch>
                        <a:fillRect/>
                      </a:stretch>
                    </p:blipFill>
                    <p:spPr bwMode="auto">
                      <a:xfrm>
                        <a:off x="2438400" y="4495800"/>
                        <a:ext cx="3840163"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6629" name="Picture 4" descr="Computer code has 3 lines. The lines read as follows. Line 1. Cubic Curve left parenthesis double start X comma double start Y comma double control X 1 comma. Line 2. double controlY1 comma double control X 2 comma double controlY2 comma. Line 3. double end X comma double end Y right parenthesi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04800" y="2895600"/>
            <a:ext cx="852487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2373</TotalTime>
  <Words>1155</Words>
  <Application>Microsoft Office PowerPoint</Application>
  <PresentationFormat>On-screen Show (4:3)</PresentationFormat>
  <Paragraphs>144</Paragraphs>
  <Slides>38</Slides>
  <Notes>37</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38</vt:i4>
      </vt:variant>
    </vt:vector>
  </HeadingPairs>
  <TitlesOfParts>
    <vt:vector size="49" baseType="lpstr">
      <vt:lpstr>MS PGothic</vt:lpstr>
      <vt:lpstr>MS PGothic</vt:lpstr>
      <vt:lpstr>Arial</vt:lpstr>
      <vt:lpstr>Calibri</vt:lpstr>
      <vt:lpstr>Monotype Sorts</vt:lpstr>
      <vt:lpstr>Noto Sans Symbols</vt:lpstr>
      <vt:lpstr>Times New Roman</vt:lpstr>
      <vt:lpstr>Verdana</vt:lpstr>
      <vt:lpstr>508 Lecture</vt:lpstr>
      <vt:lpstr>Picture</vt:lpstr>
      <vt:lpstr>Microsoft Word Picture</vt:lpstr>
      <vt:lpstr>Introduction to Java Programming</vt:lpstr>
      <vt:lpstr>Objectives (1 of 2)</vt:lpstr>
      <vt:lpstr>Objectives (2 of 2)</vt:lpstr>
      <vt:lpstr>JavaF X C S S</vt:lpstr>
      <vt:lpstr>Style Class and Style I D</vt:lpstr>
      <vt:lpstr>Builder Classes</vt:lpstr>
      <vt:lpstr>QuadCurve (1 of 2)</vt:lpstr>
      <vt:lpstr>QuadCurve (2 of 2)</vt:lpstr>
      <vt:lpstr>CubicCurve (1 of 2)</vt:lpstr>
      <vt:lpstr>CubicCurve (2 of 2)</vt:lpstr>
      <vt:lpstr>Curve Demo</vt:lpstr>
      <vt:lpstr>Path (1 of 2)</vt:lpstr>
      <vt:lpstr>Path (2 of 2)</vt:lpstr>
      <vt:lpstr>Coordinate Transformations </vt:lpstr>
      <vt:lpstr>Translations</vt:lpstr>
      <vt:lpstr>Rotations</vt:lpstr>
      <vt:lpstr>Scaling (1 of 2)</vt:lpstr>
      <vt:lpstr>Scaling (2 of 2)</vt:lpstr>
      <vt:lpstr>Strokes </vt:lpstr>
      <vt:lpstr>strokeType </vt:lpstr>
      <vt:lpstr>strokeLineCap </vt:lpstr>
      <vt:lpstr>strokeLineJoin</vt:lpstr>
      <vt:lpstr>strokeDashArray</vt:lpstr>
      <vt:lpstr>Stroke Demo</vt:lpstr>
      <vt:lpstr>Menu</vt:lpstr>
      <vt:lpstr>Creating Menus</vt:lpstr>
      <vt:lpstr>Context Menu</vt:lpstr>
      <vt:lpstr>Creating Context Menus</vt:lpstr>
      <vt:lpstr>SplitPane</vt:lpstr>
      <vt:lpstr>Using SplitPane</vt:lpstr>
      <vt:lpstr>TabPane</vt:lpstr>
      <vt:lpstr>The TabPane Class</vt:lpstr>
      <vt:lpstr>The Tab Class</vt:lpstr>
      <vt:lpstr>TableView</vt:lpstr>
      <vt:lpstr>The TableView Class</vt:lpstr>
      <vt:lpstr>The TableColumn Class</vt:lpstr>
      <vt:lpstr>Add New Row</vt:lpstr>
      <vt:lpstr>Copyright</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 Programming, 10e</dc:title>
  <dc:subject>Engineering Computer Science</dc:subject>
  <dc:creator>Liang</dc:creator>
  <cp:keywords>Engineering Computer Science</cp:keywords>
  <cp:lastModifiedBy>Ismail, Nedha (Cognizant)</cp:lastModifiedBy>
  <cp:revision>315</cp:revision>
  <dcterms:created xsi:type="dcterms:W3CDTF">2010-11-01T17:51:55Z</dcterms:created>
  <dcterms:modified xsi:type="dcterms:W3CDTF">2018-03-23T10:22:24Z</dcterms:modified>
</cp:coreProperties>
</file>