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31" r:id="rId1"/>
  </p:sldMasterIdLst>
  <p:notesMasterIdLst>
    <p:notesMasterId r:id="rId16"/>
  </p:notesMasterIdLst>
  <p:handoutMasterIdLst>
    <p:handoutMasterId r:id="rId17"/>
  </p:handoutMasterIdLst>
  <p:sldIdLst>
    <p:sldId id="308" r:id="rId2"/>
    <p:sldId id="257" r:id="rId3"/>
    <p:sldId id="310" r:id="rId4"/>
    <p:sldId id="311" r:id="rId5"/>
    <p:sldId id="312" r:id="rId6"/>
    <p:sldId id="313" r:id="rId7"/>
    <p:sldId id="314" r:id="rId8"/>
    <p:sldId id="315" r:id="rId9"/>
    <p:sldId id="316" r:id="rId10"/>
    <p:sldId id="317" r:id="rId11"/>
    <p:sldId id="318" r:id="rId12"/>
    <p:sldId id="319" r:id="rId13"/>
    <p:sldId id="320" r:id="rId14"/>
    <p:sldId id="293"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BA"/>
    <a:srgbClr val="00B050"/>
    <a:srgbClr val="007FA3"/>
    <a:srgbClr val="F79443"/>
    <a:srgbClr val="CED4E4"/>
    <a:srgbClr val="B6B6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7" autoAdjust="0"/>
    <p:restoredTop sz="94660"/>
  </p:normalViewPr>
  <p:slideViewPr>
    <p:cSldViewPr>
      <p:cViewPr varScale="1">
        <p:scale>
          <a:sx n="110" d="100"/>
          <a:sy n="110" d="100"/>
        </p:scale>
        <p:origin x="108"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4632" y="-3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panose="020B0600070205080204" pitchFamily="34" charset="-128"/>
                <a:cs typeface="Arial" pitchFamily="34" charset="0"/>
              </a:defRPr>
            </a:lvl1pPr>
          </a:lstStyle>
          <a:p>
            <a:pPr>
              <a:defRPr/>
            </a:pPr>
            <a:fld id="{8E83B00E-2A77-4577-8662-003FC9DCACCB}" type="datetimeFigureOut">
              <a:rPr lang="en-US" altLang="en-US"/>
              <a:pPr>
                <a:defRPr/>
              </a:pPr>
              <a:t>3/23/2018</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panose="020B0600070205080204" pitchFamily="34" charset="-128"/>
                <a:cs typeface="Arial" panose="020B0604020202020204" pitchFamily="34" charset="0"/>
              </a:defRPr>
            </a:lvl1pPr>
          </a:lstStyle>
          <a:p>
            <a:pPr>
              <a:defRPr/>
            </a:pPr>
            <a:fld id="{8E9B77F6-EE5A-4793-BE04-AA57CF520B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anose="020B0600070205080204" pitchFamily="34" charset="-128"/>
                <a:cs typeface="Arial" pitchFamily="34" charset="0"/>
              </a:defRPr>
            </a:lvl1pPr>
          </a:lstStyle>
          <a:p>
            <a:pPr>
              <a:defRPr/>
            </a:pPr>
            <a:fld id="{DB7AF023-BA6B-4B6F-9DF8-D0E9A0E4A4D6}" type="datetimeFigureOut">
              <a:rPr lang="en-US" altLang="en-US"/>
              <a:pPr>
                <a:defRPr/>
              </a:pPr>
              <a:t>3/23/2018</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ea typeface="ＭＳ Ｐゴシック" panose="020B0600070205080204" pitchFamily="34" charset="-128"/>
                <a:cs typeface="Arial" panose="020B0604020202020204" pitchFamily="34" charset="0"/>
              </a:defRPr>
            </a:lvl1pPr>
          </a:lstStyle>
          <a:p>
            <a:pPr>
              <a:defRPr/>
            </a:pPr>
            <a:fld id="{BC08271A-15D7-49D2-9669-20996534A44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C29B71C-93DA-487C-A0DA-DC9BD7C82505}" type="slidenum">
              <a:rPr lang="en-US" altLang="en-US" smtClean="0">
                <a:latin typeface="Calibri" panose="020F0502020204030204" pitchFamily="34" charset="0"/>
              </a:rPr>
              <a:pPr/>
              <a:t>2</a:t>
            </a:fld>
            <a:endParaRPr lang="en-US" altLang="en-US" smtClean="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FAB17A8-482E-4246-A8B9-230FAF25AEE1}" type="slidenum">
              <a:rPr lang="en-US" altLang="en-US" smtClean="0">
                <a:latin typeface="Calibri" panose="020F0502020204030204" pitchFamily="34" charset="0"/>
              </a:rPr>
              <a:pPr/>
              <a:t>11</a:t>
            </a:fld>
            <a:endParaRPr lang="en-US"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9DC4611-AF3C-4680-BCEE-B7A2C429324C}" type="slidenum">
              <a:rPr lang="en-US" altLang="en-US" smtClean="0">
                <a:latin typeface="Calibri" panose="020F0502020204030204" pitchFamily="34" charset="0"/>
              </a:rPr>
              <a:pPr/>
              <a:t>12</a:t>
            </a:fld>
            <a:endParaRPr lang="en-US"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66656D1-5406-4BAE-9527-955F461DB878}" type="slidenum">
              <a:rPr lang="en-US" altLang="en-US" smtClean="0">
                <a:latin typeface="Calibri" panose="020F0502020204030204" pitchFamily="34" charset="0"/>
              </a:rPr>
              <a:pPr/>
              <a:t>13</a:t>
            </a:fld>
            <a:endParaRPr lang="en-US" altLang="en-US" smtClean="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796975-A18E-4EEF-BD94-94881A5136DB}" type="slidenum">
              <a:rPr lang="en-US" altLang="en-US" smtClean="0">
                <a:latin typeface="Calibri" panose="020F0502020204030204" pitchFamily="34" charset="0"/>
              </a:rPr>
              <a:pPr/>
              <a:t>14</a:t>
            </a:fld>
            <a:endParaRPr lang="en-US"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00226F9-63EA-462B-A119-D1502A645E0C}" type="slidenum">
              <a:rPr lang="en-US" altLang="en-US" smtClean="0">
                <a:latin typeface="Calibri" panose="020F0502020204030204" pitchFamily="34" charset="0"/>
              </a:rPr>
              <a:pPr/>
              <a:t>3</a:t>
            </a:fld>
            <a:endParaRPr lang="en-US"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7EC4B43-A3CD-4BAA-97DE-159D0DE61E92}" type="slidenum">
              <a:rPr lang="en-US" altLang="en-US" smtClean="0">
                <a:latin typeface="Calibri" panose="020F0502020204030204" pitchFamily="34" charset="0"/>
              </a:rPr>
              <a:pPr/>
              <a:t>4</a:t>
            </a:fld>
            <a:endParaRPr lang="en-US"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A3A10CC-C9D9-4995-BADF-7EAD27F41248}" type="slidenum">
              <a:rPr lang="en-US" altLang="en-US" smtClean="0">
                <a:latin typeface="Calibri" panose="020F0502020204030204" pitchFamily="34" charset="0"/>
              </a:rPr>
              <a:pPr/>
              <a:t>5</a:t>
            </a:fld>
            <a:endParaRPr lang="en-US"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23865FD-02DA-4071-8375-FB6D66274692}" type="slidenum">
              <a:rPr lang="en-US" altLang="en-US" smtClean="0">
                <a:latin typeface="Calibri" panose="020F0502020204030204" pitchFamily="34" charset="0"/>
              </a:rPr>
              <a:pPr/>
              <a:t>6</a:t>
            </a:fld>
            <a:endParaRPr lang="en-US"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E8EE221-A2A3-47C1-BA89-F4F0A79A8183}" type="slidenum">
              <a:rPr lang="en-US" altLang="en-US" smtClean="0">
                <a:latin typeface="Calibri" panose="020F0502020204030204" pitchFamily="34" charset="0"/>
              </a:rPr>
              <a:pPr/>
              <a:t>7</a:t>
            </a:fld>
            <a:endParaRPr lang="en-US"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192C3C2-5EA0-4D84-ACE4-E492FC183206}" type="slidenum">
              <a:rPr lang="en-US" altLang="en-US" smtClean="0">
                <a:latin typeface="Calibri" panose="020F0502020204030204" pitchFamily="34" charset="0"/>
              </a:rPr>
              <a:pPr/>
              <a:t>8</a:t>
            </a:fld>
            <a:endParaRPr lang="en-US"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F250C10-366E-4F9F-8369-F502CEA5806B}" type="slidenum">
              <a:rPr lang="en-US" altLang="en-US" smtClean="0">
                <a:latin typeface="Calibri" panose="020F0502020204030204" pitchFamily="34" charset="0"/>
              </a:rPr>
              <a:pPr/>
              <a:t>9</a:t>
            </a:fld>
            <a:endParaRPr lang="en-US"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9190F4B-1D44-4992-8D26-CDB96BC17728}" type="slidenum">
              <a:rPr lang="en-US" altLang="en-US" smtClean="0">
                <a:latin typeface="Calibri" panose="020F0502020204030204" pitchFamily="34" charset="0"/>
              </a:rPr>
              <a:pPr/>
              <a:t>10</a:t>
            </a:fld>
            <a:endParaRPr lang="en-US"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defRPr/>
            </a:pPr>
            <a:endParaRPr lang="en-US" altLang="en-US" smtClean="0">
              <a:solidFill>
                <a:srgbClr val="FFFFFF"/>
              </a:solidFill>
              <a:cs typeface="Arial" panose="020B0604020202020204" pitchFamily="34" charset="0"/>
              <a:sym typeface="Arial" panose="020B0604020202020204" pitchFamily="34" charset="0"/>
            </a:endParaRPr>
          </a:p>
        </p:txBody>
      </p:sp>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smtClean="0"/>
              <a:t>Click to edit Master subtitle style</a:t>
            </a:r>
            <a:endParaRPr dirty="0"/>
          </a:p>
        </p:txBody>
      </p:sp>
      <p:sp>
        <p:nvSpPr>
          <p:cNvPr id="6" name="Shape 2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807B5C7F-B76D-4065-8ED3-57B8A80DB8B2}" type="datetime1">
              <a:rPr lang="en-US" altLang="en-US"/>
              <a:pPr>
                <a:defRPr/>
              </a:pPr>
              <a:t>3/23/2018</a:t>
            </a:fld>
            <a:endParaRPr lang="en-US" altLang="en-US"/>
          </a:p>
        </p:txBody>
      </p:sp>
      <p:sp>
        <p:nvSpPr>
          <p:cNvPr id="7" name="Shape 2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9A7348BA-1658-433F-98AF-F9DFD7D0026F}" type="slidenum">
              <a:rPr lang="en-US" altLang="en-US"/>
              <a:pPr>
                <a:defRPr/>
              </a:pPr>
              <a:t>‹#›</a:t>
            </a:fld>
            <a:endParaRPr lang="en-US" altLang="en-US"/>
          </a:p>
        </p:txBody>
      </p:sp>
    </p:spTree>
    <p:extLst>
      <p:ext uri="{BB962C8B-B14F-4D97-AF65-F5344CB8AC3E}">
        <p14:creationId xmlns:p14="http://schemas.microsoft.com/office/powerpoint/2010/main" val="428238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282501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6"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7"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26" name="Shape 26"/>
          <p:cNvSpPr txBox="1">
            <a:spLocks noGrp="1"/>
          </p:cNvSpPr>
          <p:nvPr>
            <p:ph type="body" idx="1"/>
          </p:nvPr>
        </p:nvSpPr>
        <p:spPr>
          <a:xfrm>
            <a:off x="457200" y="1600201"/>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
        <p:nvSpPr>
          <p:cNvPr id="5" name="Shape 26"/>
          <p:cNvSpPr txBox="1">
            <a:spLocks noGrp="1"/>
          </p:cNvSpPr>
          <p:nvPr>
            <p:ph type="body" idx="10"/>
          </p:nvPr>
        </p:nvSpPr>
        <p:spPr>
          <a:xfrm>
            <a:off x="442784" y="2514600"/>
            <a:ext cx="8229600" cy="381000"/>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2286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Edit Master text styles</a:t>
            </a:r>
          </a:p>
          <a:p>
            <a:pPr lvl="1"/>
            <a:endParaRPr lang="en-US" dirty="0" smtClean="0"/>
          </a:p>
          <a:p>
            <a:pPr lvl="2"/>
            <a:endParaRPr lang="en-US" dirty="0" smtClean="0"/>
          </a:p>
          <a:p>
            <a:pPr lvl="3"/>
            <a:endParaRPr lang="en-US" dirty="0" smtClean="0"/>
          </a:p>
        </p:txBody>
      </p:sp>
    </p:spTree>
    <p:extLst>
      <p:ext uri="{BB962C8B-B14F-4D97-AF65-F5344CB8AC3E}">
        <p14:creationId xmlns:p14="http://schemas.microsoft.com/office/powerpoint/2010/main" val="5168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3" name="Text Placeholder 2"/>
          <p:cNvSpPr>
            <a:spLocks noGrp="1"/>
          </p:cNvSpPr>
          <p:nvPr>
            <p:ph type="body" sz="quarter" idx="13"/>
          </p:nvPr>
        </p:nvSpPr>
        <p:spPr>
          <a:xfrm>
            <a:off x="3352800" y="6324600"/>
            <a:ext cx="5334000" cy="381000"/>
          </a:xfrm>
        </p:spPr>
        <p:txBody>
          <a:bodyPr/>
          <a:lstStyle>
            <a:lvl1pPr marL="101600" indent="0">
              <a:buNone/>
              <a:defRPr/>
            </a:lvl1pPr>
          </a:lstStyle>
          <a:p>
            <a:pPr lvl="0"/>
            <a:endParaRPr lang="en-US" dirty="0"/>
          </a:p>
        </p:txBody>
      </p:sp>
      <p:sp>
        <p:nvSpPr>
          <p:cNvPr id="7" name="Shape 43"/>
          <p:cNvSpPr txBox="1">
            <a:spLocks noGrp="1"/>
          </p:cNvSpPr>
          <p:nvPr>
            <p:ph type="dt" idx="14"/>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F5A73C1F-8BAC-4708-8439-D5ADBE21C0DA}" type="datetime1">
              <a:rPr lang="en-US" altLang="en-US"/>
              <a:pPr>
                <a:defRPr/>
              </a:pPr>
              <a:t>3/23/2018</a:t>
            </a:fld>
            <a:endParaRPr lang="en-US" altLang="en-US"/>
          </a:p>
        </p:txBody>
      </p:sp>
      <p:sp>
        <p:nvSpPr>
          <p:cNvPr id="8" name="Shape 44"/>
          <p:cNvSpPr txBox="1">
            <a:spLocks noGrp="1"/>
          </p:cNvSpPr>
          <p:nvPr>
            <p:ph type="sldNum" idx="15"/>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82323CDC-D83C-4E75-AE86-88B28C4EB01A}" type="slidenum">
              <a:rPr lang="en-US" altLang="en-US"/>
              <a:pPr>
                <a:defRPr/>
              </a:pPr>
              <a:t>‹#›</a:t>
            </a:fld>
            <a:endParaRPr lang="en-US" altLang="en-US"/>
          </a:p>
        </p:txBody>
      </p:sp>
    </p:spTree>
    <p:extLst>
      <p:ext uri="{BB962C8B-B14F-4D97-AF65-F5344CB8AC3E}">
        <p14:creationId xmlns:p14="http://schemas.microsoft.com/office/powerpoint/2010/main" val="365474936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6" name="Shape 57"/>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10EFB38D-8573-4790-95BA-3F963E6769D5}" type="datetime1">
              <a:rPr lang="en-US" altLang="en-US"/>
              <a:pPr>
                <a:defRPr/>
              </a:pPr>
              <a:t>3/23/2018</a:t>
            </a:fld>
            <a:endParaRPr lang="en-US" altLang="en-US"/>
          </a:p>
        </p:txBody>
      </p:sp>
      <p:sp>
        <p:nvSpPr>
          <p:cNvPr id="7" name="Shape 58"/>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5F49160D-06BA-470A-8AAE-2C58A9809C9C}" type="slidenum">
              <a:rPr lang="en-US" altLang="en-US"/>
              <a:pPr>
                <a:defRPr/>
              </a:pPr>
              <a:t>‹#›</a:t>
            </a:fld>
            <a:endParaRPr lang="en-US" altLang="en-US"/>
          </a:p>
        </p:txBody>
      </p:sp>
    </p:spTree>
    <p:extLst>
      <p:ext uri="{BB962C8B-B14F-4D97-AF65-F5344CB8AC3E}">
        <p14:creationId xmlns:p14="http://schemas.microsoft.com/office/powerpoint/2010/main" val="65972817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5"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smtClean="0"/>
              <a:t>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smtClean="0"/>
              <a:t>Edit Master text styles</a:t>
            </a:r>
          </a:p>
        </p:txBody>
      </p:sp>
      <p:sp>
        <p:nvSpPr>
          <p:cNvPr id="7" name="Shape 66"/>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6CD32FA4-1419-479B-A701-A5244A714633}" type="datetime1">
              <a:rPr lang="en-US" altLang="en-US"/>
              <a:pPr>
                <a:defRPr/>
              </a:pPr>
              <a:t>3/23/2018</a:t>
            </a:fld>
            <a:endParaRPr lang="en-US" altLang="en-US"/>
          </a:p>
        </p:txBody>
      </p:sp>
      <p:sp>
        <p:nvSpPr>
          <p:cNvPr id="8" name="Shape 67"/>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36FF1847-EC68-4665-A85B-63B7167D798F}" type="slidenum">
              <a:rPr lang="en-US" altLang="en-US"/>
              <a:pPr>
                <a:defRPr/>
              </a:pPr>
              <a:t>‹#›</a:t>
            </a:fld>
            <a:endParaRPr lang="en-US" altLang="en-US"/>
          </a:p>
        </p:txBody>
      </p:sp>
    </p:spTree>
    <p:extLst>
      <p:ext uri="{BB962C8B-B14F-4D97-AF65-F5344CB8AC3E}">
        <p14:creationId xmlns:p14="http://schemas.microsoft.com/office/powerpoint/2010/main" val="42549162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4" name="Shape 16"/>
          <p:cNvSpPr txBox="1">
            <a:spLocks noChangeArrowheads="1"/>
          </p:cNvSpPr>
          <p:nvPr userDrawn="1"/>
        </p:nvSpPr>
        <p:spPr bwMode="auto">
          <a:xfrm>
            <a:off x="1600200" y="6429375"/>
            <a:ext cx="716280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US" altLang="en-US" sz="1200" dirty="0" smtClean="0">
                <a:latin typeface="Verdana" panose="020B0604030504040204" pitchFamily="34" charset="0"/>
              </a:rPr>
              <a:t>Copyright © 2013 Pearson Education, Inc. All Rights Reserved</a:t>
            </a:r>
          </a:p>
        </p:txBody>
      </p:sp>
      <p:pic>
        <p:nvPicPr>
          <p:cNvPr id="5"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32700" y="5162550"/>
            <a:ext cx="10541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smtClean="0"/>
              <a:t>Edit Master text styles</a:t>
            </a:r>
          </a:p>
        </p:txBody>
      </p:sp>
      <p:sp>
        <p:nvSpPr>
          <p:cNvPr id="6" name="Shape 72"/>
          <p:cNvSpPr txBox="1">
            <a:spLocks noGrp="1"/>
          </p:cNvSpPr>
          <p:nvPr>
            <p:ph type="dt" idx="10"/>
          </p:nvPr>
        </p:nvSpPr>
        <p:spPr>
          <a:xfrm>
            <a:off x="6335713" y="112713"/>
            <a:ext cx="2133600" cy="182562"/>
          </a:xfrm>
          <a:prstGeom prst="rect">
            <a:avLst/>
          </a:prstGeom>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fld id="{C5811904-BFCA-4C1A-A521-B3D643B4834F}" type="datetime1">
              <a:rPr lang="en-US" altLang="en-US"/>
              <a:pPr>
                <a:defRPr/>
              </a:pPr>
              <a:t>3/23/2018</a:t>
            </a:fld>
            <a:endParaRPr lang="en-US" altLang="en-US"/>
          </a:p>
        </p:txBody>
      </p:sp>
      <p:sp>
        <p:nvSpPr>
          <p:cNvPr id="7" name="Shape 73"/>
          <p:cNvSpPr txBox="1">
            <a:spLocks noGrp="1"/>
          </p:cNvSpPr>
          <p:nvPr>
            <p:ph type="sldNum" idx="11"/>
          </p:nvPr>
        </p:nvSpPr>
        <p:spPr>
          <a:xfrm>
            <a:off x="8469313" y="112713"/>
            <a:ext cx="552450" cy="182562"/>
          </a:xfrm>
          <a:prstGeom prst="rect">
            <a:avLst/>
          </a:prstGeom>
        </p:spPr>
        <p:txBody>
          <a:bodyPr lIns="91425" tIns="45700" rIns="91425" bIns="45700" anchor="ctr" anchorCtr="0">
            <a:noAutofit/>
          </a:bodyPr>
          <a:lstStyle>
            <a:lvl1pPr>
              <a:defRPr>
                <a:ea typeface="ＭＳ Ｐゴシック" panose="020B0600070205080204" pitchFamily="34" charset="-128"/>
              </a:defRPr>
            </a:lvl1pPr>
          </a:lstStyle>
          <a:p>
            <a:pPr>
              <a:defRPr/>
            </a:pPr>
            <a:fld id="{68F3B226-9F8D-4AFB-9733-50235C4D2400}" type="slidenum">
              <a:rPr lang="en-US" altLang="en-US"/>
              <a:pPr>
                <a:defRPr/>
              </a:pPr>
              <a:t>‹#›</a:t>
            </a:fld>
            <a:endParaRPr lang="en-US" altLang="en-US"/>
          </a:p>
        </p:txBody>
      </p:sp>
    </p:spTree>
    <p:extLst>
      <p:ext uri="{BB962C8B-B14F-4D97-AF65-F5344CB8AC3E}">
        <p14:creationId xmlns:p14="http://schemas.microsoft.com/office/powerpoint/2010/main" val="393459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pic>
        <p:nvPicPr>
          <p:cNvPr id="1028" name="Shape 15" descr="Pearson Logo"/>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5100" r:id="rId1"/>
    <p:sldLayoutId id="2147485101" r:id="rId2"/>
    <p:sldLayoutId id="2147485102" r:id="rId3"/>
    <p:sldLayoutId id="2147485103" r:id="rId4"/>
    <p:sldLayoutId id="2147485104" r:id="rId5"/>
    <p:sldLayoutId id="2147485105" r:id="rId6"/>
    <p:sldLayoutId id="2147485106" r:id="rId7"/>
  </p:sldLayoutIdLst>
  <p:hf hd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fontAlgn="base">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StoreAndRetrieveImage.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liveexample-ppe.pearsoncmg.com/LiveRun/faces/LiveExample.xht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www.cs.armstrong.edu/liang/intro10e/html/SQLClient.html"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CopyFileToTable.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0e/html/ScrollUpdateResultSet.html"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descr="Front Cover: International Business: The New Realities, Fourth edition by Cavusgil, Knight and Riesenberger."/>
          <p:cNvSpPr txBox="1">
            <a:spLocks noGrp="1"/>
          </p:cNvSpPr>
          <p:nvPr>
            <p:ph type="title"/>
          </p:nvPr>
        </p:nvSpPr>
        <p:spPr>
          <a:xfrm>
            <a:off x="457200" y="215900"/>
            <a:ext cx="8229600" cy="6223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Introduction to Java Programming</a:t>
            </a:r>
          </a:p>
        </p:txBody>
      </p:sp>
      <p:sp>
        <p:nvSpPr>
          <p:cNvPr id="17" name="Content Placeholder 2"/>
          <p:cNvSpPr>
            <a:spLocks noGrp="1"/>
          </p:cNvSpPr>
          <p:nvPr>
            <p:ph type="body" idx="1"/>
          </p:nvPr>
        </p:nvSpPr>
        <p:spPr>
          <a:xfrm>
            <a:off x="457200" y="815975"/>
            <a:ext cx="8229600" cy="479425"/>
          </a:xfrm>
        </p:spPr>
        <p:txBody>
          <a:bodyPr/>
          <a:lstStyle/>
          <a:p>
            <a:pPr>
              <a:defRPr/>
            </a:pPr>
            <a:r>
              <a:rPr lang="en-US" altLang="en-US" dirty="0" smtClean="0">
                <a:latin typeface="+mn-lt"/>
              </a:rPr>
              <a:t>Tenth Edition</a:t>
            </a:r>
            <a:endParaRPr lang="en-US" dirty="0">
              <a:latin typeface="+mn-lt"/>
            </a:endParaRPr>
          </a:p>
        </p:txBody>
      </p:sp>
      <p:sp>
        <p:nvSpPr>
          <p:cNvPr id="18" name="Content Placeholder 3"/>
          <p:cNvSpPr>
            <a:spLocks noGrp="1"/>
          </p:cNvSpPr>
          <p:nvPr>
            <p:ph type="body" idx="2"/>
          </p:nvPr>
        </p:nvSpPr>
        <p:spPr>
          <a:xfrm>
            <a:off x="5029200" y="1600200"/>
            <a:ext cx="3657600" cy="1600200"/>
          </a:xfrm>
        </p:spPr>
        <p:txBody>
          <a:bodyPr/>
          <a:lstStyle/>
          <a:p>
            <a:pPr algn="ctr">
              <a:defRPr/>
            </a:pPr>
            <a:r>
              <a:rPr lang="en-US" b="1" dirty="0" smtClean="0">
                <a:latin typeface="+mn-lt"/>
              </a:rPr>
              <a:t>Chapter 35</a:t>
            </a:r>
            <a:endParaRPr lang="en-US" b="1" dirty="0">
              <a:latin typeface="+mn-lt"/>
            </a:endParaRPr>
          </a:p>
        </p:txBody>
      </p:sp>
      <p:sp>
        <p:nvSpPr>
          <p:cNvPr id="19" name="Content Placeholder 4"/>
          <p:cNvSpPr>
            <a:spLocks noGrp="1"/>
          </p:cNvSpPr>
          <p:nvPr>
            <p:ph type="body" idx="3"/>
          </p:nvPr>
        </p:nvSpPr>
        <p:spPr/>
        <p:txBody>
          <a:bodyPr/>
          <a:lstStyle/>
          <a:p>
            <a:pPr algn="ctr">
              <a:defRPr/>
            </a:pPr>
            <a:r>
              <a:rPr lang="en-US" altLang="en-US" dirty="0">
                <a:latin typeface="+mn-lt"/>
              </a:rPr>
              <a:t>Advanced Java Database Programming</a:t>
            </a:r>
          </a:p>
        </p:txBody>
      </p:sp>
      <p:pic>
        <p:nvPicPr>
          <p:cNvPr id="11272" name="Picture 5" descr="Front Cover: Introduction to Java Programming, Tenth edition by Lia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93838"/>
            <a:ext cx="3668713"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Content Placeholder 6"/>
          <p:cNvSpPr txBox="1">
            <a:spLocks noGrp="1"/>
          </p:cNvSpPr>
          <p:nvPr>
            <p:ph type="body" sz="quarter" idx="13"/>
          </p:nvPr>
        </p:nvSpPr>
        <p:spPr>
          <a:xfrm>
            <a:off x="3673475" y="6384925"/>
            <a:ext cx="5257800" cy="381000"/>
          </a:xfrm>
        </p:spPr>
        <p:txBody>
          <a:bodyPr/>
          <a:lstStyle/>
          <a:p>
            <a:r>
              <a:rPr lang="en-US" altLang="en-US" sz="1200" smtClean="0">
                <a:latin typeface="Verdana" panose="020B0604030504040204" pitchFamily="34" charset="0"/>
                <a:cs typeface="Arial" panose="020B0604020202020204" pitchFamily="34" charset="0"/>
              </a:rPr>
              <a:t>Copyright © 2013 Pearson Education, Inc.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SQL BLOB and CLOB Types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endParaRPr lang="en-US" altLang="en-US" sz="200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a:xfrm>
            <a:off x="457200" y="1600200"/>
            <a:ext cx="8229600" cy="3200400"/>
          </a:xfrm>
        </p:spPr>
        <p:txBody>
          <a:bodyPr/>
          <a:lstStyle/>
          <a:p>
            <a:pPr marL="0" indent="0">
              <a:buFont typeface="Arial"/>
              <a:buNone/>
              <a:defRPr/>
            </a:pPr>
            <a:r>
              <a:rPr lang="en-US" altLang="en-US" dirty="0" smtClean="0"/>
              <a:t>J</a:t>
            </a:r>
            <a:r>
              <a:rPr lang="en-US" altLang="en-US" sz="100" dirty="0" smtClean="0"/>
              <a:t> </a:t>
            </a:r>
            <a:r>
              <a:rPr lang="en-US" altLang="en-US" dirty="0" smtClean="0"/>
              <a:t>B</a:t>
            </a:r>
            <a:r>
              <a:rPr lang="en-US" altLang="en-US" sz="100" dirty="0" smtClean="0"/>
              <a:t> </a:t>
            </a:r>
            <a:r>
              <a:rPr lang="en-US" altLang="en-US" dirty="0" smtClean="0"/>
              <a:t>D</a:t>
            </a:r>
            <a:r>
              <a:rPr lang="en-US" altLang="en-US" sz="100" dirty="0" smtClean="0"/>
              <a:t> </a:t>
            </a:r>
            <a:r>
              <a:rPr lang="en-US" altLang="en-US" dirty="0" smtClean="0"/>
              <a:t>C </a:t>
            </a:r>
            <a:r>
              <a:rPr lang="en-US" altLang="en-US" dirty="0"/>
              <a:t>2 also added new methods, such as </a:t>
            </a:r>
            <a:r>
              <a:rPr lang="en-US" altLang="en-US" dirty="0" err="1"/>
              <a:t>getBlob</a:t>
            </a:r>
            <a:r>
              <a:rPr lang="en-US" altLang="en-US" dirty="0"/>
              <a:t>, </a:t>
            </a:r>
            <a:r>
              <a:rPr lang="en-US" altLang="en-US" dirty="0" err="1"/>
              <a:t>setBinaryStream</a:t>
            </a:r>
            <a:r>
              <a:rPr lang="en-US" altLang="en-US" dirty="0"/>
              <a:t>, </a:t>
            </a:r>
            <a:r>
              <a:rPr lang="en-US" altLang="en-US" dirty="0" err="1"/>
              <a:t>getClob</a:t>
            </a:r>
            <a:r>
              <a:rPr lang="en-US" altLang="en-US" dirty="0"/>
              <a:t>, </a:t>
            </a:r>
            <a:r>
              <a:rPr lang="en-US" altLang="en-US" dirty="0" err="1"/>
              <a:t>setBlob</a:t>
            </a:r>
            <a:r>
              <a:rPr lang="en-US" altLang="en-US" dirty="0"/>
              <a:t>, and </a:t>
            </a:r>
            <a:r>
              <a:rPr lang="en-US" altLang="en-US" dirty="0" err="1"/>
              <a:t>setClob</a:t>
            </a:r>
            <a:r>
              <a:rPr lang="en-US" altLang="en-US" dirty="0"/>
              <a:t>, in the interfaces ResultSet and PreparedStatement to access </a:t>
            </a:r>
            <a:r>
              <a:rPr lang="en-US" altLang="en-US" dirty="0" smtClean="0"/>
              <a:t>S</a:t>
            </a:r>
            <a:r>
              <a:rPr lang="en-US" altLang="en-US" sz="100" dirty="0" smtClean="0"/>
              <a:t> </a:t>
            </a:r>
            <a:r>
              <a:rPr lang="en-US" altLang="en-US" dirty="0" smtClean="0"/>
              <a:t>Q</a:t>
            </a:r>
            <a:r>
              <a:rPr lang="en-US" altLang="en-US" sz="100" dirty="0" smtClean="0"/>
              <a:t> </a:t>
            </a:r>
            <a:r>
              <a:rPr lang="en-US" altLang="en-US" dirty="0" smtClean="0"/>
              <a:t>L B</a:t>
            </a:r>
            <a:r>
              <a:rPr lang="en-US" altLang="en-US" sz="100" dirty="0" smtClean="0"/>
              <a:t> </a:t>
            </a:r>
            <a:r>
              <a:rPr lang="en-US" altLang="en-US" dirty="0" smtClean="0"/>
              <a:t>L</a:t>
            </a:r>
            <a:r>
              <a:rPr lang="en-US" altLang="en-US" sz="100" dirty="0" smtClean="0"/>
              <a:t> </a:t>
            </a:r>
            <a:r>
              <a:rPr lang="en-US" altLang="en-US" dirty="0" smtClean="0"/>
              <a:t>O</a:t>
            </a:r>
            <a:r>
              <a:rPr lang="en-US" altLang="en-US" sz="100" dirty="0" smtClean="0"/>
              <a:t> </a:t>
            </a:r>
            <a:r>
              <a:rPr lang="en-US" altLang="en-US" dirty="0" smtClean="0"/>
              <a:t>B</a:t>
            </a:r>
            <a:r>
              <a:rPr lang="en-US" altLang="en-US" dirty="0"/>
              <a:t>, and </a:t>
            </a:r>
            <a:r>
              <a:rPr lang="en-US" altLang="en-US" dirty="0" smtClean="0"/>
              <a:t>C</a:t>
            </a:r>
            <a:r>
              <a:rPr lang="en-US" altLang="en-US" sz="100" dirty="0" smtClean="0"/>
              <a:t> </a:t>
            </a:r>
            <a:r>
              <a:rPr lang="en-US" altLang="en-US" dirty="0" smtClean="0"/>
              <a:t>L</a:t>
            </a:r>
            <a:r>
              <a:rPr lang="en-US" altLang="en-US" sz="100" dirty="0" smtClean="0"/>
              <a:t> </a:t>
            </a:r>
            <a:r>
              <a:rPr lang="en-US" altLang="en-US" dirty="0" smtClean="0"/>
              <a:t>O</a:t>
            </a:r>
            <a:r>
              <a:rPr lang="en-US" altLang="en-US" sz="100" dirty="0" smtClean="0"/>
              <a:t> </a:t>
            </a:r>
            <a:r>
              <a:rPr lang="en-US" altLang="en-US" dirty="0" smtClean="0"/>
              <a:t>B </a:t>
            </a:r>
            <a:r>
              <a:rPr lang="en-US" altLang="en-US" dirty="0"/>
              <a:t>values</a:t>
            </a:r>
            <a:r>
              <a:rPr lang="en-US" altLang="en-US" dirty="0" smtClean="0"/>
              <a:t>.</a:t>
            </a:r>
          </a:p>
          <a:p>
            <a:pPr marL="0" indent="0">
              <a:buFont typeface="Arial"/>
              <a:buNone/>
              <a:defRPr/>
            </a:pPr>
            <a:r>
              <a:rPr lang="en-US" altLang="en-US" dirty="0">
                <a:cs typeface="Courier New" panose="02070309020205020404" pitchFamily="49" charset="0"/>
              </a:rPr>
              <a:t>To store an image into a cell in a table, the corresponding column for the cell must be of the </a:t>
            </a:r>
            <a:r>
              <a:rPr lang="en-US" altLang="en-US" dirty="0" smtClean="0">
                <a:cs typeface="Courier New" panose="02070309020205020404" pitchFamily="49" charset="0"/>
              </a:rPr>
              <a:t>B</a:t>
            </a:r>
            <a:r>
              <a:rPr lang="en-US" altLang="en-US" sz="100" dirty="0" smtClean="0">
                <a:cs typeface="Courier New" panose="02070309020205020404" pitchFamily="49" charset="0"/>
              </a:rPr>
              <a:t> </a:t>
            </a:r>
            <a:r>
              <a:rPr lang="en-US" altLang="en-US" dirty="0" smtClean="0">
                <a:cs typeface="Courier New" panose="02070309020205020404" pitchFamily="49" charset="0"/>
              </a:rPr>
              <a:t>L</a:t>
            </a:r>
            <a:r>
              <a:rPr lang="en-US" altLang="en-US" sz="100" dirty="0" smtClean="0">
                <a:cs typeface="Courier New" panose="02070309020205020404" pitchFamily="49" charset="0"/>
              </a:rPr>
              <a:t> </a:t>
            </a:r>
            <a:r>
              <a:rPr lang="en-US" altLang="en-US" dirty="0" smtClean="0">
                <a:cs typeface="Courier New" panose="02070309020205020404" pitchFamily="49" charset="0"/>
              </a:rPr>
              <a:t>O</a:t>
            </a:r>
            <a:r>
              <a:rPr lang="en-US" altLang="en-US" sz="100" dirty="0" smtClean="0">
                <a:cs typeface="Courier New" panose="02070309020205020404" pitchFamily="49" charset="0"/>
              </a:rPr>
              <a:t> </a:t>
            </a:r>
            <a:r>
              <a:rPr lang="en-US" altLang="en-US" dirty="0" smtClean="0">
                <a:cs typeface="Courier New" panose="02070309020205020404" pitchFamily="49" charset="0"/>
              </a:rPr>
              <a:t>B </a:t>
            </a:r>
            <a:r>
              <a:rPr lang="en-US" altLang="en-US" dirty="0">
                <a:cs typeface="Courier New" panose="02070309020205020404" pitchFamily="49" charset="0"/>
              </a:rPr>
              <a:t>type. For example, the following </a:t>
            </a:r>
            <a:r>
              <a:rPr lang="en-US" altLang="en-US" dirty="0" smtClean="0">
                <a:cs typeface="Courier New" panose="02070309020205020404" pitchFamily="49" charset="0"/>
              </a:rPr>
              <a:t>S</a:t>
            </a:r>
            <a:r>
              <a:rPr lang="en-US" altLang="en-US" sz="100" dirty="0" smtClean="0">
                <a:cs typeface="Courier New" panose="02070309020205020404" pitchFamily="49" charset="0"/>
              </a:rPr>
              <a:t> </a:t>
            </a:r>
            <a:r>
              <a:rPr lang="en-US" altLang="en-US" dirty="0" smtClean="0">
                <a:cs typeface="Courier New" panose="02070309020205020404" pitchFamily="49" charset="0"/>
              </a:rPr>
              <a:t>Q</a:t>
            </a:r>
            <a:r>
              <a:rPr lang="en-US" altLang="en-US" sz="100" dirty="0" smtClean="0">
                <a:cs typeface="Courier New" panose="02070309020205020404" pitchFamily="49" charset="0"/>
              </a:rPr>
              <a:t> </a:t>
            </a:r>
            <a:r>
              <a:rPr lang="en-US" altLang="en-US" dirty="0" smtClean="0">
                <a:cs typeface="Courier New" panose="02070309020205020404" pitchFamily="49" charset="0"/>
              </a:rPr>
              <a:t>L </a:t>
            </a:r>
            <a:r>
              <a:rPr lang="en-US" altLang="en-US" dirty="0">
                <a:cs typeface="Courier New" panose="02070309020205020404" pitchFamily="49" charset="0"/>
              </a:rPr>
              <a:t>statement creates a table whose type for the flag column is </a:t>
            </a:r>
            <a:r>
              <a:rPr lang="en-US" altLang="en-US" dirty="0" smtClean="0">
                <a:cs typeface="Courier New" panose="02070309020205020404" pitchFamily="49" charset="0"/>
              </a:rPr>
              <a:t>B</a:t>
            </a:r>
            <a:r>
              <a:rPr lang="en-US" altLang="en-US" sz="100" dirty="0" smtClean="0">
                <a:cs typeface="Courier New" panose="02070309020205020404" pitchFamily="49" charset="0"/>
              </a:rPr>
              <a:t> </a:t>
            </a:r>
            <a:r>
              <a:rPr lang="en-US" altLang="en-US" dirty="0" smtClean="0">
                <a:cs typeface="Courier New" panose="02070309020205020404" pitchFamily="49" charset="0"/>
              </a:rPr>
              <a:t>L</a:t>
            </a:r>
            <a:r>
              <a:rPr lang="en-US" altLang="en-US" sz="100" dirty="0" smtClean="0">
                <a:cs typeface="Courier New" panose="02070309020205020404" pitchFamily="49" charset="0"/>
              </a:rPr>
              <a:t> </a:t>
            </a:r>
            <a:r>
              <a:rPr lang="en-US" altLang="en-US" dirty="0" smtClean="0">
                <a:cs typeface="Courier New" panose="02070309020205020404" pitchFamily="49" charset="0"/>
              </a:rPr>
              <a:t>O</a:t>
            </a:r>
            <a:r>
              <a:rPr lang="en-US" altLang="en-US" sz="100" dirty="0" smtClean="0">
                <a:cs typeface="Courier New" panose="02070309020205020404" pitchFamily="49" charset="0"/>
              </a:rPr>
              <a:t> </a:t>
            </a:r>
            <a:r>
              <a:rPr lang="en-US" altLang="en-US" dirty="0" smtClean="0">
                <a:cs typeface="Courier New" panose="02070309020205020404" pitchFamily="49" charset="0"/>
              </a:rPr>
              <a:t>B</a:t>
            </a:r>
            <a:r>
              <a:rPr lang="en-US" altLang="en-US" dirty="0">
                <a:cs typeface="Courier New" panose="02070309020205020404" pitchFamily="49" charset="0"/>
              </a:rPr>
              <a:t>.</a:t>
            </a:r>
          </a:p>
          <a:p>
            <a:pPr marL="0" indent="0">
              <a:buFont typeface="Arial"/>
              <a:buNone/>
              <a:defRPr/>
            </a:pPr>
            <a:endParaRPr lang="en-US" altLang="en-US" dirty="0"/>
          </a:p>
        </p:txBody>
      </p:sp>
      <p:pic>
        <p:nvPicPr>
          <p:cNvPr id="28676" name="Picture 3" descr="Computer code has 2 lines. The lines read as follows. Line 1. create table Country left parenthesis name v a r c h a r left parenthesis 30 right parenthesis comma flag blob comma. Line 2, indented once. description v a r c h a r left parenthesis 255 right parenthesis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083175"/>
            <a:ext cx="5791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Storing and Retrieving Images in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a:xfrm>
            <a:off x="457200" y="1600200"/>
            <a:ext cx="8229600" cy="901700"/>
          </a:xfrm>
        </p:spPr>
        <p:txBody>
          <a:bodyPr/>
          <a:lstStyle/>
          <a:p>
            <a:pPr>
              <a:defRPr/>
            </a:pPr>
            <a:r>
              <a:rPr lang="en-US" altLang="en-US" sz="2400" dirty="0" smtClean="0">
                <a:latin typeface="+mn-lt"/>
              </a:rPr>
              <a:t>To insert a record with images to a table, define a prepared statement like this one:</a:t>
            </a:r>
            <a:endParaRPr lang="en-US" altLang="en-US" sz="2400" dirty="0">
              <a:latin typeface="+mn-lt"/>
            </a:endParaRPr>
          </a:p>
        </p:txBody>
      </p:sp>
      <p:pic>
        <p:nvPicPr>
          <p:cNvPr id="30724" name="Picture 3" descr="Computer code has 2 lines. The lines read as follows. Line 1. Prepared Statement p s t m t equals connection period prepare Statement left parenthesis. Line 2, indented once. double quote insert into Country values left parenthesis question mark comma question mark comma question mark right parenthesis double quote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468563"/>
            <a:ext cx="5881688"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idx="10"/>
          </p:nvPr>
        </p:nvSpPr>
        <p:spPr>
          <a:xfrm>
            <a:off x="457200" y="3216275"/>
            <a:ext cx="8229600" cy="1676400"/>
          </a:xfrm>
        </p:spPr>
        <p:txBody>
          <a:bodyPr/>
          <a:lstStyle/>
          <a:p>
            <a:pPr>
              <a:defRPr/>
            </a:pPr>
            <a:r>
              <a:rPr lang="en-US" altLang="en-US" sz="2400" dirty="0">
                <a:latin typeface="+mn-lt"/>
                <a:cs typeface="Courier New" panose="02070309020205020404" pitchFamily="49" charset="0"/>
              </a:rPr>
              <a:t>Images are usually stored in files. You may first get an instance of </a:t>
            </a:r>
            <a:r>
              <a:rPr lang="en-US" altLang="en-US" sz="2400" dirty="0" err="1">
                <a:latin typeface="+mn-lt"/>
                <a:cs typeface="Courier New" panose="02070309020205020404" pitchFamily="49" charset="0"/>
              </a:rPr>
              <a:t>InputStream</a:t>
            </a:r>
            <a:r>
              <a:rPr lang="en-US" altLang="en-US" sz="2400" dirty="0">
                <a:latin typeface="+mn-lt"/>
                <a:cs typeface="Courier New" panose="02070309020205020404" pitchFamily="49" charset="0"/>
              </a:rPr>
              <a:t> for an image file and then use the </a:t>
            </a:r>
            <a:r>
              <a:rPr lang="en-US" altLang="en-US" sz="2400" dirty="0" err="1">
                <a:latin typeface="+mn-lt"/>
                <a:cs typeface="Courier New" panose="02070309020205020404" pitchFamily="49" charset="0"/>
              </a:rPr>
              <a:t>setBinaryStream</a:t>
            </a:r>
            <a:r>
              <a:rPr lang="en-US" altLang="en-US" sz="2400" dirty="0">
                <a:latin typeface="+mn-lt"/>
                <a:cs typeface="Courier New" panose="02070309020205020404" pitchFamily="49" charset="0"/>
              </a:rPr>
              <a:t> method to associate the input stream with a cell in the table, as follows</a:t>
            </a:r>
            <a:r>
              <a:rPr lang="en-US" altLang="en-US" sz="2400" dirty="0" smtClean="0">
                <a:latin typeface="+mn-lt"/>
                <a:cs typeface="Courier New" panose="02070309020205020404" pitchFamily="49" charset="0"/>
              </a:rPr>
              <a:t>:</a:t>
            </a:r>
            <a:endParaRPr lang="en-US" altLang="en-US" sz="2400" dirty="0">
              <a:latin typeface="+mn-lt"/>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txBox="1">
            <a:spLocks noGrp="1"/>
          </p:cNvSpPr>
          <p:nvPr>
            <p:ph type="title"/>
          </p:nvPr>
        </p:nvSpPr>
        <p:spPr>
          <a:xfrm>
            <a:off x="457200" y="228600"/>
            <a:ext cx="8229600" cy="1066800"/>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Storing and Retrieving Images in J</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D</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(2 of 2)</a:t>
            </a:r>
          </a:p>
        </p:txBody>
      </p:sp>
      <p:pic>
        <p:nvPicPr>
          <p:cNvPr id="32771" name="Picture 2" descr="An illustration displays two computer codes for store image and Retrieve image. The first computer code has 4 lines. The lines read as follows. Line 1, indented once. forward slash forward slash Store image to the table cell. Line 2. File file equals new File left parenthesis image Filenames left bracket i right bracket right parenthesis semicolon. Line 3. Input stream input image equals new File Input Stream left parenthesis file right parenthesis semicolon. Line 4. P s t m t period set Binary Stream left parenthesis 2 comma input Image comma left parenthesis I n t, right parenthesis left parenthesis file period length left parenthesis right parenthesis right parenthesis right parenthesis semicolon. To retrieve an image from a table, use the get Blob method, as shown below. The second computer code has 4 lines. The lines read as follows. Line 1, indented once. forward slash forward slash Store image to the table cell. Line 2. Blob blob equals r s, period get Blob left parenthesis 1 right parenthesis semicolon. Line 3. Image Icon imagination equals new Image Icon left parenthesis. Line 4, indented once. blob period get Bytes left parenthesis 1 comma left parenthesis I n t, right parenthesis blob period length left parenthesis right parenthesis right parenthesis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1725" y="1905000"/>
            <a:ext cx="6938963"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Scrolling and Updating Table</a:t>
            </a:r>
          </a:p>
        </p:txBody>
      </p:sp>
      <p:sp>
        <p:nvSpPr>
          <p:cNvPr id="16387" name="Content Placeholder 2"/>
          <p:cNvSpPr txBox="1">
            <a:spLocks noGrp="1"/>
          </p:cNvSpPr>
          <p:nvPr>
            <p:ph type="body" idx="1"/>
          </p:nvPr>
        </p:nvSpPr>
        <p:spPr>
          <a:xfrm>
            <a:off x="457200" y="1600200"/>
            <a:ext cx="8229600" cy="3505200"/>
          </a:xfrm>
        </p:spPr>
        <p:txBody>
          <a:bodyPr/>
          <a:lstStyle/>
          <a:p>
            <a:pPr>
              <a:defRPr/>
            </a:pPr>
            <a:r>
              <a:rPr lang="en-US" altLang="en-US" sz="1600" dirty="0" smtClean="0"/>
              <a:t>In this example, you will create a table, populate it with data, including images, and retrieve and display images. The table is named Country. Each record in the table consists of three fields: name, flag, and description. Flag is an image field. The program first creates the table and stores data to it. Then the program retrieves the country names from the table and adds them to a combo box. When the user selects a name from the combo box, the country’s flag and description are displayed. </a:t>
            </a:r>
            <a:endParaRPr lang="en-US" altLang="en-US" sz="1600" dirty="0"/>
          </a:p>
        </p:txBody>
      </p:sp>
      <p:pic>
        <p:nvPicPr>
          <p:cNvPr id="2" name="Picture 3" descr="A diagram illustrates a screenshot of window named, Store And Retrieve Image. The left pane displays the flag of Canada The description in the text field contains a text to describe Canadian flag is omitted.A line in the window points to a combo box.A line in the window points to a Canadian flag.A line in the window points to a description, A text to describe Canadian flag is omitted."/>
          <p:cNvPicPr>
            <a:picLocks noChangeAspect="1"/>
          </p:cNvPicPr>
          <p:nvPr/>
        </p:nvPicPr>
        <p:blipFill>
          <a:blip r:embed="rId3"/>
          <a:stretch>
            <a:fillRect/>
          </a:stretch>
        </p:blipFill>
        <p:spPr>
          <a:xfrm>
            <a:off x="2438400" y="3124200"/>
            <a:ext cx="3680144" cy="1774724"/>
          </a:xfrm>
          <a:prstGeom prst="rect">
            <a:avLst/>
          </a:prstGeom>
        </p:spPr>
      </p:pic>
      <p:sp>
        <p:nvSpPr>
          <p:cNvPr id="12" name="TextBox 4">
            <a:hlinkClick r:id="rId4" highlightClick="1"/>
          </p:cNvPr>
          <p:cNvSpPr>
            <a:spLocks noChangeArrowheads="1"/>
          </p:cNvSpPr>
          <p:nvPr/>
        </p:nvSpPr>
        <p:spPr bwMode="auto">
          <a:xfrm>
            <a:off x="1219200" y="563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 name="TextBox 5">
            <a:hlinkClick r:id="" action="ppaction://noaction" highlightClick="1"/>
          </p:cNvPr>
          <p:cNvSpPr>
            <a:spLocks noChangeArrowheads="1"/>
          </p:cNvSpPr>
          <p:nvPr/>
        </p:nvSpPr>
        <p:spPr bwMode="auto">
          <a:xfrm>
            <a:off x="1752600" y="5715000"/>
            <a:ext cx="38100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400" dirty="0">
                <a:latin typeface="+mn-lt"/>
                <a:cs typeface="Times New Roman" pitchFamily="18" charset="0"/>
              </a:rPr>
              <a:t>StoreAndRetrieveImage</a:t>
            </a:r>
          </a:p>
        </p:txBody>
      </p:sp>
      <p:sp>
        <p:nvSpPr>
          <p:cNvPr id="11" name="TextBox 6">
            <a:hlinkClick r:id="rId5"/>
          </p:cNvPr>
          <p:cNvSpPr txBox="1"/>
          <p:nvPr/>
        </p:nvSpPr>
        <p:spPr>
          <a:xfrm>
            <a:off x="5699425" y="5710535"/>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Copyright</a:t>
            </a:r>
            <a:endParaRPr lang="en-US" dirty="0"/>
          </a:p>
        </p:txBody>
      </p:sp>
      <p:pic>
        <p:nvPicPr>
          <p:cNvPr id="3686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95007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Objectives</a:t>
            </a:r>
            <a:endPar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387" name="Content Placeholder 2"/>
          <p:cNvSpPr txBox="1">
            <a:spLocks noGrp="1"/>
          </p:cNvSpPr>
          <p:nvPr>
            <p:ph type="body" idx="1"/>
          </p:nvPr>
        </p:nvSpPr>
        <p:spPr/>
        <p:txBody>
          <a:bodyPr/>
          <a:lstStyle/>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35.1 </a:t>
            </a:r>
            <a:r>
              <a:rPr lang="en-US" altLang="en-US" smtClean="0">
                <a:solidFill>
                  <a:srgbClr val="000000"/>
                </a:solidFill>
                <a:cs typeface="Arial" panose="020B0604020202020204" pitchFamily="34" charset="0"/>
                <a:sym typeface="Arial" panose="020B0604020202020204" pitchFamily="34" charset="0"/>
              </a:rPr>
              <a:t>To create a universal 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Q</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L client for accessing local or remote database (§35.2).</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35.2 </a:t>
            </a:r>
            <a:r>
              <a:rPr lang="en-US" altLang="en-US" smtClean="0">
                <a:solidFill>
                  <a:srgbClr val="000000"/>
                </a:solidFill>
                <a:cs typeface="Arial" panose="020B0604020202020204" pitchFamily="34" charset="0"/>
                <a:sym typeface="Arial" panose="020B0604020202020204" pitchFamily="34" charset="0"/>
              </a:rPr>
              <a:t>To execute S</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Q</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L statements in a batch mode (§35.3).</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35.3</a:t>
            </a:r>
            <a:r>
              <a:rPr lang="en-US" altLang="en-US" smtClean="0">
                <a:solidFill>
                  <a:srgbClr val="000000"/>
                </a:solidFill>
                <a:cs typeface="Arial" panose="020B0604020202020204" pitchFamily="34" charset="0"/>
                <a:sym typeface="Arial" panose="020B0604020202020204" pitchFamily="34" charset="0"/>
              </a:rPr>
              <a:t> To process updatable and scrollable result sets (§35.4).</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35.4 </a:t>
            </a:r>
            <a:r>
              <a:rPr lang="en-US" altLang="en-US" smtClean="0">
                <a:solidFill>
                  <a:srgbClr val="000000"/>
                </a:solidFill>
                <a:cs typeface="Arial" panose="020B0604020202020204" pitchFamily="34" charset="0"/>
                <a:sym typeface="Arial" panose="020B0604020202020204" pitchFamily="34" charset="0"/>
              </a:rPr>
              <a:t>To simplify Java database programming using RowSet (§35.5).</a:t>
            </a:r>
          </a:p>
          <a:p>
            <a:pPr marL="0" indent="0">
              <a:buSzTx/>
              <a:buFontTx/>
              <a:buNone/>
            </a:pPr>
            <a:r>
              <a:rPr lang="en-US" altLang="en-US" b="1" smtClean="0">
                <a:solidFill>
                  <a:srgbClr val="007FA3"/>
                </a:solidFill>
                <a:cs typeface="Arial" panose="020B0604020202020204" pitchFamily="34" charset="0"/>
                <a:sym typeface="Arial" panose="020B0604020202020204" pitchFamily="34" charset="0"/>
              </a:rPr>
              <a:t>35.5 </a:t>
            </a:r>
            <a:r>
              <a:rPr lang="en-US" altLang="en-US" smtClean="0">
                <a:solidFill>
                  <a:srgbClr val="000000"/>
                </a:solidFill>
                <a:cs typeface="Arial" panose="020B0604020202020204" pitchFamily="34" charset="0"/>
                <a:sym typeface="Arial" panose="020B0604020202020204" pitchFamily="34" charset="0"/>
              </a:rPr>
              <a:t>To store and retrieve images in J</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D</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B</a:t>
            </a:r>
            <a:r>
              <a:rPr lang="en-US" altLang="en-US" sz="100" smtClean="0">
                <a:solidFill>
                  <a:srgbClr val="000000"/>
                </a:solidFill>
                <a:cs typeface="Arial" panose="020B0604020202020204" pitchFamily="34" charset="0"/>
                <a:sym typeface="Arial" panose="020B0604020202020204" pitchFamily="34" charset="0"/>
              </a:rPr>
              <a:t> </a:t>
            </a:r>
            <a:r>
              <a:rPr lang="en-US" altLang="en-US" smtClean="0">
                <a:solidFill>
                  <a:srgbClr val="000000"/>
                </a:solidFill>
                <a:cs typeface="Arial" panose="020B0604020202020204" pitchFamily="34" charset="0"/>
                <a:sym typeface="Arial" panose="020B0604020202020204" pitchFamily="34" charset="0"/>
              </a:rPr>
              <a:t>C (§35.6).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noGrp="1"/>
          </p:cNvSpPr>
          <p:nvPr>
            <p:ph type="title"/>
          </p:nvPr>
        </p:nvSpPr>
        <p:spPr/>
        <p:txBody>
          <a:bodyPr anchor="b"/>
          <a:lstStyle/>
          <a:p>
            <a:r>
              <a:rPr lang="en-US" altLang="en-US" dirty="0" smtClean="0">
                <a:sym typeface="Times New Roman" panose="02020603050405020304" pitchFamily="18" charset="0"/>
              </a:rPr>
              <a:t>Example: Creating an Interactive S Q L Client </a:t>
            </a:r>
          </a:p>
        </p:txBody>
      </p:sp>
      <p:pic>
        <p:nvPicPr>
          <p:cNvPr id="14339" name="Picture 2" descr="A diagram illustrates a screenshot of window named Interactive S Q L Client. The text field Enter Database Information is labeled, connect to any J D B C data source. The text filed Enter an S Q L command is labeled, entering and executing S Q L commands interactively. The button Connect to Database is labeled, connect to any J D B C data source. The button Execute S Q L command is labeled, Entering and executing S Q L commands interactively. The values in the course Number title is labeled, The execution result is displayed for the SELECT queries, and the execution status is displayed for the non SELECT commands.">
            <a:hlinkClick r:id="rId3"/>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95400"/>
            <a:ext cx="70104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a:hlinkClick r:id="rId5" highlightClick="1"/>
          </p:cNvPr>
          <p:cNvSpPr>
            <a:spLocks noChangeArrowheads="1"/>
          </p:cNvSpPr>
          <p:nvPr/>
        </p:nvSpPr>
        <p:spPr bwMode="auto">
          <a:xfrm>
            <a:off x="2503487" y="5505449"/>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TextBox 4"/>
          <p:cNvSpPr txBox="1"/>
          <p:nvPr/>
        </p:nvSpPr>
        <p:spPr>
          <a:xfrm>
            <a:off x="3124200" y="5562600"/>
            <a:ext cx="1600200" cy="461963"/>
          </a:xfrm>
          <a:prstGeom prst="rect">
            <a:avLst/>
          </a:prstGeom>
          <a:solidFill>
            <a:srgbClr val="00B050"/>
          </a:solidFill>
        </p:spPr>
        <p:txBody>
          <a:bodyPr>
            <a:spAutoFit/>
          </a:bodyPr>
          <a:lstStyle/>
          <a:p>
            <a:pPr>
              <a:defRPr/>
            </a:pPr>
            <a:r>
              <a:rPr lang="en-US" sz="2400" dirty="0">
                <a:latin typeface="+mn-lt"/>
              </a:rPr>
              <a:t>SQLClient</a:t>
            </a:r>
          </a:p>
        </p:txBody>
      </p:sp>
      <p:sp>
        <p:nvSpPr>
          <p:cNvPr id="8" name="TextBox 5">
            <a:hlinkClick r:id="rId3"/>
          </p:cNvPr>
          <p:cNvSpPr txBox="1"/>
          <p:nvPr/>
        </p:nvSpPr>
        <p:spPr>
          <a:xfrm>
            <a:off x="4876800" y="5562600"/>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Batch Updates</a:t>
            </a:r>
          </a:p>
        </p:txBody>
      </p:sp>
      <p:sp>
        <p:nvSpPr>
          <p:cNvPr id="16387" name="Content Placeholder 2"/>
          <p:cNvSpPr txBox="1">
            <a:spLocks noGrp="1"/>
          </p:cNvSpPr>
          <p:nvPr>
            <p:ph type="body" idx="1"/>
          </p:nvPr>
        </p:nvSpPr>
        <p:spPr/>
        <p:txBody>
          <a:bodyPr/>
          <a:lstStyle/>
          <a:p>
            <a:pPr>
              <a:defRPr/>
            </a:pPr>
            <a:r>
              <a:rPr lang="en-US" altLang="en-US" smtClean="0"/>
              <a:t>To improve performance, JDBC 2 introduced the batch update for processing nonselect SQL commands. A batch update consists of a sequence of nonselect SQL commands. These commands are collected in a batch and submitted to the database all together. </a:t>
            </a:r>
            <a:endParaRPr lang="en-US" altLang="en-US" dirty="0"/>
          </a:p>
        </p:txBody>
      </p:sp>
      <p:pic>
        <p:nvPicPr>
          <p:cNvPr id="16388" name="Picture 3" descr="Computer code has 7 lines. The lines read as follows. Line 1. Statement statement equals c o n n period create Statement left parenthesis right parenthesis semicolon. Line 2. forward slash forward slash Add S Q L commands to the batch. Line 3. statement period add Batch left parenthesis double quote create table T left parenthesis C 1 integer comma C 2 varchar left parenthesis 15 right parenthesis right parenthesis double quote right parenthesis semicolon. Line 4. statement period add Batch left parenthesis double quote insert into T values left parenthesis 100 comma single quote Smith single quote right parenthesis double quote right parenthesis semicolon. Line 5. statement period add Batch left parenthesis double quote insert into T values left parenthesis 200 comma single quote jones single quote right parenthesis semicolon. Line 6. forward slash forward slash Execute the batch. Line 7. I n t, count left bracket right bracket equals statement period execute Batch left parenthesis right parenthesis semicolon. Line 7 is labeled, The execute Batch left parenthesis right parenthesis method returns an array of counts, each of which counts the number of the rows affected by the S Q L command. The first count returns 0 because it is a D D L command. The rest of the commands return 1 because only one row is affecte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3538" y="3581400"/>
            <a:ext cx="5876925"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Example: Copying Text Files to Table</a:t>
            </a:r>
          </a:p>
        </p:txBody>
      </p:sp>
      <p:sp>
        <p:nvSpPr>
          <p:cNvPr id="16387" name="Content Placeholder 2"/>
          <p:cNvSpPr txBox="1">
            <a:spLocks noGrp="1"/>
          </p:cNvSpPr>
          <p:nvPr>
            <p:ph type="body" idx="1"/>
          </p:nvPr>
        </p:nvSpPr>
        <p:spPr/>
        <p:txBody>
          <a:bodyPr/>
          <a:lstStyle/>
          <a:p>
            <a:pPr>
              <a:defRPr/>
            </a:pPr>
            <a:r>
              <a:rPr lang="en-US" altLang="en-US" dirty="0" smtClean="0"/>
              <a:t>Write a program that gets data from a text file and copies the data to a table. The text file consists of the lines, each of which corresponds to a row in the table. The fields in a row are separated by commas. The string values in a row are enclosed in single quotes. You can view the text file by clicking the View File button and copy the text to the table by clicking the Copy button. The table must already be defined in the database. </a:t>
            </a:r>
            <a:endParaRPr lang="en-US" altLang="en-US" dirty="0"/>
          </a:p>
        </p:txBody>
      </p:sp>
      <p:pic>
        <p:nvPicPr>
          <p:cNvPr id="18436" name="Picture 3" descr="A diagram illustrates a screenshot of window named Copy File To Table. A window displays a source text file in the right side that contains text field Filename corresponding to the text box c colon forward slash book forward slash table period text and another text field View File. The work area with values. In the left side of the window, which contains text filed Target Database Table. The following text fields and their corresponding text boxes are as follows. J D B C Driver, com period my s q l period j d b c period Driver. Database U R L, j d b c colon my s q l colon forward slash forward slash local host forward slash test. Username, blank, Password, blank, Table Name, Per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14863"/>
            <a:ext cx="50292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hlinkClick r:id="rId4" highlightClick="1"/>
          </p:cNvPr>
          <p:cNvSpPr>
            <a:spLocks noChangeArrowheads="1"/>
          </p:cNvSpPr>
          <p:nvPr/>
        </p:nvSpPr>
        <p:spPr bwMode="auto">
          <a:xfrm>
            <a:off x="5627687" y="4557712"/>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 name="TextBox 5"/>
          <p:cNvSpPr txBox="1"/>
          <p:nvPr/>
        </p:nvSpPr>
        <p:spPr>
          <a:xfrm>
            <a:off x="6203830" y="4614863"/>
            <a:ext cx="2590800" cy="461963"/>
          </a:xfrm>
          <a:prstGeom prst="rect">
            <a:avLst/>
          </a:prstGeom>
          <a:solidFill>
            <a:srgbClr val="00B050"/>
          </a:solidFill>
        </p:spPr>
        <p:txBody>
          <a:bodyPr>
            <a:spAutoFit/>
          </a:bodyPr>
          <a:lstStyle/>
          <a:p>
            <a:pPr>
              <a:defRPr/>
            </a:pPr>
            <a:r>
              <a:rPr lang="en-US" sz="2400" dirty="0">
                <a:latin typeface="+mn-lt"/>
              </a:rPr>
              <a:t>CopyFileToTable</a:t>
            </a:r>
          </a:p>
        </p:txBody>
      </p:sp>
      <p:sp>
        <p:nvSpPr>
          <p:cNvPr id="8" name="TextBox 6">
            <a:hlinkClick r:id="rId5"/>
          </p:cNvPr>
          <p:cNvSpPr txBox="1"/>
          <p:nvPr/>
        </p:nvSpPr>
        <p:spPr>
          <a:xfrm>
            <a:off x="7080130" y="5204767"/>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Scrollable and Updateable Result Set </a:t>
            </a:r>
          </a:p>
        </p:txBody>
      </p:sp>
      <p:sp>
        <p:nvSpPr>
          <p:cNvPr id="16387" name="Content Placeholder 2"/>
          <p:cNvSpPr txBox="1">
            <a:spLocks noGrp="1"/>
          </p:cNvSpPr>
          <p:nvPr>
            <p:ph type="body" idx="1"/>
          </p:nvPr>
        </p:nvSpPr>
        <p:spPr/>
        <p:txBody>
          <a:bodyPr/>
          <a:lstStyle/>
          <a:p>
            <a:pPr>
              <a:defRPr/>
            </a:pPr>
            <a:r>
              <a:rPr lang="en-US" altLang="en-US" sz="2200" dirty="0" smtClean="0"/>
              <a:t>The result sets used in the preceding examples are read sequentially. A result set maintains a cursor pointing to its current row of data. Initially the cursor is positioned before the first row. The next() method moves the cursor forward to the next row. This is known as sequential forward reading. It is the only way of processing the rows in a result set that is supported by JDBC 1.  </a:t>
            </a:r>
          </a:p>
          <a:p>
            <a:pPr>
              <a:defRPr/>
            </a:pPr>
            <a:r>
              <a:rPr lang="en-US" altLang="en-US" sz="2200" dirty="0" smtClean="0"/>
              <a:t>With JDBC 2, you can scroll the rows both forward and backward and move the cursor to a desired location using the first, last, next, previous, absolute, or relative method. Additionally, you can insert, delete, or update a row in the result set and have the changes automatically reflected in the database.</a:t>
            </a:r>
            <a:endParaRPr lang="en-US" alt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Creating Scrollable Statements </a:t>
            </a:r>
          </a:p>
        </p:txBody>
      </p:sp>
      <p:sp>
        <p:nvSpPr>
          <p:cNvPr id="16387" name="Content Placeholder 2"/>
          <p:cNvSpPr txBox="1">
            <a:spLocks noGrp="1"/>
          </p:cNvSpPr>
          <p:nvPr>
            <p:ph type="body" idx="1"/>
          </p:nvPr>
        </p:nvSpPr>
        <p:spPr>
          <a:xfrm>
            <a:off x="457200" y="1600200"/>
            <a:ext cx="8229600" cy="1181100"/>
          </a:xfrm>
        </p:spPr>
        <p:txBody>
          <a:bodyPr/>
          <a:lstStyle/>
          <a:p>
            <a:pPr>
              <a:defRPr/>
            </a:pPr>
            <a:r>
              <a:rPr lang="en-US" altLang="en-US" dirty="0" smtClean="0"/>
              <a:t>To obtain a scrollable or updateable result set, you must first create a statement with an appropriate type and concurrency mode. For a static statement, use </a:t>
            </a:r>
            <a:endParaRPr lang="en-US" altLang="en-US" dirty="0"/>
          </a:p>
        </p:txBody>
      </p:sp>
      <p:pic>
        <p:nvPicPr>
          <p:cNvPr id="22532" name="Picture 3" descr="Three computer codes. The first computer code has 2 lines. The lines read as follows. Line 1. Statement statement equals connection period create Statement. Line 2, indented once. left parenthesis i n t result Set Type comma i n t result Set Concurrency right parenthesis semicolon. For a prepared statement, use. The second computer code has 2 lines. The lines read as follows. Line 1. Prepared Statement statement equals connection period prepare Statement. Line 2, indented once. left parenthesis String s q l comma i n t, result Set Type comma i n t, result Set Concurrency right parenthesis semicolon. The word result Set Type in the first and second computer code is labeled, TYPE underscore FORWARD underscore ONLY, TYPE underscore SCROLL underscore INSENSITIVE and TYPE underscore SCROLL underscore SENSITIVE. The word result Set Concurrency in the first and second computer code is labeled, C O N C U R underscore READ underscore ONLY and C O N C U R underscore UPDATABLE.&#10;The resulting set is scrollable. The third computer code reads, Result Set result Set equals Statement period execute Query left parenthesis query right parenthesis semicolon."/>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819400"/>
            <a:ext cx="658653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hlinkClick r:id="rId4" highlightClick="1"/>
          </p:cNvPr>
          <p:cNvSpPr>
            <a:spLocks noChangeArrowheads="1"/>
          </p:cNvSpPr>
          <p:nvPr/>
        </p:nvSpPr>
        <p:spPr bwMode="auto">
          <a:xfrm>
            <a:off x="2581274" y="5657849"/>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 name="TextBox 5"/>
          <p:cNvSpPr txBox="1"/>
          <p:nvPr/>
        </p:nvSpPr>
        <p:spPr>
          <a:xfrm>
            <a:off x="3200400" y="5715000"/>
            <a:ext cx="3276600" cy="461963"/>
          </a:xfrm>
          <a:prstGeom prst="rect">
            <a:avLst/>
          </a:prstGeom>
          <a:solidFill>
            <a:srgbClr val="00B050"/>
          </a:solidFill>
        </p:spPr>
        <p:txBody>
          <a:bodyPr>
            <a:spAutoFit/>
          </a:bodyPr>
          <a:lstStyle/>
          <a:p>
            <a:pPr>
              <a:defRPr/>
            </a:pPr>
            <a:r>
              <a:rPr lang="en-US" sz="2400" dirty="0">
                <a:latin typeface="+mn-lt"/>
              </a:rPr>
              <a:t>ScrollUpdateResultSet</a:t>
            </a:r>
          </a:p>
        </p:txBody>
      </p:sp>
      <p:sp>
        <p:nvSpPr>
          <p:cNvPr id="10" name="TextBox 6">
            <a:hlinkClick r:id="rId5"/>
          </p:cNvPr>
          <p:cNvSpPr txBox="1"/>
          <p:nvPr/>
        </p:nvSpPr>
        <p:spPr>
          <a:xfrm>
            <a:off x="6627813" y="5724673"/>
            <a:ext cx="838200" cy="461665"/>
          </a:xfrm>
          <a:prstGeom prst="rect">
            <a:avLst/>
          </a:prstGeom>
          <a:solidFill>
            <a:srgbClr val="38A1BA"/>
          </a:solidFill>
        </p:spPr>
        <p:txBody>
          <a:bodyPr wrap="square" rtlCol="0">
            <a:spAutoFit/>
          </a:bodyPr>
          <a:lstStyle/>
          <a:p>
            <a:pPr algn="ctr"/>
            <a:r>
              <a:rPr lang="en-US" sz="2400" dirty="0" smtClean="0">
                <a:latin typeface="+mn-lt"/>
              </a:rPr>
              <a:t>Run</a:t>
            </a:r>
            <a:endParaRPr lang="en-US" sz="24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RowSet: JdbcRowSet and CachedRowSet</a:t>
            </a:r>
          </a:p>
        </p:txBody>
      </p:sp>
      <p:sp>
        <p:nvSpPr>
          <p:cNvPr id="16387" name="Content Placeholder 2"/>
          <p:cNvSpPr txBox="1">
            <a:spLocks noGrp="1"/>
          </p:cNvSpPr>
          <p:nvPr>
            <p:ph type="body" idx="1"/>
          </p:nvPr>
        </p:nvSpPr>
        <p:spPr>
          <a:xfrm>
            <a:off x="457200" y="1600200"/>
            <a:ext cx="8229600" cy="2667000"/>
          </a:xfrm>
        </p:spPr>
        <p:txBody>
          <a:bodyPr/>
          <a:lstStyle/>
          <a:p>
            <a:pPr>
              <a:defRPr/>
            </a:pPr>
            <a:r>
              <a:rPr lang="en-US" altLang="en-US" smtClean="0"/>
              <a:t>JDBC 2 introduced a new RowSet interface that can be used to simplify database programming. The RowSet interface extends java.sql.ResultSet with additional capabilities that allow a RowSet instance to be configured to connect to a JDBC url, username, password, set a SQL command, execute the command, and retrieve the execution result. </a:t>
            </a:r>
            <a:endParaRPr lang="en-US" altLang="en-US" dirty="0"/>
          </a:p>
        </p:txBody>
      </p:sp>
      <p:graphicFrame>
        <p:nvGraphicFramePr>
          <p:cNvPr id="24580" name="Object 3" descr="A diagram illustrates a U M L diagram for interface java period s q l period Result Set which implements an interface java period s q l period Result Set. The interface java period s q l period Row Set has two sub interfaces. The sub interfaces are java x period s q l period row set period J d b c Row Set and java x period s q l period row set period Cached Row set. A class com period sun period row set J d b c Row Set is derived from the interface java x period s q l period row set period J d b c Row Set. A class com period sun period row set period Cached Row Set I m p l is derived from java x period s q l period row set period Cached Row set."/>
          <p:cNvGraphicFramePr>
            <a:graphicFrameLocks noChangeAspect="1"/>
          </p:cNvGraphicFramePr>
          <p:nvPr>
            <p:extLst>
              <p:ext uri="{D42A27DB-BD31-4B8C-83A1-F6EECF244321}">
                <p14:modId xmlns:p14="http://schemas.microsoft.com/office/powerpoint/2010/main" val="2965338677"/>
              </p:ext>
            </p:extLst>
          </p:nvPr>
        </p:nvGraphicFramePr>
        <p:xfrm>
          <a:off x="2286000" y="3886200"/>
          <a:ext cx="4572000" cy="2443163"/>
        </p:xfrm>
        <a:graphic>
          <a:graphicData uri="http://schemas.openxmlformats.org/presentationml/2006/ole">
            <mc:AlternateContent xmlns:mc="http://schemas.openxmlformats.org/markup-compatibility/2006">
              <mc:Choice xmlns:v="urn:schemas-microsoft-com:vml" Requires="v">
                <p:oleObj spid="_x0000_s24589" name="Picture" r:id="rId4" imgW="4192524" imgH="2237232" progId="Word.Picture.8">
                  <p:embed/>
                </p:oleObj>
              </mc:Choice>
              <mc:Fallback>
                <p:oleObj name="Picture" r:id="rId4" imgW="4192524" imgH="2237232"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886200"/>
                        <a:ext cx="45720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txBox="1">
            <a:spLocks noGrp="1"/>
          </p:cNvSpPr>
          <p:nvPr>
            <p:ph type="title"/>
          </p:nvPr>
        </p:nvSpPr>
        <p:spPr>
          <a:xfrm>
            <a:off x="457200" y="215900"/>
            <a:ext cx="8229600" cy="1096963"/>
          </a:xfrm>
        </p:spPr>
        <p:txBody>
          <a:bodyPr/>
          <a:lstStyle/>
          <a:p>
            <a:pPr>
              <a:spcBef>
                <a:spcPct val="0"/>
              </a:spcBef>
              <a:buFont typeface="Times New Roman" panose="02020603050405020304" pitchFamily="18" charset="0"/>
              <a:buNone/>
            </a:pP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S</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Q</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L B</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L</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 and C</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L</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O</a:t>
            </a:r>
            <a:r>
              <a:rPr lang="en-US" altLang="en-US" sz="100" smtClean="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mtClean="0">
                <a:latin typeface="Times New Roman" panose="02020603050405020304" pitchFamily="18" charset="0"/>
                <a:cs typeface="Times New Roman" panose="02020603050405020304" pitchFamily="18" charset="0"/>
                <a:sym typeface="Times New Roman" panose="02020603050405020304" pitchFamily="18" charset="0"/>
              </a:rPr>
              <a:t>B Types </a:t>
            </a:r>
            <a:r>
              <a:rPr lang="en-US" altLang="en-US" sz="2000" b="0" smtClean="0">
                <a:latin typeface="Times New Roman" panose="02020603050405020304" pitchFamily="18" charset="0"/>
                <a:cs typeface="Times New Roman" panose="02020603050405020304" pitchFamily="18" charset="0"/>
                <a:sym typeface="Times New Roman" panose="02020603050405020304" pitchFamily="18" charset="0"/>
              </a:rPr>
              <a:t>(1 of 2)</a:t>
            </a:r>
          </a:p>
        </p:txBody>
      </p:sp>
      <p:sp>
        <p:nvSpPr>
          <p:cNvPr id="16387" name="Content Placeholder 2"/>
          <p:cNvSpPr txBox="1">
            <a:spLocks noGrp="1"/>
          </p:cNvSpPr>
          <p:nvPr>
            <p:ph type="body" idx="1"/>
          </p:nvPr>
        </p:nvSpPr>
        <p:spPr/>
        <p:txBody>
          <a:bodyPr/>
          <a:lstStyle/>
          <a:p>
            <a:pPr marL="0" indent="0">
              <a:buFont typeface="Arial"/>
              <a:buNone/>
              <a:defRPr/>
            </a:pPr>
            <a:r>
              <a:rPr lang="en-US" altLang="en-US" dirty="0" smtClean="0"/>
              <a:t>B</a:t>
            </a:r>
            <a:r>
              <a:rPr lang="en-US" altLang="en-US" sz="100" dirty="0" smtClean="0"/>
              <a:t> </a:t>
            </a:r>
            <a:r>
              <a:rPr lang="en-US" altLang="en-US" dirty="0" smtClean="0"/>
              <a:t>L</a:t>
            </a:r>
            <a:r>
              <a:rPr lang="en-US" altLang="en-US" sz="100" dirty="0" smtClean="0"/>
              <a:t> </a:t>
            </a:r>
            <a:r>
              <a:rPr lang="en-US" altLang="en-US" dirty="0" smtClean="0"/>
              <a:t>O</a:t>
            </a:r>
            <a:r>
              <a:rPr lang="en-US" altLang="en-US" sz="100" dirty="0" smtClean="0"/>
              <a:t> </a:t>
            </a:r>
            <a:r>
              <a:rPr lang="en-US" altLang="en-US" dirty="0" smtClean="0"/>
              <a:t>B</a:t>
            </a:r>
          </a:p>
          <a:p>
            <a:pPr>
              <a:defRPr/>
            </a:pPr>
            <a:r>
              <a:rPr lang="en-US" altLang="en-US" dirty="0" smtClean="0"/>
              <a:t>Database can store not only numbers and strings, but also images. S</a:t>
            </a:r>
            <a:r>
              <a:rPr lang="en-US" altLang="en-US" sz="100" dirty="0" smtClean="0"/>
              <a:t> </a:t>
            </a:r>
            <a:r>
              <a:rPr lang="en-US" altLang="en-US" dirty="0" smtClean="0"/>
              <a:t>Q</a:t>
            </a:r>
            <a:r>
              <a:rPr lang="en-US" altLang="en-US" sz="100" dirty="0" smtClean="0"/>
              <a:t> </a:t>
            </a:r>
            <a:r>
              <a:rPr lang="en-US" altLang="en-US" dirty="0" smtClean="0"/>
              <a:t>L</a:t>
            </a:r>
            <a:r>
              <a:rPr lang="en-US" altLang="en-US" sz="100" dirty="0" smtClean="0"/>
              <a:t> </a:t>
            </a:r>
            <a:r>
              <a:rPr lang="en-US" altLang="en-US" dirty="0" smtClean="0"/>
              <a:t>3 introduced a new data type B</a:t>
            </a:r>
            <a:r>
              <a:rPr lang="en-US" altLang="en-US" sz="100" dirty="0" smtClean="0"/>
              <a:t> </a:t>
            </a:r>
            <a:r>
              <a:rPr lang="en-US" altLang="en-US" dirty="0" smtClean="0"/>
              <a:t>L</a:t>
            </a:r>
            <a:r>
              <a:rPr lang="en-US" altLang="en-US" sz="100" dirty="0" smtClean="0"/>
              <a:t> </a:t>
            </a:r>
            <a:r>
              <a:rPr lang="en-US" altLang="en-US" dirty="0" smtClean="0"/>
              <a:t>O</a:t>
            </a:r>
            <a:r>
              <a:rPr lang="en-US" altLang="en-US" sz="100" dirty="0" smtClean="0"/>
              <a:t> </a:t>
            </a:r>
            <a:r>
              <a:rPr lang="en-US" altLang="en-US" dirty="0" smtClean="0"/>
              <a:t>B (Binary Large </a:t>
            </a:r>
            <a:r>
              <a:rPr lang="en-US" altLang="en-US" dirty="0" err="1" smtClean="0"/>
              <a:t>OBject</a:t>
            </a:r>
            <a:r>
              <a:rPr lang="en-US" altLang="en-US" dirty="0" smtClean="0"/>
              <a:t>) for storing binary data, which can be used to store images. </a:t>
            </a:r>
          </a:p>
          <a:p>
            <a:pPr marL="0" indent="0">
              <a:buFont typeface="Arial"/>
              <a:buNone/>
              <a:defRPr/>
            </a:pPr>
            <a:r>
              <a:rPr lang="en-US" altLang="en-US" dirty="0" smtClean="0"/>
              <a:t>C</a:t>
            </a:r>
            <a:r>
              <a:rPr lang="en-US" altLang="en-US" sz="100" dirty="0" smtClean="0"/>
              <a:t> </a:t>
            </a:r>
            <a:r>
              <a:rPr lang="en-US" altLang="en-US" dirty="0" smtClean="0"/>
              <a:t>L</a:t>
            </a:r>
            <a:r>
              <a:rPr lang="en-US" altLang="en-US" sz="100" dirty="0" smtClean="0"/>
              <a:t> </a:t>
            </a:r>
            <a:r>
              <a:rPr lang="en-US" altLang="en-US" dirty="0" smtClean="0"/>
              <a:t>O</a:t>
            </a:r>
            <a:r>
              <a:rPr lang="en-US" altLang="en-US" sz="100" dirty="0" smtClean="0"/>
              <a:t> </a:t>
            </a:r>
            <a:r>
              <a:rPr lang="en-US" altLang="en-US" dirty="0" smtClean="0"/>
              <a:t>B</a:t>
            </a:r>
          </a:p>
          <a:p>
            <a:pPr>
              <a:defRPr/>
            </a:pPr>
            <a:r>
              <a:rPr lang="en-US" altLang="en-US" dirty="0" smtClean="0"/>
              <a:t>Another new S</a:t>
            </a:r>
            <a:r>
              <a:rPr lang="en-US" altLang="en-US" sz="100" dirty="0" smtClean="0"/>
              <a:t> </a:t>
            </a:r>
            <a:r>
              <a:rPr lang="en-US" altLang="en-US" dirty="0" smtClean="0"/>
              <a:t>Q</a:t>
            </a:r>
            <a:r>
              <a:rPr lang="en-US" altLang="en-US" sz="100" dirty="0" smtClean="0"/>
              <a:t> </a:t>
            </a:r>
            <a:r>
              <a:rPr lang="en-US" altLang="en-US" dirty="0" smtClean="0"/>
              <a:t>L</a:t>
            </a:r>
            <a:r>
              <a:rPr lang="en-US" altLang="en-US" sz="100" dirty="0" smtClean="0"/>
              <a:t> </a:t>
            </a:r>
            <a:r>
              <a:rPr lang="en-US" altLang="en-US" dirty="0" smtClean="0"/>
              <a:t>3 type is C</a:t>
            </a:r>
            <a:r>
              <a:rPr lang="en-US" altLang="en-US" sz="100" dirty="0" smtClean="0"/>
              <a:t> </a:t>
            </a:r>
            <a:r>
              <a:rPr lang="en-US" altLang="en-US" dirty="0" smtClean="0"/>
              <a:t>L</a:t>
            </a:r>
            <a:r>
              <a:rPr lang="en-US" altLang="en-US" sz="100" dirty="0" smtClean="0"/>
              <a:t> </a:t>
            </a:r>
            <a:r>
              <a:rPr lang="en-US" altLang="en-US" dirty="0" smtClean="0"/>
              <a:t>O</a:t>
            </a:r>
            <a:r>
              <a:rPr lang="en-US" altLang="en-US" sz="100" dirty="0" smtClean="0"/>
              <a:t> </a:t>
            </a:r>
            <a:r>
              <a:rPr lang="en-US" altLang="en-US" dirty="0" smtClean="0"/>
              <a:t>B (Character Large </a:t>
            </a:r>
            <a:r>
              <a:rPr lang="en-US" altLang="en-US" dirty="0" err="1" smtClean="0"/>
              <a:t>OBject</a:t>
            </a:r>
            <a:r>
              <a:rPr lang="en-US" altLang="en-US" dirty="0" smtClean="0"/>
              <a:t>) for storing a large text in the character format. J</a:t>
            </a:r>
            <a:r>
              <a:rPr lang="en-US" altLang="en-US" sz="100" dirty="0" smtClean="0"/>
              <a:t> </a:t>
            </a:r>
            <a:r>
              <a:rPr lang="en-US" altLang="en-US" dirty="0" smtClean="0"/>
              <a:t>D</a:t>
            </a:r>
            <a:r>
              <a:rPr lang="en-US" altLang="en-US" sz="100" dirty="0" smtClean="0"/>
              <a:t> </a:t>
            </a:r>
            <a:r>
              <a:rPr lang="en-US" altLang="en-US" dirty="0" smtClean="0"/>
              <a:t>B</a:t>
            </a:r>
            <a:r>
              <a:rPr lang="en-US" altLang="en-US" sz="100" dirty="0" smtClean="0"/>
              <a:t> </a:t>
            </a:r>
            <a:r>
              <a:rPr lang="en-US" altLang="en-US" dirty="0" smtClean="0"/>
              <a:t>C</a:t>
            </a:r>
            <a:r>
              <a:rPr lang="en-US" altLang="en-US" sz="100" dirty="0" smtClean="0"/>
              <a:t> </a:t>
            </a:r>
            <a:r>
              <a:rPr lang="en-US" altLang="en-US" dirty="0" smtClean="0"/>
              <a:t>2 introduced the interfaces </a:t>
            </a:r>
            <a:r>
              <a:rPr lang="en-US" altLang="en-US" dirty="0" err="1" smtClean="0"/>
              <a:t>java.sql.Blob</a:t>
            </a:r>
            <a:r>
              <a:rPr lang="en-US" altLang="en-US" dirty="0" smtClean="0"/>
              <a:t> and </a:t>
            </a:r>
            <a:r>
              <a:rPr lang="en-US" altLang="en-US" dirty="0" err="1" smtClean="0"/>
              <a:t>java.sql.Clob</a:t>
            </a:r>
            <a:r>
              <a:rPr lang="en-US" altLang="en-US" dirty="0" smtClean="0"/>
              <a:t> to support mapping for these new S</a:t>
            </a:r>
            <a:r>
              <a:rPr lang="en-US" altLang="en-US" sz="100" dirty="0" smtClean="0"/>
              <a:t> </a:t>
            </a:r>
            <a:r>
              <a:rPr lang="en-US" altLang="en-US" dirty="0" smtClean="0"/>
              <a:t>Q</a:t>
            </a:r>
            <a:r>
              <a:rPr lang="en-US" altLang="en-US" sz="100" dirty="0" smtClean="0"/>
              <a:t> </a:t>
            </a:r>
            <a:r>
              <a:rPr lang="en-US" altLang="en-US" dirty="0" smtClean="0"/>
              <a:t>L types. </a:t>
            </a:r>
            <a:endParaRPr lang="en-US"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2239</TotalTime>
  <Words>866</Words>
  <Application>Microsoft Office PowerPoint</Application>
  <PresentationFormat>On-screen Show (4:3)</PresentationFormat>
  <Paragraphs>59</Paragraphs>
  <Slides>14</Slides>
  <Notes>13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4" baseType="lpstr">
      <vt:lpstr>ＭＳ Ｐゴシック</vt:lpstr>
      <vt:lpstr>ＭＳ Ｐゴシック</vt:lpstr>
      <vt:lpstr>Arial</vt:lpstr>
      <vt:lpstr>Calibri</vt:lpstr>
      <vt:lpstr>Courier New</vt:lpstr>
      <vt:lpstr>Noto Sans Symbols</vt:lpstr>
      <vt:lpstr>Times New Roman</vt:lpstr>
      <vt:lpstr>Verdana</vt:lpstr>
      <vt:lpstr>508 Lecture</vt:lpstr>
      <vt:lpstr>Picture</vt:lpstr>
      <vt:lpstr>Introduction to Java Programming</vt:lpstr>
      <vt:lpstr>Objectives</vt:lpstr>
      <vt:lpstr>Example: Creating an Interactive S Q L Client </vt:lpstr>
      <vt:lpstr>Batch Updates</vt:lpstr>
      <vt:lpstr>Example: Copying Text Files to Table</vt:lpstr>
      <vt:lpstr>Scrollable and Updateable Result Set </vt:lpstr>
      <vt:lpstr>Creating Scrollable Statements </vt:lpstr>
      <vt:lpstr>RowSet: JdbcRowSet and CachedRowSet</vt:lpstr>
      <vt:lpstr>S Q L B L O B and C L O B Types (1 of 2)</vt:lpstr>
      <vt:lpstr>SQL BLOB and CLOB Types (2 of 2)</vt:lpstr>
      <vt:lpstr>Storing and Retrieving Images in J D B C (1 of 2)</vt:lpstr>
      <vt:lpstr>Storing and Retrieving Images in J D B C (2 of 2)</vt:lpstr>
      <vt:lpstr>Example: Scrolling and Updating Table</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10e</dc:title>
  <dc:subject>Engineering Computer Science</dc:subject>
  <dc:creator>Liang</dc:creator>
  <cp:keywords>Engineering Computer Science</cp:keywords>
  <cp:lastModifiedBy>Ismail, Nedha (Cognizant)</cp:lastModifiedBy>
  <cp:revision>300</cp:revision>
  <dcterms:created xsi:type="dcterms:W3CDTF">2010-11-01T17:51:55Z</dcterms:created>
  <dcterms:modified xsi:type="dcterms:W3CDTF">2018-03-23T12:19:27Z</dcterms:modified>
</cp:coreProperties>
</file>