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31" r:id="rId1"/>
  </p:sldMasterIdLst>
  <p:notesMasterIdLst>
    <p:notesMasterId r:id="rId30"/>
  </p:notesMasterIdLst>
  <p:handoutMasterIdLst>
    <p:handoutMasterId r:id="rId31"/>
  </p:handoutMasterIdLst>
  <p:sldIdLst>
    <p:sldId id="308" r:id="rId2"/>
    <p:sldId id="257" r:id="rId3"/>
    <p:sldId id="315" r:id="rId4"/>
    <p:sldId id="316" r:id="rId5"/>
    <p:sldId id="317" r:id="rId6"/>
    <p:sldId id="318" r:id="rId7"/>
    <p:sldId id="319" r:id="rId8"/>
    <p:sldId id="320" r:id="rId9"/>
    <p:sldId id="321" r:id="rId10"/>
    <p:sldId id="322" r:id="rId11"/>
    <p:sldId id="323" r:id="rId12"/>
    <p:sldId id="324" r:id="rId13"/>
    <p:sldId id="325" r:id="rId14"/>
    <p:sldId id="326" r:id="rId15"/>
    <p:sldId id="314" r:id="rId16"/>
    <p:sldId id="327" r:id="rId17"/>
    <p:sldId id="328" r:id="rId18"/>
    <p:sldId id="329" r:id="rId19"/>
    <p:sldId id="330" r:id="rId20"/>
    <p:sldId id="331" r:id="rId21"/>
    <p:sldId id="332" r:id="rId22"/>
    <p:sldId id="339" r:id="rId23"/>
    <p:sldId id="334" r:id="rId24"/>
    <p:sldId id="335" r:id="rId25"/>
    <p:sldId id="336" r:id="rId26"/>
    <p:sldId id="337" r:id="rId27"/>
    <p:sldId id="338" r:id="rId28"/>
    <p:sldId id="293"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38A1BA"/>
    <a:srgbClr val="00B050"/>
    <a:srgbClr val="F79443"/>
    <a:srgbClr val="CED4E4"/>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47" autoAdjust="0"/>
    <p:restoredTop sz="94651" autoAdjust="0"/>
  </p:normalViewPr>
  <p:slideViewPr>
    <p:cSldViewPr>
      <p:cViewPr varScale="1">
        <p:scale>
          <a:sx n="105" d="100"/>
          <a:sy n="105" d="100"/>
        </p:scale>
        <p:origin x="35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4632" y="-3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panose="020B0600070205080204" pitchFamily="34" charset="-128"/>
                <a:cs typeface="Arial" pitchFamily="34" charset="0"/>
              </a:defRPr>
            </a:lvl1pPr>
          </a:lstStyle>
          <a:p>
            <a:pPr>
              <a:defRPr/>
            </a:pPr>
            <a:fld id="{C42D48C0-A080-460A-B43F-1C240F4C5616}" type="datetimeFigureOut">
              <a:rPr lang="en-US" altLang="en-US"/>
              <a:pPr>
                <a:defRPr/>
              </a:pPr>
              <a:t>4/26/2018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panose="020B0600070205080204" pitchFamily="34" charset="-128"/>
                <a:cs typeface="Arial" panose="020B0604020202020204" pitchFamily="34" charset="0"/>
              </a:defRPr>
            </a:lvl1pPr>
          </a:lstStyle>
          <a:p>
            <a:pPr>
              <a:defRPr/>
            </a:pPr>
            <a:fld id="{10205218-B318-416A-8791-83C10E9DA5C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anose="020B0600070205080204" pitchFamily="34" charset="-128"/>
                <a:cs typeface="Arial" pitchFamily="34" charset="0"/>
              </a:defRPr>
            </a:lvl1pPr>
          </a:lstStyle>
          <a:p>
            <a:pPr>
              <a:defRPr/>
            </a:pPr>
            <a:fld id="{62EF1CF7-C225-4EAC-93C4-89BB685128F0}" type="datetimeFigureOut">
              <a:rPr lang="en-US" altLang="en-US"/>
              <a:pPr>
                <a:defRPr/>
              </a:pPr>
              <a:t>4/26/2018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ea typeface="ＭＳ Ｐゴシック" panose="020B0600070205080204" pitchFamily="34" charset="-128"/>
                <a:cs typeface="Arial" panose="020B0604020202020204" pitchFamily="34" charset="0"/>
              </a:defRPr>
            </a:lvl1pPr>
          </a:lstStyle>
          <a:p>
            <a:pPr>
              <a:defRPr/>
            </a:pPr>
            <a:fld id="{B571A3CA-D78C-415C-9826-087526E81FE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A4BFB32-6F6E-4A20-BA94-C345238D06C7}" type="slidenum">
              <a:rPr lang="en-US" altLang="en-US" smtClean="0">
                <a:latin typeface="Calibri" panose="020F0502020204030204" pitchFamily="34" charset="0"/>
              </a:rPr>
              <a:pPr/>
              <a:t>2</a:t>
            </a:fld>
            <a:endParaRPr lang="en-US" altLang="en-US" smtClean="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BFAAB94-133F-4144-8656-9D71E3565C02}" type="slidenum">
              <a:rPr lang="en-US" altLang="en-US" smtClean="0">
                <a:latin typeface="Calibri" panose="020F0502020204030204" pitchFamily="34" charset="0"/>
              </a:rPr>
              <a:pPr/>
              <a:t>11</a:t>
            </a:fld>
            <a:endParaRPr lang="en-US" altLang="en-US" smtClean="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D98F766-815E-4661-9698-41F2FBB3A336}" type="slidenum">
              <a:rPr lang="en-US" altLang="en-US" smtClean="0">
                <a:latin typeface="Calibri" panose="020F0502020204030204" pitchFamily="34" charset="0"/>
              </a:rPr>
              <a:pPr/>
              <a:t>12</a:t>
            </a:fld>
            <a:endParaRPr lang="en-US" altLang="en-US" smtClean="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8EE952B-7CEC-4EBF-B15D-5E452BA914C8}" type="slidenum">
              <a:rPr lang="en-US" altLang="en-US" smtClean="0">
                <a:latin typeface="Calibri" panose="020F0502020204030204" pitchFamily="34" charset="0"/>
              </a:rPr>
              <a:pPr/>
              <a:t>13</a:t>
            </a:fld>
            <a:endParaRPr lang="en-US" altLang="en-US" smtClean="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DF17BBF-BE69-457D-9276-66852F3F6E7E}" type="slidenum">
              <a:rPr lang="en-US" altLang="en-US" smtClean="0">
                <a:latin typeface="Calibri" panose="020F0502020204030204" pitchFamily="34" charset="0"/>
              </a:rPr>
              <a:pPr/>
              <a:t>14</a:t>
            </a:fld>
            <a:endParaRPr lang="en-US" altLang="en-US" smtClean="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5D617DE-3B45-45A8-A1D7-F75346727112}" type="slidenum">
              <a:rPr lang="en-US" altLang="en-US" smtClean="0">
                <a:latin typeface="Calibri" panose="020F0502020204030204" pitchFamily="34" charset="0"/>
              </a:rPr>
              <a:pPr/>
              <a:t>15</a:t>
            </a:fld>
            <a:endParaRPr lang="en-US" altLang="en-US" smtClean="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F754EEC-BB7D-42D3-9864-18977E70B3AB}" type="slidenum">
              <a:rPr lang="en-US" altLang="en-US" smtClean="0">
                <a:latin typeface="Calibri" panose="020F0502020204030204" pitchFamily="34" charset="0"/>
              </a:rPr>
              <a:pPr/>
              <a:t>16</a:t>
            </a:fld>
            <a:endParaRPr lang="en-US" altLang="en-US" smtClean="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D603476-E727-4149-8B10-ED6D3FE1EFBE}" type="slidenum">
              <a:rPr lang="en-US" altLang="en-US" smtClean="0">
                <a:latin typeface="Calibri" panose="020F0502020204030204" pitchFamily="34" charset="0"/>
              </a:rPr>
              <a:pPr/>
              <a:t>17</a:t>
            </a:fld>
            <a:endParaRPr lang="en-US" altLang="en-US" smtClean="0">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F5395DD-3370-4463-BFA0-2ECD13232E71}" type="slidenum">
              <a:rPr lang="en-US" altLang="en-US" smtClean="0">
                <a:latin typeface="Calibri" panose="020F0502020204030204" pitchFamily="34" charset="0"/>
              </a:rPr>
              <a:pPr/>
              <a:t>18</a:t>
            </a:fld>
            <a:endParaRPr lang="en-US" altLang="en-US" smtClean="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70E19CE-74F4-4B7E-BFB6-358D60CA4A06}" type="slidenum">
              <a:rPr lang="en-US" altLang="en-US" smtClean="0">
                <a:latin typeface="Calibri" panose="020F0502020204030204" pitchFamily="34" charset="0"/>
              </a:rPr>
              <a:pPr/>
              <a:t>19</a:t>
            </a:fld>
            <a:endParaRPr lang="en-US" altLang="en-US" smtClean="0">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21D0B73-563B-4AB2-8965-F4575CF67141}" type="slidenum">
              <a:rPr lang="en-US" altLang="en-US" smtClean="0">
                <a:latin typeface="Calibri" panose="020F0502020204030204" pitchFamily="34" charset="0"/>
              </a:rPr>
              <a:pPr/>
              <a:t>20</a:t>
            </a:fld>
            <a:endParaRPr lang="en-US" altLang="en-US" smtClean="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64CDBDE-7300-4A33-B1D5-C85B8B735309}" type="slidenum">
              <a:rPr lang="en-US" altLang="en-US" smtClean="0">
                <a:latin typeface="Calibri" panose="020F0502020204030204" pitchFamily="34" charset="0"/>
              </a:rPr>
              <a:pPr/>
              <a:t>3</a:t>
            </a:fld>
            <a:endParaRPr lang="en-US" altLang="en-US" smtClean="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6DE205F-F436-4D79-895A-0F4D218BC9FB}" type="slidenum">
              <a:rPr lang="en-US" altLang="en-US" smtClean="0">
                <a:latin typeface="Calibri" panose="020F0502020204030204" pitchFamily="34" charset="0"/>
              </a:rPr>
              <a:pPr/>
              <a:t>21</a:t>
            </a:fld>
            <a:endParaRPr lang="en-US" altLang="en-US" smtClean="0">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DC77065-CD62-4FF5-9CB2-E6393A27E312}" type="slidenum">
              <a:rPr lang="en-US" altLang="en-US" smtClean="0">
                <a:latin typeface="Calibri" panose="020F0502020204030204" pitchFamily="34" charset="0"/>
              </a:rPr>
              <a:pPr/>
              <a:t>22</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25674469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0AA76E0-F038-4720-A0F3-E29E0F655F20}" type="slidenum">
              <a:rPr lang="en-US" altLang="en-US" smtClean="0">
                <a:latin typeface="Calibri" panose="020F0502020204030204" pitchFamily="34" charset="0"/>
              </a:rPr>
              <a:pPr/>
              <a:t>23</a:t>
            </a:fld>
            <a:endParaRPr lang="en-US" altLang="en-US" smtClean="0">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A56FC3A-2021-4BA7-A31A-3E525E4CEC9F}" type="slidenum">
              <a:rPr lang="en-US" altLang="en-US" smtClean="0">
                <a:latin typeface="Calibri" panose="020F0502020204030204" pitchFamily="34" charset="0"/>
              </a:rPr>
              <a:pPr/>
              <a:t>24</a:t>
            </a:fld>
            <a:endParaRPr lang="en-US" altLang="en-US" smtClean="0">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4A1266C-AC6A-42EB-8A3A-8A2E7FAE0741}" type="slidenum">
              <a:rPr lang="en-US" altLang="en-US" smtClean="0">
                <a:latin typeface="Calibri" panose="020F0502020204030204" pitchFamily="34" charset="0"/>
              </a:rPr>
              <a:pPr/>
              <a:t>25</a:t>
            </a:fld>
            <a:endParaRPr lang="en-US" altLang="en-US" smtClean="0">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9EAF821-7A75-45A4-9058-4509B68029A2}" type="slidenum">
              <a:rPr lang="en-US" altLang="en-US" smtClean="0">
                <a:latin typeface="Calibri" panose="020F0502020204030204" pitchFamily="34" charset="0"/>
              </a:rPr>
              <a:pPr/>
              <a:t>26</a:t>
            </a:fld>
            <a:endParaRPr lang="en-US" altLang="en-US" smtClean="0">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B1ED023-3CCE-4FA8-9AF0-3F9E3B41C30D}" type="slidenum">
              <a:rPr lang="en-US" altLang="en-US" smtClean="0">
                <a:latin typeface="Calibri" panose="020F0502020204030204" pitchFamily="34" charset="0"/>
              </a:rPr>
              <a:pPr/>
              <a:t>27</a:t>
            </a:fld>
            <a:endParaRPr lang="en-US" altLang="en-US" smtClean="0">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F8DA917-5651-4362-987B-66F2A3552394}" type="slidenum">
              <a:rPr lang="en-US" altLang="en-US" smtClean="0">
                <a:latin typeface="Calibri" panose="020F0502020204030204" pitchFamily="34" charset="0"/>
              </a:rPr>
              <a:pPr/>
              <a:t>28</a:t>
            </a:fld>
            <a:endParaRPr lang="en-US"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A98481E-A823-4EB1-B38E-B22D5AFC690D}" type="slidenum">
              <a:rPr lang="en-US" altLang="en-US" smtClean="0">
                <a:latin typeface="Calibri" panose="020F0502020204030204" pitchFamily="34" charset="0"/>
              </a:rPr>
              <a:pPr/>
              <a:t>4</a:t>
            </a:fld>
            <a:endParaRPr lang="en-US"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A3D717D-981F-4BAB-A20D-323BD029C144}" type="slidenum">
              <a:rPr lang="en-US" altLang="en-US" smtClean="0">
                <a:latin typeface="Calibri" panose="020F0502020204030204" pitchFamily="34" charset="0"/>
              </a:rPr>
              <a:pPr/>
              <a:t>5</a:t>
            </a:fld>
            <a:endParaRPr lang="en-US"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F094B11-7304-4581-83DC-3C4512A9F9E9}" type="slidenum">
              <a:rPr lang="en-US" altLang="en-US" smtClean="0">
                <a:latin typeface="Calibri" panose="020F0502020204030204" pitchFamily="34" charset="0"/>
              </a:rPr>
              <a:pPr/>
              <a:t>6</a:t>
            </a:fld>
            <a:endParaRPr lang="en-US"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917F0CA-907B-46E4-9623-DF5E07A1E377}" type="slidenum">
              <a:rPr lang="en-US" altLang="en-US" smtClean="0">
                <a:latin typeface="Calibri" panose="020F0502020204030204" pitchFamily="34" charset="0"/>
              </a:rPr>
              <a:pPr/>
              <a:t>7</a:t>
            </a:fld>
            <a:endParaRPr lang="en-US"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93ECFF3-77A8-40B5-8981-A0C41CF0313E}" type="slidenum">
              <a:rPr lang="en-US" altLang="en-US" smtClean="0">
                <a:latin typeface="Calibri" panose="020F0502020204030204" pitchFamily="34" charset="0"/>
              </a:rPr>
              <a:pPr/>
              <a:t>8</a:t>
            </a:fld>
            <a:endParaRPr lang="en-US" alt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BA6E57C-A8E7-4B6D-AED5-7B942C30E22D}" type="slidenum">
              <a:rPr lang="en-US" altLang="en-US" smtClean="0">
                <a:latin typeface="Calibri" panose="020F0502020204030204" pitchFamily="34" charset="0"/>
              </a:rPr>
              <a:pPr/>
              <a:t>9</a:t>
            </a:fld>
            <a:endParaRPr lang="en-US"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50A0189-C69E-4D65-A692-21322C88AEBC}" type="slidenum">
              <a:rPr lang="en-US" altLang="en-US" smtClean="0">
                <a:latin typeface="Calibri" panose="020F0502020204030204" pitchFamily="34" charset="0"/>
              </a:rPr>
              <a:pPr/>
              <a:t>10</a:t>
            </a:fld>
            <a:endParaRPr lang="en-US"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mtClean="0">
              <a:solidFill>
                <a:srgbClr val="FFFFFF"/>
              </a:solidFill>
              <a:cs typeface="Arial" panose="020B0604020202020204" pitchFamily="34" charset="0"/>
              <a:sym typeface="Arial" panose="020B0604020202020204" pitchFamily="34" charset="0"/>
            </a:endParaRPr>
          </a:p>
        </p:txBody>
      </p:sp>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smtClean="0"/>
              <a:t>Click to edit Master subtitle style</a:t>
            </a:r>
            <a:endParaRPr dirty="0"/>
          </a:p>
        </p:txBody>
      </p:sp>
      <p:sp>
        <p:nvSpPr>
          <p:cNvPr id="6" name="Shape 2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E01AA201-D109-4383-8BF1-76D88230FB3C}" type="datetime1">
              <a:rPr lang="en-US" altLang="en-US"/>
              <a:pPr>
                <a:defRPr/>
              </a:pPr>
              <a:t>4/26/2018</a:t>
            </a:fld>
            <a:endParaRPr lang="en-US" altLang="en-US"/>
          </a:p>
        </p:txBody>
      </p:sp>
      <p:sp>
        <p:nvSpPr>
          <p:cNvPr id="7" name="Shape 2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1206B925-FD58-4A01-A7A2-801293956DF7}" type="slidenum">
              <a:rPr lang="en-US" altLang="en-US"/>
              <a:pPr>
                <a:defRPr/>
              </a:pPr>
              <a:t>‹#›</a:t>
            </a:fld>
            <a:endParaRPr lang="en-US" altLang="en-US"/>
          </a:p>
        </p:txBody>
      </p:sp>
    </p:spTree>
    <p:extLst>
      <p:ext uri="{BB962C8B-B14F-4D97-AF65-F5344CB8AC3E}">
        <p14:creationId xmlns:p14="http://schemas.microsoft.com/office/powerpoint/2010/main" val="260712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1610662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6"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7"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1"/>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5" name="Shape 26"/>
          <p:cNvSpPr txBox="1">
            <a:spLocks noGrp="1"/>
          </p:cNvSpPr>
          <p:nvPr>
            <p:ph type="body" idx="10"/>
          </p:nvPr>
        </p:nvSpPr>
        <p:spPr>
          <a:xfrm>
            <a:off x="442784" y="2514600"/>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398213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Shape 24"/>
        <p:cNvGrpSpPr/>
        <p:nvPr/>
      </p:nvGrpSpPr>
      <p:grpSpPr>
        <a:xfrm>
          <a:off x="0" y="0"/>
          <a:ext cx="0" cy="0"/>
          <a:chOff x="0" y="0"/>
          <a:chExt cx="0" cy="0"/>
        </a:xfrm>
      </p:grpSpPr>
      <p:sp>
        <p:nvSpPr>
          <p:cNvPr id="6"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7"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1"/>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5" name="Shape 26"/>
          <p:cNvSpPr txBox="1">
            <a:spLocks noGrp="1"/>
          </p:cNvSpPr>
          <p:nvPr>
            <p:ph type="body" idx="10"/>
          </p:nvPr>
        </p:nvSpPr>
        <p:spPr>
          <a:xfrm>
            <a:off x="442784" y="2514600"/>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8" name="Shape 26"/>
          <p:cNvSpPr txBox="1">
            <a:spLocks noGrp="1"/>
          </p:cNvSpPr>
          <p:nvPr>
            <p:ph type="body" idx="11"/>
          </p:nvPr>
        </p:nvSpPr>
        <p:spPr>
          <a:xfrm>
            <a:off x="442784" y="3213016"/>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9" name="Shape 26"/>
          <p:cNvSpPr txBox="1">
            <a:spLocks noGrp="1"/>
          </p:cNvSpPr>
          <p:nvPr>
            <p:ph type="body" idx="12"/>
          </p:nvPr>
        </p:nvSpPr>
        <p:spPr>
          <a:xfrm>
            <a:off x="457200" y="3824288"/>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0" name="Shape 26"/>
          <p:cNvSpPr txBox="1">
            <a:spLocks noGrp="1"/>
          </p:cNvSpPr>
          <p:nvPr>
            <p:ph type="body" idx="13"/>
          </p:nvPr>
        </p:nvSpPr>
        <p:spPr>
          <a:xfrm>
            <a:off x="442784" y="4551278"/>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1" name="Shape 26"/>
          <p:cNvSpPr txBox="1">
            <a:spLocks noGrp="1"/>
          </p:cNvSpPr>
          <p:nvPr>
            <p:ph type="body" idx="14"/>
          </p:nvPr>
        </p:nvSpPr>
        <p:spPr>
          <a:xfrm>
            <a:off x="381000" y="5154569"/>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2" name="Shape 26"/>
          <p:cNvSpPr txBox="1">
            <a:spLocks noGrp="1"/>
          </p:cNvSpPr>
          <p:nvPr>
            <p:ph type="body" idx="15"/>
          </p:nvPr>
        </p:nvSpPr>
        <p:spPr>
          <a:xfrm>
            <a:off x="381000" y="5726501"/>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3" name="Shape 26"/>
          <p:cNvSpPr txBox="1">
            <a:spLocks noGrp="1"/>
          </p:cNvSpPr>
          <p:nvPr>
            <p:ph type="body" idx="16"/>
          </p:nvPr>
        </p:nvSpPr>
        <p:spPr>
          <a:xfrm>
            <a:off x="533400" y="5306969"/>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2885702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3" name="Text Placeholder 2"/>
          <p:cNvSpPr>
            <a:spLocks noGrp="1"/>
          </p:cNvSpPr>
          <p:nvPr>
            <p:ph type="body" sz="quarter" idx="13"/>
          </p:nvPr>
        </p:nvSpPr>
        <p:spPr>
          <a:xfrm>
            <a:off x="3352800" y="6324600"/>
            <a:ext cx="5334000" cy="381000"/>
          </a:xfrm>
        </p:spPr>
        <p:txBody>
          <a:bodyPr/>
          <a:lstStyle>
            <a:lvl1pPr marL="101600" indent="0">
              <a:buNone/>
              <a:defRPr/>
            </a:lvl1pPr>
          </a:lstStyle>
          <a:p>
            <a:pPr lvl="0"/>
            <a:endParaRPr lang="en-US" dirty="0"/>
          </a:p>
        </p:txBody>
      </p:sp>
      <p:sp>
        <p:nvSpPr>
          <p:cNvPr id="7" name="Shape 43"/>
          <p:cNvSpPr txBox="1">
            <a:spLocks noGrp="1"/>
          </p:cNvSpPr>
          <p:nvPr>
            <p:ph type="dt" idx="14"/>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E3C72E7D-A0F4-4890-8931-436A0DF2D70C}" type="datetime1">
              <a:rPr lang="en-US" altLang="en-US"/>
              <a:pPr>
                <a:defRPr/>
              </a:pPr>
              <a:t>4/26/2018</a:t>
            </a:fld>
            <a:endParaRPr lang="en-US" altLang="en-US"/>
          </a:p>
        </p:txBody>
      </p:sp>
      <p:sp>
        <p:nvSpPr>
          <p:cNvPr id="8" name="Shape 44"/>
          <p:cNvSpPr txBox="1">
            <a:spLocks noGrp="1"/>
          </p:cNvSpPr>
          <p:nvPr>
            <p:ph type="sldNum" idx="15"/>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C062A9D3-0408-4FFE-929B-2118838F22CA}" type="slidenum">
              <a:rPr lang="en-US" altLang="en-US"/>
              <a:pPr>
                <a:defRPr/>
              </a:pPr>
              <a:t>‹#›</a:t>
            </a:fld>
            <a:endParaRPr lang="en-US" altLang="en-US"/>
          </a:p>
        </p:txBody>
      </p:sp>
    </p:spTree>
    <p:extLst>
      <p:ext uri="{BB962C8B-B14F-4D97-AF65-F5344CB8AC3E}">
        <p14:creationId xmlns:p14="http://schemas.microsoft.com/office/powerpoint/2010/main" val="415589860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6" name="Shape 57"/>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C45D3D00-DE52-4A00-A8C5-CB88134203E2}" type="datetime1">
              <a:rPr lang="en-US" altLang="en-US"/>
              <a:pPr>
                <a:defRPr/>
              </a:pPr>
              <a:t>4/26/2018</a:t>
            </a:fld>
            <a:endParaRPr lang="en-US" altLang="en-US"/>
          </a:p>
        </p:txBody>
      </p:sp>
      <p:sp>
        <p:nvSpPr>
          <p:cNvPr id="7" name="Shape 58"/>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AD9DB8DC-872F-4951-A8DE-F252BB1711F2}" type="slidenum">
              <a:rPr lang="en-US" altLang="en-US"/>
              <a:pPr>
                <a:defRPr/>
              </a:pPr>
              <a:t>‹#›</a:t>
            </a:fld>
            <a:endParaRPr lang="en-US" altLang="en-US"/>
          </a:p>
        </p:txBody>
      </p:sp>
    </p:spTree>
    <p:extLst>
      <p:ext uri="{BB962C8B-B14F-4D97-AF65-F5344CB8AC3E}">
        <p14:creationId xmlns:p14="http://schemas.microsoft.com/office/powerpoint/2010/main" val="1326084493"/>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7" name="Shape 66"/>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B2856C51-7A8A-4C59-9B63-5B2FDBC38850}" type="datetime1">
              <a:rPr lang="en-US" altLang="en-US"/>
              <a:pPr>
                <a:defRPr/>
              </a:pPr>
              <a:t>4/26/2018</a:t>
            </a:fld>
            <a:endParaRPr lang="en-US" altLang="en-US"/>
          </a:p>
        </p:txBody>
      </p:sp>
      <p:sp>
        <p:nvSpPr>
          <p:cNvPr id="8" name="Shape 67"/>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37048853-62CC-4427-8F9B-844522BD8149}" type="slidenum">
              <a:rPr lang="en-US" altLang="en-US"/>
              <a:pPr>
                <a:defRPr/>
              </a:pPr>
              <a:t>‹#›</a:t>
            </a:fld>
            <a:endParaRPr lang="en-US" altLang="en-US"/>
          </a:p>
        </p:txBody>
      </p:sp>
    </p:spTree>
    <p:extLst>
      <p:ext uri="{BB962C8B-B14F-4D97-AF65-F5344CB8AC3E}">
        <p14:creationId xmlns:p14="http://schemas.microsoft.com/office/powerpoint/2010/main" val="870481784"/>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smtClean="0"/>
              <a:t>Edit Master text styles</a:t>
            </a:r>
          </a:p>
        </p:txBody>
      </p:sp>
      <p:sp>
        <p:nvSpPr>
          <p:cNvPr id="6" name="Shape 7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CB5C84E0-FCE6-4598-A949-337759198D2F}" type="datetime1">
              <a:rPr lang="en-US" altLang="en-US"/>
              <a:pPr>
                <a:defRPr/>
              </a:pPr>
              <a:t>4/26/2018</a:t>
            </a:fld>
            <a:endParaRPr lang="en-US" altLang="en-US"/>
          </a:p>
        </p:txBody>
      </p:sp>
      <p:sp>
        <p:nvSpPr>
          <p:cNvPr id="7" name="Shape 7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C4EB6B2E-BB6D-42E6-A5AE-2B2C2FB438B6}" type="slidenum">
              <a:rPr lang="en-US" altLang="en-US"/>
              <a:pPr>
                <a:defRPr/>
              </a:pPr>
              <a:t>‹#›</a:t>
            </a:fld>
            <a:endParaRPr lang="en-US" altLang="en-US"/>
          </a:p>
        </p:txBody>
      </p:sp>
    </p:spTree>
    <p:extLst>
      <p:ext uri="{BB962C8B-B14F-4D97-AF65-F5344CB8AC3E}">
        <p14:creationId xmlns:p14="http://schemas.microsoft.com/office/powerpoint/2010/main" val="3098866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pic>
        <p:nvPicPr>
          <p:cNvPr id="1028" name="Shape 15" descr="Pearson Logo"/>
          <p:cNvPicPr preferRelativeResize="0">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5142" r:id="rId1"/>
    <p:sldLayoutId id="2147485143" r:id="rId2"/>
    <p:sldLayoutId id="2147485144" r:id="rId3"/>
    <p:sldLayoutId id="2147485149" r:id="rId4"/>
    <p:sldLayoutId id="2147485145" r:id="rId5"/>
    <p:sldLayoutId id="2147485146" r:id="rId6"/>
    <p:sldLayoutId id="2147485147" r:id="rId7"/>
    <p:sldLayoutId id="2147485148" r:id="rId8"/>
  </p:sldLayoutIdLst>
  <p:hf hd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1.png"/><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8" Type="http://schemas.openxmlformats.org/officeDocument/2006/relationships/hyperlink" Target="http://www.cs.armstrong.edu/liang/intro10e/html/WorldClockApp.html" TargetMode="External"/><Relationship Id="rId3" Type="http://schemas.openxmlformats.org/officeDocument/2006/relationships/notesSlide" Target="../notesSlides/notesSlide15.xml"/><Relationship Id="rId7" Type="http://schemas.openxmlformats.org/officeDocument/2006/relationships/hyperlink" Target="http://www.cs.armstrong.edu/liang/intro10e/html/WorldClockControl.html" TargetMode="Externa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hyperlink" Target="http://www.cs.armstrong.edu/liang/intro10e/html/WorldClock.html" TargetMode="External"/><Relationship Id="rId5" Type="http://schemas.openxmlformats.org/officeDocument/2006/relationships/image" Target="../media/image12.wmf"/><Relationship Id="rId4" Type="http://schemas.openxmlformats.org/officeDocument/2006/relationships/oleObject" Target="../embeddings/oleObject4.bin"/><Relationship Id="rId9" Type="http://schemas.openxmlformats.org/officeDocument/2006/relationships/hyperlink" Target="http://liveexample-ppe.pearsoncmg.com/LiveRun/faces/LiveExample.x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hyperlink" Target="http://liveexample-ppe.pearsoncmg.com/LiveRun/faces/LiveExample.xhtml?" TargetMode="External"/><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hyperlink" Target="http://www.cs.armstrong.edu/liang/intro9e/html/CalendarApp.html" TargetMode="External"/><Relationship Id="rId5" Type="http://schemas.openxmlformats.org/officeDocument/2006/relationships/image" Target="../media/image13.png"/><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8" Type="http://schemas.openxmlformats.org/officeDocument/2006/relationships/hyperlink" Target="http://liveexample-ppe.pearsoncmg.com/LiveRun/faces/LiveExample.xhtml?" TargetMode="External"/><Relationship Id="rId3" Type="http://schemas.openxmlformats.org/officeDocument/2006/relationships/notesSlide" Target="../notesSlides/notesSlide18.xml"/><Relationship Id="rId7" Type="http://schemas.openxmlformats.org/officeDocument/2006/relationships/hyperlink" Target="http://www.cs.armstrong.edu/liang/intro10e/html/CalendarApp.html" TargetMode="External"/><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hyperlink" Target="http://www.cs.armstrong.edu/liang/intro10e/html/CalendarPane.html" TargetMode="External"/><Relationship Id="rId5" Type="http://schemas.openxmlformats.org/officeDocument/2006/relationships/image" Target="../media/image14.w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15.wmf"/><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21.xml"/><Relationship Id="rId7" Type="http://schemas.openxmlformats.org/officeDocument/2006/relationships/image" Target="../media/image17.wmf"/><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image" Target="../media/image16.wmf"/><Relationship Id="rId4" Type="http://schemas.openxmlformats.org/officeDocument/2006/relationships/oleObject" Target="../embeddings/oleObject8.bin"/><Relationship Id="rId9" Type="http://schemas.openxmlformats.org/officeDocument/2006/relationships/image" Target="../media/image18.wmf"/></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9e/html/NumberFormatDemo.html"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0e/html/ResourceBundleDemo.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descr="Front Cover: International Business: The New Realities, Fourth edition by Cavusgil, Knight and Riesenberger."/>
          <p:cNvSpPr txBox="1">
            <a:spLocks noGrp="1"/>
          </p:cNvSpPr>
          <p:nvPr>
            <p:ph type="title"/>
          </p:nvPr>
        </p:nvSpPr>
        <p:spPr>
          <a:xfrm>
            <a:off x="457200" y="215900"/>
            <a:ext cx="8229600" cy="622300"/>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Introduction to Java Programming</a:t>
            </a:r>
          </a:p>
        </p:txBody>
      </p:sp>
      <p:sp>
        <p:nvSpPr>
          <p:cNvPr id="17" name="Text Placeholder 2"/>
          <p:cNvSpPr>
            <a:spLocks noGrp="1"/>
          </p:cNvSpPr>
          <p:nvPr>
            <p:ph type="body" idx="1"/>
          </p:nvPr>
        </p:nvSpPr>
        <p:spPr>
          <a:xfrm>
            <a:off x="457200" y="815975"/>
            <a:ext cx="8229600" cy="479425"/>
          </a:xfrm>
        </p:spPr>
        <p:txBody>
          <a:bodyPr/>
          <a:lstStyle/>
          <a:p>
            <a:pPr>
              <a:defRPr/>
            </a:pPr>
            <a:r>
              <a:rPr lang="en-US" altLang="en-US" dirty="0" smtClean="0">
                <a:latin typeface="+mn-lt"/>
              </a:rPr>
              <a:t>Tenth Edition</a:t>
            </a:r>
            <a:endParaRPr lang="en-US" dirty="0">
              <a:latin typeface="+mn-lt"/>
            </a:endParaRPr>
          </a:p>
        </p:txBody>
      </p:sp>
      <p:sp>
        <p:nvSpPr>
          <p:cNvPr id="18" name="Text Placeholder 3"/>
          <p:cNvSpPr>
            <a:spLocks noGrp="1"/>
          </p:cNvSpPr>
          <p:nvPr>
            <p:ph type="body" idx="2"/>
          </p:nvPr>
        </p:nvSpPr>
        <p:spPr>
          <a:xfrm>
            <a:off x="5029200" y="1600200"/>
            <a:ext cx="3657600" cy="1600200"/>
          </a:xfrm>
        </p:spPr>
        <p:txBody>
          <a:bodyPr/>
          <a:lstStyle/>
          <a:p>
            <a:pPr algn="ctr">
              <a:defRPr/>
            </a:pPr>
            <a:r>
              <a:rPr lang="en-US" b="1" dirty="0" smtClean="0">
                <a:latin typeface="+mn-lt"/>
              </a:rPr>
              <a:t>Chapter 36</a:t>
            </a:r>
            <a:endParaRPr lang="en-US" b="1" dirty="0">
              <a:latin typeface="+mn-lt"/>
            </a:endParaRPr>
          </a:p>
        </p:txBody>
      </p:sp>
      <p:sp>
        <p:nvSpPr>
          <p:cNvPr id="19" name="Text Placeholder 4"/>
          <p:cNvSpPr>
            <a:spLocks noGrp="1"/>
          </p:cNvSpPr>
          <p:nvPr>
            <p:ph type="body" idx="3"/>
          </p:nvPr>
        </p:nvSpPr>
        <p:spPr/>
        <p:txBody>
          <a:bodyPr/>
          <a:lstStyle/>
          <a:p>
            <a:pPr algn="ctr">
              <a:defRPr/>
            </a:pPr>
            <a:r>
              <a:rPr lang="en-US" altLang="en-US" dirty="0">
                <a:latin typeface="+mn-lt"/>
              </a:rPr>
              <a:t>Internationalization</a:t>
            </a:r>
          </a:p>
        </p:txBody>
      </p:sp>
      <p:pic>
        <p:nvPicPr>
          <p:cNvPr id="11272" name="Picture 5" descr="Front Cover: Introduction to Java Programming, Tenth edition by Lia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93838"/>
            <a:ext cx="3668713"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 Placeholder 6"/>
          <p:cNvSpPr txBox="1">
            <a:spLocks noGrp="1"/>
          </p:cNvSpPr>
          <p:nvPr>
            <p:ph type="body" sz="quarter" idx="13"/>
          </p:nvPr>
        </p:nvSpPr>
        <p:spPr>
          <a:xfrm>
            <a:off x="3673475" y="6384925"/>
            <a:ext cx="5257800" cy="381000"/>
          </a:xfrm>
        </p:spPr>
        <p:txBody>
          <a:bodyPr/>
          <a:lstStyle/>
          <a:p>
            <a:r>
              <a:rPr lang="en-US" altLang="en-US" sz="1200" smtClean="0">
                <a:latin typeface="Verdana" panose="020B0604030504040204" pitchFamily="34" charset="0"/>
                <a:cs typeface="Arial" panose="020B0604020202020204" pitchFamily="34" charset="0"/>
              </a:rPr>
              <a:t>Copyright © 2013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dirty="0" err="1" smtClean="0">
                <a:latin typeface="Times New Roman" panose="02020603050405020304" pitchFamily="18" charset="0"/>
                <a:cs typeface="Times New Roman" panose="02020603050405020304" pitchFamily="18" charset="0"/>
                <a:sym typeface="Times New Roman" panose="02020603050405020304" pitchFamily="18" charset="0"/>
              </a:rPr>
              <a:t>DateFormat</a:t>
            </a: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 Class</a:t>
            </a:r>
            <a:r>
              <a:rPr lang="en-US" altLang="en-US" dirty="0" smtClean="0">
                <a:solidFill>
                  <a:schemeClr val="tx1"/>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6387" name="Content Placeholder 2"/>
          <p:cNvSpPr txBox="1">
            <a:spLocks noGrp="1"/>
          </p:cNvSpPr>
          <p:nvPr>
            <p:ph type="body" idx="1"/>
          </p:nvPr>
        </p:nvSpPr>
        <p:spPr>
          <a:xfrm>
            <a:off x="457200" y="1600200"/>
            <a:ext cx="8229600" cy="2057400"/>
          </a:xfrm>
        </p:spPr>
        <p:txBody>
          <a:bodyPr/>
          <a:lstStyle/>
          <a:p>
            <a:pPr>
              <a:defRPr/>
            </a:pPr>
            <a:r>
              <a:rPr lang="en-US" altLang="en-US" dirty="0"/>
              <a:t>The </a:t>
            </a:r>
            <a:r>
              <a:rPr lang="en-US" altLang="en-US" sz="2200" dirty="0" err="1">
                <a:latin typeface="Courier New" panose="02070309020205020404" pitchFamily="49" charset="0"/>
              </a:rPr>
              <a:t>DateFormat</a:t>
            </a:r>
            <a:r>
              <a:rPr lang="en-US" altLang="en-US" dirty="0"/>
              <a:t> class is an abstract class that provides many class methods for obtaining default date and time formatters based on the default or a given locale and a number of formatting styles, including </a:t>
            </a:r>
            <a:r>
              <a:rPr lang="en-US" altLang="en-US" sz="2200" dirty="0">
                <a:latin typeface="Courier New" panose="02070309020205020404" pitchFamily="49" charset="0"/>
              </a:rPr>
              <a:t>FULL</a:t>
            </a:r>
            <a:r>
              <a:rPr lang="en-US" altLang="en-US" dirty="0"/>
              <a:t>, </a:t>
            </a:r>
            <a:r>
              <a:rPr lang="en-US" altLang="en-US" sz="2200" dirty="0">
                <a:latin typeface="Courier New" panose="02070309020205020404" pitchFamily="49" charset="0"/>
              </a:rPr>
              <a:t>LONG</a:t>
            </a:r>
            <a:r>
              <a:rPr lang="en-US" altLang="en-US" dirty="0"/>
              <a:t>, </a:t>
            </a:r>
            <a:r>
              <a:rPr lang="en-US" altLang="en-US" sz="2200" dirty="0">
                <a:latin typeface="Courier New" panose="02070309020205020404" pitchFamily="49" charset="0"/>
              </a:rPr>
              <a:t>MEDIUM</a:t>
            </a:r>
            <a:r>
              <a:rPr lang="en-US" altLang="en-US" dirty="0"/>
              <a:t>, and </a:t>
            </a:r>
            <a:r>
              <a:rPr lang="en-US" altLang="en-US" sz="2200" dirty="0">
                <a:latin typeface="Courier New" panose="02070309020205020404" pitchFamily="49" charset="0"/>
              </a:rPr>
              <a:t>SHORT</a:t>
            </a:r>
            <a:r>
              <a:rPr lang="en-US" altLang="en-US" dirty="0"/>
              <a:t>.</a:t>
            </a:r>
            <a:r>
              <a:rPr lang="en-US" altLang="en-US" sz="2800" dirty="0">
                <a:latin typeface="Book Antiqua" panose="02040602050305030304" pitchFamily="18" charset="0"/>
              </a:rPr>
              <a:t> </a:t>
            </a:r>
          </a:p>
        </p:txBody>
      </p:sp>
      <p:graphicFrame>
        <p:nvGraphicFramePr>
          <p:cNvPr id="28676" name="Object 3" descr="A diagram illustrates a U M L class diagram for the class java period text period Date Format. There are 8 methods in the class. All the methods in the class are of public access modifier denoted by plus. The 11 methods in the class along with their results are as follows. Method, format left parenthesis date colon Date right parenthesis colon String. Result, Formats a Date into a date/time string. Method, get Date Instance left parenthesis right parenthesis colon Date Format. Result, Gets the date formatter with the default formatting style for the default locale. Method, get Date Instance left parenthesis date Style colon i n t right parenthesis colon Date Format. Result, Gets the date formatter with the given formatting style for the default locale. Method, get Date Instance left parenthesis date Style colon i n t comma a Locale colon Locale right parenthesis colon Date Format. Result, Gets the date formatter with the given formatting style for the given locale. Method comma get Date Time Instance left parenthesis right parenthesis colon Date Format. Result, Gets the date and time formatter with the default formatting style for the default locale. Method, get Date Time Instance left parenthesis date Style colon i n t comma time Style colon i n t right parenthesis colon Date Format. Result, Gets the date and time formatter with the given date and time formatting styles for the default locale. Method, get Date Time Instance left parenthesis date Style colon i n t comma time Style colon i n t comma a Locale colon Locale right parenthesis colon Date Format. Result, Gets the date and time formatter with the given formatting styles for the given locale. Method, get Instance left parenthesis right parenthesis colon Date Format. Result, Get a default date and time formatter that uses the SHORT style for both the date and the time."/>
          <p:cNvGraphicFramePr>
            <a:graphicFrameLocks noChangeAspect="1"/>
          </p:cNvGraphicFramePr>
          <p:nvPr>
            <p:extLst>
              <p:ext uri="{D42A27DB-BD31-4B8C-83A1-F6EECF244321}">
                <p14:modId xmlns:p14="http://schemas.microsoft.com/office/powerpoint/2010/main" val="322288608"/>
              </p:ext>
            </p:extLst>
          </p:nvPr>
        </p:nvGraphicFramePr>
        <p:xfrm>
          <a:off x="1104900" y="3657600"/>
          <a:ext cx="6934200" cy="2536825"/>
        </p:xfrm>
        <a:graphic>
          <a:graphicData uri="http://schemas.openxmlformats.org/presentationml/2006/ole">
            <mc:AlternateContent xmlns:mc="http://schemas.openxmlformats.org/markup-compatibility/2006">
              <mc:Choice xmlns:v="urn:schemas-microsoft-com:vml" Requires="v">
                <p:oleObj spid="_x0000_s28694" name="Picture" r:id="rId4" imgW="5673852" imgH="2078736" progId="Word.Picture.8">
                  <p:embed/>
                </p:oleObj>
              </mc:Choice>
              <mc:Fallback>
                <p:oleObj name="Picture" r:id="rId4" imgW="5673852" imgH="2078736"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900" y="3657600"/>
                        <a:ext cx="6934200"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dirty="0" err="1" smtClean="0">
                <a:latin typeface="Times New Roman" panose="02020603050405020304" pitchFamily="18" charset="0"/>
                <a:cs typeface="Times New Roman" panose="02020603050405020304" pitchFamily="18" charset="0"/>
                <a:sym typeface="Times New Roman" panose="02020603050405020304" pitchFamily="18" charset="0"/>
              </a:rPr>
              <a:t>DateFormat</a:t>
            </a: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 Formats</a:t>
            </a:r>
          </a:p>
        </p:txBody>
      </p:sp>
      <p:sp>
        <p:nvSpPr>
          <p:cNvPr id="16387" name="Content Placeholder 2"/>
          <p:cNvSpPr txBox="1">
            <a:spLocks noGrp="1"/>
          </p:cNvSpPr>
          <p:nvPr>
            <p:ph type="body" idx="1"/>
          </p:nvPr>
        </p:nvSpPr>
        <p:spPr>
          <a:xfrm>
            <a:off x="457200" y="1600200"/>
            <a:ext cx="8229600" cy="3886200"/>
          </a:xfrm>
        </p:spPr>
        <p:txBody>
          <a:bodyPr/>
          <a:lstStyle/>
          <a:p>
            <a:pPr marL="256032" lvl="2" indent="-256032">
              <a:spcBef>
                <a:spcPts val="1500"/>
              </a:spcBef>
              <a:buClr>
                <a:schemeClr val="tx2"/>
              </a:buClr>
              <a:buFont typeface="Arial" panose="020B0604020202020204" pitchFamily="34" charset="0"/>
              <a:buChar char="•"/>
              <a:defRPr/>
            </a:pPr>
            <a:r>
              <a:rPr lang="en-US" altLang="en-US" dirty="0" smtClean="0">
                <a:latin typeface="Courier New" panose="02070309020205020404" pitchFamily="49" charset="0"/>
              </a:rPr>
              <a:t>SHORT</a:t>
            </a:r>
            <a:r>
              <a:rPr lang="en-US" altLang="en-US" dirty="0" smtClean="0"/>
              <a:t> </a:t>
            </a:r>
            <a:r>
              <a:rPr lang="en-US" altLang="en-US" dirty="0"/>
              <a:t>is completely numeric, such as</a:t>
            </a:r>
            <a:br>
              <a:rPr lang="en-US" altLang="en-US" dirty="0"/>
            </a:br>
            <a:r>
              <a:rPr lang="en-US" altLang="en-US" dirty="0">
                <a:latin typeface="Courier New" panose="02070309020205020404" pitchFamily="49" charset="0"/>
              </a:rPr>
              <a:t>12.13.52</a:t>
            </a:r>
            <a:r>
              <a:rPr lang="en-US" altLang="en-US" dirty="0"/>
              <a:t> or </a:t>
            </a:r>
            <a:r>
              <a:rPr lang="en-US" altLang="en-US" dirty="0">
                <a:latin typeface="Courier New" panose="02070309020205020404" pitchFamily="49" charset="0"/>
              </a:rPr>
              <a:t>3:30pm</a:t>
            </a:r>
            <a:r>
              <a:rPr lang="en-US" altLang="en-US" dirty="0"/>
              <a:t> </a:t>
            </a:r>
          </a:p>
          <a:p>
            <a:pPr marL="256032" lvl="2" indent="-256032">
              <a:spcBef>
                <a:spcPts val="1500"/>
              </a:spcBef>
              <a:buClr>
                <a:schemeClr val="tx2"/>
              </a:buClr>
              <a:buFont typeface="Arial" panose="020B0604020202020204" pitchFamily="34" charset="0"/>
              <a:buChar char="•"/>
              <a:defRPr/>
            </a:pPr>
            <a:r>
              <a:rPr lang="en-US" altLang="en-US" dirty="0">
                <a:latin typeface="Courier New" panose="02070309020205020404" pitchFamily="49" charset="0"/>
              </a:rPr>
              <a:t>MEDIUM</a:t>
            </a:r>
            <a:r>
              <a:rPr lang="en-US" altLang="en-US" dirty="0"/>
              <a:t> is longer, such as </a:t>
            </a:r>
            <a:r>
              <a:rPr lang="en-US" altLang="en-US" dirty="0">
                <a:latin typeface="Courier New" panose="02070309020205020404" pitchFamily="49" charset="0"/>
              </a:rPr>
              <a:t>Jan 12, 1952</a:t>
            </a:r>
            <a:r>
              <a:rPr lang="en-US" altLang="en-US" dirty="0"/>
              <a:t> </a:t>
            </a:r>
          </a:p>
          <a:p>
            <a:pPr marL="256032" lvl="2" indent="-256032">
              <a:spcBef>
                <a:spcPts val="1500"/>
              </a:spcBef>
              <a:buClr>
                <a:schemeClr val="tx2"/>
              </a:buClr>
              <a:buFont typeface="Arial" panose="020B0604020202020204" pitchFamily="34" charset="0"/>
              <a:buChar char="•"/>
              <a:defRPr/>
            </a:pPr>
            <a:r>
              <a:rPr lang="en-US" altLang="en-US" dirty="0">
                <a:latin typeface="Courier New" panose="02070309020205020404" pitchFamily="49" charset="0"/>
              </a:rPr>
              <a:t>LONG</a:t>
            </a:r>
            <a:r>
              <a:rPr lang="en-US" altLang="en-US" dirty="0"/>
              <a:t> is even longer, such as </a:t>
            </a:r>
            <a:r>
              <a:rPr lang="en-US" altLang="en-US" dirty="0">
                <a:latin typeface="Courier New" panose="02070309020205020404" pitchFamily="49" charset="0"/>
              </a:rPr>
              <a:t>January 12, 1952</a:t>
            </a:r>
            <a:r>
              <a:rPr lang="en-US" altLang="en-US" dirty="0"/>
              <a:t> or </a:t>
            </a:r>
            <a:r>
              <a:rPr lang="en-US" altLang="en-US" dirty="0">
                <a:latin typeface="Courier New" panose="02070309020205020404" pitchFamily="49" charset="0"/>
              </a:rPr>
              <a:t>3:30:32pm</a:t>
            </a:r>
            <a:r>
              <a:rPr lang="en-US" altLang="en-US" dirty="0"/>
              <a:t> </a:t>
            </a:r>
          </a:p>
          <a:p>
            <a:pPr marL="256032" lvl="2" indent="-256032">
              <a:spcBef>
                <a:spcPts val="1500"/>
              </a:spcBef>
              <a:buClr>
                <a:schemeClr val="tx2"/>
              </a:buClr>
              <a:buFont typeface="Arial" panose="020B0604020202020204" pitchFamily="34" charset="0"/>
              <a:buChar char="•"/>
              <a:defRPr/>
            </a:pPr>
            <a:r>
              <a:rPr lang="en-US" altLang="en-US" dirty="0">
                <a:latin typeface="Courier New" panose="02070309020205020404" pitchFamily="49" charset="0"/>
              </a:rPr>
              <a:t>FULL</a:t>
            </a:r>
            <a:r>
              <a:rPr lang="en-US" altLang="en-US" dirty="0"/>
              <a:t> is completely specified, such as</a:t>
            </a:r>
            <a:br>
              <a:rPr lang="en-US" altLang="en-US" dirty="0"/>
            </a:br>
            <a:r>
              <a:rPr lang="en-US" altLang="en-US" dirty="0">
                <a:latin typeface="Courier New" panose="02070309020205020404" pitchFamily="49" charset="0"/>
              </a:rPr>
              <a:t>Tuesday, April 12, 1952 AD</a:t>
            </a:r>
            <a:br>
              <a:rPr lang="en-US" altLang="en-US" dirty="0">
                <a:latin typeface="Courier New" panose="02070309020205020404" pitchFamily="49" charset="0"/>
              </a:rPr>
            </a:br>
            <a:r>
              <a:rPr lang="en-US" altLang="en-US" dirty="0"/>
              <a:t>or </a:t>
            </a:r>
            <a:r>
              <a:rPr lang="en-US" altLang="en-US" dirty="0">
                <a:latin typeface="Courier New" panose="02070309020205020404" pitchFamily="49" charset="0"/>
              </a:rPr>
              <a:t>3:30:42pm PST</a:t>
            </a:r>
            <a:endParaRPr lang="en-US"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Creating a </a:t>
            </a:r>
            <a:r>
              <a:rPr lang="en-US" altLang="en-US" smtClean="0">
                <a:latin typeface="Courier New" panose="02070309020205020404" pitchFamily="49" charset="0"/>
                <a:cs typeface="Times New Roman" panose="02020603050405020304" pitchFamily="18" charset="0"/>
                <a:sym typeface="Times New Roman" panose="02020603050405020304" pitchFamily="18" charset="0"/>
              </a:rPr>
              <a:t>DateFormat</a:t>
            </a:r>
            <a:endParaRPr lang="en-US" altLang="en-US"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2771" name="Content Placeholder 2"/>
          <p:cNvSpPr txBox="1">
            <a:spLocks noGrp="1"/>
          </p:cNvSpPr>
          <p:nvPr>
            <p:ph type="body" idx="1"/>
          </p:nvPr>
        </p:nvSpPr>
        <p:spPr>
          <a:xfrm>
            <a:off x="457200" y="1600200"/>
            <a:ext cx="8229600" cy="381000"/>
          </a:xfrm>
        </p:spPr>
        <p:txBody>
          <a:bodyPr/>
          <a:lstStyle/>
          <a:p>
            <a:pPr marL="255588" indent="-255588">
              <a:buSzTx/>
              <a:buFontTx/>
              <a:buChar char="•"/>
            </a:pP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You can use the </a:t>
            </a:r>
            <a:r>
              <a:rPr lang="en-US" altLang="en-US" sz="2400" smtClean="0">
                <a:solidFill>
                  <a:srgbClr val="000000"/>
                </a:solidFill>
                <a:latin typeface="Courier New" panose="02070309020205020404" pitchFamily="49" charset="0"/>
                <a:cs typeface="Arial" panose="020B0604020202020204" pitchFamily="34" charset="0"/>
                <a:sym typeface="Arial" panose="020B0604020202020204" pitchFamily="34" charset="0"/>
              </a:rPr>
              <a:t>getDateTimeInstance()</a:t>
            </a: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 method to obtain a </a:t>
            </a:r>
            <a:r>
              <a:rPr lang="en-US" altLang="en-US" sz="2400" smtClean="0">
                <a:solidFill>
                  <a:srgbClr val="000000"/>
                </a:solidFill>
                <a:latin typeface="Courier New" panose="02070309020205020404" pitchFamily="49" charset="0"/>
                <a:cs typeface="Arial" panose="020B0604020202020204" pitchFamily="34" charset="0"/>
                <a:sym typeface="Arial" panose="020B0604020202020204" pitchFamily="34" charset="0"/>
              </a:rPr>
              <a:t>DateFormat</a:t>
            </a:r>
            <a:r>
              <a:rPr lang="en-US"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 object:</a:t>
            </a:r>
            <a:endParaRPr lang="en-US" altLang="en-US" sz="2400" smtClean="0">
              <a:solidFill>
                <a:srgbClr val="000000"/>
              </a:solidFill>
              <a:latin typeface="Book Antiqua" panose="02040602050305030304" pitchFamily="18" charset="0"/>
              <a:cs typeface="Arial" panose="020B0604020202020204" pitchFamily="34" charset="0"/>
              <a:sym typeface="Arial" panose="020B0604020202020204" pitchFamily="34" charset="0"/>
            </a:endParaRPr>
          </a:p>
        </p:txBody>
      </p:sp>
      <p:pic>
        <p:nvPicPr>
          <p:cNvPr id="32772" name="Picture 3" descr="Computer code has 2 lines. The lines read as follows. Line 1. public static final Date Format get Date Time Instance. Line 2, indented once. left parenthesis i n t date Style comma i n t time Style comma Locale a Locale right parenthesis.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9275" y="2743200"/>
            <a:ext cx="8043863"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4"/>
          <p:cNvSpPr>
            <a:spLocks noGrp="1"/>
          </p:cNvSpPr>
          <p:nvPr>
            <p:ph type="body" idx="10"/>
          </p:nvPr>
        </p:nvSpPr>
        <p:spPr>
          <a:xfrm>
            <a:off x="457200" y="3581400"/>
            <a:ext cx="8229600" cy="914400"/>
          </a:xfrm>
        </p:spPr>
        <p:txBody>
          <a:bodyPr/>
          <a:lstStyle/>
          <a:p>
            <a:pPr>
              <a:defRPr/>
            </a:pPr>
            <a:r>
              <a:rPr lang="en-US" altLang="en-US" sz="2400" dirty="0">
                <a:latin typeface="+mn-lt"/>
              </a:rPr>
              <a:t>This gets the date and time formatter with the </a:t>
            </a:r>
            <a:r>
              <a:rPr lang="en-US" altLang="en-US" sz="2400" dirty="0" smtClean="0">
                <a:latin typeface="+mn-lt"/>
              </a:rPr>
              <a:t>given formatting </a:t>
            </a:r>
            <a:r>
              <a:rPr lang="en-US" altLang="en-US" sz="2400" dirty="0">
                <a:latin typeface="+mn-lt"/>
              </a:rPr>
              <a:t>styles for the given locale</a:t>
            </a:r>
            <a:r>
              <a:rPr lang="en-US" altLang="en-US" sz="2400" dirty="0" smtClean="0">
                <a:latin typeface="+mn-lt"/>
              </a:rPr>
              <a:t>.</a:t>
            </a:r>
            <a:endParaRPr lang="en-US" altLang="en-US" sz="2400" dirty="0">
              <a:latin typeface="+mn-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smtClean="0">
                <a:latin typeface="Courier New" panose="02070309020205020404" pitchFamily="49" charset="0"/>
                <a:cs typeface="Times New Roman" panose="02020603050405020304" pitchFamily="18" charset="0"/>
                <a:sym typeface="Times New Roman" panose="02020603050405020304" pitchFamily="18" charset="0"/>
              </a:rPr>
              <a:t>SimpleDateFormat</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 Class</a:t>
            </a:r>
          </a:p>
        </p:txBody>
      </p:sp>
      <p:sp>
        <p:nvSpPr>
          <p:cNvPr id="16387" name="Content Placeholder 2"/>
          <p:cNvSpPr txBox="1">
            <a:spLocks noGrp="1"/>
          </p:cNvSpPr>
          <p:nvPr>
            <p:ph type="body" idx="1"/>
          </p:nvPr>
        </p:nvSpPr>
        <p:spPr>
          <a:xfrm>
            <a:off x="457200" y="1600200"/>
            <a:ext cx="8229600" cy="1676400"/>
          </a:xfrm>
        </p:spPr>
        <p:txBody>
          <a:bodyPr/>
          <a:lstStyle/>
          <a:p>
            <a:pPr>
              <a:lnSpc>
                <a:spcPct val="90000"/>
              </a:lnSpc>
              <a:defRPr/>
            </a:pPr>
            <a:r>
              <a:rPr lang="en-US" altLang="en-US" dirty="0"/>
              <a:t>The date and time formatting subclass, such as </a:t>
            </a:r>
            <a:r>
              <a:rPr lang="en-US" altLang="en-US" dirty="0" err="1">
                <a:latin typeface="Courier New" panose="02070309020205020404" pitchFamily="49" charset="0"/>
              </a:rPr>
              <a:t>SimpleDateFormat</a:t>
            </a:r>
            <a:r>
              <a:rPr lang="en-US" altLang="en-US" dirty="0"/>
              <a:t>, enables you to choose any user-defined patterns for date and time formatting. To specify the time format, use a time pattern string:</a:t>
            </a:r>
            <a:r>
              <a:rPr lang="en-US" altLang="en-US" sz="2800" dirty="0"/>
              <a:t> </a:t>
            </a:r>
            <a:endParaRPr lang="en-US" altLang="en-US" sz="2800" dirty="0">
              <a:latin typeface="Book Antiqua" panose="02040602050305030304" pitchFamily="18" charset="0"/>
            </a:endParaRPr>
          </a:p>
        </p:txBody>
      </p:sp>
      <p:pic>
        <p:nvPicPr>
          <p:cNvPr id="34820" name="Picture 3" descr="Computer code has 2 lines. The lines read as follows. Line 1. formatter equals new Simple Date Format left parenthesis double quote y y y y period M M period d d G. Line 2, indented once. single quote at single quote h h colon m m colon s s Z double quote right parenthesis semicolon. The output of the code reads, 1997 period 11 period 12 A D at 04 colon 10 colon 18 P S T."/>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1075" y="3249613"/>
            <a:ext cx="71818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Displaying an International Clock </a:t>
            </a:r>
          </a:p>
        </p:txBody>
      </p:sp>
      <p:sp>
        <p:nvSpPr>
          <p:cNvPr id="16387" name="Content Placeholder 2"/>
          <p:cNvSpPr txBox="1">
            <a:spLocks noGrp="1"/>
          </p:cNvSpPr>
          <p:nvPr>
            <p:ph type="body" idx="1"/>
          </p:nvPr>
        </p:nvSpPr>
        <p:spPr/>
        <p:txBody>
          <a:bodyPr/>
          <a:lstStyle/>
          <a:p>
            <a:pPr>
              <a:defRPr/>
            </a:pPr>
            <a:r>
              <a:rPr lang="en-US" altLang="en-US" smtClean="0"/>
              <a:t>Objective: Write a program that displays a clock to show the current time based on the specified locale and time zone. The locale and time zone are selected from the combo boxes that contain the available locales and time zones in the system.  </a:t>
            </a:r>
            <a:endParaRPr lang="en-US"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5)</a:t>
            </a:r>
          </a:p>
        </p:txBody>
      </p:sp>
      <p:graphicFrame>
        <p:nvGraphicFramePr>
          <p:cNvPr id="38915" name="Picture 2" descr="Two windows of World Clock Control with Locale and Time Zone drop down boxes. The first window displays a clock of the Locale Greek, Greece, e l underscore G R with Europe or Athens time zone. The second window displays a clock of the locale Chinese, Hong Kong, z h underscore H K with Asia or Hong underscore Kong time zone. "/>
          <p:cNvGraphicFramePr>
            <a:graphicFrameLocks noChangeAspect="1"/>
          </p:cNvGraphicFramePr>
          <p:nvPr>
            <p:extLst>
              <p:ext uri="{D42A27DB-BD31-4B8C-83A1-F6EECF244321}">
                <p14:modId xmlns:p14="http://schemas.microsoft.com/office/powerpoint/2010/main" val="3411100005"/>
              </p:ext>
            </p:extLst>
          </p:nvPr>
        </p:nvGraphicFramePr>
        <p:xfrm>
          <a:off x="1257300" y="1828800"/>
          <a:ext cx="6629400" cy="3656013"/>
        </p:xfrm>
        <a:graphic>
          <a:graphicData uri="http://schemas.openxmlformats.org/presentationml/2006/ole">
            <mc:AlternateContent xmlns:mc="http://schemas.openxmlformats.org/markup-compatibility/2006">
              <mc:Choice xmlns:v="urn:schemas-microsoft-com:vml" Requires="v">
                <p:oleObj spid="_x0000_s38933" name="Bitmap Image" r:id="rId4" imgW="4229467" imgH="2331922" progId="Paint.Picture">
                  <p:embed/>
                </p:oleObj>
              </mc:Choice>
              <mc:Fallback>
                <p:oleObj name="Bitmap Image" r:id="rId4" imgW="4229467" imgH="2331922"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7300" y="1828800"/>
                        <a:ext cx="6629400" cy="365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5)</a:t>
            </a:r>
          </a:p>
        </p:txBody>
      </p:sp>
      <p:graphicFrame>
        <p:nvGraphicFramePr>
          <p:cNvPr id="40963" name="Picture 2" descr="A diagram illustrates U M L class diagram. A class World Clock and a class World Clock Control is derived from java f x period scene period layout period Border Pane. The composition between the class world clock and the class world clock control is exactly one instance. A class World Clock A p p is derived from java f x period application period Application. The composition between the class world clock control and the class world clock a p p is exactly one instance. The attributes in all the classes are of private access modifier denoted by minus. The methods in all the classes are of public access modifier denoted by plus. The world clock class contains 4 attributes and 4 methods. The 3 attributes in the world clock class are as follows. time Zone colon Time Zone, locale colon Locale, clock colon Clock Pane, and l b l Digit Time colon Label. The 4 methods in the world class are as follows. World Clock left parenthesis right parenthesis, set Time Zone left parenthesis time Zone colon Time Zone right parenthesis colon void, set Locale left parenthesis locale colon Locale right parenthesis void, and set Current Time left parenthesis right parenthesis colon void. The world clock control class contains 5 attributes and 3 methods. The 5 attributes in the class are as follows. clock colon World Clock, c b o Locales colon Combo Box left angle bracket String right angle bracket, c b o Time Zones colon Combo Box left angle bracket String right angle bracket, available Locales colon Locale left bracket right bracket, and available Time Zones colon String left bracket right bracket. The 3 methods in the class are as follows. World Clock Control left parenthesis right parenthesis, set Available Locales left parenthesis right parenthesis colon void, and set Available Time Zones left parenthesis right parenthesis colon void. The world clock a p p class contains 2 methods as follows. start left parenthesis primary Stage colon Stage right parenthesis colon void and main left parenthesis a r g s colon String left bracket right bracket right parenthesis colon void. "/>
          <p:cNvGraphicFramePr>
            <a:graphicFrameLocks noChangeAspect="1"/>
          </p:cNvGraphicFramePr>
          <p:nvPr>
            <p:extLst>
              <p:ext uri="{D42A27DB-BD31-4B8C-83A1-F6EECF244321}">
                <p14:modId xmlns:p14="http://schemas.microsoft.com/office/powerpoint/2010/main" val="3966669987"/>
              </p:ext>
            </p:extLst>
          </p:nvPr>
        </p:nvGraphicFramePr>
        <p:xfrm>
          <a:off x="609600" y="1295400"/>
          <a:ext cx="7924800" cy="2755900"/>
        </p:xfrm>
        <a:graphic>
          <a:graphicData uri="http://schemas.openxmlformats.org/presentationml/2006/ole">
            <mc:AlternateContent xmlns:mc="http://schemas.openxmlformats.org/markup-compatibility/2006">
              <mc:Choice xmlns:v="urn:schemas-microsoft-com:vml" Requires="v">
                <p:oleObj spid="_x0000_s40985" name="Picture" r:id="rId4" imgW="5428680" imgH="1883482" progId="Word.Picture.8">
                  <p:embed/>
                </p:oleObj>
              </mc:Choice>
              <mc:Fallback>
                <p:oleObj name="Picture" r:id="rId4" imgW="5428680" imgH="1883482"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295400"/>
                        <a:ext cx="79248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Box 13"/>
          <p:cNvSpPr txBox="1"/>
          <p:nvPr/>
        </p:nvSpPr>
        <p:spPr>
          <a:xfrm>
            <a:off x="685800" y="4695000"/>
            <a:ext cx="1600200" cy="307777"/>
          </a:xfrm>
          <a:prstGeom prst="rect">
            <a:avLst/>
          </a:prstGeom>
          <a:noFill/>
        </p:spPr>
        <p:txBody>
          <a:bodyPr wrap="square" rtlCol="0">
            <a:spAutoFit/>
          </a:bodyPr>
          <a:lstStyle/>
          <a:p>
            <a:r>
              <a:rPr lang="en-US" sz="1400" dirty="0" smtClean="0">
                <a:latin typeface="+mn-lt"/>
                <a:hlinkClick r:id="rId6"/>
              </a:rPr>
              <a:t>Click here to view</a:t>
            </a:r>
            <a:endParaRPr lang="en-US" sz="1400" dirty="0">
              <a:latin typeface="+mn-lt"/>
            </a:endParaRPr>
          </a:p>
        </p:txBody>
      </p:sp>
      <p:sp>
        <p:nvSpPr>
          <p:cNvPr id="6" name="TextBox 4">
            <a:hlinkClick r:id="" action="ppaction://noaction" highlightClick="1"/>
          </p:cNvPr>
          <p:cNvSpPr>
            <a:spLocks noChangeArrowheads="1"/>
          </p:cNvSpPr>
          <p:nvPr/>
        </p:nvSpPr>
        <p:spPr bwMode="auto">
          <a:xfrm>
            <a:off x="609600" y="5029200"/>
            <a:ext cx="1752600" cy="533400"/>
          </a:xfrm>
          <a:prstGeom prst="actionButtonBlank">
            <a:avLst/>
          </a:prstGeom>
          <a:solidFill>
            <a:srgbClr val="00B050"/>
          </a:solidFill>
          <a:ln>
            <a:noFill/>
          </a:ln>
          <a:effectLst>
            <a:prstShdw prst="shdw17" dist="17961" dir="2700000">
              <a:schemeClr val="bg1"/>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err="1" smtClean="0">
                <a:latin typeface="+mn-lt"/>
              </a:rPr>
              <a:t>WorldClock</a:t>
            </a:r>
            <a:endParaRPr lang="en-US" altLang="en-US" dirty="0" smtClean="0">
              <a:latin typeface="+mn-lt"/>
            </a:endParaRPr>
          </a:p>
        </p:txBody>
      </p:sp>
      <p:sp>
        <p:nvSpPr>
          <p:cNvPr id="15" name="TextBox 14"/>
          <p:cNvSpPr txBox="1"/>
          <p:nvPr/>
        </p:nvSpPr>
        <p:spPr>
          <a:xfrm>
            <a:off x="3314700" y="4668669"/>
            <a:ext cx="1676400" cy="307777"/>
          </a:xfrm>
          <a:prstGeom prst="rect">
            <a:avLst/>
          </a:prstGeom>
          <a:noFill/>
        </p:spPr>
        <p:txBody>
          <a:bodyPr wrap="square" rtlCol="0">
            <a:spAutoFit/>
          </a:bodyPr>
          <a:lstStyle/>
          <a:p>
            <a:r>
              <a:rPr lang="en-US" sz="1400" dirty="0" smtClean="0">
                <a:latin typeface="+mn-lt"/>
                <a:hlinkClick r:id="rId7"/>
              </a:rPr>
              <a:t>Click here to view</a:t>
            </a:r>
            <a:endParaRPr lang="en-US" sz="1400" dirty="0">
              <a:latin typeface="+mn-lt"/>
            </a:endParaRPr>
          </a:p>
        </p:txBody>
      </p:sp>
      <p:sp>
        <p:nvSpPr>
          <p:cNvPr id="7" name="TextBox 6">
            <a:hlinkClick r:id="" action="ppaction://noaction" highlightClick="1"/>
          </p:cNvPr>
          <p:cNvSpPr>
            <a:spLocks noChangeArrowheads="1"/>
          </p:cNvSpPr>
          <p:nvPr/>
        </p:nvSpPr>
        <p:spPr bwMode="auto">
          <a:xfrm>
            <a:off x="2667000" y="5029200"/>
            <a:ext cx="2971800" cy="533400"/>
          </a:xfrm>
          <a:prstGeom prst="actionButtonBlank">
            <a:avLst/>
          </a:prstGeom>
          <a:solidFill>
            <a:srgbClr val="00B050"/>
          </a:solidFill>
          <a:ln>
            <a:noFill/>
          </a:ln>
          <a:effectLst>
            <a:prstShdw prst="shdw17" dist="17961" dir="2700000">
              <a:schemeClr val="bg1"/>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err="1" smtClean="0">
                <a:latin typeface="+mn-lt"/>
              </a:rPr>
              <a:t>WorldClockControl</a:t>
            </a:r>
            <a:endParaRPr lang="en-US" altLang="en-US" dirty="0">
              <a:latin typeface="+mn-lt"/>
            </a:endParaRPr>
          </a:p>
        </p:txBody>
      </p:sp>
      <p:sp>
        <p:nvSpPr>
          <p:cNvPr id="16" name="TextBox 15"/>
          <p:cNvSpPr txBox="1"/>
          <p:nvPr/>
        </p:nvSpPr>
        <p:spPr>
          <a:xfrm>
            <a:off x="6553200" y="4686254"/>
            <a:ext cx="1600200" cy="307777"/>
          </a:xfrm>
          <a:prstGeom prst="rect">
            <a:avLst/>
          </a:prstGeom>
          <a:noFill/>
        </p:spPr>
        <p:txBody>
          <a:bodyPr wrap="square" rtlCol="0">
            <a:spAutoFit/>
          </a:bodyPr>
          <a:lstStyle/>
          <a:p>
            <a:r>
              <a:rPr lang="en-US" sz="1400" dirty="0" smtClean="0">
                <a:latin typeface="+mn-lt"/>
                <a:hlinkClick r:id="rId8"/>
              </a:rPr>
              <a:t>Click here to view</a:t>
            </a:r>
            <a:endParaRPr lang="en-US" sz="1400" dirty="0">
              <a:latin typeface="+mn-lt"/>
            </a:endParaRPr>
          </a:p>
        </p:txBody>
      </p:sp>
      <p:sp>
        <p:nvSpPr>
          <p:cNvPr id="8" name="TextBox 8">
            <a:hlinkClick r:id="" action="ppaction://noaction" highlightClick="1"/>
          </p:cNvPr>
          <p:cNvSpPr>
            <a:spLocks noChangeArrowheads="1"/>
          </p:cNvSpPr>
          <p:nvPr/>
        </p:nvSpPr>
        <p:spPr bwMode="auto">
          <a:xfrm>
            <a:off x="5867400" y="5029200"/>
            <a:ext cx="2971800" cy="533400"/>
          </a:xfrm>
          <a:prstGeom prst="actionButtonBlank">
            <a:avLst/>
          </a:prstGeom>
          <a:solidFill>
            <a:srgbClr val="00B050"/>
          </a:solidFill>
          <a:ln>
            <a:noFill/>
          </a:ln>
          <a:effectLst>
            <a:prstShdw prst="shdw17" dist="17961" dir="2700000">
              <a:schemeClr val="bg1"/>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err="1" smtClean="0">
                <a:latin typeface="+mn-lt"/>
              </a:rPr>
              <a:t>WorldClockApp</a:t>
            </a:r>
            <a:endParaRPr lang="en-US" altLang="en-US" dirty="0">
              <a:latin typeface="+mn-lt"/>
            </a:endParaRPr>
          </a:p>
        </p:txBody>
      </p:sp>
      <p:sp>
        <p:nvSpPr>
          <p:cNvPr id="13" name="TextBox 9">
            <a:hlinkClick r:id="rId9"/>
          </p:cNvPr>
          <p:cNvSpPr txBox="1"/>
          <p:nvPr/>
        </p:nvSpPr>
        <p:spPr>
          <a:xfrm>
            <a:off x="2667000" y="5796354"/>
            <a:ext cx="2971800" cy="461665"/>
          </a:xfrm>
          <a:prstGeom prst="rect">
            <a:avLst/>
          </a:prstGeom>
          <a:solidFill>
            <a:srgbClr val="38A1BA"/>
          </a:solidFill>
        </p:spPr>
        <p:txBody>
          <a:bodyPr wrap="square" rtlCol="0">
            <a:spAutoFit/>
          </a:bodyPr>
          <a:lstStyle/>
          <a:p>
            <a:pPr algn="ctr">
              <a:defRPr/>
            </a:pPr>
            <a:r>
              <a:rPr lang="en-US" altLang="en-US" sz="2400" dirty="0">
                <a:latin typeface="+mn-lt"/>
              </a:rPr>
              <a:t>Run as Application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Displaying a Calendar </a:t>
            </a:r>
          </a:p>
        </p:txBody>
      </p:sp>
      <p:sp>
        <p:nvSpPr>
          <p:cNvPr id="16387" name="Content Placeholder 2"/>
          <p:cNvSpPr txBox="1">
            <a:spLocks noGrp="1"/>
          </p:cNvSpPr>
          <p:nvPr>
            <p:ph type="body" idx="1"/>
          </p:nvPr>
        </p:nvSpPr>
        <p:spPr/>
        <p:txBody>
          <a:bodyPr/>
          <a:lstStyle/>
          <a:p>
            <a:pPr>
              <a:defRPr/>
            </a:pPr>
            <a:r>
              <a:rPr lang="en-US" altLang="en-US" smtClean="0"/>
              <a:t>Objective: Display the calendar based on the specified locale. The user can specify a locale from a combo box that consists of a list of all the available locales supported by the system. </a:t>
            </a:r>
            <a:endParaRPr lang="en-US"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(3 of 5)</a:t>
            </a:r>
          </a:p>
        </p:txBody>
      </p:sp>
      <p:graphicFrame>
        <p:nvGraphicFramePr>
          <p:cNvPr id="45059" name="Picture 2" descr="Two windows of Calendar Applet display a calendar for December 2003 in two different languages. In the first window, Danish is selected in Choose a locale drop down box and displays the calendar in Danish with Prior and Next buttons active. In the second window, Chinese, Hong Kong, is selected in Choose a locale drop down box and displays the calendar in Chinese with Prior and Next buttons active."/>
          <p:cNvGraphicFramePr>
            <a:graphicFrameLocks noChangeAspect="1"/>
          </p:cNvGraphicFramePr>
          <p:nvPr>
            <p:extLst>
              <p:ext uri="{D42A27DB-BD31-4B8C-83A1-F6EECF244321}">
                <p14:modId xmlns:p14="http://schemas.microsoft.com/office/powerpoint/2010/main" val="3096569838"/>
              </p:ext>
            </p:extLst>
          </p:nvPr>
        </p:nvGraphicFramePr>
        <p:xfrm>
          <a:off x="469900" y="1447800"/>
          <a:ext cx="7678738" cy="2708275"/>
        </p:xfrm>
        <a:graphic>
          <a:graphicData uri="http://schemas.openxmlformats.org/presentationml/2006/ole">
            <mc:AlternateContent xmlns:mc="http://schemas.openxmlformats.org/markup-compatibility/2006">
              <mc:Choice xmlns:v="urn:schemas-microsoft-com:vml" Requires="v">
                <p:oleObj spid="_x0000_s45079" name="Bitmap Image" r:id="rId4" imgW="7342857" imgH="2591162" progId="Paint.Picture">
                  <p:embed/>
                </p:oleObj>
              </mc:Choice>
              <mc:Fallback>
                <p:oleObj name="Bitmap Image" r:id="rId4" imgW="7342857" imgH="2591162"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900" y="1447800"/>
                        <a:ext cx="76787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1800403" y="4463851"/>
            <a:ext cx="1714500" cy="307777"/>
          </a:xfrm>
          <a:prstGeom prst="rect">
            <a:avLst/>
          </a:prstGeom>
          <a:noFill/>
        </p:spPr>
        <p:txBody>
          <a:bodyPr wrap="square" rtlCol="0">
            <a:spAutoFit/>
          </a:bodyPr>
          <a:lstStyle/>
          <a:p>
            <a:r>
              <a:rPr lang="en-US" sz="1400" dirty="0" smtClean="0">
                <a:latin typeface="+mn-lt"/>
                <a:hlinkClick r:id="rId6"/>
              </a:rPr>
              <a:t>Click here to view</a:t>
            </a:r>
            <a:endParaRPr lang="en-US" sz="1400" dirty="0">
              <a:latin typeface="+mn-lt"/>
            </a:endParaRPr>
          </a:p>
        </p:txBody>
      </p:sp>
      <p:sp>
        <p:nvSpPr>
          <p:cNvPr id="7" name="TextBox 4">
            <a:hlinkClick r:id="" action="ppaction://noaction" highlightClick="1"/>
          </p:cNvPr>
          <p:cNvSpPr>
            <a:spLocks noChangeArrowheads="1"/>
          </p:cNvSpPr>
          <p:nvPr/>
        </p:nvSpPr>
        <p:spPr bwMode="auto">
          <a:xfrm>
            <a:off x="1181100" y="4876800"/>
            <a:ext cx="2971800" cy="533400"/>
          </a:xfrm>
          <a:prstGeom prst="actionButtonBlank">
            <a:avLst/>
          </a:prstGeom>
          <a:solidFill>
            <a:srgbClr val="00B050"/>
          </a:solidFill>
          <a:ln>
            <a:noFill/>
          </a:ln>
          <a:effectLst>
            <a:prstShdw prst="shdw17" dist="17961" dir="2700000">
              <a:schemeClr val="bg1"/>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smtClean="0">
                <a:latin typeface="+mn-lt"/>
              </a:rPr>
              <a:t>CalendarApp</a:t>
            </a:r>
            <a:endParaRPr lang="en-US" altLang="en-US" dirty="0">
              <a:latin typeface="+mn-lt"/>
            </a:endParaRPr>
          </a:p>
        </p:txBody>
      </p:sp>
      <p:sp>
        <p:nvSpPr>
          <p:cNvPr id="8" name="TextBox 5">
            <a:hlinkClick r:id="rId7"/>
          </p:cNvPr>
          <p:cNvSpPr txBox="1"/>
          <p:nvPr/>
        </p:nvSpPr>
        <p:spPr>
          <a:xfrm>
            <a:off x="1162408" y="5669260"/>
            <a:ext cx="2990491" cy="461665"/>
          </a:xfrm>
          <a:prstGeom prst="rect">
            <a:avLst/>
          </a:prstGeom>
          <a:solidFill>
            <a:srgbClr val="38A1BA"/>
          </a:solidFill>
        </p:spPr>
        <p:txBody>
          <a:bodyPr wrap="square" rtlCol="0">
            <a:spAutoFit/>
          </a:bodyPr>
          <a:lstStyle/>
          <a:p>
            <a:pPr algn="ctr">
              <a:defRPr/>
            </a:pPr>
            <a:r>
              <a:rPr lang="en-US" altLang="en-US" sz="2400" dirty="0">
                <a:latin typeface="+mn-lt"/>
              </a:rPr>
              <a:t>Run as Application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(4 of 5)</a:t>
            </a:r>
          </a:p>
        </p:txBody>
      </p:sp>
      <p:graphicFrame>
        <p:nvGraphicFramePr>
          <p:cNvPr id="47107" name="Picture 2" descr="A diagram illustrates U M L class diagram. A class Calendar Pane is derived from java f x period scene period layout period Border Pane. A class Calendar A p p is derived from java f x period application period Application. The composition between the class Calendar Pane and the class Calendar A p p is exactly one instance. The attributes in both the classes are of private access modifier denoted by minus. The methods in both the classes are of public access modifier denoted by plus. The Calendar Pane class contains 4 attributes and 8 methods. The 4 attribute in the class are as follows. month colon i n t, year colon i n t, calendar colon java period u t i l period Calendar, and locale colon Locale. The 8 methods in the class are as follows. get Month left parenthesis right parenthesis colon i n t, set Month left parenthesis new Month colon i n t right parenthesis colon void, get Year left parenthesis right parenthesis colon i n t, set Year left parenthesis new Year colon i n t right parenthesis colon void, set Locale left parenthesis new Locale colon Locale right parenthesis colon void, show Header left parenthesis right parenthesis colon void, show Day Names left parenthesis right parenthesis colon void, and show Days left parenthesis right parenthesis colon void. The Calendar A p p class contains 5 attributes and 2 methods. The 5 attributes in the class are as follows. calendar Pane colon Calendar Pane, c b o Locale colon Combo Box left angle bracket String right angle bracket, b t Prior colon Button, b t Next colon Button, and locales colon java period u t i l colon Locale left bracket right bracket. The 2 methods in the class are as follows. start left parenthesis primary Stage colon Stage right parenthesis colon void and main left parenthesis a r g s colon String left bracket right bracket right parenthesis colon void."/>
          <p:cNvGraphicFramePr>
            <a:graphicFrameLocks noChangeAspect="1"/>
          </p:cNvGraphicFramePr>
          <p:nvPr>
            <p:extLst>
              <p:ext uri="{D42A27DB-BD31-4B8C-83A1-F6EECF244321}">
                <p14:modId xmlns:p14="http://schemas.microsoft.com/office/powerpoint/2010/main" val="4267718089"/>
              </p:ext>
            </p:extLst>
          </p:nvPr>
        </p:nvGraphicFramePr>
        <p:xfrm>
          <a:off x="1905000" y="1292225"/>
          <a:ext cx="5334000" cy="3365500"/>
        </p:xfrm>
        <a:graphic>
          <a:graphicData uri="http://schemas.openxmlformats.org/presentationml/2006/ole">
            <mc:AlternateContent xmlns:mc="http://schemas.openxmlformats.org/markup-compatibility/2006">
              <mc:Choice xmlns:v="urn:schemas-microsoft-com:vml" Requires="v">
                <p:oleObj spid="_x0000_s47128" name="Picture" r:id="rId4" imgW="3715320" imgH="2339163" progId="Word.Picture.8">
                  <p:embed/>
                </p:oleObj>
              </mc:Choice>
              <mc:Fallback>
                <p:oleObj name="Picture" r:id="rId4" imgW="3715320" imgH="2339163"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292225"/>
                        <a:ext cx="5334000"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457200" y="4687033"/>
            <a:ext cx="1600200" cy="307777"/>
          </a:xfrm>
          <a:prstGeom prst="rect">
            <a:avLst/>
          </a:prstGeom>
          <a:noFill/>
        </p:spPr>
        <p:txBody>
          <a:bodyPr wrap="square" rtlCol="0">
            <a:spAutoFit/>
          </a:bodyPr>
          <a:lstStyle/>
          <a:p>
            <a:r>
              <a:rPr lang="en-US" sz="1400" dirty="0" smtClean="0">
                <a:latin typeface="+mn-lt"/>
                <a:hlinkClick r:id="rId6"/>
              </a:rPr>
              <a:t>Click here to view</a:t>
            </a:r>
            <a:endParaRPr lang="en-US" sz="1400" dirty="0">
              <a:latin typeface="+mn-lt"/>
            </a:endParaRPr>
          </a:p>
        </p:txBody>
      </p:sp>
      <p:sp>
        <p:nvSpPr>
          <p:cNvPr id="6" name="TextBox 4">
            <a:hlinkClick r:id="" action="ppaction://noaction" highlightClick="1"/>
          </p:cNvPr>
          <p:cNvSpPr>
            <a:spLocks noChangeArrowheads="1"/>
          </p:cNvSpPr>
          <p:nvPr/>
        </p:nvSpPr>
        <p:spPr bwMode="auto">
          <a:xfrm>
            <a:off x="304800" y="5029200"/>
            <a:ext cx="2057400" cy="533400"/>
          </a:xfrm>
          <a:prstGeom prst="actionButtonBlank">
            <a:avLst/>
          </a:prstGeom>
          <a:solidFill>
            <a:srgbClr val="00B050"/>
          </a:solidFill>
          <a:ln>
            <a:noFill/>
          </a:ln>
          <a:effectLst>
            <a:prstShdw prst="shdw17" dist="17961" dir="2700000">
              <a:schemeClr val="bg1"/>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smtClean="0">
                <a:latin typeface="+mn-lt"/>
              </a:rPr>
              <a:t>CalendarPane</a:t>
            </a:r>
          </a:p>
        </p:txBody>
      </p:sp>
      <p:sp>
        <p:nvSpPr>
          <p:cNvPr id="3" name="TextBox 2"/>
          <p:cNvSpPr txBox="1"/>
          <p:nvPr/>
        </p:nvSpPr>
        <p:spPr>
          <a:xfrm>
            <a:off x="3086100" y="4687033"/>
            <a:ext cx="1600200" cy="307777"/>
          </a:xfrm>
          <a:prstGeom prst="rect">
            <a:avLst/>
          </a:prstGeom>
          <a:noFill/>
        </p:spPr>
        <p:txBody>
          <a:bodyPr wrap="square" rtlCol="0">
            <a:spAutoFit/>
          </a:bodyPr>
          <a:lstStyle/>
          <a:p>
            <a:r>
              <a:rPr lang="en-US" sz="1400" dirty="0" smtClean="0">
                <a:latin typeface="+mn-lt"/>
                <a:hlinkClick r:id="rId7"/>
              </a:rPr>
              <a:t>Click here to view</a:t>
            </a:r>
            <a:endParaRPr lang="en-US" sz="1400" dirty="0">
              <a:latin typeface="+mn-lt"/>
            </a:endParaRPr>
          </a:p>
        </p:txBody>
      </p:sp>
      <p:sp>
        <p:nvSpPr>
          <p:cNvPr id="7" name="TextBox 6">
            <a:hlinkClick r:id="" action="ppaction://noaction" highlightClick="1"/>
          </p:cNvPr>
          <p:cNvSpPr>
            <a:spLocks noChangeArrowheads="1"/>
          </p:cNvSpPr>
          <p:nvPr/>
        </p:nvSpPr>
        <p:spPr bwMode="auto">
          <a:xfrm>
            <a:off x="2667000" y="5029200"/>
            <a:ext cx="2438400" cy="533400"/>
          </a:xfrm>
          <a:prstGeom prst="actionButtonBlank">
            <a:avLst/>
          </a:prstGeom>
          <a:solidFill>
            <a:srgbClr val="00B050"/>
          </a:solidFill>
          <a:ln>
            <a:noFill/>
          </a:ln>
          <a:effectLst>
            <a:prstShdw prst="shdw17" dist="17961" dir="2700000">
              <a:schemeClr val="bg1"/>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smtClean="0">
                <a:latin typeface="+mn-lt"/>
              </a:rPr>
              <a:t>CalendarApp</a:t>
            </a:r>
            <a:endParaRPr lang="en-US" altLang="en-US" dirty="0">
              <a:latin typeface="+mn-lt"/>
            </a:endParaRPr>
          </a:p>
        </p:txBody>
      </p:sp>
      <p:sp>
        <p:nvSpPr>
          <p:cNvPr id="12" name="TextBox 7">
            <a:hlinkClick r:id="rId8"/>
          </p:cNvPr>
          <p:cNvSpPr txBox="1"/>
          <p:nvPr/>
        </p:nvSpPr>
        <p:spPr>
          <a:xfrm>
            <a:off x="5339557" y="5016592"/>
            <a:ext cx="2990491" cy="558615"/>
          </a:xfrm>
          <a:prstGeom prst="rect">
            <a:avLst/>
          </a:prstGeom>
          <a:solidFill>
            <a:srgbClr val="38A1BA"/>
          </a:solidFill>
        </p:spPr>
        <p:txBody>
          <a:bodyPr wrap="square" rtlCol="0">
            <a:spAutoFit/>
          </a:bodyPr>
          <a:lstStyle/>
          <a:p>
            <a:pPr algn="ctr">
              <a:defRPr/>
            </a:pPr>
            <a:r>
              <a:rPr lang="en-US" altLang="en-US" sz="2400" dirty="0">
                <a:latin typeface="+mn-lt"/>
              </a:rPr>
              <a:t>Run as Application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a:t>
            </a:r>
          </a:p>
        </p:txBody>
      </p:sp>
      <p:sp>
        <p:nvSpPr>
          <p:cNvPr id="16387" name="Content Placeholder 2"/>
          <p:cNvSpPr txBox="1">
            <a:spLocks noGrp="1"/>
          </p:cNvSpPr>
          <p:nvPr>
            <p:ph type="body" idx="1"/>
          </p:nvPr>
        </p:nvSpPr>
        <p:spPr>
          <a:xfrm>
            <a:off x="457200" y="1600200"/>
            <a:ext cx="8229600" cy="4724400"/>
          </a:xfrm>
        </p:spPr>
        <p:txBody>
          <a:bodyPr/>
          <a:lstStyle/>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36.1</a:t>
            </a:r>
            <a:r>
              <a:rPr lang="en-US" altLang="en-US" smtClean="0">
                <a:solidFill>
                  <a:srgbClr val="000000"/>
                </a:solidFill>
                <a:cs typeface="Arial" panose="020B0604020202020204" pitchFamily="34" charset="0"/>
                <a:sym typeface="Arial" panose="020B0604020202020204" pitchFamily="34" charset="0"/>
              </a:rPr>
              <a:t> To describe Java's internationalization features (§36.1).</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36.2</a:t>
            </a:r>
            <a:r>
              <a:rPr lang="en-US" altLang="en-US" smtClean="0">
                <a:solidFill>
                  <a:srgbClr val="000000"/>
                </a:solidFill>
                <a:cs typeface="Arial" panose="020B0604020202020204" pitchFamily="34" charset="0"/>
                <a:sym typeface="Arial" panose="020B0604020202020204" pitchFamily="34" charset="0"/>
              </a:rPr>
              <a:t> To construct a locale with language, country, and variant (§36.2).</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36.3</a:t>
            </a:r>
            <a:r>
              <a:rPr lang="en-US" altLang="en-US" smtClean="0">
                <a:solidFill>
                  <a:srgbClr val="000000"/>
                </a:solidFill>
                <a:cs typeface="Arial" panose="020B0604020202020204" pitchFamily="34" charset="0"/>
                <a:sym typeface="Arial" panose="020B0604020202020204" pitchFamily="34" charset="0"/>
              </a:rPr>
              <a:t> To display date and time based on locale (§36.3).</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36.4</a:t>
            </a:r>
            <a:r>
              <a:rPr lang="en-US" altLang="en-US" smtClean="0">
                <a:solidFill>
                  <a:srgbClr val="000000"/>
                </a:solidFill>
                <a:cs typeface="Arial" panose="020B0604020202020204" pitchFamily="34" charset="0"/>
                <a:sym typeface="Arial" panose="020B0604020202020204" pitchFamily="34" charset="0"/>
              </a:rPr>
              <a:t> To display numbers, currencies, and percentages based on locale (§36.4).</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36.5</a:t>
            </a:r>
            <a:r>
              <a:rPr lang="en-US" altLang="en-US" smtClean="0">
                <a:solidFill>
                  <a:srgbClr val="000000"/>
                </a:solidFill>
                <a:cs typeface="Arial" panose="020B0604020202020204" pitchFamily="34" charset="0"/>
                <a:sym typeface="Arial" panose="020B0604020202020204" pitchFamily="34" charset="0"/>
              </a:rPr>
              <a:t> To develop applications for international audiences using resource bundles (§36.5).</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36.6</a:t>
            </a:r>
            <a:r>
              <a:rPr lang="en-US" altLang="en-US" smtClean="0">
                <a:solidFill>
                  <a:srgbClr val="000000"/>
                </a:solidFill>
                <a:cs typeface="Arial" panose="020B0604020202020204" pitchFamily="34" charset="0"/>
                <a:sym typeface="Arial" panose="020B0604020202020204" pitchFamily="34" charset="0"/>
              </a:rPr>
              <a:t> To specify encoding schemes for text I/O (§36.6).</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Formatting Numbers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16387" name="Content Placeholder 2"/>
          <p:cNvSpPr txBox="1">
            <a:spLocks noGrp="1"/>
          </p:cNvSpPr>
          <p:nvPr>
            <p:ph type="body" idx="1"/>
          </p:nvPr>
        </p:nvSpPr>
        <p:spPr/>
        <p:txBody>
          <a:bodyPr/>
          <a:lstStyle/>
          <a:p>
            <a:pPr>
              <a:defRPr/>
            </a:pPr>
            <a:r>
              <a:rPr lang="en-US" altLang="en-US" smtClean="0"/>
              <a:t>Formatting numbers as currency or percentages is highly locale dependent. </a:t>
            </a:r>
          </a:p>
          <a:p>
            <a:pPr>
              <a:defRPr/>
            </a:pPr>
            <a:r>
              <a:rPr lang="en-US" altLang="en-US" smtClean="0"/>
              <a:t>For example, number 5000.50 is displayed as $5,000.50 in the US currency, but the same number is displayed as 5 000,50 F in the French currency.</a:t>
            </a:r>
            <a:endParaRPr lang="en-US"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Formatting Numbers </a:t>
            </a:r>
            <a:r>
              <a:rPr lang="en-US" altLang="en-US" sz="2000" b="0" dirty="0"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graphicFrame>
        <p:nvGraphicFramePr>
          <p:cNvPr id="51203" name="Picture 2" descr="A diagram illustrates U M L class diagram for the class java period text period Number Format with 23 methods. All the methods in the class are of public access modifier denoted by plus. The 23 methods along with their results are as follows. Method, comma get Instance left parenthesis right parenthesis colon Number Format. Result, Returns the default number format for the current default locale. Method, comma get Instance left parenthesis locale colon Locale right parenthesis colon Number Format. Result, Returns the default number format for the specified locale. Method, comma get Integer Instance left parenthesis right parenthesis colon Number Format. Result, Returns an integer number format for the current default locale. Method, comma get Integer Instance left parenthesis locale colon Locale right parenthesis colon Number Format. Result, Returns an integer number format for the specified locale. Method, comma get Currency Instance left parenthesis right parenthesis colon Number Format. Result, Returns a currency format for the current default locale. Method, comma get Number Instance left parenthesis right parenthesis colon Number Format. Result, Returns a general-purpose number format for the current default locale. Method, comma get Number Instance left parenthesis locale colon Locale right parenthesis colon Number Format. Result, Returns a general-purpose number format for the specified locale. Method, comma get Percent Instance left parenthesis right parenthesis colon Number Format. Result, Returns a percentage format for the current default locale. Method, comma get Percent Instance left parenthesis locale colon Locale right parenthesis colon Number Format. Result, Returns a percentage format for the specified locale. Method, comma format left parenthesis number colon double right parenthesis colon String. Result, Formats a floating-point number. Method, comma format left parenthesis number colon long right parenthesis colon String. Result, Formats an integer. Method, comma get Maximum Fraction Digits left parenthesis right parenthesis colon i n t. Result, Returns the maximum number of allowed fraction digits. Method, comma set Maximum Fraction Digits left parenthesis new Value colon i n t right parenthesis colon void. Result, Sets the maximum number of allowed fraction digits. Method, comma get Minimum Fraction Digits left parenthesis right parenthesis colon i n t. Result, Returns the minimum number of allowed fraction digits. Method, comma set Minimum Fraction Digits left parenthesis new Value colon i n t right parenthesis colon void. Result, Sets the minimum number of allowed fraction digits. Method, comma get Maximum Integer Digits left parenthesis right parenthesis colon i n t. Result, Returns the maximum number of allowed integer digits in a fraction number. Method, comma set Maximum Integer Digits left parenthesis new Value colon i n t right parenthesis colon void. Result, Sets the maximum number of allowed integer digits in a fraction number. Method, comma get Minimum Integer Digits left parenthesis right parenthesis colon i n t. Result, Returns the minimum number of allowed integer digits in a fraction number. Method, comma set Minimum Integer Digits left parenthesis new Value colon i n t right parenthesis colon void. Result, Sets the minimum number of allowed integer digits in a fraction number. Method, comma is Grouping Used left parenthesis right parenthesis colon Boolean. Result, Returns true if grouping is used in this format. For example, in the English locale, with grouping on, the number 1234567 might be formatted as double quote 1,234,567 double quote. Method, comma set Grouping Used left parenthesis new Value colon boolean right parenthesis colon void. Result, Set whether or not grouping will be used in this format. Method, comma parse left parenthesis String source right parenthesis colon Number. Result, Parses string into a number. Method, comma get Available Locales left parenthesis right parenthesis colon Locale left bracket right bracket. Result, Gets the set of Locales for which Number Formats are installed. "/>
          <p:cNvGraphicFramePr>
            <a:graphicFrameLocks noChangeAspect="1"/>
          </p:cNvGraphicFramePr>
          <p:nvPr>
            <p:extLst>
              <p:ext uri="{D42A27DB-BD31-4B8C-83A1-F6EECF244321}">
                <p14:modId xmlns:p14="http://schemas.microsoft.com/office/powerpoint/2010/main" val="2255383281"/>
              </p:ext>
            </p:extLst>
          </p:nvPr>
        </p:nvGraphicFramePr>
        <p:xfrm>
          <a:off x="2352675" y="1320800"/>
          <a:ext cx="4438650" cy="4648200"/>
        </p:xfrm>
        <a:graphic>
          <a:graphicData uri="http://schemas.openxmlformats.org/presentationml/2006/ole">
            <mc:AlternateContent xmlns:mc="http://schemas.openxmlformats.org/markup-compatibility/2006">
              <mc:Choice xmlns:v="urn:schemas-microsoft-com:vml" Requires="v">
                <p:oleObj spid="_x0000_s51221" name="Picture" r:id="rId4" imgW="5017008" imgH="5253228" progId="Word.Picture.8">
                  <p:embed/>
                </p:oleObj>
              </mc:Choice>
              <mc:Fallback>
                <p:oleObj name="Picture" r:id="rId4" imgW="5017008" imgH="5253228"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675" y="1320800"/>
                        <a:ext cx="44386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txBox="1">
            <a:spLocks noGrp="1"/>
          </p:cNvSpPr>
          <p:nvPr>
            <p:ph type="title"/>
          </p:nvPr>
        </p:nvSpPr>
        <p:spPr/>
        <p:txBody>
          <a:bodyPr/>
          <a:lstStyle/>
          <a:p>
            <a:pPr>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dirty="0" err="1" smtClean="0">
                <a:latin typeface="Times New Roman" panose="02020603050405020304" pitchFamily="18" charset="0"/>
                <a:cs typeface="Times New Roman" panose="02020603050405020304" pitchFamily="18" charset="0"/>
                <a:sym typeface="Times New Roman" panose="02020603050405020304" pitchFamily="18" charset="0"/>
              </a:rPr>
              <a:t>NumberFormat</a:t>
            </a: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 Class </a:t>
            </a:r>
            <a:r>
              <a:rPr lang="en-US" altLang="en-US" sz="2000" b="0" dirty="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16387" name="Content Placeholder 2"/>
          <p:cNvSpPr txBox="1">
            <a:spLocks noGrp="1"/>
          </p:cNvSpPr>
          <p:nvPr>
            <p:ph type="body" idx="1"/>
          </p:nvPr>
        </p:nvSpPr>
        <p:spPr/>
        <p:txBody>
          <a:bodyPr/>
          <a:lstStyle/>
          <a:p>
            <a:pPr>
              <a:defRPr/>
            </a:pPr>
            <a:r>
              <a:rPr lang="en-US" altLang="en-US" sz="2400" dirty="0" smtClean="0">
                <a:latin typeface="+mn-lt"/>
              </a:rPr>
              <a:t>Use </a:t>
            </a:r>
            <a:r>
              <a:rPr lang="en-US" altLang="en-US" sz="2400" dirty="0">
                <a:latin typeface="+mn-lt"/>
              </a:rPr>
              <a:t>one of the factory class methods to get a formatter. </a:t>
            </a:r>
          </a:p>
          <a:p>
            <a:pPr>
              <a:defRPr/>
            </a:pPr>
            <a:r>
              <a:rPr lang="en-US" altLang="en-US" sz="2400" dirty="0" smtClean="0">
                <a:latin typeface="+mn-lt"/>
              </a:rPr>
              <a:t>Use</a:t>
            </a:r>
            <a:endParaRPr lang="en-US" altLang="en-US" sz="3600" dirty="0">
              <a:latin typeface="+mn-lt"/>
            </a:endParaRPr>
          </a:p>
        </p:txBody>
      </p:sp>
      <p:graphicFrame>
        <p:nvGraphicFramePr>
          <p:cNvPr id="9" name="Object 3" descr="Get instance left parenthesis right parenthesis or get number instance left parenthesis right parenthesis."/>
          <p:cNvGraphicFramePr>
            <a:graphicFrameLocks noChangeAspect="1"/>
          </p:cNvGraphicFramePr>
          <p:nvPr>
            <p:extLst>
              <p:ext uri="{D42A27DB-BD31-4B8C-83A1-F6EECF244321}">
                <p14:modId xmlns:p14="http://schemas.microsoft.com/office/powerpoint/2010/main" val="3077531846"/>
              </p:ext>
            </p:extLst>
          </p:nvPr>
        </p:nvGraphicFramePr>
        <p:xfrm>
          <a:off x="1447800" y="2300770"/>
          <a:ext cx="5003800" cy="355600"/>
        </p:xfrm>
        <a:graphic>
          <a:graphicData uri="http://schemas.openxmlformats.org/presentationml/2006/ole">
            <mc:AlternateContent xmlns:mc="http://schemas.openxmlformats.org/markup-compatibility/2006">
              <mc:Choice xmlns:v="urn:schemas-microsoft-com:vml" Requires="v">
                <p:oleObj spid="_x0000_s52268" name="Equation" r:id="rId4" imgW="5003640" imgH="355320" progId="Equation.DSMT4">
                  <p:embed/>
                </p:oleObj>
              </mc:Choice>
              <mc:Fallback>
                <p:oleObj name="Equation" r:id="rId4" imgW="5003640" imgH="355320" progId="Equation.DSMT4">
                  <p:embed/>
                  <p:pic>
                    <p:nvPicPr>
                      <p:cNvPr id="0" name=""/>
                      <p:cNvPicPr/>
                      <p:nvPr/>
                    </p:nvPicPr>
                    <p:blipFill>
                      <a:blip r:embed="rId5"/>
                      <a:stretch>
                        <a:fillRect/>
                      </a:stretch>
                    </p:blipFill>
                    <p:spPr>
                      <a:xfrm>
                        <a:off x="1447800" y="2300770"/>
                        <a:ext cx="5003800" cy="355600"/>
                      </a:xfrm>
                      <a:prstGeom prst="rect">
                        <a:avLst/>
                      </a:prstGeom>
                    </p:spPr>
                  </p:pic>
                </p:oleObj>
              </mc:Fallback>
            </mc:AlternateContent>
          </a:graphicData>
        </a:graphic>
      </p:graphicFrame>
      <p:sp>
        <p:nvSpPr>
          <p:cNvPr id="2" name="Content Placeholder 4"/>
          <p:cNvSpPr>
            <a:spLocks noGrp="1"/>
          </p:cNvSpPr>
          <p:nvPr>
            <p:ph type="body" idx="10"/>
          </p:nvPr>
        </p:nvSpPr>
        <p:spPr>
          <a:xfrm>
            <a:off x="6477000" y="2183478"/>
            <a:ext cx="2667000" cy="381000"/>
          </a:xfrm>
        </p:spPr>
        <p:txBody>
          <a:bodyPr/>
          <a:lstStyle/>
          <a:p>
            <a:pPr marL="0" indent="0">
              <a:buNone/>
            </a:pPr>
            <a:r>
              <a:rPr lang="en-US" altLang="en-US" sz="2400" dirty="0">
                <a:latin typeface="+mn-lt"/>
              </a:rPr>
              <a:t>to get the normal</a:t>
            </a:r>
            <a:endParaRPr lang="en-US" sz="2400" dirty="0">
              <a:latin typeface="+mn-lt"/>
            </a:endParaRPr>
          </a:p>
        </p:txBody>
      </p:sp>
      <p:sp>
        <p:nvSpPr>
          <p:cNvPr id="3" name="Content Placeholder 5"/>
          <p:cNvSpPr>
            <a:spLocks noGrp="1"/>
          </p:cNvSpPr>
          <p:nvPr>
            <p:ph type="body" idx="11"/>
          </p:nvPr>
        </p:nvSpPr>
        <p:spPr>
          <a:xfrm>
            <a:off x="727365" y="2665786"/>
            <a:ext cx="2529378" cy="381000"/>
          </a:xfrm>
        </p:spPr>
        <p:txBody>
          <a:bodyPr/>
          <a:lstStyle/>
          <a:p>
            <a:pPr marL="0" indent="0">
              <a:buNone/>
            </a:pPr>
            <a:r>
              <a:rPr lang="en-US" altLang="en-US" sz="2400" dirty="0">
                <a:latin typeface="+mn-lt"/>
              </a:rPr>
              <a:t>number format.</a:t>
            </a:r>
            <a:endParaRPr lang="en-US" sz="2400" dirty="0">
              <a:latin typeface="+mn-lt"/>
            </a:endParaRPr>
          </a:p>
        </p:txBody>
      </p:sp>
      <p:sp>
        <p:nvSpPr>
          <p:cNvPr id="4" name="Content Placeholder 6"/>
          <p:cNvSpPr>
            <a:spLocks noGrp="1"/>
          </p:cNvSpPr>
          <p:nvPr>
            <p:ph type="body" idx="12"/>
          </p:nvPr>
        </p:nvSpPr>
        <p:spPr>
          <a:xfrm>
            <a:off x="533400" y="3222441"/>
            <a:ext cx="1066800" cy="442912"/>
          </a:xfrm>
        </p:spPr>
        <p:txBody>
          <a:bodyPr/>
          <a:lstStyle/>
          <a:p>
            <a:r>
              <a:rPr lang="en-US" altLang="en-US" sz="2400" dirty="0">
                <a:latin typeface="+mn-lt"/>
              </a:rPr>
              <a:t>Use</a:t>
            </a:r>
            <a:endParaRPr lang="en-US" sz="2400" dirty="0">
              <a:latin typeface="+mn-lt"/>
            </a:endParaRPr>
          </a:p>
        </p:txBody>
      </p:sp>
      <p:graphicFrame>
        <p:nvGraphicFramePr>
          <p:cNvPr id="10" name="Object 7" descr="Get currency instance left parenthesis right parenthesis."/>
          <p:cNvGraphicFramePr>
            <a:graphicFrameLocks noChangeAspect="1"/>
          </p:cNvGraphicFramePr>
          <p:nvPr>
            <p:extLst>
              <p:ext uri="{D42A27DB-BD31-4B8C-83A1-F6EECF244321}">
                <p14:modId xmlns:p14="http://schemas.microsoft.com/office/powerpoint/2010/main" val="1858856808"/>
              </p:ext>
            </p:extLst>
          </p:nvPr>
        </p:nvGraphicFramePr>
        <p:xfrm>
          <a:off x="1515687" y="3367473"/>
          <a:ext cx="3048000" cy="355600"/>
        </p:xfrm>
        <a:graphic>
          <a:graphicData uri="http://schemas.openxmlformats.org/presentationml/2006/ole">
            <mc:AlternateContent xmlns:mc="http://schemas.openxmlformats.org/markup-compatibility/2006">
              <mc:Choice xmlns:v="urn:schemas-microsoft-com:vml" Requires="v">
                <p:oleObj spid="_x0000_s52269" name="Equation" r:id="rId6" imgW="3047760" imgH="355320" progId="Equation.DSMT4">
                  <p:embed/>
                </p:oleObj>
              </mc:Choice>
              <mc:Fallback>
                <p:oleObj name="Equation" r:id="rId6" imgW="3047760" imgH="355320" progId="Equation.DSMT4">
                  <p:embed/>
                  <p:pic>
                    <p:nvPicPr>
                      <p:cNvPr id="0" name=""/>
                      <p:cNvPicPr/>
                      <p:nvPr/>
                    </p:nvPicPr>
                    <p:blipFill>
                      <a:blip r:embed="rId7"/>
                      <a:stretch>
                        <a:fillRect/>
                      </a:stretch>
                    </p:blipFill>
                    <p:spPr>
                      <a:xfrm>
                        <a:off x="1515687" y="3367473"/>
                        <a:ext cx="3048000" cy="355600"/>
                      </a:xfrm>
                      <a:prstGeom prst="rect">
                        <a:avLst/>
                      </a:prstGeom>
                    </p:spPr>
                  </p:pic>
                </p:oleObj>
              </mc:Fallback>
            </mc:AlternateContent>
          </a:graphicData>
        </a:graphic>
      </p:graphicFrame>
      <p:sp>
        <p:nvSpPr>
          <p:cNvPr id="5" name="Content Placeholder 8"/>
          <p:cNvSpPr>
            <a:spLocks noGrp="1"/>
          </p:cNvSpPr>
          <p:nvPr>
            <p:ph type="body" idx="13"/>
          </p:nvPr>
        </p:nvSpPr>
        <p:spPr>
          <a:xfrm>
            <a:off x="4594167" y="3264753"/>
            <a:ext cx="4092633" cy="381000"/>
          </a:xfrm>
        </p:spPr>
        <p:txBody>
          <a:bodyPr/>
          <a:lstStyle/>
          <a:p>
            <a:pPr marL="0" indent="0">
              <a:buNone/>
            </a:pPr>
            <a:r>
              <a:rPr lang="en-US" altLang="en-US" sz="2400" dirty="0">
                <a:latin typeface="+mn-lt"/>
              </a:rPr>
              <a:t>to get the currency </a:t>
            </a:r>
            <a:r>
              <a:rPr lang="en-US" altLang="en-US" sz="2400" dirty="0" smtClean="0">
                <a:latin typeface="+mn-lt"/>
              </a:rPr>
              <a:t>number</a:t>
            </a:r>
            <a:endParaRPr lang="en-US" sz="2400" dirty="0">
              <a:latin typeface="+mn-lt"/>
            </a:endParaRPr>
          </a:p>
        </p:txBody>
      </p:sp>
      <p:sp>
        <p:nvSpPr>
          <p:cNvPr id="12" name="Content Placeholder 9"/>
          <p:cNvSpPr txBox="1"/>
          <p:nvPr/>
        </p:nvSpPr>
        <p:spPr>
          <a:xfrm>
            <a:off x="800100" y="3735722"/>
            <a:ext cx="1295400" cy="461665"/>
          </a:xfrm>
          <a:prstGeom prst="rect">
            <a:avLst/>
          </a:prstGeom>
          <a:noFill/>
        </p:spPr>
        <p:txBody>
          <a:bodyPr wrap="square" rtlCol="0">
            <a:spAutoFit/>
          </a:bodyPr>
          <a:lstStyle/>
          <a:p>
            <a:r>
              <a:rPr lang="en-US" altLang="en-US" sz="2400" dirty="0">
                <a:latin typeface="+mn-lt"/>
              </a:rPr>
              <a:t>format</a:t>
            </a:r>
            <a:r>
              <a:rPr lang="en-US" altLang="en-US" sz="2400" dirty="0" smtClean="0">
                <a:latin typeface="+mn-lt"/>
              </a:rPr>
              <a:t>.</a:t>
            </a:r>
            <a:endParaRPr lang="en-US" sz="2400" dirty="0">
              <a:latin typeface="+mn-lt"/>
            </a:endParaRPr>
          </a:p>
        </p:txBody>
      </p:sp>
      <p:sp>
        <p:nvSpPr>
          <p:cNvPr id="6" name="Content Placeholder 10"/>
          <p:cNvSpPr>
            <a:spLocks noGrp="1"/>
          </p:cNvSpPr>
          <p:nvPr>
            <p:ph type="body" idx="14"/>
          </p:nvPr>
        </p:nvSpPr>
        <p:spPr>
          <a:xfrm>
            <a:off x="533400" y="4213929"/>
            <a:ext cx="1066800" cy="381000"/>
          </a:xfrm>
        </p:spPr>
        <p:txBody>
          <a:bodyPr/>
          <a:lstStyle/>
          <a:p>
            <a:r>
              <a:rPr lang="en-US" altLang="en-US" sz="2400" dirty="0"/>
              <a:t>Use</a:t>
            </a:r>
            <a:endParaRPr lang="en-US" sz="2400" dirty="0"/>
          </a:p>
        </p:txBody>
      </p:sp>
      <p:graphicFrame>
        <p:nvGraphicFramePr>
          <p:cNvPr id="11" name="Object 11" descr="Get percent instance left parenthesis right parenthesis."/>
          <p:cNvGraphicFramePr>
            <a:graphicFrameLocks noChangeAspect="1"/>
          </p:cNvGraphicFramePr>
          <p:nvPr>
            <p:extLst>
              <p:ext uri="{D42A27DB-BD31-4B8C-83A1-F6EECF244321}">
                <p14:modId xmlns:p14="http://schemas.microsoft.com/office/powerpoint/2010/main" val="2937136159"/>
              </p:ext>
            </p:extLst>
          </p:nvPr>
        </p:nvGraphicFramePr>
        <p:xfrm>
          <a:off x="1540625" y="4357217"/>
          <a:ext cx="2870200" cy="355600"/>
        </p:xfrm>
        <a:graphic>
          <a:graphicData uri="http://schemas.openxmlformats.org/presentationml/2006/ole">
            <mc:AlternateContent xmlns:mc="http://schemas.openxmlformats.org/markup-compatibility/2006">
              <mc:Choice xmlns:v="urn:schemas-microsoft-com:vml" Requires="v">
                <p:oleObj spid="_x0000_s52270" name="Equation" r:id="rId8" imgW="2869920" imgH="355320" progId="Equation.DSMT4">
                  <p:embed/>
                </p:oleObj>
              </mc:Choice>
              <mc:Fallback>
                <p:oleObj name="Equation" r:id="rId8" imgW="2869920" imgH="355320" progId="Equation.DSMT4">
                  <p:embed/>
                  <p:pic>
                    <p:nvPicPr>
                      <p:cNvPr id="0" name=""/>
                      <p:cNvPicPr/>
                      <p:nvPr/>
                    </p:nvPicPr>
                    <p:blipFill>
                      <a:blip r:embed="rId9"/>
                      <a:stretch>
                        <a:fillRect/>
                      </a:stretch>
                    </p:blipFill>
                    <p:spPr>
                      <a:xfrm>
                        <a:off x="1540625" y="4357217"/>
                        <a:ext cx="2870200" cy="355600"/>
                      </a:xfrm>
                      <a:prstGeom prst="rect">
                        <a:avLst/>
                      </a:prstGeom>
                    </p:spPr>
                  </p:pic>
                </p:oleObj>
              </mc:Fallback>
            </mc:AlternateContent>
          </a:graphicData>
        </a:graphic>
      </p:graphicFrame>
      <p:sp>
        <p:nvSpPr>
          <p:cNvPr id="8" name="Content Placeholder 12"/>
          <p:cNvSpPr>
            <a:spLocks noGrp="1"/>
          </p:cNvSpPr>
          <p:nvPr>
            <p:ph type="body" idx="16"/>
          </p:nvPr>
        </p:nvSpPr>
        <p:spPr>
          <a:xfrm>
            <a:off x="4410825" y="4220884"/>
            <a:ext cx="4060767" cy="381000"/>
          </a:xfrm>
        </p:spPr>
        <p:txBody>
          <a:bodyPr/>
          <a:lstStyle/>
          <a:p>
            <a:pPr marL="0" indent="0">
              <a:buNone/>
            </a:pPr>
            <a:r>
              <a:rPr lang="en-US" altLang="en-US" sz="2400" dirty="0">
                <a:latin typeface="+mn-lt"/>
              </a:rPr>
              <a:t>to get a format for displaying</a:t>
            </a:r>
            <a:endParaRPr lang="en-US" sz="2400" dirty="0">
              <a:latin typeface="+mn-lt"/>
            </a:endParaRPr>
          </a:p>
        </p:txBody>
      </p:sp>
      <p:sp>
        <p:nvSpPr>
          <p:cNvPr id="7" name="Content Placeholder 13"/>
          <p:cNvSpPr>
            <a:spLocks noGrp="1"/>
          </p:cNvSpPr>
          <p:nvPr>
            <p:ph type="body" idx="15"/>
          </p:nvPr>
        </p:nvSpPr>
        <p:spPr>
          <a:xfrm>
            <a:off x="800100" y="4728450"/>
            <a:ext cx="7886700" cy="910350"/>
          </a:xfrm>
        </p:spPr>
        <p:txBody>
          <a:bodyPr/>
          <a:lstStyle/>
          <a:p>
            <a:pPr marL="0" indent="0">
              <a:buNone/>
            </a:pPr>
            <a:r>
              <a:rPr lang="en-US" altLang="en-US" sz="2400" dirty="0">
                <a:latin typeface="+mn-lt"/>
              </a:rPr>
              <a:t>percentages. With this format, a fraction like 0.53 is displayed as 53</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534455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smtClean="0">
                <a:latin typeface="Courier New" panose="02070309020205020404" pitchFamily="49" charset="0"/>
                <a:cs typeface="Times New Roman" panose="02020603050405020304" pitchFamily="18" charset="0"/>
                <a:sym typeface="Times New Roman" panose="02020603050405020304" pitchFamily="18" charset="0"/>
              </a:rPr>
              <a:t>NumberFormat</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 Class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sp>
        <p:nvSpPr>
          <p:cNvPr id="16387" name="Content Placeholder 2"/>
          <p:cNvSpPr txBox="1">
            <a:spLocks noGrp="1"/>
          </p:cNvSpPr>
          <p:nvPr>
            <p:ph type="body" idx="1"/>
          </p:nvPr>
        </p:nvSpPr>
        <p:spPr>
          <a:xfrm>
            <a:off x="457200" y="1600200"/>
            <a:ext cx="8229600" cy="1219200"/>
          </a:xfrm>
        </p:spPr>
        <p:txBody>
          <a:bodyPr/>
          <a:lstStyle/>
          <a:p>
            <a:pPr>
              <a:spcAft>
                <a:spcPts val="1200"/>
              </a:spcAft>
              <a:defRPr/>
            </a:pPr>
            <a:r>
              <a:rPr lang="en-US" altLang="en-US" sz="2400" dirty="0">
                <a:latin typeface="+mn-lt"/>
              </a:rPr>
              <a:t>For example, to display a number in percentages, you can use the following code to create a formatter for the given locale.</a:t>
            </a:r>
          </a:p>
        </p:txBody>
      </p:sp>
      <p:pic>
        <p:nvPicPr>
          <p:cNvPr id="55300" name="Picture 3" descr="Computer code has 2 lines. The lines read as follows. Line 1. Number Format p e r c Form. Line 2. Number Format period get Percent Instance left parenthesis locale right parenthesis semicolon.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971800"/>
            <a:ext cx="55626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4"/>
          <p:cNvSpPr>
            <a:spLocks noGrp="1"/>
          </p:cNvSpPr>
          <p:nvPr>
            <p:ph type="body" idx="10"/>
          </p:nvPr>
        </p:nvSpPr>
        <p:spPr>
          <a:xfrm>
            <a:off x="457200" y="4257675"/>
            <a:ext cx="8229600" cy="914400"/>
          </a:xfrm>
        </p:spPr>
        <p:txBody>
          <a:bodyPr/>
          <a:lstStyle/>
          <a:p>
            <a:pPr>
              <a:defRPr/>
            </a:pPr>
            <a:r>
              <a:rPr lang="en-US" altLang="en-US" sz="2400" dirty="0">
                <a:latin typeface="+mn-lt"/>
              </a:rPr>
              <a:t>You can then use </a:t>
            </a:r>
            <a:r>
              <a:rPr lang="en-US" altLang="en-US" sz="2400" u="sng" dirty="0">
                <a:latin typeface="+mn-lt"/>
              </a:rPr>
              <a:t>percForm</a:t>
            </a:r>
            <a:r>
              <a:rPr lang="en-US" altLang="en-US" sz="2400" dirty="0">
                <a:latin typeface="+mn-lt"/>
              </a:rPr>
              <a:t> to format a number into a string like this</a:t>
            </a:r>
            <a:r>
              <a:rPr lang="en-US" altLang="en-US" sz="2400" dirty="0" smtClean="0">
                <a:latin typeface="+mn-lt"/>
              </a:rPr>
              <a:t>:</a:t>
            </a:r>
            <a:endParaRPr lang="en-US" altLang="en-US" sz="2400" dirty="0">
              <a:latin typeface="+mn-lt"/>
            </a:endParaRPr>
          </a:p>
        </p:txBody>
      </p:sp>
      <p:pic>
        <p:nvPicPr>
          <p:cNvPr id="55302" name="Picture 5" descr="Computer code reads, String s equals p e r c Form period format left parenthesis 0.075 right parenthesis semicolo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5324475"/>
            <a:ext cx="52863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Formatting Numbers </a:t>
            </a:r>
          </a:p>
        </p:txBody>
      </p:sp>
      <p:sp>
        <p:nvSpPr>
          <p:cNvPr id="2" name="Content Placeholder 2"/>
          <p:cNvSpPr>
            <a:spLocks noGrp="1"/>
          </p:cNvSpPr>
          <p:nvPr>
            <p:ph type="body" idx="1"/>
          </p:nvPr>
        </p:nvSpPr>
        <p:spPr>
          <a:xfrm>
            <a:off x="457200" y="1600200"/>
            <a:ext cx="8229600" cy="1600200"/>
          </a:xfrm>
        </p:spPr>
        <p:txBody>
          <a:bodyPr/>
          <a:lstStyle/>
          <a:p>
            <a:pPr>
              <a:defRPr/>
            </a:pPr>
            <a:r>
              <a:rPr lang="en-US" altLang="en-US" dirty="0" smtClean="0"/>
              <a:t>Objective: This example creates a loan calculator similar to the one in Listing 15.6. This new loan calculator allows the user to choose locales, and displays numbers in locale-sensitive format. </a:t>
            </a:r>
            <a:endParaRPr lang="en-US" altLang="en-US" dirty="0"/>
          </a:p>
        </p:txBody>
      </p:sp>
      <p:pic>
        <p:nvPicPr>
          <p:cNvPr id="57348" name="Picture 3" descr="A window of Number Formatting Demo displays a loan calculator with Arabic selected under Choose a Locale drop down box. Interest Rate, Number of Years, Loan Amount are entered in text boxes and the Payment is calculated. Payment is classified into Monthly Payment and Total Payment. Compute button is activ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213" y="3400425"/>
            <a:ext cx="26955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24000" y="5303936"/>
            <a:ext cx="1600200" cy="307777"/>
          </a:xfrm>
          <a:prstGeom prst="rect">
            <a:avLst/>
          </a:prstGeom>
          <a:noFill/>
        </p:spPr>
        <p:txBody>
          <a:bodyPr wrap="square" rtlCol="0">
            <a:spAutoFit/>
          </a:bodyPr>
          <a:lstStyle/>
          <a:p>
            <a:r>
              <a:rPr lang="en-US" sz="1400" dirty="0" smtClean="0">
                <a:latin typeface="+mn-lt"/>
                <a:hlinkClick r:id="rId4"/>
              </a:rPr>
              <a:t>Click here to view</a:t>
            </a:r>
            <a:endParaRPr lang="en-US" sz="1400" dirty="0">
              <a:latin typeface="+mn-lt"/>
            </a:endParaRPr>
          </a:p>
        </p:txBody>
      </p:sp>
      <p:sp>
        <p:nvSpPr>
          <p:cNvPr id="6" name="TextBox 5">
            <a:hlinkClick r:id="" action="ppaction://noaction" highlightClick="1"/>
          </p:cNvPr>
          <p:cNvSpPr>
            <a:spLocks noChangeArrowheads="1"/>
          </p:cNvSpPr>
          <p:nvPr/>
        </p:nvSpPr>
        <p:spPr bwMode="auto">
          <a:xfrm>
            <a:off x="990600" y="5683370"/>
            <a:ext cx="2947987" cy="533400"/>
          </a:xfrm>
          <a:prstGeom prst="actionButtonBlank">
            <a:avLst/>
          </a:prstGeom>
          <a:solidFill>
            <a:srgbClr val="00B050"/>
          </a:solidFill>
          <a:ln>
            <a:noFill/>
          </a:ln>
          <a:effectLst>
            <a:prstShdw prst="shdw17" dist="17961" dir="2700000">
              <a:schemeClr val="bg1"/>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smtClean="0">
                <a:latin typeface="+mn-lt"/>
              </a:rPr>
              <a:t>NumberFormatDemo</a:t>
            </a:r>
          </a:p>
        </p:txBody>
      </p:sp>
      <p:sp>
        <p:nvSpPr>
          <p:cNvPr id="8" name="TextBox 6">
            <a:hlinkClick r:id="rId5"/>
          </p:cNvPr>
          <p:cNvSpPr txBox="1"/>
          <p:nvPr/>
        </p:nvSpPr>
        <p:spPr>
          <a:xfrm>
            <a:off x="4172744" y="5683370"/>
            <a:ext cx="2990491" cy="558615"/>
          </a:xfrm>
          <a:prstGeom prst="rect">
            <a:avLst/>
          </a:prstGeom>
          <a:solidFill>
            <a:srgbClr val="38A1BA"/>
          </a:solidFill>
        </p:spPr>
        <p:txBody>
          <a:bodyPr wrap="square" rtlCol="0">
            <a:spAutoFit/>
          </a:bodyPr>
          <a:lstStyle/>
          <a:p>
            <a:pPr algn="ctr">
              <a:defRPr/>
            </a:pPr>
            <a:r>
              <a:rPr lang="en-US" altLang="en-US" sz="2400" dirty="0">
                <a:latin typeface="+mn-lt"/>
              </a:rPr>
              <a:t>Run as Application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Resource Bundles (Optional)</a:t>
            </a:r>
          </a:p>
        </p:txBody>
      </p:sp>
      <p:sp>
        <p:nvSpPr>
          <p:cNvPr id="16387" name="Content Placeholder 2"/>
          <p:cNvSpPr txBox="1">
            <a:spLocks noGrp="1"/>
          </p:cNvSpPr>
          <p:nvPr>
            <p:ph type="body" idx="1"/>
          </p:nvPr>
        </p:nvSpPr>
        <p:spPr/>
        <p:txBody>
          <a:bodyPr/>
          <a:lstStyle/>
          <a:p>
            <a:pPr>
              <a:defRPr/>
            </a:pPr>
            <a:r>
              <a:rPr lang="en-US" altLang="en-US" smtClean="0"/>
              <a:t>A resource bundle is a Java class file or a text file that provides locale-specific information. This information can be accessed by Java programs dynamically. </a:t>
            </a:r>
          </a:p>
          <a:p>
            <a:pPr>
              <a:defRPr/>
            </a:pPr>
            <a:r>
              <a:rPr lang="en-US" altLang="en-US" smtClean="0"/>
              <a:t>When your program needs a locale-specific resource, a message string for example, your program can load the string from the resource bundle that is appropriate for the desired locale. In this way, you can write program code that is largely independent of the user's locale isolating most, if not all, of the locale-specific information in resource bundles.</a:t>
            </a:r>
            <a:endParaRPr lang="en-US"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Using Resource Bundles</a:t>
            </a:r>
            <a:r>
              <a:rPr lang="en-US" altLang="en-US" u="sng" smtClean="0">
                <a:solidFill>
                  <a:schemeClr val="tx1"/>
                </a:solidFill>
                <a:latin typeface="Book Antiqua" panose="02040602050305030304" pitchFamily="18" charset="0"/>
                <a:cs typeface="Times New Roman" panose="02020603050405020304" pitchFamily="18" charset="0"/>
                <a:sym typeface="Times New Roman" panose="02020603050405020304" pitchFamily="18" charset="0"/>
              </a:rPr>
              <a:t> </a:t>
            </a:r>
            <a:endParaRPr lang="en-US" altLang="en-US"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6387" name="Content Placeholder 2"/>
          <p:cNvSpPr txBox="1">
            <a:spLocks noGrp="1"/>
          </p:cNvSpPr>
          <p:nvPr>
            <p:ph type="body" idx="1"/>
          </p:nvPr>
        </p:nvSpPr>
        <p:spPr/>
        <p:txBody>
          <a:bodyPr/>
          <a:lstStyle/>
          <a:p>
            <a:pPr>
              <a:defRPr/>
            </a:pPr>
            <a:r>
              <a:rPr lang="en-US" altLang="en-US" dirty="0"/>
              <a:t>Objective: This example modifies the </a:t>
            </a:r>
            <a:r>
              <a:rPr lang="en-US" altLang="en-US" dirty="0" err="1"/>
              <a:t>NumberFormattingDemo</a:t>
            </a:r>
            <a:r>
              <a:rPr lang="en-US" altLang="en-US" dirty="0"/>
              <a:t> program in the preceding example to display messages, title, and button labels in English, Chinese, and French languages.</a:t>
            </a:r>
            <a:r>
              <a:rPr lang="en-US" altLang="en-US" dirty="0">
                <a:latin typeface="Courier" charset="0"/>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(5 of 5)</a:t>
            </a:r>
          </a:p>
        </p:txBody>
      </p:sp>
      <p:pic>
        <p:nvPicPr>
          <p:cNvPr id="63491" name="Picture 2" descr="Two windows of Number Formatting Demo displays a loan calculator in two different languages. In the first window, English is selected under Choose a Locale drop down box, and the buttons and labels in the window are in English. In the second window, French (Switzerland) is selected under Choose a Locale drop down box, and the buttons and labels are in French."/>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4875" y="1524000"/>
            <a:ext cx="733425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371600" y="5257800"/>
            <a:ext cx="1600201" cy="307777"/>
          </a:xfrm>
          <a:prstGeom prst="rect">
            <a:avLst/>
          </a:prstGeom>
          <a:noFill/>
        </p:spPr>
        <p:txBody>
          <a:bodyPr wrap="square" rtlCol="0">
            <a:spAutoFit/>
          </a:bodyPr>
          <a:lstStyle/>
          <a:p>
            <a:r>
              <a:rPr lang="en-US" sz="1400" dirty="0" smtClean="0">
                <a:latin typeface="+mn-lt"/>
                <a:hlinkClick r:id="rId4"/>
              </a:rPr>
              <a:t>Click here to view</a:t>
            </a:r>
            <a:endParaRPr lang="en-US" sz="1400" dirty="0">
              <a:latin typeface="+mn-lt"/>
            </a:endParaRPr>
          </a:p>
        </p:txBody>
      </p:sp>
      <p:sp>
        <p:nvSpPr>
          <p:cNvPr id="6" name="TextBox 4">
            <a:hlinkClick r:id="" action="ppaction://noaction" highlightClick="1"/>
          </p:cNvPr>
          <p:cNvSpPr>
            <a:spLocks noChangeArrowheads="1"/>
          </p:cNvSpPr>
          <p:nvPr/>
        </p:nvSpPr>
        <p:spPr bwMode="auto">
          <a:xfrm>
            <a:off x="533399" y="5678117"/>
            <a:ext cx="3557588" cy="533400"/>
          </a:xfrm>
          <a:prstGeom prst="actionButtonBlank">
            <a:avLst/>
          </a:prstGeom>
          <a:solidFill>
            <a:srgbClr val="00B050"/>
          </a:solidFill>
          <a:ln>
            <a:noFill/>
          </a:ln>
          <a:effectLst>
            <a:prstShdw prst="shdw17" dist="17961" dir="2700000">
              <a:schemeClr val="bg1"/>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smtClean="0">
                <a:latin typeface="+mn-lt"/>
              </a:rPr>
              <a:t>ResourceBundleDemo</a:t>
            </a:r>
          </a:p>
        </p:txBody>
      </p:sp>
      <p:sp>
        <p:nvSpPr>
          <p:cNvPr id="8" name="TextBox 5">
            <a:hlinkClick r:id="rId5"/>
          </p:cNvPr>
          <p:cNvSpPr txBox="1"/>
          <p:nvPr/>
        </p:nvSpPr>
        <p:spPr>
          <a:xfrm>
            <a:off x="4172744" y="5683370"/>
            <a:ext cx="2990491" cy="558615"/>
          </a:xfrm>
          <a:prstGeom prst="rect">
            <a:avLst/>
          </a:prstGeom>
          <a:solidFill>
            <a:srgbClr val="38A1BA"/>
          </a:solidFill>
        </p:spPr>
        <p:txBody>
          <a:bodyPr wrap="square" rtlCol="0">
            <a:spAutoFit/>
          </a:bodyPr>
          <a:lstStyle/>
          <a:p>
            <a:pPr algn="ctr">
              <a:defRPr/>
            </a:pPr>
            <a:r>
              <a:rPr lang="en-US" altLang="en-US" sz="2400" dirty="0">
                <a:latin typeface="+mn-lt"/>
              </a:rPr>
              <a:t>Run as Application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Copyright</a:t>
            </a:r>
            <a:endParaRPr lang="en-US" dirty="0"/>
          </a:p>
        </p:txBody>
      </p:sp>
      <p:pic>
        <p:nvPicPr>
          <p:cNvPr id="65538"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69500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Java’s International Support</a:t>
            </a:r>
          </a:p>
        </p:txBody>
      </p:sp>
      <p:sp>
        <p:nvSpPr>
          <p:cNvPr id="16387" name="Content Placeholder 2"/>
          <p:cNvSpPr txBox="1">
            <a:spLocks noGrp="1"/>
          </p:cNvSpPr>
          <p:nvPr>
            <p:ph type="body" idx="1"/>
          </p:nvPr>
        </p:nvSpPr>
        <p:spPr/>
        <p:txBody>
          <a:bodyPr/>
          <a:lstStyle/>
          <a:p>
            <a:pPr>
              <a:defRPr/>
            </a:pPr>
            <a:r>
              <a:rPr lang="en-US" altLang="en-US" sz="2200" dirty="0" smtClean="0"/>
              <a:t>Use Unicode</a:t>
            </a:r>
          </a:p>
          <a:p>
            <a:pPr>
              <a:defRPr/>
            </a:pPr>
            <a:r>
              <a:rPr lang="en-US" altLang="en-US" sz="2200" dirty="0" smtClean="0"/>
              <a:t>Provide the Locale class to encapsulate information about a specific locale. A </a:t>
            </a:r>
            <a:r>
              <a:rPr lang="en-US" altLang="en-US" sz="2200" b="1" dirty="0" smtClean="0"/>
              <a:t>Locale</a:t>
            </a:r>
            <a:r>
              <a:rPr lang="en-US" altLang="en-US" sz="2200" dirty="0" smtClean="0"/>
              <a:t> object determines how locale-sensitive information, such as date, time, and number, is displayed, and how locale-sensitive operations, such as sorting strings, are performed.</a:t>
            </a:r>
          </a:p>
          <a:p>
            <a:pPr>
              <a:defRPr/>
            </a:pPr>
            <a:r>
              <a:rPr lang="en-US" altLang="en-US" sz="2200" dirty="0" smtClean="0"/>
              <a:t>Use the </a:t>
            </a:r>
            <a:r>
              <a:rPr lang="en-US" altLang="en-US" sz="2200" dirty="0" err="1" smtClean="0"/>
              <a:t>ResourceBundle</a:t>
            </a:r>
            <a:r>
              <a:rPr lang="en-US" altLang="en-US" sz="2200" dirty="0" smtClean="0"/>
              <a:t> class to separate locale-specific information such as status messages and the GUI component labels from the program. The information is stored outside the source code and can be accessed and loaded dynamically at runtime from a </a:t>
            </a:r>
            <a:r>
              <a:rPr lang="en-US" altLang="en-US" sz="2200" b="1" dirty="0" err="1" smtClean="0"/>
              <a:t>ResourceBundle</a:t>
            </a:r>
            <a:r>
              <a:rPr lang="en-US" altLang="en-US" sz="2200" dirty="0" smtClean="0"/>
              <a:t>, rather than hard-coded into the program. </a:t>
            </a:r>
            <a:endParaRPr lang="en-US" alt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The Locale Class</a:t>
            </a:r>
          </a:p>
        </p:txBody>
      </p:sp>
      <p:sp>
        <p:nvSpPr>
          <p:cNvPr id="16387" name="Content Placeholder 2"/>
          <p:cNvSpPr txBox="1">
            <a:spLocks noGrp="1"/>
          </p:cNvSpPr>
          <p:nvPr>
            <p:ph type="body" idx="1"/>
          </p:nvPr>
        </p:nvSpPr>
        <p:spPr>
          <a:xfrm>
            <a:off x="457200" y="1600200"/>
            <a:ext cx="8229600" cy="1524000"/>
          </a:xfrm>
        </p:spPr>
        <p:txBody>
          <a:bodyPr/>
          <a:lstStyle/>
          <a:p>
            <a:pPr>
              <a:lnSpc>
                <a:spcPct val="90000"/>
              </a:lnSpc>
              <a:defRPr/>
            </a:pPr>
            <a:r>
              <a:rPr lang="en-US" altLang="en-US" dirty="0"/>
              <a:t>A </a:t>
            </a:r>
            <a:r>
              <a:rPr lang="en-US" altLang="en-US" dirty="0">
                <a:latin typeface="Courier New" panose="02070309020205020404" pitchFamily="49" charset="0"/>
              </a:rPr>
              <a:t>Locale</a:t>
            </a:r>
            <a:r>
              <a:rPr lang="en-US" altLang="en-US" dirty="0"/>
              <a:t> object represents a specific geographical, political, or cultural region. An operation that requires a </a:t>
            </a:r>
            <a:r>
              <a:rPr lang="en-US" altLang="en-US" dirty="0">
                <a:latin typeface="Courier New" panose="02070309020205020404" pitchFamily="49" charset="0"/>
              </a:rPr>
              <a:t>Locale</a:t>
            </a:r>
            <a:r>
              <a:rPr lang="en-US" altLang="en-US" dirty="0"/>
              <a:t> to perform its task is called locale-sensitive</a:t>
            </a:r>
            <a:r>
              <a:rPr lang="en-US" altLang="en-US" i="1" dirty="0"/>
              <a:t>.</a:t>
            </a:r>
            <a:r>
              <a:rPr lang="en-US" altLang="en-US" dirty="0"/>
              <a:t> You can use </a:t>
            </a:r>
            <a:r>
              <a:rPr lang="en-US" altLang="en-US" dirty="0">
                <a:latin typeface="Courier New" panose="02070309020205020404" pitchFamily="49" charset="0"/>
              </a:rPr>
              <a:t>Locale</a:t>
            </a:r>
            <a:r>
              <a:rPr lang="en-US" altLang="en-US" dirty="0"/>
              <a:t> to tailor information to the user.</a:t>
            </a:r>
            <a:r>
              <a:rPr lang="en-US" altLang="en-US" sz="2800" dirty="0"/>
              <a:t> </a:t>
            </a:r>
            <a:endParaRPr lang="en-US" altLang="en-US" sz="2800" dirty="0">
              <a:latin typeface="Book Antiqua" panose="02040602050305030304" pitchFamily="18" charset="0"/>
            </a:endParaRPr>
          </a:p>
        </p:txBody>
      </p:sp>
      <p:graphicFrame>
        <p:nvGraphicFramePr>
          <p:cNvPr id="16388" name="Object 3" descr="A diagram illustrates a U M L class diagram for the class java period u t i l period Local. There are 11 methods in the class. All the methods in the class are of public access modifier denoted by plus. The 11 methods in the class along with their results are as follows. Method, Locale left parenthesis language colon String right parenthesis. Result, Constructs a locale from a language code. Method, Locale left parenthesis language colon String comma country colon String right parenthesis. Result, Constructs a locale from language and country codes. Method, Locale left parenthesis language colon String comma country colon String comma variant colon String right parenthesis. Result, Construct a locale from language, country, and variant codes. Method, get Country left parenthesis right parenthesis colon String. Result, Returns the country/region code for this locale. Method, get Language left parenthesis right parenthesis colon String. Result, Returns the language code for this locale. Method, get Variant left parenthesis right parenthesis colon String. Result, Returns the variant code for this locale. Method, get Default left parenthesis right parenthesis colon Locale. Result, Gets the default locale on the machine. Method, get Display Country left parenthesis right parenthesis colon String. Result, Returns the name of the country as expressed in the current locale. Method, get Display Language left parenthesis right parenthesis colon String. Result, Returns the name of the language as expressed in the current locale. Method, get Display Name left parenthesis right parenthesis colon String. Result, Returns the name for the locale. For example, the name is Chinese, China, for the locale Locale period CHINA. Method, get Display Variant left parenthesis right parenthesis colon String. Result, Returns the name for the locale’s variant if exists."/>
          <p:cNvGraphicFramePr>
            <a:graphicFrameLocks noChangeAspect="1"/>
          </p:cNvGraphicFramePr>
          <p:nvPr>
            <p:extLst>
              <p:ext uri="{D42A27DB-BD31-4B8C-83A1-F6EECF244321}">
                <p14:modId xmlns:p14="http://schemas.microsoft.com/office/powerpoint/2010/main" val="1594719767"/>
              </p:ext>
            </p:extLst>
          </p:nvPr>
        </p:nvGraphicFramePr>
        <p:xfrm>
          <a:off x="1714500" y="3124200"/>
          <a:ext cx="5715000" cy="2817813"/>
        </p:xfrm>
        <a:graphic>
          <a:graphicData uri="http://schemas.openxmlformats.org/presentationml/2006/ole">
            <mc:AlternateContent xmlns:mc="http://schemas.openxmlformats.org/markup-compatibility/2006">
              <mc:Choice xmlns:v="urn:schemas-microsoft-com:vml" Requires="v">
                <p:oleObj spid="_x0000_s16406" name="Picture" r:id="rId4" imgW="4776216" imgH="2354580" progId="Word.Picture.8">
                  <p:embed/>
                </p:oleObj>
              </mc:Choice>
              <mc:Fallback>
                <p:oleObj name="Picture" r:id="rId4" imgW="4776216" imgH="2354580"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0" y="3124200"/>
                        <a:ext cx="5715000" cy="281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Creating a Locale</a:t>
            </a:r>
          </a:p>
        </p:txBody>
      </p:sp>
      <p:sp>
        <p:nvSpPr>
          <p:cNvPr id="16387" name="Content Placeholder 2"/>
          <p:cNvSpPr txBox="1">
            <a:spLocks noGrp="1"/>
          </p:cNvSpPr>
          <p:nvPr>
            <p:ph type="body" idx="1"/>
          </p:nvPr>
        </p:nvSpPr>
        <p:spPr>
          <a:xfrm>
            <a:off x="457200" y="1600200"/>
            <a:ext cx="8229600" cy="838200"/>
          </a:xfrm>
        </p:spPr>
        <p:txBody>
          <a:bodyPr/>
          <a:lstStyle/>
          <a:p>
            <a:pPr>
              <a:lnSpc>
                <a:spcPct val="90000"/>
              </a:lnSpc>
              <a:defRPr/>
            </a:pPr>
            <a:r>
              <a:rPr lang="en-US" altLang="en-US" dirty="0"/>
              <a:t>To create a </a:t>
            </a:r>
            <a:r>
              <a:rPr lang="en-US" altLang="en-US" dirty="0">
                <a:latin typeface="Courier New" panose="02070309020205020404" pitchFamily="49" charset="0"/>
              </a:rPr>
              <a:t>Locale</a:t>
            </a:r>
            <a:r>
              <a:rPr lang="en-US" altLang="en-US" dirty="0"/>
              <a:t> object, you can use the</a:t>
            </a:r>
            <a:br>
              <a:rPr lang="en-US" altLang="en-US" dirty="0"/>
            </a:br>
            <a:r>
              <a:rPr lang="en-US" altLang="en-US" dirty="0"/>
              <a:t>following constructor in </a:t>
            </a:r>
            <a:r>
              <a:rPr lang="en-US" altLang="en-US" dirty="0">
                <a:latin typeface="Courier New" panose="02070309020205020404" pitchFamily="49" charset="0"/>
              </a:rPr>
              <a:t>Locale</a:t>
            </a:r>
            <a:r>
              <a:rPr lang="en-US" altLang="en-US" dirty="0"/>
              <a:t> class:</a:t>
            </a:r>
            <a:r>
              <a:rPr lang="en-US" altLang="en-US" sz="2800" dirty="0"/>
              <a:t> </a:t>
            </a:r>
            <a:endParaRPr lang="en-US" altLang="en-US" dirty="0">
              <a:latin typeface="Book Antiqua" panose="02040602050305030304" pitchFamily="18" charset="0"/>
            </a:endParaRPr>
          </a:p>
        </p:txBody>
      </p:sp>
      <p:pic>
        <p:nvPicPr>
          <p:cNvPr id="18436" name="Picture 3" descr="Two computer codes. The first computer code is the syntax for constructors of locale class. The code has 2 lines. The lines read as follows. Locale left parenthesis String language comma String country right parenthesis. Line 2. Locale left parenthesis String language comma String country comma String variant right parenthesis. The second computer code is an example code. The code has 4 lines. The lines read as follows. Line 1. new Locale left parenthesis double quote e n double quote comma double quote U S double quote right parenthesis semicolon. Line 2. New Locale left parenthesis double quote f r double quote comma double quote C A double quote right parenthesis semicolon. Line 3. Locale period CANADA. Line 4. Locale period CANADA underscore FRENCH."/>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6625" y="2590800"/>
            <a:ext cx="473075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Locale-Sensitive Operations</a:t>
            </a:r>
          </a:p>
        </p:txBody>
      </p:sp>
      <p:sp>
        <p:nvSpPr>
          <p:cNvPr id="16387" name="Content Placeholder 2"/>
          <p:cNvSpPr txBox="1">
            <a:spLocks noGrp="1"/>
          </p:cNvSpPr>
          <p:nvPr>
            <p:ph type="body" idx="1"/>
          </p:nvPr>
        </p:nvSpPr>
        <p:spPr>
          <a:xfrm>
            <a:off x="457200" y="1600200"/>
            <a:ext cx="8229600" cy="4038600"/>
          </a:xfrm>
        </p:spPr>
        <p:txBody>
          <a:bodyPr/>
          <a:lstStyle/>
          <a:p>
            <a:pPr>
              <a:defRPr/>
            </a:pPr>
            <a:r>
              <a:rPr lang="en-US" altLang="en-US" sz="2200" dirty="0" smtClean="0"/>
              <a:t>An operation that requires a Locale to perform its task is called locale-sensitive. Displaying a number as a date or time, for example, is a locale-sensitive operation; the number should be formatted according to the customs and conventions of the user's locale. </a:t>
            </a:r>
          </a:p>
          <a:p>
            <a:pPr>
              <a:defRPr/>
            </a:pPr>
            <a:r>
              <a:rPr lang="en-US" altLang="en-US" sz="2200" dirty="0" smtClean="0"/>
              <a:t>Several classes in the Java class libraries contain locale-sensitive methods. Date, Calendar, </a:t>
            </a:r>
            <a:r>
              <a:rPr lang="en-US" altLang="en-US" sz="2200" dirty="0" err="1" smtClean="0"/>
              <a:t>DateFormat</a:t>
            </a:r>
            <a:r>
              <a:rPr lang="en-US" altLang="en-US" sz="2200" dirty="0" smtClean="0"/>
              <a:t>, and </a:t>
            </a:r>
            <a:r>
              <a:rPr lang="en-US" altLang="en-US" sz="2200" dirty="0" err="1" smtClean="0"/>
              <a:t>NumberFormat</a:t>
            </a:r>
            <a:r>
              <a:rPr lang="en-US" altLang="en-US" sz="2200" dirty="0" smtClean="0"/>
              <a:t>, for example, are locale-sensitive. All the locale-sensitive classes contain a static method, </a:t>
            </a:r>
            <a:r>
              <a:rPr lang="en-US" altLang="en-US" sz="2200" dirty="0" err="1" smtClean="0"/>
              <a:t>getAvailableLocales</a:t>
            </a:r>
            <a:r>
              <a:rPr lang="en-US" altLang="en-US" sz="2200" dirty="0" smtClean="0"/>
              <a:t>(), which returns an array of the locales they support. For example,</a:t>
            </a:r>
            <a:endParaRPr lang="en-US" altLang="en-US" sz="2200" dirty="0"/>
          </a:p>
        </p:txBody>
      </p:sp>
      <p:pic>
        <p:nvPicPr>
          <p:cNvPr id="20484" name="Picture 3" descr="Computer code reads, Locale left bracket right bracket available Locales equals Calendar period get Available Locales left parenthesis right parenthesis semicolon. This code returns all the locales for which calendars are installed.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7365" y="5638800"/>
            <a:ext cx="59351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Processing Date and Time</a:t>
            </a:r>
          </a:p>
        </p:txBody>
      </p:sp>
      <p:sp>
        <p:nvSpPr>
          <p:cNvPr id="16387" name="Content Placeholder 2"/>
          <p:cNvSpPr txBox="1">
            <a:spLocks noGrp="1"/>
          </p:cNvSpPr>
          <p:nvPr>
            <p:ph type="body" idx="1"/>
          </p:nvPr>
        </p:nvSpPr>
        <p:spPr>
          <a:xfrm>
            <a:off x="457200" y="1600200"/>
            <a:ext cx="8229600" cy="4648200"/>
          </a:xfrm>
        </p:spPr>
        <p:txBody>
          <a:bodyPr/>
          <a:lstStyle/>
          <a:p>
            <a:pPr>
              <a:defRPr/>
            </a:pPr>
            <a:r>
              <a:rPr lang="en-US" altLang="en-US" dirty="0" err="1" smtClean="0"/>
              <a:t>java.util.Date</a:t>
            </a:r>
            <a:endParaRPr lang="en-US" altLang="en-US" dirty="0"/>
          </a:p>
          <a:p>
            <a:pPr lvl="1">
              <a:defRPr/>
            </a:pPr>
            <a:r>
              <a:rPr lang="en-US" altLang="en-US" dirty="0" smtClean="0"/>
              <a:t>Introduced in Chapter 9. </a:t>
            </a:r>
          </a:p>
          <a:p>
            <a:pPr>
              <a:defRPr/>
            </a:pPr>
            <a:r>
              <a:rPr lang="en-US" altLang="en-US" dirty="0" err="1" smtClean="0"/>
              <a:t>java.util.Calendar</a:t>
            </a:r>
            <a:r>
              <a:rPr lang="en-US" altLang="en-US" dirty="0" smtClean="0"/>
              <a:t> and </a:t>
            </a:r>
            <a:r>
              <a:rPr lang="en-US" altLang="en-US" dirty="0" err="1" smtClean="0"/>
              <a:t>java.util.GregorianCalendar</a:t>
            </a:r>
            <a:endParaRPr lang="en-US" altLang="en-US" dirty="0"/>
          </a:p>
          <a:p>
            <a:pPr lvl="1">
              <a:defRPr/>
            </a:pPr>
            <a:r>
              <a:rPr lang="en-US" altLang="en-US" dirty="0" smtClean="0"/>
              <a:t>Introduced in Chapter 13. </a:t>
            </a:r>
          </a:p>
          <a:p>
            <a:pPr>
              <a:defRPr/>
            </a:pPr>
            <a:r>
              <a:rPr lang="en-US" altLang="en-US" dirty="0" smtClean="0"/>
              <a:t>Different locales have different conventions for displaying date and time. Should the year, month, or day be displayed first? Should slashes, periods, or colons be used to separate fields of the date? What are the names of the months in the language? The </a:t>
            </a:r>
            <a:r>
              <a:rPr lang="en-US" altLang="en-US" dirty="0" err="1" smtClean="0"/>
              <a:t>java.text.DateFormat</a:t>
            </a:r>
            <a:r>
              <a:rPr lang="en-US" altLang="en-US" dirty="0" smtClean="0"/>
              <a:t> class can be used to format date and time in a locale-sensitive way for display to the user. </a:t>
            </a:r>
            <a:endParaRPr lang="en-US"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dirty="0" err="1" smtClean="0">
                <a:latin typeface="Times New Roman" panose="02020603050405020304" pitchFamily="18" charset="0"/>
                <a:cs typeface="Times New Roman" panose="02020603050405020304" pitchFamily="18" charset="0"/>
                <a:sym typeface="Times New Roman" panose="02020603050405020304" pitchFamily="18" charset="0"/>
              </a:rPr>
              <a:t>TimeZone</a:t>
            </a: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 Class</a:t>
            </a:r>
          </a:p>
        </p:txBody>
      </p:sp>
      <p:sp>
        <p:nvSpPr>
          <p:cNvPr id="16387" name="Content Placeholder 2"/>
          <p:cNvSpPr txBox="1">
            <a:spLocks noGrp="1"/>
          </p:cNvSpPr>
          <p:nvPr>
            <p:ph type="body" idx="1"/>
          </p:nvPr>
        </p:nvSpPr>
        <p:spPr>
          <a:xfrm>
            <a:off x="457200" y="1600200"/>
            <a:ext cx="8229600" cy="4648200"/>
          </a:xfrm>
        </p:spPr>
        <p:txBody>
          <a:bodyPr/>
          <a:lstStyle/>
          <a:p>
            <a:pPr>
              <a:lnSpc>
                <a:spcPct val="90000"/>
              </a:lnSpc>
              <a:defRPr/>
            </a:pPr>
            <a:r>
              <a:rPr lang="en-US" altLang="en-US" dirty="0" err="1">
                <a:cs typeface="Times New Roman" panose="02020603050405020304" pitchFamily="18" charset="0"/>
              </a:rPr>
              <a:t>TimeZone</a:t>
            </a:r>
            <a:r>
              <a:rPr lang="en-US" altLang="en-US" dirty="0">
                <a:cs typeface="Times New Roman" panose="02020603050405020304" pitchFamily="18" charset="0"/>
              </a:rPr>
              <a:t> represents a time zone offset and also figures out daylight savings. To get a </a:t>
            </a:r>
            <a:r>
              <a:rPr lang="en-US" altLang="en-US" dirty="0" err="1">
                <a:cs typeface="Times New Roman" panose="02020603050405020304" pitchFamily="18" charset="0"/>
              </a:rPr>
              <a:t>TimeZone</a:t>
            </a:r>
            <a:r>
              <a:rPr lang="en-US" altLang="en-US" dirty="0">
                <a:cs typeface="Times New Roman" panose="02020603050405020304" pitchFamily="18" charset="0"/>
              </a:rPr>
              <a:t> object for a specified time zone ID, use </a:t>
            </a:r>
            <a:r>
              <a:rPr lang="en-US" altLang="en-US" dirty="0" err="1">
                <a:cs typeface="Times New Roman" panose="02020603050405020304" pitchFamily="18" charset="0"/>
              </a:rPr>
              <a:t>TimeZone.getTimeZone</a:t>
            </a:r>
            <a:r>
              <a:rPr lang="en-US" altLang="en-US" dirty="0">
                <a:cs typeface="Times New Roman" panose="02020603050405020304" pitchFamily="18" charset="0"/>
              </a:rPr>
              <a:t>(id). To set a time zone in a Calendar object, use the </a:t>
            </a:r>
            <a:r>
              <a:rPr lang="en-US" altLang="en-US" dirty="0" err="1">
                <a:cs typeface="Times New Roman" panose="02020603050405020304" pitchFamily="18" charset="0"/>
              </a:rPr>
              <a:t>setTimeZone</a:t>
            </a:r>
            <a:r>
              <a:rPr lang="en-US" altLang="en-US" dirty="0">
                <a:cs typeface="Times New Roman" panose="02020603050405020304" pitchFamily="18" charset="0"/>
              </a:rPr>
              <a:t> method with a time zone ID. For example, </a:t>
            </a:r>
            <a:r>
              <a:rPr lang="en-US" altLang="en-US" dirty="0" err="1">
                <a:cs typeface="Times New Roman" panose="02020603050405020304" pitchFamily="18" charset="0"/>
              </a:rPr>
              <a:t>cal.setTimeZone</a:t>
            </a:r>
            <a:r>
              <a:rPr lang="en-US" altLang="en-US" dirty="0">
                <a:cs typeface="Times New Roman" panose="02020603050405020304" pitchFamily="18" charset="0"/>
              </a:rPr>
              <a:t>(</a:t>
            </a:r>
            <a:r>
              <a:rPr lang="en-US" altLang="en-US" dirty="0" err="1">
                <a:cs typeface="Times New Roman" panose="02020603050405020304" pitchFamily="18" charset="0"/>
              </a:rPr>
              <a:t>TimeZone.getTimeZone</a:t>
            </a:r>
            <a:r>
              <a:rPr lang="en-US" altLang="en-US" dirty="0">
                <a:cs typeface="Times New Roman" panose="02020603050405020304" pitchFamily="18" charset="0"/>
              </a:rPr>
              <a:t>("</a:t>
            </a:r>
            <a:r>
              <a:rPr lang="en-US" altLang="en-US" dirty="0" smtClean="0">
                <a:cs typeface="Times New Roman" panose="02020603050405020304" pitchFamily="18" charset="0"/>
              </a:rPr>
              <a:t>C</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S</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T</a:t>
            </a:r>
            <a:r>
              <a:rPr lang="en-US" altLang="en-US" dirty="0">
                <a:cs typeface="Times New Roman" panose="02020603050405020304" pitchFamily="18" charset="0"/>
              </a:rPr>
              <a:t>")) sets the time zone to Central Standard Time. To find all the available time zones supported in Java, use the static method </a:t>
            </a:r>
            <a:r>
              <a:rPr lang="en-US" altLang="en-US" dirty="0" err="1">
                <a:cs typeface="Times New Roman" panose="02020603050405020304" pitchFamily="18" charset="0"/>
              </a:rPr>
              <a:t>getAvailableIDs</a:t>
            </a:r>
            <a:r>
              <a:rPr lang="en-US" altLang="en-US" dirty="0">
                <a:cs typeface="Times New Roman" panose="02020603050405020304" pitchFamily="18" charset="0"/>
              </a:rPr>
              <a:t>() in the </a:t>
            </a:r>
            <a:r>
              <a:rPr lang="en-US" altLang="en-US" dirty="0" err="1">
                <a:cs typeface="Times New Roman" panose="02020603050405020304" pitchFamily="18" charset="0"/>
              </a:rPr>
              <a:t>TimeZone</a:t>
            </a:r>
            <a:r>
              <a:rPr lang="en-US" altLang="en-US" dirty="0">
                <a:cs typeface="Times New Roman" panose="02020603050405020304" pitchFamily="18" charset="0"/>
              </a:rPr>
              <a:t> class. In general, the international time zone ID is a string in the form of continent/city like Europe/Berlin, Asia/Taipei, and America/Washington. You can also use the static method </a:t>
            </a:r>
            <a:r>
              <a:rPr lang="en-US" altLang="en-US" dirty="0" err="1">
                <a:cs typeface="Times New Roman" panose="02020603050405020304" pitchFamily="18" charset="0"/>
              </a:rPr>
              <a:t>getDefault</a:t>
            </a:r>
            <a:r>
              <a:rPr lang="en-US" altLang="en-US" dirty="0">
                <a:cs typeface="Times New Roman" panose="02020603050405020304" pitchFamily="18" charset="0"/>
              </a:rPr>
              <a:t>() in the </a:t>
            </a:r>
            <a:r>
              <a:rPr lang="en-US" altLang="en-US" dirty="0" err="1">
                <a:cs typeface="Times New Roman" panose="02020603050405020304" pitchFamily="18" charset="0"/>
              </a:rPr>
              <a:t>TimeZone</a:t>
            </a:r>
            <a:r>
              <a:rPr lang="en-US" altLang="en-US" dirty="0">
                <a:cs typeface="Times New Roman" panose="02020603050405020304" pitchFamily="18" charset="0"/>
              </a:rPr>
              <a:t> class to obtain the default time zone on the host machine.</a:t>
            </a:r>
            <a:endParaRPr lang="en-US"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Creating a TimeZone</a:t>
            </a:r>
          </a:p>
        </p:txBody>
      </p:sp>
      <p:sp>
        <p:nvSpPr>
          <p:cNvPr id="16387" name="Content Placeholder 2"/>
          <p:cNvSpPr txBox="1">
            <a:spLocks noGrp="1"/>
          </p:cNvSpPr>
          <p:nvPr>
            <p:ph type="body" idx="1"/>
          </p:nvPr>
        </p:nvSpPr>
        <p:spPr>
          <a:xfrm>
            <a:off x="457200" y="1600200"/>
            <a:ext cx="8229600" cy="2057400"/>
          </a:xfrm>
        </p:spPr>
        <p:txBody>
          <a:bodyPr/>
          <a:lstStyle/>
          <a:p>
            <a:pPr>
              <a:defRPr/>
            </a:pPr>
            <a:r>
              <a:rPr lang="en-US" altLang="en-US" dirty="0"/>
              <a:t>You can also get a </a:t>
            </a:r>
            <a:r>
              <a:rPr lang="en-US" altLang="en-US" dirty="0" err="1">
                <a:latin typeface="Courier New" panose="02070309020205020404" pitchFamily="49" charset="0"/>
              </a:rPr>
              <a:t>TimeZone</a:t>
            </a:r>
            <a:r>
              <a:rPr lang="en-US" altLang="en-US" dirty="0"/>
              <a:t> object by using the class method </a:t>
            </a:r>
            <a:r>
              <a:rPr lang="en-US" altLang="en-US" dirty="0" err="1">
                <a:latin typeface="Courier New" panose="02070309020205020404" pitchFamily="49" charset="0"/>
              </a:rPr>
              <a:t>getTimeZone</a:t>
            </a:r>
            <a:r>
              <a:rPr lang="en-US" altLang="en-US" dirty="0">
                <a:latin typeface="Courier New" panose="02070309020205020404" pitchFamily="49" charset="0"/>
              </a:rPr>
              <a:t>()</a:t>
            </a:r>
            <a:r>
              <a:rPr lang="en-US" altLang="en-US" dirty="0"/>
              <a:t>, along with a time zone </a:t>
            </a:r>
            <a:r>
              <a:rPr lang="en-US" altLang="en-US" dirty="0" smtClean="0"/>
              <a:t>I</a:t>
            </a:r>
            <a:r>
              <a:rPr lang="en-US" altLang="en-US" sz="100" dirty="0" smtClean="0"/>
              <a:t> </a:t>
            </a:r>
            <a:r>
              <a:rPr lang="en-US" altLang="en-US" dirty="0" smtClean="0"/>
              <a:t>D</a:t>
            </a:r>
            <a:r>
              <a:rPr lang="en-US" altLang="en-US" dirty="0"/>
              <a:t>. For example, the time zone </a:t>
            </a:r>
            <a:r>
              <a:rPr lang="en-US" altLang="en-US" dirty="0" smtClean="0"/>
              <a:t>I</a:t>
            </a:r>
            <a:r>
              <a:rPr lang="en-US" altLang="en-US" sz="100" dirty="0" smtClean="0"/>
              <a:t> </a:t>
            </a:r>
            <a:r>
              <a:rPr lang="en-US" altLang="en-US" dirty="0" smtClean="0"/>
              <a:t>D </a:t>
            </a:r>
            <a:r>
              <a:rPr lang="en-US" altLang="en-US" dirty="0"/>
              <a:t>for  central standard time is </a:t>
            </a:r>
            <a:r>
              <a:rPr lang="en-US" altLang="en-US" dirty="0" smtClean="0">
                <a:latin typeface="Courier New" panose="02070309020205020404" pitchFamily="49" charset="0"/>
              </a:rPr>
              <a:t>C</a:t>
            </a:r>
            <a:r>
              <a:rPr lang="en-US" altLang="en-US" sz="100" dirty="0" smtClean="0">
                <a:latin typeface="Courier New" panose="02070309020205020404" pitchFamily="49" charset="0"/>
              </a:rPr>
              <a:t> </a:t>
            </a:r>
            <a:r>
              <a:rPr lang="en-US" altLang="en-US" dirty="0" smtClean="0">
                <a:latin typeface="Courier New" panose="02070309020205020404" pitchFamily="49" charset="0"/>
              </a:rPr>
              <a:t>S</a:t>
            </a:r>
            <a:r>
              <a:rPr lang="en-US" altLang="en-US" sz="100" dirty="0" smtClean="0">
                <a:latin typeface="Courier New" panose="02070309020205020404" pitchFamily="49" charset="0"/>
              </a:rPr>
              <a:t> </a:t>
            </a:r>
            <a:r>
              <a:rPr lang="en-US" altLang="en-US" dirty="0" smtClean="0">
                <a:latin typeface="Courier New" panose="02070309020205020404" pitchFamily="49" charset="0"/>
              </a:rPr>
              <a:t>T</a:t>
            </a:r>
            <a:r>
              <a:rPr lang="en-US" altLang="en-US" dirty="0"/>
              <a:t>. Therefore, you can get a CST </a:t>
            </a:r>
            <a:r>
              <a:rPr lang="en-US" altLang="en-US" dirty="0" err="1">
                <a:latin typeface="Courier New" panose="02070309020205020404" pitchFamily="49" charset="0"/>
              </a:rPr>
              <a:t>TimeZone</a:t>
            </a:r>
            <a:r>
              <a:rPr lang="en-US" altLang="en-US" dirty="0"/>
              <a:t> object with the following: </a:t>
            </a:r>
            <a:endParaRPr lang="en-US" altLang="en-US" dirty="0">
              <a:latin typeface="Book Antiqua" panose="02040602050305030304" pitchFamily="18" charset="0"/>
            </a:endParaRPr>
          </a:p>
        </p:txBody>
      </p:sp>
      <p:pic>
        <p:nvPicPr>
          <p:cNvPr id="26628" name="Picture 3" descr="Computer code reads, Time Zone t z equals Time Zone period get Time Zone left parenthesis double quote C S T double quote right parenthesis semicolo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4813" y="3944938"/>
            <a:ext cx="83343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2375</TotalTime>
  <Words>1290</Words>
  <Application>Microsoft Office PowerPoint</Application>
  <PresentationFormat>On-screen Show (4:3)</PresentationFormat>
  <Paragraphs>128</Paragraphs>
  <Slides>28</Slides>
  <Notes>27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28</vt:i4>
      </vt:variant>
    </vt:vector>
  </HeadingPairs>
  <TitlesOfParts>
    <vt:vector size="42" baseType="lpstr">
      <vt:lpstr>ＭＳ Ｐゴシック</vt:lpstr>
      <vt:lpstr>ＭＳ Ｐゴシック</vt:lpstr>
      <vt:lpstr>Arial</vt:lpstr>
      <vt:lpstr>Book Antiqua</vt:lpstr>
      <vt:lpstr>Calibri</vt:lpstr>
      <vt:lpstr>Courier</vt:lpstr>
      <vt:lpstr>Courier New</vt:lpstr>
      <vt:lpstr>Noto Sans Symbols</vt:lpstr>
      <vt:lpstr>Times New Roman</vt:lpstr>
      <vt:lpstr>Verdana</vt:lpstr>
      <vt:lpstr>508 Lecture</vt:lpstr>
      <vt:lpstr>Picture</vt:lpstr>
      <vt:lpstr>Bitmap Image</vt:lpstr>
      <vt:lpstr>Equation</vt:lpstr>
      <vt:lpstr>Introduction to Java Programming</vt:lpstr>
      <vt:lpstr>Objectives</vt:lpstr>
      <vt:lpstr>Java’s International Support</vt:lpstr>
      <vt:lpstr>The Locale Class</vt:lpstr>
      <vt:lpstr>Creating a Locale</vt:lpstr>
      <vt:lpstr>The Locale-Sensitive Operations</vt:lpstr>
      <vt:lpstr>Processing Date and Time</vt:lpstr>
      <vt:lpstr>The TimeZone Class</vt:lpstr>
      <vt:lpstr>Creating a TimeZone</vt:lpstr>
      <vt:lpstr>The DateFormat Class </vt:lpstr>
      <vt:lpstr>DateFormat Formats</vt:lpstr>
      <vt:lpstr>Creating a DateFormat</vt:lpstr>
      <vt:lpstr>The SimpleDateFormat Class</vt:lpstr>
      <vt:lpstr>Example: Displaying an International Clock </vt:lpstr>
      <vt:lpstr>Example (1 of 5)</vt:lpstr>
      <vt:lpstr>Example (2 of 5)</vt:lpstr>
      <vt:lpstr>Example: Displaying a Calendar </vt:lpstr>
      <vt:lpstr>Example (3 of 5)</vt:lpstr>
      <vt:lpstr>Example (4 of 5)</vt:lpstr>
      <vt:lpstr>Formatting Numbers (1 of 2)</vt:lpstr>
      <vt:lpstr>Formatting Numbers (2 of 2)</vt:lpstr>
      <vt:lpstr>The NumberFormat Class (1 of 2)</vt:lpstr>
      <vt:lpstr>The NumberFormat Class (2 of 2)</vt:lpstr>
      <vt:lpstr>Example: Formatting Numbers </vt:lpstr>
      <vt:lpstr>Resource Bundles (Optional)</vt:lpstr>
      <vt:lpstr>Example: Using Resource Bundles </vt:lpstr>
      <vt:lpstr>Example (5 of 5)</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Pasupuleti, Rajeswari (Cognizant)</cp:lastModifiedBy>
  <cp:revision>318</cp:revision>
  <dcterms:created xsi:type="dcterms:W3CDTF">2010-11-01T17:51:55Z</dcterms:created>
  <dcterms:modified xsi:type="dcterms:W3CDTF">2018-04-26T07:34:01Z</dcterms:modified>
</cp:coreProperties>
</file>